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6" r:id="rId5"/>
    <p:sldId id="257" r:id="rId6"/>
    <p:sldId id="320" r:id="rId7"/>
    <p:sldId id="348" r:id="rId8"/>
    <p:sldId id="341" r:id="rId9"/>
    <p:sldId id="336" r:id="rId10"/>
    <p:sldId id="335" r:id="rId11"/>
    <p:sldId id="330" r:id="rId12"/>
    <p:sldId id="351" r:id="rId13"/>
    <p:sldId id="327" r:id="rId14"/>
    <p:sldId id="333" r:id="rId15"/>
    <p:sldId id="332" r:id="rId16"/>
    <p:sldId id="343" r:id="rId17"/>
    <p:sldId id="339" r:id="rId18"/>
    <p:sldId id="350" r:id="rId19"/>
    <p:sldId id="345" r:id="rId20"/>
    <p:sldId id="347" r:id="rId21"/>
    <p:sldId id="349" r:id="rId22"/>
    <p:sldId id="319" r:id="rId23"/>
    <p:sldId id="29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13516E"/>
    <a:srgbClr val="125371"/>
    <a:srgbClr val="155A7F"/>
    <a:srgbClr val="145372"/>
    <a:srgbClr val="155A80"/>
    <a:srgbClr val="1354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C9364A-80F2-4C1E-8BE9-3C84B78D7734}" v="1" dt="2023-03-07T15:17:52.4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581" autoAdjust="0"/>
    <p:restoredTop sz="64498" autoAdjust="0"/>
  </p:normalViewPr>
  <p:slideViewPr>
    <p:cSldViewPr snapToGrid="0">
      <p:cViewPr varScale="1">
        <p:scale>
          <a:sx n="54" d="100"/>
          <a:sy n="54" d="100"/>
        </p:scale>
        <p:origin x="1229" y="67"/>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Brown" userId="877a712b-fe1d-423f-84d5-a1c5f852b9a8" providerId="ADAL" clId="{CCC9364A-80F2-4C1E-8BE9-3C84B78D7734}"/>
    <pc:docChg chg="undo custSel modSld">
      <pc:chgData name="Andrea Brown" userId="877a712b-fe1d-423f-84d5-a1c5f852b9a8" providerId="ADAL" clId="{CCC9364A-80F2-4C1E-8BE9-3C84B78D7734}" dt="2023-03-07T15:19:29.874" v="153" actId="20577"/>
      <pc:docMkLst>
        <pc:docMk/>
      </pc:docMkLst>
      <pc:sldChg chg="modSp mod">
        <pc:chgData name="Andrea Brown" userId="877a712b-fe1d-423f-84d5-a1c5f852b9a8" providerId="ADAL" clId="{CCC9364A-80F2-4C1E-8BE9-3C84B78D7734}" dt="2023-03-07T15:19:04.765" v="138" actId="20577"/>
        <pc:sldMkLst>
          <pc:docMk/>
          <pc:sldMk cId="3206299752" sldId="327"/>
        </pc:sldMkLst>
        <pc:spChg chg="mod">
          <ac:chgData name="Andrea Brown" userId="877a712b-fe1d-423f-84d5-a1c5f852b9a8" providerId="ADAL" clId="{CCC9364A-80F2-4C1E-8BE9-3C84B78D7734}" dt="2023-03-07T15:19:04.765" v="138" actId="20577"/>
          <ac:spMkLst>
            <pc:docMk/>
            <pc:sldMk cId="3206299752" sldId="327"/>
            <ac:spMk id="3" creationId="{463C0552-7E57-F440-8B81-423341D4B860}"/>
          </ac:spMkLst>
        </pc:spChg>
      </pc:sldChg>
      <pc:sldChg chg="modSp mod">
        <pc:chgData name="Andrea Brown" userId="877a712b-fe1d-423f-84d5-a1c5f852b9a8" providerId="ADAL" clId="{CCC9364A-80F2-4C1E-8BE9-3C84B78D7734}" dt="2023-03-07T15:18:23.329" v="80" actId="5793"/>
        <pc:sldMkLst>
          <pc:docMk/>
          <pc:sldMk cId="4210891773" sldId="341"/>
        </pc:sldMkLst>
        <pc:spChg chg="mod">
          <ac:chgData name="Andrea Brown" userId="877a712b-fe1d-423f-84d5-a1c5f852b9a8" providerId="ADAL" clId="{CCC9364A-80F2-4C1E-8BE9-3C84B78D7734}" dt="2023-03-07T15:18:23.329" v="80" actId="5793"/>
          <ac:spMkLst>
            <pc:docMk/>
            <pc:sldMk cId="4210891773" sldId="341"/>
            <ac:spMk id="3" creationId="{286C8F8D-877F-2848-B99E-826820AD6FD4}"/>
          </ac:spMkLst>
        </pc:spChg>
      </pc:sldChg>
      <pc:sldChg chg="modSp mod">
        <pc:chgData name="Andrea Brown" userId="877a712b-fe1d-423f-84d5-a1c5f852b9a8" providerId="ADAL" clId="{CCC9364A-80F2-4C1E-8BE9-3C84B78D7734}" dt="2023-03-07T15:19:29.874" v="153" actId="20577"/>
        <pc:sldMkLst>
          <pc:docMk/>
          <pc:sldMk cId="499584106" sldId="347"/>
        </pc:sldMkLst>
        <pc:spChg chg="mod">
          <ac:chgData name="Andrea Brown" userId="877a712b-fe1d-423f-84d5-a1c5f852b9a8" providerId="ADAL" clId="{CCC9364A-80F2-4C1E-8BE9-3C84B78D7734}" dt="2023-03-07T15:19:29.874" v="153" actId="20577"/>
          <ac:spMkLst>
            <pc:docMk/>
            <pc:sldMk cId="499584106" sldId="347"/>
            <ac:spMk id="37" creationId="{2FCCB69F-C0E1-2A48-A1A9-291DC1F9C862}"/>
          </ac:spMkLst>
        </pc:spChg>
      </pc:sldChg>
      <pc:sldChg chg="modSp mod">
        <pc:chgData name="Andrea Brown" userId="877a712b-fe1d-423f-84d5-a1c5f852b9a8" providerId="ADAL" clId="{CCC9364A-80F2-4C1E-8BE9-3C84B78D7734}" dt="2023-03-07T15:17:38.937" v="9"/>
        <pc:sldMkLst>
          <pc:docMk/>
          <pc:sldMk cId="3989361124" sldId="348"/>
        </pc:sldMkLst>
        <pc:graphicFrameChg chg="modGraphic">
          <ac:chgData name="Andrea Brown" userId="877a712b-fe1d-423f-84d5-a1c5f852b9a8" providerId="ADAL" clId="{CCC9364A-80F2-4C1E-8BE9-3C84B78D7734}" dt="2023-03-07T15:17:38.937" v="9"/>
          <ac:graphicFrameMkLst>
            <pc:docMk/>
            <pc:sldMk cId="3989361124" sldId="348"/>
            <ac:graphicFrameMk id="6" creationId="{0DCEB0F4-A341-2340-8464-C2E9DBBF08B3}"/>
          </ac:graphicFrameMkLst>
        </pc:graphicFrameChg>
      </pc:sldChg>
      <pc:sldChg chg="modSp mod">
        <pc:chgData name="Andrea Brown" userId="877a712b-fe1d-423f-84d5-a1c5f852b9a8" providerId="ADAL" clId="{CCC9364A-80F2-4C1E-8BE9-3C84B78D7734}" dt="2023-03-07T15:19:22.313" v="146" actId="20577"/>
        <pc:sldMkLst>
          <pc:docMk/>
          <pc:sldMk cId="2374931859" sldId="350"/>
        </pc:sldMkLst>
        <pc:spChg chg="mod">
          <ac:chgData name="Andrea Brown" userId="877a712b-fe1d-423f-84d5-a1c5f852b9a8" providerId="ADAL" clId="{CCC9364A-80F2-4C1E-8BE9-3C84B78D7734}" dt="2023-03-07T15:19:22.313" v="146" actId="20577"/>
          <ac:spMkLst>
            <pc:docMk/>
            <pc:sldMk cId="2374931859" sldId="350"/>
            <ac:spMk id="37" creationId="{2FCCB69F-C0E1-2A48-A1A9-291DC1F9C86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4993-336E-4449-87F7-E5B567E39011}" type="datetimeFigureOut">
              <a:rPr lang="en-US" smtClean="0"/>
              <a:t>3/7/2023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12C48-CBE3-4456-858D-2A38C9D9ED43}" type="slidenum">
              <a:rPr lang="en-US" smtClean="0"/>
              <a:t>‹#›</a:t>
            </a:fld>
            <a:endParaRPr lang="en-US"/>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dirty="0"/>
          </a:p>
        </p:txBody>
      </p:sp>
    </p:spTree>
    <p:extLst>
      <p:ext uri="{BB962C8B-B14F-4D97-AF65-F5344CB8AC3E}">
        <p14:creationId xmlns:p14="http://schemas.microsoft.com/office/powerpoint/2010/main" val="3803653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Clarification on the term “hold” and who will</a:t>
            </a:r>
            <a:r>
              <a:rPr lang="en-US" baseline="0" dirty="0"/>
              <a:t> need to engage in Structured Literacy professional development by the end of the 2023-2024 term. </a:t>
            </a:r>
            <a:endParaRPr lang="en-US" dirty="0"/>
          </a:p>
          <a:p>
            <a:r>
              <a:rPr lang="en-US" dirty="0"/>
              <a:t>Early Childhood (PreK-3)</a:t>
            </a:r>
          </a:p>
          <a:p>
            <a:r>
              <a:rPr lang="en-US" dirty="0"/>
              <a:t>Elementary(K-6 or K-4)</a:t>
            </a:r>
          </a:p>
          <a:p>
            <a:r>
              <a:rPr lang="en-US" dirty="0"/>
              <a:t>Middle (4-8 or 6-9)</a:t>
            </a:r>
          </a:p>
          <a:p>
            <a:endParaRPr lang="en-US" dirty="0"/>
          </a:p>
          <a:p>
            <a:r>
              <a:rPr lang="en-US" sz="1800" dirty="0">
                <a:effectLst/>
                <a:latin typeface="Segoe UI" panose="020B0502040204020203" pitchFamily="34" charset="0"/>
              </a:rPr>
              <a:t>Just to clarify, 1205.8(a)-(b) does not specifically limit the PDE developed SL program to these cert areas but the statute clearly limits the continuing professional development plans in statute and regulation to these certs. PDE can assert that the PDE developed SL program is supposed to support professional development which in section 1205.8(c) contains clear specific cert limits. </a:t>
            </a: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10</a:t>
            </a:fld>
            <a:endParaRPr lang="en-US" dirty="0"/>
          </a:p>
        </p:txBody>
      </p:sp>
    </p:spTree>
    <p:extLst>
      <p:ext uri="{BB962C8B-B14F-4D97-AF65-F5344CB8AC3E}">
        <p14:creationId xmlns:p14="http://schemas.microsoft.com/office/powerpoint/2010/main" val="34129615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11</a:t>
            </a:fld>
            <a:endParaRPr lang="en-US" dirty="0"/>
          </a:p>
        </p:txBody>
      </p:sp>
    </p:spTree>
    <p:extLst>
      <p:ext uri="{BB962C8B-B14F-4D97-AF65-F5344CB8AC3E}">
        <p14:creationId xmlns:p14="http://schemas.microsoft.com/office/powerpoint/2010/main" val="3725221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PD is required but implementation is not</a:t>
            </a:r>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dirty="0"/>
          </a:p>
        </p:txBody>
      </p:sp>
    </p:spTree>
    <p:extLst>
      <p:ext uri="{BB962C8B-B14F-4D97-AF65-F5344CB8AC3E}">
        <p14:creationId xmlns:p14="http://schemas.microsoft.com/office/powerpoint/2010/main" val="3261806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dirty="0"/>
          </a:p>
        </p:txBody>
      </p:sp>
    </p:spTree>
    <p:extLst>
      <p:ext uri="{BB962C8B-B14F-4D97-AF65-F5344CB8AC3E}">
        <p14:creationId xmlns:p14="http://schemas.microsoft.com/office/powerpoint/2010/main" val="31161416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pitchFamily="2" charset="0"/>
              </a:rPr>
              <a:t>The induction plan shall reflect a mentor relationship between the first-year teacher, long-term substitute or educational specialist, teacher educator and the induction team, and the mentor relationship should continue for the length of the program.</a:t>
            </a:r>
            <a:endParaRPr lang="en-US" sz="2800" dirty="0"/>
          </a:p>
          <a:p>
            <a:endParaRPr lang="en-US" sz="1800" dirty="0">
              <a:effectLst/>
              <a:latin typeface="Times" pitchFamily="2"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14</a:t>
            </a:fld>
            <a:endParaRPr lang="en-US" dirty="0"/>
          </a:p>
        </p:txBody>
      </p:sp>
    </p:spTree>
    <p:extLst>
      <p:ext uri="{BB962C8B-B14F-4D97-AF65-F5344CB8AC3E}">
        <p14:creationId xmlns:p14="http://schemas.microsoft.com/office/powerpoint/2010/main" val="18645915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pitchFamily="2" charset="0"/>
              </a:rPr>
              <a:t>The continuing professional education plan must include a section which describes how the needs of the school entity, including those of diverse learners, and its professional employees are to be met through implementation of the plan. </a:t>
            </a:r>
          </a:p>
          <a:p>
            <a:r>
              <a:rPr lang="en-US" sz="1800" dirty="0">
                <a:effectLst/>
                <a:latin typeface="Times" pitchFamily="2" charset="0"/>
              </a:rPr>
              <a:t>The plan must describe how professional development activities will improve language and literacy acquisition for all students, including the provision of training in structured literacy for professional employees who hold instructional certificates in Early Childhood, Elementary/Middle, Special Education PK—12, English as a second language and Reading Specialists. The plan must contribute to closing achievement gaps among students, and improve professional employees knowledge of professional ethics and culturally relevant and sustaining education. </a:t>
            </a:r>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15</a:t>
            </a:fld>
            <a:endParaRPr lang="en-US" dirty="0"/>
          </a:p>
        </p:txBody>
      </p:sp>
    </p:spTree>
    <p:extLst>
      <p:ext uri="{BB962C8B-B14F-4D97-AF65-F5344CB8AC3E}">
        <p14:creationId xmlns:p14="http://schemas.microsoft.com/office/powerpoint/2010/main" val="10957612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pitchFamily="2" charset="0"/>
              </a:rPr>
              <a:t>The professional development plan must include a description of how the school entity will offer all temporary and professional employees opportunities to participate in continuing education and must be submitted every three years as a report included in the Comprehensive Plan. </a:t>
            </a: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16</a:t>
            </a:fld>
            <a:endParaRPr lang="en-US" dirty="0"/>
          </a:p>
        </p:txBody>
      </p:sp>
    </p:spTree>
    <p:extLst>
      <p:ext uri="{BB962C8B-B14F-4D97-AF65-F5344CB8AC3E}">
        <p14:creationId xmlns:p14="http://schemas.microsoft.com/office/powerpoint/2010/main" val="1195789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pitchFamily="2" charset="0"/>
              </a:rPr>
              <a:t>The continuing professional education plan must include, at minimum, trainings that include the following topics:</a:t>
            </a:r>
          </a:p>
          <a:p>
            <a:endParaRPr lang="en-US" sz="1800" dirty="0">
              <a:effectLst/>
              <a:latin typeface="Times" pitchFamily="2" charset="0"/>
            </a:endParaRPr>
          </a:p>
          <a:p>
            <a:pPr marL="285750" indent="-285750">
              <a:buFont typeface="Arial" panose="020B0604020202020204" pitchFamily="34" charset="0"/>
              <a:buChar char="•"/>
            </a:pPr>
            <a:r>
              <a:rPr lang="en-US" sz="1800" dirty="0">
                <a:effectLst/>
                <a:latin typeface="Times" pitchFamily="2" charset="0"/>
              </a:rPr>
              <a:t>Professional Ethics</a:t>
            </a:r>
          </a:p>
          <a:p>
            <a:pPr marL="285750" indent="-285750">
              <a:buFont typeface="Arial" panose="020B0604020202020204" pitchFamily="34" charset="0"/>
              <a:buChar char="•"/>
            </a:pPr>
            <a:r>
              <a:rPr lang="en-US" sz="1800" dirty="0">
                <a:effectLst/>
                <a:latin typeface="Times" pitchFamily="2" charset="0"/>
              </a:rPr>
              <a:t>CR-SE</a:t>
            </a:r>
          </a:p>
          <a:p>
            <a:pPr marL="285750" indent="-285750">
              <a:buFont typeface="Arial" panose="020B0604020202020204" pitchFamily="34" charset="0"/>
              <a:buChar char="•"/>
            </a:pPr>
            <a:r>
              <a:rPr lang="en-US" sz="1800" dirty="0">
                <a:effectLst/>
                <a:latin typeface="Times" pitchFamily="2" charset="0"/>
              </a:rPr>
              <a:t>Language and literacy acquisition for all students, including the provision of training in structured literacy for professional employees who hold instructional certificates in Early Childhood, Elementary/Middle, Special Education PK—12, English as a second language and Reading Specialists. </a:t>
            </a:r>
          </a:p>
          <a:p>
            <a:pPr marL="285750" indent="-285750">
              <a:buFont typeface="Arial" panose="020B0604020202020204" pitchFamily="34" charset="0"/>
              <a:buChar char="•"/>
            </a:pPr>
            <a:r>
              <a:rPr lang="en-US" sz="1800" dirty="0">
                <a:effectLst/>
                <a:latin typeface="Times" pitchFamily="2" charset="0"/>
              </a:rPr>
              <a:t>Teaching Diverse Learners in Inclusive Settings</a:t>
            </a:r>
          </a:p>
          <a:p>
            <a:pPr marL="285750" indent="-285750">
              <a:buFont typeface="Arial" panose="020B0604020202020204" pitchFamily="34" charset="0"/>
              <a:buChar char="•"/>
            </a:pPr>
            <a:r>
              <a:rPr lang="en-US" sz="1800" dirty="0">
                <a:effectLst/>
                <a:latin typeface="Times" pitchFamily="2" charset="0"/>
              </a:rPr>
              <a:t>At least 1-hour of Trauma-informed Care Training</a:t>
            </a:r>
          </a:p>
          <a:p>
            <a:pPr marL="742950" lvl="1" indent="-285750">
              <a:buFont typeface="Arial" panose="020B0604020202020204" pitchFamily="34" charset="0"/>
              <a:buChar char="•"/>
            </a:pPr>
            <a:r>
              <a:rPr lang="en-US" dirty="0"/>
              <a:t>School employee </a:t>
            </a:r>
            <a:r>
              <a:rPr lang="en-US" sz="1200" dirty="0">
                <a:effectLst/>
                <a:latin typeface="Times" pitchFamily="2" charset="0"/>
              </a:rPr>
              <a:t>Trauma-informed Care Training</a:t>
            </a:r>
            <a:r>
              <a:rPr lang="en-US" dirty="0"/>
              <a:t> shall address but not be limited to:</a:t>
            </a:r>
          </a:p>
          <a:p>
            <a:pPr marL="1200150" lvl="2" indent="-285750">
              <a:buFont typeface="Arial" panose="020B0604020202020204" pitchFamily="34" charset="0"/>
              <a:buChar char="•"/>
            </a:pPr>
            <a:r>
              <a:rPr lang="en-US" dirty="0"/>
              <a:t>Recognition of the signs of trauma in students</a:t>
            </a:r>
          </a:p>
          <a:p>
            <a:pPr marL="1200150" lvl="2" indent="-285750">
              <a:buFont typeface="Arial" panose="020B0604020202020204" pitchFamily="34" charset="0"/>
              <a:buChar char="•"/>
            </a:pPr>
            <a:r>
              <a:rPr lang="en-US" dirty="0"/>
              <a:t>Best practices for schools and classrooms regarding trauma-informed approaches, including utilization of multitiered systems of support</a:t>
            </a:r>
          </a:p>
          <a:p>
            <a:pPr marL="1200150" lvl="2" indent="-285750">
              <a:buFont typeface="Arial" panose="020B0604020202020204" pitchFamily="34" charset="0"/>
              <a:buChar char="•"/>
            </a:pPr>
            <a:r>
              <a:rPr lang="en-US" dirty="0"/>
              <a:t>Recognition of the signs of the impact of secondary trauma on school employees and appropriate resources for school employees who are experiencing secondary trauma</a:t>
            </a:r>
          </a:p>
          <a:p>
            <a:pPr marL="1200150" lvl="2" indent="-285750">
              <a:buFont typeface="Arial" panose="020B0604020202020204" pitchFamily="34" charset="0"/>
              <a:buChar char="•"/>
            </a:pPr>
            <a:r>
              <a:rPr lang="en-US" dirty="0"/>
              <a:t>The school entity's policies regarding trauma-informed approaches</a:t>
            </a:r>
          </a:p>
          <a:p>
            <a:pPr marL="1200150" lvl="2" indent="-285750">
              <a:buFont typeface="Arial" panose="020B0604020202020204" pitchFamily="34" charset="0"/>
              <a:buChar char="•"/>
            </a:pPr>
            <a:r>
              <a:rPr lang="en-US" dirty="0"/>
              <a:t>The school entity's policies regarding connecting students with appropriate services. </a:t>
            </a:r>
          </a:p>
          <a:p>
            <a:pPr marL="285750" indent="-2857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17</a:t>
            </a:fld>
            <a:endParaRPr lang="en-US"/>
          </a:p>
        </p:txBody>
      </p:sp>
    </p:spTree>
    <p:extLst>
      <p:ext uri="{BB962C8B-B14F-4D97-AF65-F5344CB8AC3E}">
        <p14:creationId xmlns:p14="http://schemas.microsoft.com/office/powerpoint/2010/main" val="2845625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18</a:t>
            </a:fld>
            <a:endParaRPr lang="en-US"/>
          </a:p>
        </p:txBody>
      </p:sp>
    </p:spTree>
    <p:extLst>
      <p:ext uri="{BB962C8B-B14F-4D97-AF65-F5344CB8AC3E}">
        <p14:creationId xmlns:p14="http://schemas.microsoft.com/office/powerpoint/2010/main" val="31193809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19</a:t>
            </a:fld>
            <a:endParaRPr lang="en-US"/>
          </a:p>
        </p:txBody>
      </p:sp>
    </p:spTree>
    <p:extLst>
      <p:ext uri="{BB962C8B-B14F-4D97-AF65-F5344CB8AC3E}">
        <p14:creationId xmlns:p14="http://schemas.microsoft.com/office/powerpoint/2010/main" val="2207110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a:t>
            </a:fld>
            <a:endParaRPr lang="en-US" dirty="0"/>
          </a:p>
        </p:txBody>
      </p:sp>
    </p:spTree>
    <p:extLst>
      <p:ext uri="{BB962C8B-B14F-4D97-AF65-F5344CB8AC3E}">
        <p14:creationId xmlns:p14="http://schemas.microsoft.com/office/powerpoint/2010/main" val="785382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a:t>
            </a:fld>
            <a:endParaRPr lang="en-US" dirty="0"/>
          </a:p>
        </p:txBody>
      </p:sp>
    </p:spTree>
    <p:extLst>
      <p:ext uri="{BB962C8B-B14F-4D97-AF65-F5344CB8AC3E}">
        <p14:creationId xmlns:p14="http://schemas.microsoft.com/office/powerpoint/2010/main" val="3434700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three new sets of competencies became effective when the final amendment to Chapter 49 of Title 22 became effective on April 23, 2022.  </a:t>
            </a:r>
          </a:p>
          <a:p>
            <a:r>
              <a:rPr lang="en-US" dirty="0"/>
              <a:t>Professional Ethics – PA Mode Code of Ethics for Educators. </a:t>
            </a:r>
          </a:p>
        </p:txBody>
      </p:sp>
      <p:sp>
        <p:nvSpPr>
          <p:cNvPr id="4" name="Slide Number Placeholder 3"/>
          <p:cNvSpPr>
            <a:spLocks noGrp="1"/>
          </p:cNvSpPr>
          <p:nvPr>
            <p:ph type="sldNum" sz="quarter" idx="5"/>
          </p:nvPr>
        </p:nvSpPr>
        <p:spPr/>
        <p:txBody>
          <a:bodyPr/>
          <a:lstStyle/>
          <a:p>
            <a:fld id="{5B012C48-CBE3-4456-858D-2A38C9D9ED43}" type="slidenum">
              <a:rPr lang="en-US" smtClean="0"/>
              <a:t>4</a:t>
            </a:fld>
            <a:endParaRPr lang="en-US" dirty="0"/>
          </a:p>
        </p:txBody>
      </p:sp>
    </p:spTree>
    <p:extLst>
      <p:ext uri="{BB962C8B-B14F-4D97-AF65-F5344CB8AC3E}">
        <p14:creationId xmlns:p14="http://schemas.microsoft.com/office/powerpoint/2010/main" val="69694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Induction programs will be tasked with CR-SE and Professional Ethics, but not Structured Literacy.</a:t>
            </a:r>
          </a:p>
        </p:txBody>
      </p:sp>
      <p:sp>
        <p:nvSpPr>
          <p:cNvPr id="4" name="Slide Number Placeholder 3"/>
          <p:cNvSpPr>
            <a:spLocks noGrp="1"/>
          </p:cNvSpPr>
          <p:nvPr>
            <p:ph type="sldNum" sz="quarter" idx="5"/>
          </p:nvPr>
        </p:nvSpPr>
        <p:spPr/>
        <p:txBody>
          <a:bodyPr/>
          <a:lstStyle/>
          <a:p>
            <a:fld id="{5B012C48-CBE3-4456-858D-2A38C9D9ED43}" type="slidenum">
              <a:rPr lang="en-US" smtClean="0"/>
              <a:t>5</a:t>
            </a:fld>
            <a:endParaRPr lang="en-US" dirty="0"/>
          </a:p>
        </p:txBody>
      </p:sp>
    </p:spTree>
    <p:extLst>
      <p:ext uri="{BB962C8B-B14F-4D97-AF65-F5344CB8AC3E}">
        <p14:creationId xmlns:p14="http://schemas.microsoft.com/office/powerpoint/2010/main" val="4186648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a:t>
            </a:fld>
            <a:endParaRPr lang="en-US" dirty="0"/>
          </a:p>
        </p:txBody>
      </p:sp>
    </p:spTree>
    <p:extLst>
      <p:ext uri="{BB962C8B-B14F-4D97-AF65-F5344CB8AC3E}">
        <p14:creationId xmlns:p14="http://schemas.microsoft.com/office/powerpoint/2010/main" val="3234241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a:t>
            </a:fld>
            <a:endParaRPr lang="en-US" dirty="0"/>
          </a:p>
        </p:txBody>
      </p:sp>
    </p:spTree>
    <p:extLst>
      <p:ext uri="{BB962C8B-B14F-4D97-AF65-F5344CB8AC3E}">
        <p14:creationId xmlns:p14="http://schemas.microsoft.com/office/powerpoint/2010/main" val="3122846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late</a:t>
            </a:r>
            <a:r>
              <a:rPr lang="en-US" baseline="0" dirty="0"/>
              <a:t> December 2022, the Department will be releasing a 10 hr. Act 48 course on Structured Literacy to support professional development. Also, a Structured Literacy Advisor will be hired by the Department to support Structured Literacy professional development and initiatives. </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8</a:t>
            </a:fld>
            <a:endParaRPr lang="en-US" dirty="0"/>
          </a:p>
        </p:txBody>
      </p:sp>
    </p:spTree>
    <p:extLst>
      <p:ext uri="{BB962C8B-B14F-4D97-AF65-F5344CB8AC3E}">
        <p14:creationId xmlns:p14="http://schemas.microsoft.com/office/powerpoint/2010/main" val="1212072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Explanation of the</a:t>
            </a:r>
            <a:r>
              <a:rPr lang="en-US" baseline="0" dirty="0"/>
              <a:t> course structure, etc. </a:t>
            </a: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9</a:t>
            </a:fld>
            <a:endParaRPr lang="en-US" dirty="0"/>
          </a:p>
        </p:txBody>
      </p:sp>
    </p:spTree>
    <p:extLst>
      <p:ext uri="{BB962C8B-B14F-4D97-AF65-F5344CB8AC3E}">
        <p14:creationId xmlns:p14="http://schemas.microsoft.com/office/powerpoint/2010/main" val="37560541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22BA6408-90F9-4FE1-83A4-B1D50ED00294}" type="datetime1">
              <a:rPr lang="en-US" smtClean="0"/>
              <a:t>3/7/2023</a:t>
            </a:fld>
            <a:endParaRPr lang="en-US"/>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AF212BA9-EFE2-4AFF-BF9D-E8B1DAC0BC18}" type="datetime1">
              <a:rPr lang="en-US" smtClean="0"/>
              <a:t>3/7/2023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atin typeface="proxima-nova"/>
              </a:defRPr>
            </a:lvl1pPr>
            <a:lvl2pPr>
              <a:defRPr sz="2800">
                <a:latin typeface="proxima-nova"/>
              </a:defRPr>
            </a:lvl2pPr>
            <a:lvl3pPr>
              <a:defRPr sz="2400">
                <a:latin typeface="proxima-nova"/>
              </a:defRPr>
            </a:lvl3pPr>
            <a:lvl4pPr>
              <a:defRPr sz="2000">
                <a:latin typeface="proxima-nova"/>
              </a:defRPr>
            </a:lvl4pPr>
            <a:lvl5pPr>
              <a:defRPr sz="2000">
                <a:latin typeface="proxima-nova"/>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39FB0975-47B6-4BE8-B879-EB115C8840C9}" type="datetime1">
              <a:rPr lang="en-US" smtClean="0"/>
              <a:t>3/7/2023</a:t>
            </a:fld>
            <a:endParaRPr lang="en-US"/>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baseline="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C43C5B11-EC1F-4C0C-86C0-7EC27F255174}" type="datetime1">
              <a:rPr lang="en-US" smtClean="0"/>
              <a:t>3/7/2023</a:t>
            </a:fld>
            <a:endParaRPr lang="en-US"/>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normAutofit/>
          </a:bodyPr>
          <a:lstStyle>
            <a:lvl1pPr>
              <a:defRPr sz="3600" b="1" i="0" baseline="0">
                <a:latin typeface="proxima-nova"/>
              </a:defRPr>
            </a:lvl1pPr>
          </a:lstStyle>
          <a:p>
            <a:r>
              <a:rPr lang="en-US"/>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lvl1pPr>
              <a:defRPr>
                <a:latin typeface="proxima-nova"/>
              </a:defRPr>
            </a:lvl1pPr>
            <a:lvl2pPr>
              <a:defRPr>
                <a:latin typeface="proxima-nova"/>
              </a:defRPr>
            </a:lvl2pPr>
            <a:lvl3pPr>
              <a:defRPr>
                <a:latin typeface="proxima-nova"/>
              </a:defRPr>
            </a:lvl3pPr>
            <a:lvl4pPr>
              <a:defRPr>
                <a:latin typeface="proxima-nova"/>
              </a:defRPr>
            </a:lvl4pPr>
            <a:lvl5pPr>
              <a:defRPr>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C72E730-7964-4CDF-A2E3-4BCF0755E00A}" type="datetime1">
              <a:rPr lang="en-US" smtClean="0"/>
              <a:t>3/7/2023</a:t>
            </a:fld>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3542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baseline="0">
                <a:latin typeface="proxima-nova"/>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baseline="0">
              <a:latin typeface="proxima-nova"/>
              <a:cs typeface="Arial" panose="020B0604020202020204" pitchFamily="34" charset="0"/>
            </a:endParaRPr>
          </a:p>
          <a:p>
            <a:endParaRPr lang="en-US"/>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normAutofit/>
          </a:bodyPr>
          <a:lstStyle>
            <a:lvl1pPr>
              <a:defRPr sz="36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A1DC029C-5B17-409B-86F2-A65FE5BE79A1}" type="datetime1">
              <a:rPr lang="en-US" smtClean="0"/>
              <a:t>3/7/2023</a:t>
            </a:fld>
            <a:endParaRPr lang="en-US"/>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normAutofit/>
          </a:bodyPr>
          <a:lstStyle>
            <a:lvl1pPr>
              <a:defRPr sz="4400" b="1" i="0" baseline="0">
                <a:latin typeface="proxima-nova"/>
              </a:defRPr>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baseline="0">
                <a:solidFill>
                  <a:schemeClr val="tx1">
                    <a:tint val="75000"/>
                  </a:schemeClr>
                </a:solidFill>
                <a:latin typeface="proxima-nov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A918DB6E-6D70-4FEC-A112-5F97BC4AEE43}" type="datetime1">
              <a:rPr lang="en-US" smtClean="0"/>
              <a:t>3/7/2023</a:t>
            </a:fld>
            <a:endParaRPr lang="en-US"/>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normAutofit/>
          </a:bodyPr>
          <a:lstStyle>
            <a:lvl1pPr>
              <a:defRPr sz="36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956BFE5A-6E96-494B-BDD8-6F437FF9AB11}" type="datetime1">
              <a:rPr lang="en-US" smtClean="0"/>
              <a:t>3/7/2023</a:t>
            </a:fld>
            <a:endParaRPr lang="en-US"/>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lvl1pPr>
              <a:defRPr baseline="0">
                <a:latin typeface="proxima-nova"/>
              </a:defRPr>
            </a:lvl1p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B1C15760-DF15-44D3-BE51-84A885468F1F}" type="datetime1">
              <a:rPr lang="en-US" smtClean="0"/>
              <a:t>3/7/2023</a:t>
            </a:fld>
            <a:endParaRPr lang="en-US"/>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lvl1pPr>
              <a:defRPr baseline="0">
                <a:latin typeface="proxima-nova"/>
              </a:defRPr>
            </a:lvl1p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A2CBF18-C1C5-4E58-AE1E-EFC1DEA4ED61}" type="datetime1">
              <a:rPr lang="en-US" smtClean="0"/>
              <a:t>3/7/2023</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lvl1pPr>
              <a:defRPr baseline="0">
                <a:latin typeface="proxima-nova"/>
              </a:defRPr>
            </a:lvl1p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C2423AD3-50EC-4B5C-A8DC-11AAD0AA691E}" type="datetime1">
              <a:rPr lang="en-US" smtClean="0"/>
              <a:t>3/7/2023</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F3509735-4568-4232-8455-719822765581}" type="datetime1">
              <a:rPr lang="en-US" smtClean="0"/>
              <a:t>3/7/2023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40F2A2EE-1442-4CB6-BF6C-1D64706A3A6A}" type="datetime1">
              <a:rPr lang="en-US" smtClean="0"/>
              <a:t>3/7/2023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295EC-14AD-4FC4-B914-473EB0A47781}" type="datetime1">
              <a:rPr lang="en-US" smtClean="0"/>
              <a:t>3/7/2023</a:t>
            </a:fld>
            <a:endParaRPr lang="en-US"/>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s>
</file>

<file path=ppt/slides/_rels/slide16.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sv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2.svg"/><Relationship Id="rId11" Type="http://schemas.openxmlformats.org/officeDocument/2006/relationships/image" Target="../media/image27.pn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s>
</file>

<file path=ppt/slides/_rels/slide17.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33.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32.sv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0.svg"/><Relationship Id="rId11" Type="http://schemas.openxmlformats.org/officeDocument/2006/relationships/image" Target="../media/image31.png"/><Relationship Id="rId5" Type="http://schemas.openxmlformats.org/officeDocument/2006/relationships/image" Target="../media/image9.png"/><Relationship Id="rId10" Type="http://schemas.openxmlformats.org/officeDocument/2006/relationships/image" Target="../media/image30.svg"/><Relationship Id="rId4" Type="http://schemas.openxmlformats.org/officeDocument/2006/relationships/image" Target="../media/image8.svg"/><Relationship Id="rId9" Type="http://schemas.openxmlformats.org/officeDocument/2006/relationships/image" Target="../media/image29.png"/><Relationship Id="rId14" Type="http://schemas.openxmlformats.org/officeDocument/2006/relationships/image" Target="../media/image34.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hyperlink" Target="mailto:RA-PDE-Evaluation@pa.gov"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education.pa.gov/Documents/Teachers-Administrators/Certifications/Professional%20Ethics%20Program%20Framework%20Guideline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stateboard.education.pa.gov/Documents/Structured%20Literacy%20Competencies%20Program%20Framework%20Guidelines.pdf" TargetMode="External"/><Relationship Id="rId4" Type="http://schemas.openxmlformats.org/officeDocument/2006/relationships/hyperlink" Target="https://www.education.pa.gov/Documents/Teachers-Administrators/Certification%20Preparation%20Programs/Framework%20Guidelines%20and%20Rubrics/Culturally-Relevant%20and%20Sustaining%20Education%20Program%20Framework%20Guidelines.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pacodeandbulletin.gov/Display/pabull?file=/secure/pabulletin/data/vol52/52-17/624.html&amp;continued=/secure/pabulletin/data/vol52/52-17/624a.html&amp;d=reduc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55https:/www.legis.state.pa.us/cfdocs/legis/li/uconsCheck.cfm?yr=2022&amp;sessInd=0&amp;act=5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legis.state.pa.us/cfdocs/legis/li/uconsCheck.cfm?yr=2022&amp;sessInd=0&amp;act=55"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196788" y="1415876"/>
            <a:ext cx="9601200" cy="2387600"/>
          </a:xfrm>
        </p:spPr>
        <p:txBody>
          <a:bodyPr>
            <a:normAutofit/>
          </a:bodyPr>
          <a:lstStyle/>
          <a:p>
            <a:r>
              <a:rPr lang="en-US" dirty="0"/>
              <a:t>Chapter 49</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a:xfrm>
            <a:off x="1524000" y="3803476"/>
            <a:ext cx="9144000" cy="1655762"/>
          </a:xfrm>
        </p:spPr>
        <p:txBody>
          <a:bodyPr>
            <a:normAutofit fontScale="70000" lnSpcReduction="20000"/>
          </a:bodyPr>
          <a:lstStyle/>
          <a:p>
            <a:pPr>
              <a:lnSpc>
                <a:spcPct val="170000"/>
              </a:lnSpc>
              <a:spcBef>
                <a:spcPts val="0"/>
              </a:spcBef>
            </a:pPr>
            <a:r>
              <a:rPr lang="en-US" sz="3300" b="1" dirty="0"/>
              <a:t>SAS Institute</a:t>
            </a:r>
          </a:p>
          <a:p>
            <a:pPr>
              <a:lnSpc>
                <a:spcPct val="120000"/>
              </a:lnSpc>
              <a:spcBef>
                <a:spcPts val="0"/>
              </a:spcBef>
            </a:pPr>
            <a:r>
              <a:rPr lang="en-US" sz="2800" b="1" dirty="0"/>
              <a:t>December 5, 2022</a:t>
            </a:r>
          </a:p>
          <a:p>
            <a:pPr>
              <a:lnSpc>
                <a:spcPct val="120000"/>
              </a:lnSpc>
              <a:spcBef>
                <a:spcPts val="0"/>
              </a:spcBef>
            </a:pPr>
            <a:r>
              <a:rPr lang="en-US" sz="2800" b="1" dirty="0"/>
              <a:t>1:40 – 2:50 pm </a:t>
            </a:r>
          </a:p>
          <a:p>
            <a:pPr>
              <a:lnSpc>
                <a:spcPct val="120000"/>
              </a:lnSpc>
              <a:spcBef>
                <a:spcPts val="0"/>
              </a:spcBef>
            </a:pPr>
            <a:r>
              <a:rPr lang="en-US" sz="2800" b="1" dirty="0"/>
              <a:t>Cocoa 1</a:t>
            </a:r>
          </a:p>
          <a:p>
            <a:pPr>
              <a:lnSpc>
                <a:spcPct val="170000"/>
              </a:lnSpc>
              <a:spcBef>
                <a:spcPts val="0"/>
              </a:spcBef>
            </a:pPr>
            <a:endParaRPr lang="en-US" sz="2800" dirty="0"/>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dirty="0"/>
          </a:p>
        </p:txBody>
      </p:sp>
      <p:sp>
        <p:nvSpPr>
          <p:cNvPr id="4" name="TextBox 3">
            <a:extLst>
              <a:ext uri="{FF2B5EF4-FFF2-40B4-BE49-F238E27FC236}">
                <a16:creationId xmlns:a16="http://schemas.microsoft.com/office/drawing/2014/main" id="{BCA3D886-DB99-CE41-801F-7B13E83D2B7E}"/>
              </a:ext>
            </a:extLst>
          </p:cNvPr>
          <p:cNvSpPr txBox="1"/>
          <p:nvPr/>
        </p:nvSpPr>
        <p:spPr>
          <a:xfrm>
            <a:off x="802105" y="5956540"/>
            <a:ext cx="11020927" cy="646331"/>
          </a:xfrm>
          <a:prstGeom prst="rect">
            <a:avLst/>
          </a:prstGeom>
          <a:noFill/>
        </p:spPr>
        <p:txBody>
          <a:bodyPr wrap="square" rtlCol="0">
            <a:spAutoFit/>
          </a:bodyPr>
          <a:lstStyle/>
          <a:p>
            <a:pPr>
              <a:tabLst>
                <a:tab pos="8683625" algn="l"/>
              </a:tabLst>
            </a:pPr>
            <a:r>
              <a:rPr lang="en-US" b="1" dirty="0"/>
              <a:t>Amy Lena	Dr. Jean M. Dyszel</a:t>
            </a:r>
          </a:p>
          <a:p>
            <a:pPr>
              <a:tabLst>
                <a:tab pos="8683625" algn="l"/>
              </a:tabLst>
            </a:pPr>
            <a:r>
              <a:rPr lang="en-US" b="1" dirty="0"/>
              <a:t>Dr. Carissa Pokorny-Golden	Dr. Brian J. Gasper</a:t>
            </a:r>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056E8-C2F2-F747-AB35-FD7637CB1AF8}"/>
              </a:ext>
            </a:extLst>
          </p:cNvPr>
          <p:cNvSpPr>
            <a:spLocks noGrp="1"/>
          </p:cNvSpPr>
          <p:nvPr>
            <p:ph type="title"/>
          </p:nvPr>
        </p:nvSpPr>
        <p:spPr/>
        <p:txBody>
          <a:bodyPr/>
          <a:lstStyle/>
          <a:p>
            <a:r>
              <a:rPr lang="en-US" dirty="0">
                <a:latin typeface="Arial" panose="020B0604020202020204" pitchFamily="34" charset="0"/>
              </a:rPr>
              <a:t>LEA Training Requirements</a:t>
            </a:r>
          </a:p>
        </p:txBody>
      </p:sp>
      <p:sp>
        <p:nvSpPr>
          <p:cNvPr id="3" name="Content Placeholder 2">
            <a:extLst>
              <a:ext uri="{FF2B5EF4-FFF2-40B4-BE49-F238E27FC236}">
                <a16:creationId xmlns:a16="http://schemas.microsoft.com/office/drawing/2014/main" id="{463C0552-7E57-F440-8B81-423341D4B860}"/>
              </a:ext>
            </a:extLst>
          </p:cNvPr>
          <p:cNvSpPr>
            <a:spLocks noGrp="1"/>
          </p:cNvSpPr>
          <p:nvPr>
            <p:ph idx="1"/>
          </p:nvPr>
        </p:nvSpPr>
        <p:spPr/>
        <p:txBody>
          <a:bodyPr>
            <a:normAutofit/>
          </a:bodyPr>
          <a:lstStyle/>
          <a:p>
            <a:pPr>
              <a:buFont typeface="Wingdings" pitchFamily="2" charset="2"/>
              <a:buChar char="§"/>
            </a:pPr>
            <a:r>
              <a:rPr lang="en-US" dirty="0">
                <a:latin typeface="Arial" panose="020B0604020202020204" pitchFamily="34" charset="0"/>
                <a:ea typeface="Times New Roman" panose="02020603050405020304" pitchFamily="18" charset="0"/>
              </a:rPr>
              <a:t>T</a:t>
            </a:r>
            <a:r>
              <a:rPr lang="en-US" dirty="0">
                <a:effectLst/>
                <a:latin typeface="Arial" panose="020B0604020202020204" pitchFamily="34" charset="0"/>
                <a:ea typeface="Times New Roman" panose="02020603050405020304" pitchFamily="18" charset="0"/>
              </a:rPr>
              <a:t>raining in structured literacy for educators </a:t>
            </a:r>
            <a:r>
              <a:rPr lang="en-US" b="1" dirty="0">
                <a:effectLst/>
                <a:latin typeface="Arial" panose="020B0604020202020204" pitchFamily="34" charset="0"/>
                <a:ea typeface="Times New Roman" panose="02020603050405020304" pitchFamily="18" charset="0"/>
              </a:rPr>
              <a:t>who hold instructional certificates </a:t>
            </a:r>
            <a:r>
              <a:rPr lang="en-US" dirty="0">
                <a:effectLst/>
                <a:latin typeface="Arial" panose="020B0604020202020204" pitchFamily="34" charset="0"/>
                <a:ea typeface="Times New Roman" panose="02020603050405020304" pitchFamily="18" charset="0"/>
              </a:rPr>
              <a:t>in the following areas:</a:t>
            </a:r>
          </a:p>
          <a:p>
            <a:pPr marL="1206500" indent="-222250">
              <a:buFontTx/>
              <a:buChar char="-"/>
            </a:pPr>
            <a:r>
              <a:rPr lang="en-US" dirty="0">
                <a:effectLst/>
                <a:latin typeface="Arial" panose="020B0604020202020204" pitchFamily="34" charset="0"/>
                <a:ea typeface="Times New Roman" panose="02020603050405020304" pitchFamily="18" charset="0"/>
              </a:rPr>
              <a:t>Early Childhood</a:t>
            </a:r>
            <a:endParaRPr lang="en-US" dirty="0">
              <a:latin typeface="Arial" panose="020B0604020202020204" pitchFamily="34" charset="0"/>
              <a:ea typeface="Times New Roman" panose="02020603050405020304" pitchFamily="18" charset="0"/>
            </a:endParaRPr>
          </a:p>
          <a:p>
            <a:pPr marL="1206500" indent="-222250">
              <a:buFontTx/>
              <a:buChar char="-"/>
            </a:pPr>
            <a:r>
              <a:rPr lang="en-US" dirty="0">
                <a:effectLst/>
                <a:latin typeface="Arial" panose="020B0604020202020204" pitchFamily="34" charset="0"/>
                <a:ea typeface="Times New Roman" panose="02020603050405020304" pitchFamily="18" charset="0"/>
              </a:rPr>
              <a:t>Elementary/Middle</a:t>
            </a:r>
            <a:endParaRPr lang="en-US" dirty="0">
              <a:latin typeface="Arial" panose="020B0604020202020204" pitchFamily="34" charset="0"/>
              <a:ea typeface="Times New Roman" panose="02020603050405020304" pitchFamily="18" charset="0"/>
            </a:endParaRPr>
          </a:p>
          <a:p>
            <a:pPr marL="1206500" indent="-222250">
              <a:buFontTx/>
              <a:buChar char="-"/>
            </a:pPr>
            <a:r>
              <a:rPr lang="en-US" dirty="0">
                <a:effectLst/>
                <a:latin typeface="Arial" panose="020B0604020202020204" pitchFamily="34" charset="0"/>
                <a:ea typeface="Times New Roman" panose="02020603050405020304" pitchFamily="18" charset="0"/>
              </a:rPr>
              <a:t>Special Education PreK—12</a:t>
            </a:r>
            <a:endParaRPr lang="en-US" dirty="0">
              <a:latin typeface="Arial" panose="020B0604020202020204" pitchFamily="34" charset="0"/>
              <a:ea typeface="Times New Roman" panose="02020603050405020304" pitchFamily="18" charset="0"/>
            </a:endParaRPr>
          </a:p>
          <a:p>
            <a:pPr marL="1206500" indent="-222250">
              <a:buFontTx/>
              <a:buChar char="-"/>
            </a:pPr>
            <a:r>
              <a:rPr lang="en-US" dirty="0">
                <a:effectLst/>
                <a:latin typeface="Arial" panose="020B0604020202020204" pitchFamily="34" charset="0"/>
                <a:ea typeface="Times New Roman" panose="02020603050405020304" pitchFamily="18" charset="0"/>
              </a:rPr>
              <a:t>English as a Second Language</a:t>
            </a:r>
          </a:p>
          <a:p>
            <a:pPr marL="1206500" indent="-222250">
              <a:buFontTx/>
              <a:buChar char="-"/>
            </a:pPr>
            <a:r>
              <a:rPr lang="en-US" dirty="0">
                <a:effectLst/>
                <a:latin typeface="Arial" panose="020B0604020202020204" pitchFamily="34" charset="0"/>
                <a:ea typeface="Times New Roman" panose="02020603050405020304" pitchFamily="18" charset="0"/>
              </a:rPr>
              <a:t>Reading Specialist</a:t>
            </a:r>
          </a:p>
          <a:p>
            <a:pPr>
              <a:buFont typeface="Wingdings" pitchFamily="2" charset="2"/>
              <a:buChar char="§"/>
            </a:pPr>
            <a:r>
              <a:rPr lang="en-US" dirty="0">
                <a:latin typeface="Arial" panose="020B0604020202020204" pitchFamily="34" charset="0"/>
                <a:ea typeface="Times New Roman" panose="02020603050405020304" pitchFamily="18" charset="0"/>
              </a:rPr>
              <a:t>T</a:t>
            </a:r>
            <a:r>
              <a:rPr lang="en-US" dirty="0">
                <a:effectLst/>
                <a:latin typeface="Arial" panose="020B0604020202020204" pitchFamily="34" charset="0"/>
                <a:ea typeface="Times New Roman" panose="02020603050405020304" pitchFamily="18" charset="0"/>
              </a:rPr>
              <a:t>raining in Culturally Responsive and Sustaining Education and Professional </a:t>
            </a:r>
            <a:r>
              <a:rPr lang="en-US" dirty="0">
                <a:latin typeface="Arial" panose="020B0604020202020204" pitchFamily="34" charset="0"/>
                <a:ea typeface="Times New Roman" panose="02020603050405020304" pitchFamily="18" charset="0"/>
              </a:rPr>
              <a:t>E</a:t>
            </a:r>
            <a:r>
              <a:rPr lang="en-US" dirty="0">
                <a:effectLst/>
                <a:latin typeface="Arial" panose="020B0604020202020204" pitchFamily="34" charset="0"/>
                <a:ea typeface="Times New Roman" panose="02020603050405020304" pitchFamily="18" charset="0"/>
              </a:rPr>
              <a:t>thics for </a:t>
            </a:r>
            <a:r>
              <a:rPr lang="en-US" b="1" dirty="0">
                <a:effectLst/>
                <a:latin typeface="Arial" panose="020B0604020202020204" pitchFamily="34" charset="0"/>
                <a:ea typeface="Times New Roman" panose="02020603050405020304" pitchFamily="18" charset="0"/>
              </a:rPr>
              <a:t>all</a:t>
            </a:r>
            <a:r>
              <a:rPr lang="en-US" dirty="0">
                <a:effectLst/>
                <a:latin typeface="Arial" panose="020B0604020202020204" pitchFamily="34" charset="0"/>
                <a:ea typeface="Times New Roman" panose="02020603050405020304" pitchFamily="18" charset="0"/>
              </a:rPr>
              <a:t> educators</a:t>
            </a:r>
            <a:endParaRPr lang="en-US" dirty="0">
              <a:latin typeface="Arial" panose="020B0604020202020204" pitchFamily="34" charset="0"/>
              <a:ea typeface="Times New Roman" panose="02020603050405020304" pitchFamily="18" charset="0"/>
            </a:endParaRPr>
          </a:p>
          <a:p>
            <a:pPr marL="0" indent="0">
              <a:buNone/>
            </a:pPr>
            <a:endParaRPr lang="en-US" dirty="0">
              <a:effectLst/>
              <a:latin typeface="Arial" panose="020B0604020202020204" pitchFamily="34" charset="0"/>
            </a:endParaRPr>
          </a:p>
        </p:txBody>
      </p:sp>
      <p:sp>
        <p:nvSpPr>
          <p:cNvPr id="5" name="Slide Number Placeholder 4">
            <a:extLst>
              <a:ext uri="{FF2B5EF4-FFF2-40B4-BE49-F238E27FC236}">
                <a16:creationId xmlns:a16="http://schemas.microsoft.com/office/drawing/2014/main" id="{04CD0EEE-0F83-7244-A3C7-6B1C1C24CD73}"/>
              </a:ext>
            </a:extLst>
          </p:cNvPr>
          <p:cNvSpPr>
            <a:spLocks noGrp="1"/>
          </p:cNvSpPr>
          <p:nvPr>
            <p:ph type="sldNum" sz="quarter" idx="12"/>
          </p:nvPr>
        </p:nvSpPr>
        <p:spPr/>
        <p:txBody>
          <a:bodyPr/>
          <a:lstStyle/>
          <a:p>
            <a:fld id="{B24F5015-3417-4B27-A586-E4CCF4D77832}" type="slidenum">
              <a:rPr lang="en-US" smtClean="0">
                <a:latin typeface="Arial" panose="020B0604020202020204" pitchFamily="34" charset="0"/>
                <a:cs typeface="Arial" panose="020B0604020202020204" pitchFamily="34" charset="0"/>
              </a:rPr>
              <a:t>10</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6299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205B1-FD18-2542-B732-D21AB7A9B740}"/>
              </a:ext>
            </a:extLst>
          </p:cNvPr>
          <p:cNvSpPr>
            <a:spLocks noGrp="1"/>
          </p:cNvSpPr>
          <p:nvPr>
            <p:ph type="title"/>
          </p:nvPr>
        </p:nvSpPr>
        <p:spPr/>
        <p:txBody>
          <a:bodyPr/>
          <a:lstStyle/>
          <a:p>
            <a:r>
              <a:rPr lang="en-US" dirty="0">
                <a:latin typeface="Arial" panose="020B0604020202020204" pitchFamily="34" charset="0"/>
              </a:rPr>
              <a:t>Structured Literacy Training</a:t>
            </a:r>
          </a:p>
        </p:txBody>
      </p:sp>
      <p:sp>
        <p:nvSpPr>
          <p:cNvPr id="3" name="Content Placeholder 2">
            <a:extLst>
              <a:ext uri="{FF2B5EF4-FFF2-40B4-BE49-F238E27FC236}">
                <a16:creationId xmlns:a16="http://schemas.microsoft.com/office/drawing/2014/main" id="{92B0A515-CD16-704C-B2B5-59AA40522A5B}"/>
              </a:ext>
            </a:extLst>
          </p:cNvPr>
          <p:cNvSpPr>
            <a:spLocks noGrp="1"/>
          </p:cNvSpPr>
          <p:nvPr>
            <p:ph idx="1"/>
          </p:nvPr>
        </p:nvSpPr>
        <p:spPr>
          <a:xfrm>
            <a:off x="838200" y="1413649"/>
            <a:ext cx="10515600" cy="1182226"/>
          </a:xfrm>
        </p:spPr>
        <p:txBody>
          <a:bodyPr>
            <a:normAutofit/>
          </a:bodyPr>
          <a:lstStyle/>
          <a:p>
            <a:pPr marL="0" indent="0">
              <a:buNone/>
            </a:pPr>
            <a:r>
              <a:rPr lang="en-US" sz="2400" dirty="0">
                <a:latin typeface="Arial" panose="020B0604020202020204" pitchFamily="34" charset="0"/>
              </a:rPr>
              <a:t>To ensure that school personnel have the knowledge and skill to teach all students to read, including students with dyslexia and other language-based learning disabilities, training shall address, but shall not be limited to: </a:t>
            </a:r>
          </a:p>
          <a:p>
            <a:pPr marL="0" indent="0">
              <a:buNone/>
            </a:pPr>
            <a:endParaRPr lang="en-US" dirty="0">
              <a:latin typeface="Arial" panose="020B0604020202020204" pitchFamily="34" charset="0"/>
            </a:endParaRPr>
          </a:p>
          <a:p>
            <a:pPr marL="0" indent="0">
              <a:buNone/>
            </a:pPr>
            <a:endParaRPr lang="en-US" dirty="0">
              <a:latin typeface="Arial" panose="020B0604020202020204" pitchFamily="34" charset="0"/>
            </a:endParaRPr>
          </a:p>
        </p:txBody>
      </p:sp>
      <p:sp>
        <p:nvSpPr>
          <p:cNvPr id="5" name="Slide Number Placeholder 4">
            <a:extLst>
              <a:ext uri="{FF2B5EF4-FFF2-40B4-BE49-F238E27FC236}">
                <a16:creationId xmlns:a16="http://schemas.microsoft.com/office/drawing/2014/main" id="{2BF7809F-9BB8-8C4F-B2B0-B49432559C82}"/>
              </a:ext>
            </a:extLst>
          </p:cNvPr>
          <p:cNvSpPr>
            <a:spLocks noGrp="1"/>
          </p:cNvSpPr>
          <p:nvPr>
            <p:ph type="sldNum" sz="quarter" idx="12"/>
          </p:nvPr>
        </p:nvSpPr>
        <p:spPr/>
        <p:txBody>
          <a:bodyPr/>
          <a:lstStyle/>
          <a:p>
            <a:fld id="{B24F5015-3417-4B27-A586-E4CCF4D77832}" type="slidenum">
              <a:rPr lang="en-US" smtClean="0">
                <a:latin typeface="Arial" panose="020B0604020202020204" pitchFamily="34" charset="0"/>
                <a:cs typeface="Arial" panose="020B0604020202020204" pitchFamily="34" charset="0"/>
              </a:rPr>
              <a:t>11</a:t>
            </a:fld>
            <a:endParaRPr lang="en-US" dirty="0">
              <a:latin typeface="Arial" panose="020B0604020202020204" pitchFamily="34" charset="0"/>
              <a:cs typeface="Arial" panose="020B0604020202020204" pitchFamily="34" charset="0"/>
            </a:endParaRPr>
          </a:p>
        </p:txBody>
      </p:sp>
      <p:grpSp>
        <p:nvGrpSpPr>
          <p:cNvPr id="16" name="Group 15">
            <a:extLst>
              <a:ext uri="{FF2B5EF4-FFF2-40B4-BE49-F238E27FC236}">
                <a16:creationId xmlns:a16="http://schemas.microsoft.com/office/drawing/2014/main" id="{536D3A44-E3C4-D64B-5BEE-BA34ED93647F}"/>
              </a:ext>
              <a:ext uri="{C183D7F6-B498-43B3-948B-1728B52AA6E4}">
                <adec:decorative xmlns:adec="http://schemas.microsoft.com/office/drawing/2017/decorative" val="1"/>
              </a:ext>
            </a:extLst>
          </p:cNvPr>
          <p:cNvGrpSpPr/>
          <p:nvPr/>
        </p:nvGrpSpPr>
        <p:grpSpPr>
          <a:xfrm>
            <a:off x="838200" y="2642705"/>
            <a:ext cx="10515600" cy="914400"/>
            <a:chOff x="1660723" y="2648359"/>
            <a:chExt cx="10515600" cy="914400"/>
          </a:xfrm>
        </p:grpSpPr>
        <p:sp>
          <p:nvSpPr>
            <p:cNvPr id="10" name="Rectangle 9">
              <a:extLst>
                <a:ext uri="{FF2B5EF4-FFF2-40B4-BE49-F238E27FC236}">
                  <a16:creationId xmlns:a16="http://schemas.microsoft.com/office/drawing/2014/main" id="{242F233E-4E5A-0EBE-5432-69EAE766B726}"/>
                </a:ext>
              </a:extLst>
            </p:cNvPr>
            <p:cNvSpPr/>
            <p:nvPr/>
          </p:nvSpPr>
          <p:spPr>
            <a:xfrm>
              <a:off x="1972365" y="2688858"/>
              <a:ext cx="10203958" cy="822960"/>
            </a:xfrm>
            <a:prstGeom prst="rect">
              <a:avLst/>
            </a:prstGeom>
            <a:solidFill>
              <a:srgbClr val="125371"/>
            </a:solidFill>
            <a:ln>
              <a:noFill/>
            </a:ln>
          </p:spPr>
          <p:style>
            <a:lnRef idx="2">
              <a:schemeClr val="accent1">
                <a:shade val="50000"/>
              </a:schemeClr>
            </a:lnRef>
            <a:fillRef idx="1">
              <a:schemeClr val="accent1"/>
            </a:fillRef>
            <a:effectRef idx="0">
              <a:schemeClr val="accent1"/>
            </a:effectRef>
            <a:fontRef idx="minor">
              <a:schemeClr val="lt1"/>
            </a:fontRef>
          </p:style>
          <p:txBody>
            <a:bodyPr lIns="731520" rtlCol="0" anchor="ctr"/>
            <a:lstStyle/>
            <a:p>
              <a:r>
                <a:rPr lang="en-US" sz="2200" b="1" dirty="0">
                  <a:solidFill>
                    <a:schemeClr val="bg1"/>
                  </a:solidFill>
                  <a:latin typeface="Arial" panose="020B0604020202020204" pitchFamily="34" charset="0"/>
                  <a:cs typeface="Arial" panose="020B0604020202020204" pitchFamily="34" charset="0"/>
                </a:rPr>
                <a:t>Evidence-based intervention practices on structured literacy.</a:t>
              </a:r>
            </a:p>
          </p:txBody>
        </p:sp>
        <p:sp>
          <p:nvSpPr>
            <p:cNvPr id="6" name="วงรี 46">
              <a:extLst>
                <a:ext uri="{FF2B5EF4-FFF2-40B4-BE49-F238E27FC236}">
                  <a16:creationId xmlns:a16="http://schemas.microsoft.com/office/drawing/2014/main" id="{54040387-7923-5743-12C0-3485E27B5A1E}"/>
                </a:ext>
              </a:extLst>
            </p:cNvPr>
            <p:cNvSpPr/>
            <p:nvPr/>
          </p:nvSpPr>
          <p:spPr>
            <a:xfrm>
              <a:off x="1660723" y="2648359"/>
              <a:ext cx="914400" cy="914400"/>
            </a:xfrm>
            <a:prstGeom prst="ellipse">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latin typeface="Arial" panose="020B0604020202020204" pitchFamily="34" charset="0"/>
                  <a:cs typeface="Arial" panose="020B0604020202020204" pitchFamily="34" charset="0"/>
                </a:rPr>
                <a:t>1</a:t>
              </a:r>
              <a:endParaRPr lang="th-TH" sz="3600" b="1" dirty="0">
                <a:solidFill>
                  <a:schemeClr val="tx1"/>
                </a:solidFill>
                <a:latin typeface="Arial" panose="020B0604020202020204" pitchFamily="34" charset="0"/>
              </a:endParaRPr>
            </a:p>
          </p:txBody>
        </p:sp>
      </p:grpSp>
      <p:grpSp>
        <p:nvGrpSpPr>
          <p:cNvPr id="17" name="Group 16">
            <a:extLst>
              <a:ext uri="{FF2B5EF4-FFF2-40B4-BE49-F238E27FC236}">
                <a16:creationId xmlns:a16="http://schemas.microsoft.com/office/drawing/2014/main" id="{8270136C-E2DC-6DB4-C311-FFFFA4E1B23C}"/>
              </a:ext>
              <a:ext uri="{C183D7F6-B498-43B3-948B-1728B52AA6E4}">
                <adec:decorative xmlns:adec="http://schemas.microsoft.com/office/drawing/2017/decorative" val="1"/>
              </a:ext>
            </a:extLst>
          </p:cNvPr>
          <p:cNvGrpSpPr/>
          <p:nvPr/>
        </p:nvGrpSpPr>
        <p:grpSpPr>
          <a:xfrm>
            <a:off x="838200" y="3597159"/>
            <a:ext cx="10515600" cy="914400"/>
            <a:chOff x="1660723" y="3602813"/>
            <a:chExt cx="10515600" cy="914400"/>
          </a:xfrm>
        </p:grpSpPr>
        <p:sp>
          <p:nvSpPr>
            <p:cNvPr id="13" name="Rectangle 12">
              <a:extLst>
                <a:ext uri="{FF2B5EF4-FFF2-40B4-BE49-F238E27FC236}">
                  <a16:creationId xmlns:a16="http://schemas.microsoft.com/office/drawing/2014/main" id="{AAFB33D1-9FB7-3A9A-BFE9-D15FCED98DFB}"/>
                </a:ext>
              </a:extLst>
            </p:cNvPr>
            <p:cNvSpPr/>
            <p:nvPr/>
          </p:nvSpPr>
          <p:spPr>
            <a:xfrm>
              <a:off x="1972365" y="3649706"/>
              <a:ext cx="10203958" cy="82296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lIns="731520" rtlCol="0" anchor="ctr"/>
            <a:lstStyle/>
            <a:p>
              <a:r>
                <a:rPr lang="en-US" sz="2200" b="1" dirty="0">
                  <a:solidFill>
                    <a:schemeClr val="tx1"/>
                  </a:solidFill>
                  <a:latin typeface="Arial" panose="020B0604020202020204" pitchFamily="34" charset="0"/>
                  <a:cs typeface="Arial" panose="020B0604020202020204" pitchFamily="34" charset="0"/>
                </a:rPr>
                <a:t>Explicit and systematic instruction in phonological and phonemic awareness.</a:t>
              </a:r>
            </a:p>
          </p:txBody>
        </p:sp>
        <p:sp>
          <p:nvSpPr>
            <p:cNvPr id="7" name="วงรี 46">
              <a:extLst>
                <a:ext uri="{FF2B5EF4-FFF2-40B4-BE49-F238E27FC236}">
                  <a16:creationId xmlns:a16="http://schemas.microsoft.com/office/drawing/2014/main" id="{012E0B12-9E84-DD35-3D86-C22FF1473F7C}"/>
                </a:ext>
              </a:extLst>
            </p:cNvPr>
            <p:cNvSpPr/>
            <p:nvPr/>
          </p:nvSpPr>
          <p:spPr>
            <a:xfrm>
              <a:off x="1660723" y="3602813"/>
              <a:ext cx="914400" cy="914400"/>
            </a:xfrm>
            <a:prstGeom prst="ellipse">
              <a:avLst/>
            </a:prstGeom>
            <a:solidFill>
              <a:srgbClr val="1351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latin typeface="Arial" panose="020B0604020202020204" pitchFamily="34" charset="0"/>
                  <a:cs typeface="Arial" panose="020B0604020202020204" pitchFamily="34" charset="0"/>
                </a:rPr>
                <a:t>2</a:t>
              </a:r>
              <a:endParaRPr lang="th-TH" sz="3600" b="1" dirty="0">
                <a:solidFill>
                  <a:schemeClr val="bg1"/>
                </a:solidFill>
                <a:latin typeface="Arial" panose="020B0604020202020204" pitchFamily="34" charset="0"/>
              </a:endParaRPr>
            </a:p>
          </p:txBody>
        </p:sp>
      </p:grpSp>
      <p:grpSp>
        <p:nvGrpSpPr>
          <p:cNvPr id="18" name="Group 17">
            <a:extLst>
              <a:ext uri="{FF2B5EF4-FFF2-40B4-BE49-F238E27FC236}">
                <a16:creationId xmlns:a16="http://schemas.microsoft.com/office/drawing/2014/main" id="{85AA0FE2-3FCC-752A-6CAD-424805E1C6C8}"/>
              </a:ext>
              <a:ext uri="{C183D7F6-B498-43B3-948B-1728B52AA6E4}">
                <adec:decorative xmlns:adec="http://schemas.microsoft.com/office/drawing/2017/decorative" val="1"/>
              </a:ext>
            </a:extLst>
          </p:cNvPr>
          <p:cNvGrpSpPr/>
          <p:nvPr/>
        </p:nvGrpSpPr>
        <p:grpSpPr>
          <a:xfrm>
            <a:off x="838200" y="4559180"/>
            <a:ext cx="10515600" cy="914400"/>
            <a:chOff x="1660723" y="4564834"/>
            <a:chExt cx="9638522" cy="914400"/>
          </a:xfrm>
        </p:grpSpPr>
        <p:sp>
          <p:nvSpPr>
            <p:cNvPr id="14" name="Rectangle 13">
              <a:extLst>
                <a:ext uri="{FF2B5EF4-FFF2-40B4-BE49-F238E27FC236}">
                  <a16:creationId xmlns:a16="http://schemas.microsoft.com/office/drawing/2014/main" id="{22639688-8F1E-CA9F-A29C-88A849137C4E}"/>
                </a:ext>
              </a:extLst>
            </p:cNvPr>
            <p:cNvSpPr/>
            <p:nvPr/>
          </p:nvSpPr>
          <p:spPr>
            <a:xfrm>
              <a:off x="1972365" y="4610554"/>
              <a:ext cx="9326880" cy="822960"/>
            </a:xfrm>
            <a:prstGeom prst="rect">
              <a:avLst/>
            </a:prstGeom>
            <a:solidFill>
              <a:srgbClr val="13516E"/>
            </a:solidFill>
            <a:ln>
              <a:noFill/>
            </a:ln>
          </p:spPr>
          <p:style>
            <a:lnRef idx="2">
              <a:schemeClr val="accent1">
                <a:shade val="50000"/>
              </a:schemeClr>
            </a:lnRef>
            <a:fillRef idx="1">
              <a:schemeClr val="accent1"/>
            </a:fillRef>
            <a:effectRef idx="0">
              <a:schemeClr val="accent1"/>
            </a:effectRef>
            <a:fontRef idx="minor">
              <a:schemeClr val="lt1"/>
            </a:fontRef>
          </p:style>
          <p:txBody>
            <a:bodyPr lIns="731520" rtlCol="0" anchor="ctr"/>
            <a:lstStyle/>
            <a:p>
              <a:r>
                <a:rPr lang="en-US" sz="2200" b="1" dirty="0">
                  <a:solidFill>
                    <a:schemeClr val="bg1"/>
                  </a:solidFill>
                  <a:latin typeface="Arial" panose="020B0604020202020204" pitchFamily="34" charset="0"/>
                  <a:cs typeface="Arial" panose="020B0604020202020204" pitchFamily="34" charset="0"/>
                </a:rPr>
                <a:t>The alphabetic principle, decoding and encoding, fluency and vocabulary.</a:t>
              </a:r>
            </a:p>
          </p:txBody>
        </p:sp>
        <p:sp>
          <p:nvSpPr>
            <p:cNvPr id="8" name="วงรี 46">
              <a:extLst>
                <a:ext uri="{FF2B5EF4-FFF2-40B4-BE49-F238E27FC236}">
                  <a16:creationId xmlns:a16="http://schemas.microsoft.com/office/drawing/2014/main" id="{5C9B0E24-A0FF-C157-C8DE-0703100DD9C6}"/>
                </a:ext>
              </a:extLst>
            </p:cNvPr>
            <p:cNvSpPr/>
            <p:nvPr/>
          </p:nvSpPr>
          <p:spPr>
            <a:xfrm>
              <a:off x="1660723" y="4564834"/>
              <a:ext cx="838132" cy="914400"/>
            </a:xfrm>
            <a:prstGeom prst="ellipse">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latin typeface="Arial" panose="020B0604020202020204" pitchFamily="34" charset="0"/>
                  <a:cs typeface="Arial" panose="020B0604020202020204" pitchFamily="34" charset="0"/>
                </a:rPr>
                <a:t>3</a:t>
              </a:r>
              <a:endParaRPr lang="th-TH" sz="3600" b="1" dirty="0">
                <a:solidFill>
                  <a:schemeClr val="tx1"/>
                </a:solidFill>
                <a:latin typeface="Arial" panose="020B0604020202020204" pitchFamily="34" charset="0"/>
              </a:endParaRPr>
            </a:p>
          </p:txBody>
        </p:sp>
      </p:grpSp>
      <p:grpSp>
        <p:nvGrpSpPr>
          <p:cNvPr id="19" name="Group 18">
            <a:extLst>
              <a:ext uri="{FF2B5EF4-FFF2-40B4-BE49-F238E27FC236}">
                <a16:creationId xmlns:a16="http://schemas.microsoft.com/office/drawing/2014/main" id="{5FB312C3-2FAB-FF68-3AFA-E705A3206EB5}"/>
              </a:ext>
              <a:ext uri="{C183D7F6-B498-43B3-948B-1728B52AA6E4}">
                <adec:decorative xmlns:adec="http://schemas.microsoft.com/office/drawing/2017/decorative" val="1"/>
              </a:ext>
            </a:extLst>
          </p:cNvPr>
          <p:cNvGrpSpPr/>
          <p:nvPr/>
        </p:nvGrpSpPr>
        <p:grpSpPr>
          <a:xfrm>
            <a:off x="838200" y="5520029"/>
            <a:ext cx="10515600" cy="914400"/>
            <a:chOff x="1660723" y="5525683"/>
            <a:chExt cx="9638522" cy="914400"/>
          </a:xfrm>
        </p:grpSpPr>
        <p:sp>
          <p:nvSpPr>
            <p:cNvPr id="15" name="Rectangle 14">
              <a:extLst>
                <a:ext uri="{FF2B5EF4-FFF2-40B4-BE49-F238E27FC236}">
                  <a16:creationId xmlns:a16="http://schemas.microsoft.com/office/drawing/2014/main" id="{20A4E68A-B82A-9B32-509D-51A91A21729D}"/>
                </a:ext>
              </a:extLst>
            </p:cNvPr>
            <p:cNvSpPr/>
            <p:nvPr/>
          </p:nvSpPr>
          <p:spPr>
            <a:xfrm>
              <a:off x="1972365" y="5571403"/>
              <a:ext cx="9326880" cy="82296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lIns="731520" rtlCol="0" anchor="ctr"/>
            <a:lstStyle/>
            <a:p>
              <a:r>
                <a:rPr lang="en-US" sz="2200" b="1" dirty="0">
                  <a:solidFill>
                    <a:schemeClr val="tx1"/>
                  </a:solidFill>
                  <a:latin typeface="Arial" panose="020B0604020202020204" pitchFamily="34" charset="0"/>
                  <a:cs typeface="Arial" panose="020B0604020202020204" pitchFamily="34" charset="0"/>
                </a:rPr>
                <a:t>Reading comprehension and building content knowledge.</a:t>
              </a:r>
            </a:p>
          </p:txBody>
        </p:sp>
        <p:sp>
          <p:nvSpPr>
            <p:cNvPr id="9" name="วงรี 46">
              <a:extLst>
                <a:ext uri="{FF2B5EF4-FFF2-40B4-BE49-F238E27FC236}">
                  <a16:creationId xmlns:a16="http://schemas.microsoft.com/office/drawing/2014/main" id="{B1B28645-43C5-CA01-B452-EC21A92150B3}"/>
                </a:ext>
              </a:extLst>
            </p:cNvPr>
            <p:cNvSpPr/>
            <p:nvPr/>
          </p:nvSpPr>
          <p:spPr>
            <a:xfrm>
              <a:off x="1660723" y="5525683"/>
              <a:ext cx="838132" cy="914400"/>
            </a:xfrm>
            <a:prstGeom prst="ellipse">
              <a:avLst/>
            </a:prstGeom>
            <a:solidFill>
              <a:srgbClr val="1351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latin typeface="Arial" panose="020B0604020202020204" pitchFamily="34" charset="0"/>
                  <a:cs typeface="Arial" panose="020B0604020202020204" pitchFamily="34" charset="0"/>
                </a:rPr>
                <a:t>4</a:t>
              </a:r>
              <a:endParaRPr lang="th-TH" sz="3600" b="1" dirty="0">
                <a:solidFill>
                  <a:schemeClr val="bg1"/>
                </a:solidFill>
                <a:latin typeface="Arial" panose="020B0604020202020204" pitchFamily="34" charset="0"/>
              </a:endParaRPr>
            </a:p>
          </p:txBody>
        </p:sp>
      </p:grpSp>
    </p:spTree>
    <p:extLst>
      <p:ext uri="{BB962C8B-B14F-4D97-AF65-F5344CB8AC3E}">
        <p14:creationId xmlns:p14="http://schemas.microsoft.com/office/powerpoint/2010/main" val="2325561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9E995-7904-D146-B1C6-B476DE129B24}"/>
              </a:ext>
            </a:extLst>
          </p:cNvPr>
          <p:cNvSpPr>
            <a:spLocks noGrp="1"/>
          </p:cNvSpPr>
          <p:nvPr>
            <p:ph type="title"/>
          </p:nvPr>
        </p:nvSpPr>
        <p:spPr/>
        <p:txBody>
          <a:bodyPr/>
          <a:lstStyle/>
          <a:p>
            <a:r>
              <a:rPr lang="en-US" dirty="0">
                <a:latin typeface="Arial" panose="020B0604020202020204" pitchFamily="34" charset="0"/>
              </a:rPr>
              <a:t>Participating School Entity</a:t>
            </a:r>
          </a:p>
        </p:txBody>
      </p:sp>
      <p:sp>
        <p:nvSpPr>
          <p:cNvPr id="3" name="Content Placeholder 2">
            <a:extLst>
              <a:ext uri="{FF2B5EF4-FFF2-40B4-BE49-F238E27FC236}">
                <a16:creationId xmlns:a16="http://schemas.microsoft.com/office/drawing/2014/main" id="{6D1D1F03-5889-1349-856A-F6DD938F3C12}"/>
              </a:ext>
            </a:extLst>
          </p:cNvPr>
          <p:cNvSpPr>
            <a:spLocks noGrp="1"/>
          </p:cNvSpPr>
          <p:nvPr>
            <p:ph idx="1"/>
          </p:nvPr>
        </p:nvSpPr>
        <p:spPr/>
        <p:txBody>
          <a:bodyPr/>
          <a:lstStyle/>
          <a:p>
            <a:pPr>
              <a:buFont typeface="Wingdings" pitchFamily="2" charset="2"/>
              <a:buChar char="§"/>
            </a:pPr>
            <a:r>
              <a:rPr lang="en-US" dirty="0">
                <a:latin typeface="Arial" panose="020B0604020202020204" pitchFamily="34" charset="0"/>
              </a:rPr>
              <a:t>A participating school entity* shall adopt high-quality instructional materials grounded in scientific-based reading research in accordance with the State academic standards approved by the State Board of Education. </a:t>
            </a:r>
          </a:p>
          <a:p>
            <a:pPr marL="0" indent="0">
              <a:buNone/>
            </a:pPr>
            <a:endParaRPr lang="en-US" dirty="0">
              <a:latin typeface="Arial" panose="020B0604020202020204" pitchFamily="34" charset="0"/>
            </a:endParaRPr>
          </a:p>
          <a:p>
            <a:pPr marL="1149350" indent="-566738">
              <a:buNone/>
            </a:pPr>
            <a:r>
              <a:rPr lang="en-US" dirty="0">
                <a:latin typeface="Arial" panose="020B0604020202020204" pitchFamily="34" charset="0"/>
              </a:rPr>
              <a:t>*  A school entity that </a:t>
            </a:r>
            <a:r>
              <a:rPr lang="en-US" i="1" dirty="0">
                <a:latin typeface="Arial" panose="020B0604020202020204" pitchFamily="34" charset="0"/>
              </a:rPr>
              <a:t>elects </a:t>
            </a:r>
            <a:r>
              <a:rPr lang="en-US" dirty="0">
                <a:latin typeface="Arial" panose="020B0604020202020204" pitchFamily="34" charset="0"/>
              </a:rPr>
              <a:t>to take part in the Structured Literacy Approach</a:t>
            </a:r>
          </a:p>
        </p:txBody>
      </p:sp>
      <p:sp>
        <p:nvSpPr>
          <p:cNvPr id="5" name="Slide Number Placeholder 4">
            <a:extLst>
              <a:ext uri="{FF2B5EF4-FFF2-40B4-BE49-F238E27FC236}">
                <a16:creationId xmlns:a16="http://schemas.microsoft.com/office/drawing/2014/main" id="{0857C557-B7DA-0A4E-80B4-C084ADD2A9F7}"/>
              </a:ext>
            </a:extLst>
          </p:cNvPr>
          <p:cNvSpPr>
            <a:spLocks noGrp="1"/>
          </p:cNvSpPr>
          <p:nvPr>
            <p:ph type="sldNum" sz="quarter" idx="12"/>
          </p:nvPr>
        </p:nvSpPr>
        <p:spPr/>
        <p:txBody>
          <a:bodyPr/>
          <a:lstStyle/>
          <a:p>
            <a:fld id="{B24F5015-3417-4B27-A586-E4CCF4D77832}" type="slidenum">
              <a:rPr lang="en-US" smtClean="0">
                <a:latin typeface="Arial" panose="020B0604020202020204" pitchFamily="34" charset="0"/>
                <a:cs typeface="Arial" panose="020B0604020202020204" pitchFamily="34" charset="0"/>
              </a:rPr>
              <a:t>12</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8353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latin typeface="Arial" panose="020B0604020202020204" pitchFamily="34" charset="0"/>
              </a:rPr>
              <a:t>Future Ready Comprehensive Planning</a:t>
            </a:r>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dirty="0">
                <a:latin typeface="Arial" panose="020B0604020202020204" pitchFamily="34" charset="0"/>
              </a:rPr>
              <a:t>Reporting Requirements</a:t>
            </a:r>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latin typeface="Arial" panose="020B0604020202020204" pitchFamily="34" charset="0"/>
                <a:cs typeface="Arial" panose="020B0604020202020204" pitchFamily="34" charset="0"/>
              </a:rPr>
              <a:t>13</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4413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2DBF0-90CE-F149-903E-EA235E17285B}"/>
              </a:ext>
            </a:extLst>
          </p:cNvPr>
          <p:cNvSpPr>
            <a:spLocks noGrp="1"/>
          </p:cNvSpPr>
          <p:nvPr>
            <p:ph type="title"/>
          </p:nvPr>
        </p:nvSpPr>
        <p:spPr>
          <a:xfrm>
            <a:off x="838200" y="610789"/>
            <a:ext cx="10515600" cy="1325563"/>
          </a:xfrm>
        </p:spPr>
        <p:txBody>
          <a:bodyPr/>
          <a:lstStyle/>
          <a:p>
            <a:r>
              <a:rPr lang="en-US" dirty="0">
                <a:latin typeface="Arial" panose="020B0604020202020204" pitchFamily="34" charset="0"/>
              </a:rPr>
              <a:t>Induction Plan</a:t>
            </a:r>
          </a:p>
        </p:txBody>
      </p:sp>
      <p:sp>
        <p:nvSpPr>
          <p:cNvPr id="6" name="Rectangle 5">
            <a:extLst>
              <a:ext uri="{FF2B5EF4-FFF2-40B4-BE49-F238E27FC236}">
                <a16:creationId xmlns:a16="http://schemas.microsoft.com/office/drawing/2014/main" id="{50736E4C-3C28-F4FF-B532-4CE1901CA271}"/>
              </a:ext>
            </a:extLst>
          </p:cNvPr>
          <p:cNvSpPr/>
          <p:nvPr/>
        </p:nvSpPr>
        <p:spPr>
          <a:xfrm>
            <a:off x="3550271" y="1872456"/>
            <a:ext cx="5091458" cy="1323439"/>
          </a:xfrm>
          <a:prstGeom prst="rect">
            <a:avLst/>
          </a:prstGeom>
          <a:noFill/>
        </p:spPr>
        <p:txBody>
          <a:bodyPr wrap="none" lIns="91440" tIns="45720" rIns="91440" bIns="45720">
            <a:spAutoFit/>
          </a:bodyPr>
          <a:lstStyle/>
          <a:p>
            <a:pPr algn="ctr"/>
            <a:r>
              <a:rPr lang="en-US" sz="8000" b="1" cap="none" spc="0" dirty="0">
                <a:ln w="0"/>
                <a:solidFill>
                  <a:srgbClr val="155A7F"/>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2024-2025</a:t>
            </a:r>
          </a:p>
        </p:txBody>
      </p:sp>
      <p:sp>
        <p:nvSpPr>
          <p:cNvPr id="3" name="Content Placeholder 2">
            <a:extLst>
              <a:ext uri="{FF2B5EF4-FFF2-40B4-BE49-F238E27FC236}">
                <a16:creationId xmlns:a16="http://schemas.microsoft.com/office/drawing/2014/main" id="{12BEEA52-7E0B-F64A-94D0-FA38AB711C80}"/>
              </a:ext>
            </a:extLst>
          </p:cNvPr>
          <p:cNvSpPr>
            <a:spLocks noGrp="1"/>
          </p:cNvSpPr>
          <p:nvPr>
            <p:ph idx="1"/>
          </p:nvPr>
        </p:nvSpPr>
        <p:spPr>
          <a:xfrm>
            <a:off x="838200" y="4188740"/>
            <a:ext cx="10706100" cy="1605361"/>
          </a:xfrm>
        </p:spPr>
        <p:txBody>
          <a:bodyPr>
            <a:normAutofit lnSpcReduction="10000"/>
          </a:bodyPr>
          <a:lstStyle/>
          <a:p>
            <a:pPr marL="0" indent="0">
              <a:buNone/>
            </a:pPr>
            <a:r>
              <a:rPr lang="en-US" dirty="0">
                <a:effectLst/>
                <a:latin typeface="Arial" panose="020B0604020202020204" pitchFamily="34" charset="0"/>
              </a:rPr>
              <a:t>Each school entity shall submit to the Department for approval a plan for a </a:t>
            </a:r>
            <a:r>
              <a:rPr lang="en-US" b="1" dirty="0">
                <a:solidFill>
                  <a:srgbClr val="155A80"/>
                </a:solidFill>
                <a:effectLst/>
                <a:latin typeface="Arial" panose="020B0604020202020204" pitchFamily="34" charset="0"/>
              </a:rPr>
              <a:t>2-year induction </a:t>
            </a:r>
            <a:r>
              <a:rPr lang="en-US" dirty="0">
                <a:effectLst/>
                <a:latin typeface="Arial" panose="020B0604020202020204" pitchFamily="34" charset="0"/>
              </a:rPr>
              <a:t>experience for first-year teachers (including teachers in pre-kindergarten programs, when offered) and educational specialists. </a:t>
            </a:r>
            <a:endParaRPr lang="en-US" b="1" dirty="0">
              <a:latin typeface="Arial" panose="020B0604020202020204" pitchFamily="34" charset="0"/>
            </a:endParaRPr>
          </a:p>
        </p:txBody>
      </p:sp>
      <p:sp>
        <p:nvSpPr>
          <p:cNvPr id="5" name="Slide Number Placeholder 4">
            <a:extLst>
              <a:ext uri="{FF2B5EF4-FFF2-40B4-BE49-F238E27FC236}">
                <a16:creationId xmlns:a16="http://schemas.microsoft.com/office/drawing/2014/main" id="{F9763D8A-06C0-924D-9930-A914E3A850D9}"/>
              </a:ext>
            </a:extLst>
          </p:cNvPr>
          <p:cNvSpPr>
            <a:spLocks noGrp="1"/>
          </p:cNvSpPr>
          <p:nvPr>
            <p:ph type="sldNum" sz="quarter" idx="12"/>
          </p:nvPr>
        </p:nvSpPr>
        <p:spPr/>
        <p:txBody>
          <a:bodyPr/>
          <a:lstStyle/>
          <a:p>
            <a:fld id="{B24F5015-3417-4B27-A586-E4CCF4D77832}" type="slidenum">
              <a:rPr lang="en-US" smtClean="0">
                <a:latin typeface="Arial" panose="020B0604020202020204" pitchFamily="34" charset="0"/>
                <a:cs typeface="Arial" panose="020B0604020202020204" pitchFamily="34" charset="0"/>
              </a:rPr>
              <a:t>14</a:t>
            </a:fld>
            <a:endParaRPr lang="en-US" dirty="0">
              <a:latin typeface="Arial" panose="020B0604020202020204" pitchFamily="34" charset="0"/>
              <a:cs typeface="Arial" panose="020B0604020202020204" pitchFamily="34" charset="0"/>
            </a:endParaRPr>
          </a:p>
        </p:txBody>
      </p:sp>
      <p:sp>
        <p:nvSpPr>
          <p:cNvPr id="7" name="Isosceles Triangle 6">
            <a:extLst>
              <a:ext uri="{FF2B5EF4-FFF2-40B4-BE49-F238E27FC236}">
                <a16:creationId xmlns:a16="http://schemas.microsoft.com/office/drawing/2014/main" id="{2AFD8EF2-A17D-6ECE-00F7-0905A8854B40}"/>
              </a:ext>
              <a:ext uri="{C183D7F6-B498-43B3-948B-1728B52AA6E4}">
                <adec:decorative xmlns:adec="http://schemas.microsoft.com/office/drawing/2017/decorative" val="1"/>
              </a:ext>
            </a:extLst>
          </p:cNvPr>
          <p:cNvSpPr/>
          <p:nvPr/>
        </p:nvSpPr>
        <p:spPr>
          <a:xfrm rot="10800000">
            <a:off x="1752600" y="3101173"/>
            <a:ext cx="8610600" cy="898133"/>
          </a:xfrm>
          <a:prstGeom prst="triangle">
            <a:avLst>
              <a:gd name="adj" fmla="val 49299"/>
            </a:avLst>
          </a:prstGeom>
          <a:solidFill>
            <a:schemeClr val="bg1">
              <a:lumMod val="85000"/>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8181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2DBF0-90CE-F149-903E-EA235E17285B}"/>
              </a:ext>
            </a:extLst>
          </p:cNvPr>
          <p:cNvSpPr>
            <a:spLocks noGrp="1"/>
          </p:cNvSpPr>
          <p:nvPr>
            <p:ph type="title"/>
          </p:nvPr>
        </p:nvSpPr>
        <p:spPr>
          <a:xfrm>
            <a:off x="838200" y="610789"/>
            <a:ext cx="10515600" cy="1325563"/>
          </a:xfrm>
        </p:spPr>
        <p:txBody>
          <a:bodyPr/>
          <a:lstStyle/>
          <a:p>
            <a:r>
              <a:rPr lang="en-US" dirty="0">
                <a:latin typeface="Arial" panose="020B0604020202020204" pitchFamily="34" charset="0"/>
              </a:rPr>
              <a:t>Induction Plan Topics</a:t>
            </a:r>
          </a:p>
        </p:txBody>
      </p:sp>
      <p:sp>
        <p:nvSpPr>
          <p:cNvPr id="26" name="Content Placeholder 2">
            <a:extLst>
              <a:ext uri="{FF2B5EF4-FFF2-40B4-BE49-F238E27FC236}">
                <a16:creationId xmlns:a16="http://schemas.microsoft.com/office/drawing/2014/main" id="{C082E6EB-9A02-29C4-0A80-14C3A4C7130A}"/>
              </a:ext>
              <a:ext uri="{C183D7F6-B498-43B3-948B-1728B52AA6E4}">
                <adec:decorative xmlns:adec="http://schemas.microsoft.com/office/drawing/2017/decorative" val="1"/>
              </a:ext>
            </a:extLst>
          </p:cNvPr>
          <p:cNvSpPr>
            <a:spLocks noGrp="1"/>
          </p:cNvSpPr>
          <p:nvPr>
            <p:ph idx="1"/>
          </p:nvPr>
        </p:nvSpPr>
        <p:spPr>
          <a:xfrm>
            <a:off x="838200" y="2071289"/>
            <a:ext cx="10515600" cy="4351338"/>
          </a:xfrm>
        </p:spPr>
        <p:txBody>
          <a:bodyPr>
            <a:normAutofit/>
          </a:bodyPr>
          <a:lstStyle/>
          <a:p>
            <a:pPr marL="457200" lvl="1" indent="0">
              <a:spcAft>
                <a:spcPts val="1800"/>
              </a:spcAft>
              <a:buNone/>
            </a:pPr>
            <a:endParaRPr lang="en-US" sz="2800" dirty="0">
              <a:latin typeface="Arial" panose="020B0604020202020204" pitchFamily="34" charset="0"/>
            </a:endParaRPr>
          </a:p>
          <a:p>
            <a:pPr marL="457200" lvl="1" indent="0">
              <a:spcAft>
                <a:spcPts val="1800"/>
              </a:spcAft>
              <a:buNone/>
            </a:pPr>
            <a:endParaRPr lang="en-US" sz="2800" dirty="0">
              <a:latin typeface="Arial" panose="020B0604020202020204" pitchFamily="34" charset="0"/>
            </a:endParaRPr>
          </a:p>
          <a:p>
            <a:pPr marL="457200" lvl="1" indent="0">
              <a:spcAft>
                <a:spcPts val="1800"/>
              </a:spcAft>
              <a:buNone/>
            </a:pPr>
            <a:endParaRPr lang="en-US" sz="2800" dirty="0">
              <a:latin typeface="Arial" panose="020B0604020202020204" pitchFamily="34" charset="0"/>
            </a:endParaRPr>
          </a:p>
          <a:p>
            <a:pPr marL="457200" lvl="1" indent="0">
              <a:spcAft>
                <a:spcPts val="1800"/>
              </a:spcAft>
              <a:buNone/>
            </a:pPr>
            <a:endParaRPr lang="en-US" sz="2800" dirty="0">
              <a:latin typeface="Arial" panose="020B0604020202020204" pitchFamily="34" charset="0"/>
            </a:endParaRPr>
          </a:p>
          <a:p>
            <a:pPr marL="457200" lvl="1" indent="0">
              <a:spcAft>
                <a:spcPts val="1800"/>
              </a:spcAft>
              <a:buNone/>
            </a:pPr>
            <a:endParaRPr lang="en-US" sz="2800" dirty="0">
              <a:latin typeface="Arial" panose="020B0604020202020204" pitchFamily="34" charset="0"/>
            </a:endParaRPr>
          </a:p>
          <a:p>
            <a:pPr marL="0" indent="0">
              <a:buNone/>
            </a:pPr>
            <a:endParaRPr lang="en-US" sz="2400" dirty="0">
              <a:latin typeface="Arial" panose="020B0604020202020204" pitchFamily="34" charset="0"/>
            </a:endParaRPr>
          </a:p>
        </p:txBody>
      </p:sp>
      <p:grpSp>
        <p:nvGrpSpPr>
          <p:cNvPr id="28" name="Group 27" descr="Professional Ethics Program Framework Guidelines">
            <a:extLst>
              <a:ext uri="{FF2B5EF4-FFF2-40B4-BE49-F238E27FC236}">
                <a16:creationId xmlns:a16="http://schemas.microsoft.com/office/drawing/2014/main" id="{2405F4EB-229C-6577-BBA5-F76D23DC0639}"/>
              </a:ext>
              <a:ext uri="{C183D7F6-B498-43B3-948B-1728B52AA6E4}">
                <adec:decorative xmlns:adec="http://schemas.microsoft.com/office/drawing/2017/decorative" val="0"/>
              </a:ext>
            </a:extLst>
          </p:cNvPr>
          <p:cNvGrpSpPr/>
          <p:nvPr/>
        </p:nvGrpSpPr>
        <p:grpSpPr>
          <a:xfrm>
            <a:off x="929637" y="1565839"/>
            <a:ext cx="9892554" cy="860983"/>
            <a:chOff x="1021080" y="2615920"/>
            <a:chExt cx="9170494" cy="1188720"/>
          </a:xfrm>
        </p:grpSpPr>
        <p:sp>
          <p:nvSpPr>
            <p:cNvPr id="30" name="Rectangle 29">
              <a:extLst>
                <a:ext uri="{FF2B5EF4-FFF2-40B4-BE49-F238E27FC236}">
                  <a16:creationId xmlns:a16="http://schemas.microsoft.com/office/drawing/2014/main" id="{10CC5837-4472-9F7E-9778-B698921A5215}"/>
                </a:ext>
              </a:extLst>
            </p:cNvPr>
            <p:cNvSpPr/>
            <p:nvPr/>
          </p:nvSpPr>
          <p:spPr>
            <a:xfrm>
              <a:off x="1809751" y="2686050"/>
              <a:ext cx="8381823" cy="1104900"/>
            </a:xfrm>
            <a:prstGeom prst="rect">
              <a:avLst/>
            </a:prstGeom>
            <a:solidFill>
              <a:schemeClr val="bg1"/>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r>
                <a:rPr lang="en-US" sz="2800" dirty="0">
                  <a:solidFill>
                    <a:schemeClr val="tx1"/>
                  </a:solidFill>
                  <a:latin typeface="Arial" panose="020B0604020202020204" pitchFamily="34" charset="0"/>
                  <a:cs typeface="Arial" panose="020B0604020202020204" pitchFamily="34" charset="0"/>
                </a:rPr>
                <a:t>Professional Ethics Program Framework Guidelines</a:t>
              </a:r>
            </a:p>
          </p:txBody>
        </p:sp>
        <p:sp>
          <p:nvSpPr>
            <p:cNvPr id="31" name="Rectangle: Folded Corner 30">
              <a:extLst>
                <a:ext uri="{FF2B5EF4-FFF2-40B4-BE49-F238E27FC236}">
                  <a16:creationId xmlns:a16="http://schemas.microsoft.com/office/drawing/2014/main" id="{CD892C5C-9388-8B81-39A2-F35889F83B27}"/>
                </a:ext>
              </a:extLst>
            </p:cNvPr>
            <p:cNvSpPr/>
            <p:nvPr/>
          </p:nvSpPr>
          <p:spPr>
            <a:xfrm rot="10800000">
              <a:off x="1021080" y="2615920"/>
              <a:ext cx="1188720" cy="1188720"/>
            </a:xfrm>
            <a:prstGeom prst="foldedCorner">
              <a:avLst/>
            </a:prstGeom>
            <a:solidFill>
              <a:srgbClr val="145372"/>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grpSp>
        <p:nvGrpSpPr>
          <p:cNvPr id="33" name="Group 32" descr="Culturally Relevant and Sustaining Education Program Framework Guidelines (CR-SE)">
            <a:extLst>
              <a:ext uri="{FF2B5EF4-FFF2-40B4-BE49-F238E27FC236}">
                <a16:creationId xmlns:a16="http://schemas.microsoft.com/office/drawing/2014/main" id="{CCEBEA72-D265-2A39-C7F2-365F072348FC}"/>
              </a:ext>
              <a:ext uri="{C183D7F6-B498-43B3-948B-1728B52AA6E4}">
                <adec:decorative xmlns:adec="http://schemas.microsoft.com/office/drawing/2017/decorative" val="0"/>
              </a:ext>
            </a:extLst>
          </p:cNvPr>
          <p:cNvGrpSpPr/>
          <p:nvPr/>
        </p:nvGrpSpPr>
        <p:grpSpPr>
          <a:xfrm>
            <a:off x="929636" y="2571084"/>
            <a:ext cx="9892553" cy="860983"/>
            <a:chOff x="1021079" y="2615918"/>
            <a:chExt cx="9914413" cy="1188720"/>
          </a:xfrm>
        </p:grpSpPr>
        <p:sp>
          <p:nvSpPr>
            <p:cNvPr id="37" name="Rectangle 36">
              <a:extLst>
                <a:ext uri="{FF2B5EF4-FFF2-40B4-BE49-F238E27FC236}">
                  <a16:creationId xmlns:a16="http://schemas.microsoft.com/office/drawing/2014/main" id="{2FCCB69F-C0E1-2A48-A1A9-291DC1F9C862}"/>
                </a:ext>
              </a:extLst>
            </p:cNvPr>
            <p:cNvSpPr/>
            <p:nvPr/>
          </p:nvSpPr>
          <p:spPr>
            <a:xfrm>
              <a:off x="1809749" y="2686049"/>
              <a:ext cx="9125743" cy="1104900"/>
            </a:xfrm>
            <a:prstGeom prst="rect">
              <a:avLst/>
            </a:prstGeom>
            <a:solidFill>
              <a:schemeClr val="bg1"/>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pPr>
                <a:lnSpc>
                  <a:spcPct val="90000"/>
                </a:lnSpc>
                <a:spcBef>
                  <a:spcPts val="500"/>
                </a:spcBef>
                <a:spcAft>
                  <a:spcPts val="1800"/>
                </a:spcAf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Culturally Relevant and Sustaining Education </a:t>
              </a:r>
              <a:r>
                <a:rPr lang="en-US" sz="2800" dirty="0">
                  <a:solidFill>
                    <a:schemeClr val="tx1"/>
                  </a:solidFill>
                  <a:latin typeface="Arial" panose="020B0604020202020204" pitchFamily="34" charset="0"/>
                  <a:cs typeface="Arial" panose="020B0604020202020204" pitchFamily="34" charset="0"/>
                </a:rPr>
                <a:t>Program Framework Guidelines</a:t>
              </a:r>
              <a:endParaRPr kumimoji="0" lang="en-US" sz="28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38" name="Rectangle: Folded Corner 37">
              <a:extLst>
                <a:ext uri="{FF2B5EF4-FFF2-40B4-BE49-F238E27FC236}">
                  <a16:creationId xmlns:a16="http://schemas.microsoft.com/office/drawing/2014/main" id="{EA327F1B-7A3B-5C54-10BE-D52FE2C64E89}"/>
                </a:ext>
              </a:extLst>
            </p:cNvPr>
            <p:cNvSpPr/>
            <p:nvPr/>
          </p:nvSpPr>
          <p:spPr>
            <a:xfrm rot="10800000">
              <a:off x="1021079" y="2615918"/>
              <a:ext cx="1273115" cy="1188720"/>
            </a:xfrm>
            <a:prstGeom prst="foldedCorner">
              <a:avLst/>
            </a:prstGeom>
            <a:solidFill>
              <a:srgbClr val="145372"/>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grpSp>
        <p:nvGrpSpPr>
          <p:cNvPr id="40" name="Group 39" descr="Educator Effectiveness">
            <a:extLst>
              <a:ext uri="{FF2B5EF4-FFF2-40B4-BE49-F238E27FC236}">
                <a16:creationId xmlns:a16="http://schemas.microsoft.com/office/drawing/2014/main" id="{33DE33EE-291A-12CD-7241-04D0F282A6CC}"/>
              </a:ext>
              <a:ext uri="{C183D7F6-B498-43B3-948B-1728B52AA6E4}">
                <adec:decorative xmlns:adec="http://schemas.microsoft.com/office/drawing/2017/decorative" val="0"/>
              </a:ext>
            </a:extLst>
          </p:cNvPr>
          <p:cNvGrpSpPr/>
          <p:nvPr/>
        </p:nvGrpSpPr>
        <p:grpSpPr>
          <a:xfrm>
            <a:off x="929636" y="3576329"/>
            <a:ext cx="9892554" cy="860983"/>
            <a:chOff x="1021080" y="2615919"/>
            <a:chExt cx="8782346" cy="1188720"/>
          </a:xfrm>
        </p:grpSpPr>
        <p:sp>
          <p:nvSpPr>
            <p:cNvPr id="42" name="Rectangle 41">
              <a:extLst>
                <a:ext uri="{FF2B5EF4-FFF2-40B4-BE49-F238E27FC236}">
                  <a16:creationId xmlns:a16="http://schemas.microsoft.com/office/drawing/2014/main" id="{8FEC0F12-28AF-0927-F5B3-2C0B4BBB8EAD}"/>
                </a:ext>
              </a:extLst>
            </p:cNvPr>
            <p:cNvSpPr/>
            <p:nvPr/>
          </p:nvSpPr>
          <p:spPr>
            <a:xfrm>
              <a:off x="1809749" y="2686050"/>
              <a:ext cx="7993677" cy="1104900"/>
            </a:xfrm>
            <a:prstGeom prst="rect">
              <a:avLst/>
            </a:prstGeom>
            <a:solidFill>
              <a:schemeClr val="bg1"/>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pPr>
                <a:lnSpc>
                  <a:spcPct val="90000"/>
                </a:lnSpc>
                <a:spcBef>
                  <a:spcPts val="500"/>
                </a:spcBef>
                <a:spcAft>
                  <a:spcPts val="1800"/>
                </a:spcAf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Educator Effectiveness</a:t>
              </a:r>
            </a:p>
          </p:txBody>
        </p:sp>
        <p:sp>
          <p:nvSpPr>
            <p:cNvPr id="43" name="Rectangle: Folded Corner 42">
              <a:extLst>
                <a:ext uri="{FF2B5EF4-FFF2-40B4-BE49-F238E27FC236}">
                  <a16:creationId xmlns:a16="http://schemas.microsoft.com/office/drawing/2014/main" id="{91A9D425-D68B-EA6C-98B3-FCC66C6AE4A6}"/>
                </a:ext>
              </a:extLst>
            </p:cNvPr>
            <p:cNvSpPr/>
            <p:nvPr/>
          </p:nvSpPr>
          <p:spPr>
            <a:xfrm rot="10800000">
              <a:off x="1021080" y="2615919"/>
              <a:ext cx="1138408" cy="1188720"/>
            </a:xfrm>
            <a:prstGeom prst="foldedCorner">
              <a:avLst/>
            </a:prstGeom>
            <a:solidFill>
              <a:srgbClr val="145372"/>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grpSp>
        <p:nvGrpSpPr>
          <p:cNvPr id="45" name="Group 44" descr="Teacher Competency">
            <a:extLst>
              <a:ext uri="{FF2B5EF4-FFF2-40B4-BE49-F238E27FC236}">
                <a16:creationId xmlns:a16="http://schemas.microsoft.com/office/drawing/2014/main" id="{445A58DA-2CE7-200D-2F24-E8EC9EA1C775}"/>
              </a:ext>
              <a:ext uri="{C183D7F6-B498-43B3-948B-1728B52AA6E4}">
                <adec:decorative xmlns:adec="http://schemas.microsoft.com/office/drawing/2017/decorative" val="0"/>
              </a:ext>
            </a:extLst>
          </p:cNvPr>
          <p:cNvGrpSpPr/>
          <p:nvPr/>
        </p:nvGrpSpPr>
        <p:grpSpPr>
          <a:xfrm>
            <a:off x="929637" y="4581574"/>
            <a:ext cx="9892553" cy="860983"/>
            <a:chOff x="1021080" y="2615920"/>
            <a:chExt cx="9257197" cy="1188720"/>
          </a:xfrm>
        </p:grpSpPr>
        <p:sp>
          <p:nvSpPr>
            <p:cNvPr id="47" name="Rectangle 46">
              <a:extLst>
                <a:ext uri="{FF2B5EF4-FFF2-40B4-BE49-F238E27FC236}">
                  <a16:creationId xmlns:a16="http://schemas.microsoft.com/office/drawing/2014/main" id="{1B0A6770-691D-A283-8309-7314DB26EA98}"/>
                </a:ext>
              </a:extLst>
            </p:cNvPr>
            <p:cNvSpPr/>
            <p:nvPr/>
          </p:nvSpPr>
          <p:spPr>
            <a:xfrm>
              <a:off x="1809749" y="2686050"/>
              <a:ext cx="8468528" cy="1104900"/>
            </a:xfrm>
            <a:prstGeom prst="rect">
              <a:avLst/>
            </a:prstGeom>
            <a:solidFill>
              <a:schemeClr val="bg1"/>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pPr>
                <a:lnSpc>
                  <a:spcPct val="90000"/>
                </a:lnSpc>
                <a:spcBef>
                  <a:spcPts val="500"/>
                </a:spcBef>
                <a:spcAft>
                  <a:spcPts val="1800"/>
                </a:spcAf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Teacher Competency</a:t>
              </a:r>
            </a:p>
          </p:txBody>
        </p:sp>
        <p:sp>
          <p:nvSpPr>
            <p:cNvPr id="48" name="Rectangle: Folded Corner 47">
              <a:extLst>
                <a:ext uri="{FF2B5EF4-FFF2-40B4-BE49-F238E27FC236}">
                  <a16:creationId xmlns:a16="http://schemas.microsoft.com/office/drawing/2014/main" id="{E3945B4D-B859-BAE3-6692-8836286D58D0}"/>
                </a:ext>
              </a:extLst>
            </p:cNvPr>
            <p:cNvSpPr/>
            <p:nvPr/>
          </p:nvSpPr>
          <p:spPr>
            <a:xfrm rot="10800000">
              <a:off x="1021080" y="2615920"/>
              <a:ext cx="1188720" cy="1188720"/>
            </a:xfrm>
            <a:prstGeom prst="foldedCorner">
              <a:avLst/>
            </a:prstGeom>
            <a:solidFill>
              <a:srgbClr val="145372"/>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grpSp>
        <p:nvGrpSpPr>
          <p:cNvPr id="50" name="Group 49" descr="Student Learning">
            <a:extLst>
              <a:ext uri="{FF2B5EF4-FFF2-40B4-BE49-F238E27FC236}">
                <a16:creationId xmlns:a16="http://schemas.microsoft.com/office/drawing/2014/main" id="{25D51A16-D4AD-D2C6-6432-D71C47BADAA9}"/>
              </a:ext>
              <a:ext uri="{C183D7F6-B498-43B3-948B-1728B52AA6E4}">
                <adec:decorative xmlns:adec="http://schemas.microsoft.com/office/drawing/2017/decorative" val="0"/>
              </a:ext>
            </a:extLst>
          </p:cNvPr>
          <p:cNvGrpSpPr/>
          <p:nvPr/>
        </p:nvGrpSpPr>
        <p:grpSpPr>
          <a:xfrm>
            <a:off x="929636" y="5586821"/>
            <a:ext cx="9892553" cy="860983"/>
            <a:chOff x="1021080" y="2615919"/>
            <a:chExt cx="8601790" cy="1188720"/>
          </a:xfrm>
        </p:grpSpPr>
        <p:sp>
          <p:nvSpPr>
            <p:cNvPr id="52" name="Rectangle 51">
              <a:extLst>
                <a:ext uri="{FF2B5EF4-FFF2-40B4-BE49-F238E27FC236}">
                  <a16:creationId xmlns:a16="http://schemas.microsoft.com/office/drawing/2014/main" id="{C0887101-EF00-E95F-FC2A-47A6DE1D9629}"/>
                </a:ext>
              </a:extLst>
            </p:cNvPr>
            <p:cNvSpPr/>
            <p:nvPr/>
          </p:nvSpPr>
          <p:spPr>
            <a:xfrm>
              <a:off x="1809749" y="2686050"/>
              <a:ext cx="7813121" cy="1104900"/>
            </a:xfrm>
            <a:prstGeom prst="rect">
              <a:avLst/>
            </a:prstGeom>
            <a:solidFill>
              <a:schemeClr val="bg1"/>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pPr>
                <a:lnSpc>
                  <a:spcPct val="90000"/>
                </a:lnSpc>
                <a:spcBef>
                  <a:spcPts val="500"/>
                </a:spcBef>
                <a:spcAft>
                  <a:spcPts val="1800"/>
                </a:spcAf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Student Learning</a:t>
              </a:r>
            </a:p>
          </p:txBody>
        </p:sp>
        <p:sp>
          <p:nvSpPr>
            <p:cNvPr id="53" name="Rectangle: Folded Corner 52">
              <a:extLst>
                <a:ext uri="{FF2B5EF4-FFF2-40B4-BE49-F238E27FC236}">
                  <a16:creationId xmlns:a16="http://schemas.microsoft.com/office/drawing/2014/main" id="{93879692-5CAA-62FE-2636-37467E0C725D}"/>
                </a:ext>
              </a:extLst>
            </p:cNvPr>
            <p:cNvSpPr/>
            <p:nvPr/>
          </p:nvSpPr>
          <p:spPr>
            <a:xfrm rot="10800000">
              <a:off x="1021080" y="2615919"/>
              <a:ext cx="1115003" cy="1188720"/>
            </a:xfrm>
            <a:prstGeom prst="foldedCorner">
              <a:avLst/>
            </a:prstGeom>
            <a:solidFill>
              <a:srgbClr val="145372"/>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pic>
        <p:nvPicPr>
          <p:cNvPr id="54" name="Graphic 53">
            <a:extLst>
              <a:ext uri="{FF2B5EF4-FFF2-40B4-BE49-F238E27FC236}">
                <a16:creationId xmlns:a16="http://schemas.microsoft.com/office/drawing/2014/main" id="{4D4DB269-5359-66FD-2427-015999C7306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30385" y="1512822"/>
            <a:ext cx="914400" cy="914400"/>
          </a:xfrm>
          <a:prstGeom prst="rect">
            <a:avLst/>
          </a:prstGeom>
        </p:spPr>
      </p:pic>
      <p:grpSp>
        <p:nvGrpSpPr>
          <p:cNvPr id="57" name="Group 56">
            <a:extLst>
              <a:ext uri="{FF2B5EF4-FFF2-40B4-BE49-F238E27FC236}">
                <a16:creationId xmlns:a16="http://schemas.microsoft.com/office/drawing/2014/main" id="{6B8BCA00-B5BD-2F9E-8B32-6C410F2BACE9}"/>
              </a:ext>
              <a:ext uri="{C183D7F6-B498-43B3-948B-1728B52AA6E4}">
                <adec:decorative xmlns:adec="http://schemas.microsoft.com/office/drawing/2017/decorative" val="1"/>
              </a:ext>
            </a:extLst>
          </p:cNvPr>
          <p:cNvGrpSpPr/>
          <p:nvPr/>
        </p:nvGrpSpPr>
        <p:grpSpPr>
          <a:xfrm>
            <a:off x="1159882" y="2559853"/>
            <a:ext cx="868810" cy="913391"/>
            <a:chOff x="1130385" y="2515609"/>
            <a:chExt cx="952319" cy="1104900"/>
          </a:xfrm>
        </p:grpSpPr>
        <p:pic>
          <p:nvPicPr>
            <p:cNvPr id="55" name="Graphic 54" descr="World with solid fill">
              <a:extLst>
                <a:ext uri="{FF2B5EF4-FFF2-40B4-BE49-F238E27FC236}">
                  <a16:creationId xmlns:a16="http://schemas.microsoft.com/office/drawing/2014/main" id="{68937E0F-D5B4-A2D9-63D5-A6CC6196452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30385" y="2515609"/>
              <a:ext cx="952319" cy="815831"/>
            </a:xfrm>
            <a:prstGeom prst="rect">
              <a:avLst/>
            </a:prstGeom>
          </p:spPr>
        </p:pic>
        <p:pic>
          <p:nvPicPr>
            <p:cNvPr id="56" name="Graphic 55" descr="Group of men with solid fill">
              <a:extLst>
                <a:ext uri="{FF2B5EF4-FFF2-40B4-BE49-F238E27FC236}">
                  <a16:creationId xmlns:a16="http://schemas.microsoft.com/office/drawing/2014/main" id="{4AA0C222-CE97-1E4C-EF4F-CB69F3F9496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30385" y="2804678"/>
              <a:ext cx="952319" cy="815831"/>
            </a:xfrm>
            <a:prstGeom prst="rect">
              <a:avLst/>
            </a:prstGeom>
          </p:spPr>
        </p:pic>
      </p:grpSp>
      <p:pic>
        <p:nvPicPr>
          <p:cNvPr id="58" name="Graphic 57">
            <a:extLst>
              <a:ext uri="{FF2B5EF4-FFF2-40B4-BE49-F238E27FC236}">
                <a16:creationId xmlns:a16="http://schemas.microsoft.com/office/drawing/2014/main" id="{BF5FF206-CEF3-6942-F884-E82640D2962E}"/>
              </a:ext>
              <a:ext uri="{C183D7F6-B498-43B3-948B-1728B52AA6E4}">
                <adec:decorative xmlns:adec="http://schemas.microsoft.com/office/drawing/2017/decorative" val="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37087" y="3586245"/>
            <a:ext cx="914400" cy="914400"/>
          </a:xfrm>
          <a:prstGeom prst="rect">
            <a:avLst/>
          </a:prstGeom>
        </p:spPr>
      </p:pic>
      <p:pic>
        <p:nvPicPr>
          <p:cNvPr id="6" name="Graphic 5">
            <a:extLst>
              <a:ext uri="{FF2B5EF4-FFF2-40B4-BE49-F238E27FC236}">
                <a16:creationId xmlns:a16="http://schemas.microsoft.com/office/drawing/2014/main" id="{5947D3CB-8064-D39B-7150-F9998CB5F4E3}"/>
              </a:ext>
              <a:ext uri="{C183D7F6-B498-43B3-948B-1728B52AA6E4}">
                <adec:decorative xmlns:adec="http://schemas.microsoft.com/office/drawing/2017/decorative" val="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094149" y="4554865"/>
            <a:ext cx="914400" cy="914400"/>
          </a:xfrm>
          <a:prstGeom prst="rect">
            <a:avLst/>
          </a:prstGeom>
        </p:spPr>
      </p:pic>
      <p:pic>
        <p:nvPicPr>
          <p:cNvPr id="8" name="Graphic 7">
            <a:extLst>
              <a:ext uri="{FF2B5EF4-FFF2-40B4-BE49-F238E27FC236}">
                <a16:creationId xmlns:a16="http://schemas.microsoft.com/office/drawing/2014/main" id="{54FC8028-5F01-49DD-39BE-82F94CB55E05}"/>
              </a:ext>
              <a:ext uri="{C183D7F6-B498-43B3-948B-1728B52AA6E4}">
                <adec:decorative xmlns:adec="http://schemas.microsoft.com/office/drawing/2017/decorative" val="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130385" y="5559770"/>
            <a:ext cx="914400" cy="914400"/>
          </a:xfrm>
          <a:prstGeom prst="rect">
            <a:avLst/>
          </a:prstGeom>
        </p:spPr>
      </p:pic>
      <p:sp>
        <p:nvSpPr>
          <p:cNvPr id="5" name="Slide Number Placeholder 4">
            <a:extLst>
              <a:ext uri="{FF2B5EF4-FFF2-40B4-BE49-F238E27FC236}">
                <a16:creationId xmlns:a16="http://schemas.microsoft.com/office/drawing/2014/main" id="{F9763D8A-06C0-924D-9930-A914E3A850D9}"/>
              </a:ext>
              <a:ext uri="{C183D7F6-B498-43B3-948B-1728B52AA6E4}">
                <adec:decorative xmlns:adec="http://schemas.microsoft.com/office/drawing/2017/decorative" val="1"/>
              </a:ext>
            </a:extLst>
          </p:cNvPr>
          <p:cNvSpPr>
            <a:spLocks noGrp="1"/>
          </p:cNvSpPr>
          <p:nvPr>
            <p:ph type="sldNum" sz="quarter" idx="12"/>
          </p:nvPr>
        </p:nvSpPr>
        <p:spPr/>
        <p:txBody>
          <a:bodyPr/>
          <a:lstStyle/>
          <a:p>
            <a:fld id="{B24F5015-3417-4B27-A586-E4CCF4D77832}" type="slidenum">
              <a:rPr lang="en-US" smtClean="0">
                <a:latin typeface="Arial" panose="020B0604020202020204" pitchFamily="34" charset="0"/>
                <a:cs typeface="Arial" panose="020B0604020202020204" pitchFamily="34" charset="0"/>
              </a:rPr>
              <a:t>15</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4931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2DBF0-90CE-F149-903E-EA235E17285B}"/>
              </a:ext>
            </a:extLst>
          </p:cNvPr>
          <p:cNvSpPr>
            <a:spLocks noGrp="1"/>
          </p:cNvSpPr>
          <p:nvPr>
            <p:ph type="title"/>
          </p:nvPr>
        </p:nvSpPr>
        <p:spPr>
          <a:xfrm>
            <a:off x="838200" y="610789"/>
            <a:ext cx="10515600" cy="1325563"/>
          </a:xfrm>
        </p:spPr>
        <p:txBody>
          <a:bodyPr/>
          <a:lstStyle/>
          <a:p>
            <a:r>
              <a:rPr lang="en-US" dirty="0">
                <a:latin typeface="Arial" panose="020B0604020202020204" pitchFamily="34" charset="0"/>
              </a:rPr>
              <a:t>Continuing Professional Education</a:t>
            </a:r>
          </a:p>
        </p:txBody>
      </p:sp>
      <p:sp>
        <p:nvSpPr>
          <p:cNvPr id="3" name="Content Placeholder 2">
            <a:extLst>
              <a:ext uri="{FF2B5EF4-FFF2-40B4-BE49-F238E27FC236}">
                <a16:creationId xmlns:a16="http://schemas.microsoft.com/office/drawing/2014/main" id="{12BEEA52-7E0B-F64A-94D0-FA38AB711C80}"/>
              </a:ext>
            </a:extLst>
          </p:cNvPr>
          <p:cNvSpPr>
            <a:spLocks noGrp="1"/>
          </p:cNvSpPr>
          <p:nvPr>
            <p:ph idx="1"/>
          </p:nvPr>
        </p:nvSpPr>
        <p:spPr>
          <a:xfrm>
            <a:off x="5772150" y="2554288"/>
            <a:ext cx="5581650" cy="2836862"/>
          </a:xfrm>
        </p:spPr>
        <p:txBody>
          <a:bodyPr>
            <a:noAutofit/>
          </a:bodyPr>
          <a:lstStyle/>
          <a:p>
            <a:pPr marL="0" indent="0">
              <a:buNone/>
            </a:pPr>
            <a:r>
              <a:rPr lang="en-US" dirty="0">
                <a:effectLst/>
                <a:latin typeface="Arial" panose="020B0604020202020204" pitchFamily="34" charset="0"/>
              </a:rPr>
              <a:t>A school entity shall submit to the Secretary for approval a </a:t>
            </a:r>
            <a:r>
              <a:rPr lang="en-US" b="1" dirty="0">
                <a:solidFill>
                  <a:srgbClr val="155A7F"/>
                </a:solidFill>
                <a:effectLst/>
                <a:latin typeface="Arial" panose="020B0604020202020204" pitchFamily="34" charset="0"/>
              </a:rPr>
              <a:t>3-year professional education plan </a:t>
            </a:r>
            <a:r>
              <a:rPr lang="en-US" dirty="0">
                <a:effectLst/>
                <a:latin typeface="Arial" panose="020B0604020202020204" pitchFamily="34" charset="0"/>
              </a:rPr>
              <a:t>every 3 years in accordance with the professional education guidelines established by the Secretary… </a:t>
            </a:r>
            <a:endParaRPr lang="en-US" dirty="0">
              <a:latin typeface="Arial" panose="020B0604020202020204" pitchFamily="34" charset="0"/>
            </a:endParaRPr>
          </a:p>
        </p:txBody>
      </p:sp>
      <p:sp>
        <p:nvSpPr>
          <p:cNvPr id="5" name="Slide Number Placeholder 4">
            <a:extLst>
              <a:ext uri="{FF2B5EF4-FFF2-40B4-BE49-F238E27FC236}">
                <a16:creationId xmlns:a16="http://schemas.microsoft.com/office/drawing/2014/main" id="{F9763D8A-06C0-924D-9930-A914E3A850D9}"/>
              </a:ext>
            </a:extLst>
          </p:cNvPr>
          <p:cNvSpPr>
            <a:spLocks noGrp="1"/>
          </p:cNvSpPr>
          <p:nvPr>
            <p:ph type="sldNum" sz="quarter" idx="12"/>
          </p:nvPr>
        </p:nvSpPr>
        <p:spPr/>
        <p:txBody>
          <a:bodyPr/>
          <a:lstStyle/>
          <a:p>
            <a:fld id="{B24F5015-3417-4B27-A586-E4CCF4D77832}" type="slidenum">
              <a:rPr lang="en-US" smtClean="0">
                <a:latin typeface="Arial" panose="020B0604020202020204" pitchFamily="34" charset="0"/>
                <a:cs typeface="Arial" panose="020B0604020202020204" pitchFamily="34" charset="0"/>
              </a:rPr>
              <a:t>16</a:t>
            </a:fld>
            <a:endParaRPr lang="en-US" dirty="0">
              <a:latin typeface="Arial" panose="020B0604020202020204" pitchFamily="34" charset="0"/>
              <a:cs typeface="Arial" panose="020B0604020202020204" pitchFamily="34" charset="0"/>
            </a:endParaRPr>
          </a:p>
        </p:txBody>
      </p:sp>
      <p:grpSp>
        <p:nvGrpSpPr>
          <p:cNvPr id="20" name="Group 19">
            <a:extLst>
              <a:ext uri="{FF2B5EF4-FFF2-40B4-BE49-F238E27FC236}">
                <a16:creationId xmlns:a16="http://schemas.microsoft.com/office/drawing/2014/main" id="{C38AD907-D96D-19E2-F109-1A64CFC06D7F}"/>
              </a:ext>
              <a:ext uri="{C183D7F6-B498-43B3-948B-1728B52AA6E4}">
                <adec:decorative xmlns:adec="http://schemas.microsoft.com/office/drawing/2017/decorative" val="1"/>
              </a:ext>
            </a:extLst>
          </p:cNvPr>
          <p:cNvGrpSpPr/>
          <p:nvPr/>
        </p:nvGrpSpPr>
        <p:grpSpPr>
          <a:xfrm>
            <a:off x="573414" y="1413695"/>
            <a:ext cx="5007767" cy="5007767"/>
            <a:chOff x="573414" y="1413695"/>
            <a:chExt cx="5007767" cy="5007767"/>
          </a:xfrm>
        </p:grpSpPr>
        <p:pic>
          <p:nvPicPr>
            <p:cNvPr id="9" name="Graphic 8" descr="Arrow circle with solid fill">
              <a:extLst>
                <a:ext uri="{FF2B5EF4-FFF2-40B4-BE49-F238E27FC236}">
                  <a16:creationId xmlns:a16="http://schemas.microsoft.com/office/drawing/2014/main" id="{2E52B9B6-8739-B92A-AD65-E4488591233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663870">
              <a:off x="573414" y="1413695"/>
              <a:ext cx="5007767" cy="5007767"/>
            </a:xfrm>
            <a:prstGeom prst="rect">
              <a:avLst/>
            </a:prstGeom>
          </p:spPr>
        </p:pic>
        <p:pic>
          <p:nvPicPr>
            <p:cNvPr id="11" name="Graphic 10" descr="Single gear with solid fill">
              <a:extLst>
                <a:ext uri="{FF2B5EF4-FFF2-40B4-BE49-F238E27FC236}">
                  <a16:creationId xmlns:a16="http://schemas.microsoft.com/office/drawing/2014/main" id="{3411B2ED-331A-8A9E-76CD-FB9B00BD78F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667000" y="2624793"/>
              <a:ext cx="914400" cy="914400"/>
            </a:xfrm>
            <a:prstGeom prst="rect">
              <a:avLst/>
            </a:prstGeom>
          </p:spPr>
        </p:pic>
        <p:pic>
          <p:nvPicPr>
            <p:cNvPr id="15" name="Graphic 14" descr="User with solid fill">
              <a:extLst>
                <a:ext uri="{FF2B5EF4-FFF2-40B4-BE49-F238E27FC236}">
                  <a16:creationId xmlns:a16="http://schemas.microsoft.com/office/drawing/2014/main" id="{36D44250-2F4B-2411-DE00-055C988DFCB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620097" y="4082614"/>
              <a:ext cx="914400" cy="914400"/>
            </a:xfrm>
            <a:prstGeom prst="rect">
              <a:avLst/>
            </a:prstGeom>
          </p:spPr>
        </p:pic>
        <p:pic>
          <p:nvPicPr>
            <p:cNvPr id="17" name="Graphic 16" descr="Lightbulb with solid fill">
              <a:extLst>
                <a:ext uri="{FF2B5EF4-FFF2-40B4-BE49-F238E27FC236}">
                  <a16:creationId xmlns:a16="http://schemas.microsoft.com/office/drawing/2014/main" id="{A842CE11-5BCE-BCFE-7F5D-69C61A06EBC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957767" y="3523383"/>
              <a:ext cx="788392" cy="788392"/>
            </a:xfrm>
            <a:prstGeom prst="rect">
              <a:avLst/>
            </a:prstGeom>
          </p:spPr>
        </p:pic>
        <p:pic>
          <p:nvPicPr>
            <p:cNvPr id="19" name="Graphic 18" descr="Open book with solid fill">
              <a:extLst>
                <a:ext uri="{FF2B5EF4-FFF2-40B4-BE49-F238E27FC236}">
                  <a16:creationId xmlns:a16="http://schemas.microsoft.com/office/drawing/2014/main" id="{EB37DAEF-E842-41EC-C279-D740B3DEAC3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455392" y="3460378"/>
              <a:ext cx="914400" cy="914400"/>
            </a:xfrm>
            <a:prstGeom prst="rect">
              <a:avLst/>
            </a:prstGeom>
          </p:spPr>
        </p:pic>
      </p:grpSp>
    </p:spTree>
    <p:extLst>
      <p:ext uri="{BB962C8B-B14F-4D97-AF65-F5344CB8AC3E}">
        <p14:creationId xmlns:p14="http://schemas.microsoft.com/office/powerpoint/2010/main" val="4030604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2DBF0-90CE-F149-903E-EA235E17285B}"/>
              </a:ext>
            </a:extLst>
          </p:cNvPr>
          <p:cNvSpPr>
            <a:spLocks noGrp="1"/>
          </p:cNvSpPr>
          <p:nvPr>
            <p:ph type="title"/>
          </p:nvPr>
        </p:nvSpPr>
        <p:spPr>
          <a:xfrm>
            <a:off x="838200" y="610789"/>
            <a:ext cx="10515600" cy="1325563"/>
          </a:xfrm>
        </p:spPr>
        <p:txBody>
          <a:bodyPr/>
          <a:lstStyle/>
          <a:p>
            <a:r>
              <a:rPr lang="en-US" dirty="0">
                <a:latin typeface="Arial" panose="020B0604020202020204" pitchFamily="34" charset="0"/>
              </a:rPr>
              <a:t>Continuing Professional Education Topics</a:t>
            </a:r>
          </a:p>
        </p:txBody>
      </p:sp>
      <p:sp>
        <p:nvSpPr>
          <p:cNvPr id="26" name="Content Placeholder 2">
            <a:extLst>
              <a:ext uri="{FF2B5EF4-FFF2-40B4-BE49-F238E27FC236}">
                <a16:creationId xmlns:a16="http://schemas.microsoft.com/office/drawing/2014/main" id="{C082E6EB-9A02-29C4-0A80-14C3A4C7130A}"/>
              </a:ext>
              <a:ext uri="{C183D7F6-B498-43B3-948B-1728B52AA6E4}">
                <adec:decorative xmlns:adec="http://schemas.microsoft.com/office/drawing/2017/decorative" val="1"/>
              </a:ext>
            </a:extLst>
          </p:cNvPr>
          <p:cNvSpPr>
            <a:spLocks noGrp="1"/>
          </p:cNvSpPr>
          <p:nvPr>
            <p:ph idx="1"/>
          </p:nvPr>
        </p:nvSpPr>
        <p:spPr>
          <a:xfrm>
            <a:off x="838200" y="2071289"/>
            <a:ext cx="10515600" cy="4351338"/>
          </a:xfrm>
        </p:spPr>
        <p:txBody>
          <a:bodyPr>
            <a:normAutofit/>
          </a:bodyPr>
          <a:lstStyle/>
          <a:p>
            <a:pPr marL="457200" lvl="1" indent="0">
              <a:spcAft>
                <a:spcPts val="1800"/>
              </a:spcAft>
              <a:buNone/>
            </a:pPr>
            <a:endParaRPr lang="en-US" sz="2800" dirty="0">
              <a:latin typeface="Arial" panose="020B0604020202020204" pitchFamily="34" charset="0"/>
            </a:endParaRPr>
          </a:p>
          <a:p>
            <a:pPr marL="457200" lvl="1" indent="0">
              <a:spcAft>
                <a:spcPts val="1800"/>
              </a:spcAft>
              <a:buNone/>
            </a:pPr>
            <a:endParaRPr lang="en-US" sz="2800" dirty="0">
              <a:latin typeface="Arial" panose="020B0604020202020204" pitchFamily="34" charset="0"/>
            </a:endParaRPr>
          </a:p>
          <a:p>
            <a:pPr marL="457200" lvl="1" indent="0">
              <a:spcAft>
                <a:spcPts val="1800"/>
              </a:spcAft>
              <a:buNone/>
            </a:pPr>
            <a:endParaRPr lang="en-US" sz="2800" dirty="0">
              <a:latin typeface="Arial" panose="020B0604020202020204" pitchFamily="34" charset="0"/>
            </a:endParaRPr>
          </a:p>
          <a:p>
            <a:pPr marL="457200" lvl="1" indent="0">
              <a:spcAft>
                <a:spcPts val="1800"/>
              </a:spcAft>
              <a:buNone/>
            </a:pPr>
            <a:endParaRPr lang="en-US" sz="2800" dirty="0">
              <a:latin typeface="Arial" panose="020B0604020202020204" pitchFamily="34" charset="0"/>
            </a:endParaRPr>
          </a:p>
          <a:p>
            <a:pPr marL="457200" lvl="1" indent="0">
              <a:spcAft>
                <a:spcPts val="1800"/>
              </a:spcAft>
              <a:buNone/>
            </a:pPr>
            <a:endParaRPr lang="en-US" sz="2800" dirty="0">
              <a:latin typeface="Arial" panose="020B0604020202020204" pitchFamily="34" charset="0"/>
            </a:endParaRPr>
          </a:p>
          <a:p>
            <a:pPr marL="0" indent="0">
              <a:buNone/>
            </a:pPr>
            <a:endParaRPr lang="en-US" sz="2400" dirty="0">
              <a:latin typeface="Arial" panose="020B0604020202020204" pitchFamily="34" charset="0"/>
            </a:endParaRPr>
          </a:p>
        </p:txBody>
      </p:sp>
      <p:grpSp>
        <p:nvGrpSpPr>
          <p:cNvPr id="28" name="Group 27" descr="Professional Ethics Program Framework Guidelines">
            <a:extLst>
              <a:ext uri="{FF2B5EF4-FFF2-40B4-BE49-F238E27FC236}">
                <a16:creationId xmlns:a16="http://schemas.microsoft.com/office/drawing/2014/main" id="{2405F4EB-229C-6577-BBA5-F76D23DC0639}"/>
              </a:ext>
              <a:ext uri="{C183D7F6-B498-43B3-948B-1728B52AA6E4}">
                <adec:decorative xmlns:adec="http://schemas.microsoft.com/office/drawing/2017/decorative" val="0"/>
              </a:ext>
            </a:extLst>
          </p:cNvPr>
          <p:cNvGrpSpPr/>
          <p:nvPr/>
        </p:nvGrpSpPr>
        <p:grpSpPr>
          <a:xfrm>
            <a:off x="929637" y="1565839"/>
            <a:ext cx="9892554" cy="860983"/>
            <a:chOff x="1021080" y="2615920"/>
            <a:chExt cx="9170494" cy="1188720"/>
          </a:xfrm>
        </p:grpSpPr>
        <p:sp>
          <p:nvSpPr>
            <p:cNvPr id="30" name="Rectangle 29">
              <a:extLst>
                <a:ext uri="{FF2B5EF4-FFF2-40B4-BE49-F238E27FC236}">
                  <a16:creationId xmlns:a16="http://schemas.microsoft.com/office/drawing/2014/main" id="{10CC5837-4472-9F7E-9778-B698921A5215}"/>
                </a:ext>
              </a:extLst>
            </p:cNvPr>
            <p:cNvSpPr/>
            <p:nvPr/>
          </p:nvSpPr>
          <p:spPr>
            <a:xfrm>
              <a:off x="1809751" y="2686050"/>
              <a:ext cx="8381823" cy="1104900"/>
            </a:xfrm>
            <a:prstGeom prst="rect">
              <a:avLst/>
            </a:prstGeom>
            <a:solidFill>
              <a:schemeClr val="bg1"/>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r>
                <a:rPr lang="en-US" sz="2800" dirty="0">
                  <a:solidFill>
                    <a:schemeClr val="tx1"/>
                  </a:solidFill>
                  <a:latin typeface="Arial" panose="020B0604020202020204" pitchFamily="34" charset="0"/>
                  <a:cs typeface="Arial" panose="020B0604020202020204" pitchFamily="34" charset="0"/>
                </a:rPr>
                <a:t>Professional Ethics Program Framework Guidelines</a:t>
              </a:r>
            </a:p>
          </p:txBody>
        </p:sp>
        <p:sp>
          <p:nvSpPr>
            <p:cNvPr id="31" name="Rectangle: Folded Corner 30">
              <a:extLst>
                <a:ext uri="{FF2B5EF4-FFF2-40B4-BE49-F238E27FC236}">
                  <a16:creationId xmlns:a16="http://schemas.microsoft.com/office/drawing/2014/main" id="{CD892C5C-9388-8B81-39A2-F35889F83B27}"/>
                </a:ext>
              </a:extLst>
            </p:cNvPr>
            <p:cNvSpPr/>
            <p:nvPr/>
          </p:nvSpPr>
          <p:spPr>
            <a:xfrm rot="10800000">
              <a:off x="1021080" y="2615920"/>
              <a:ext cx="1188720" cy="1188720"/>
            </a:xfrm>
            <a:prstGeom prst="foldedCorner">
              <a:avLst/>
            </a:prstGeom>
            <a:solidFill>
              <a:srgbClr val="145372"/>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grpSp>
        <p:nvGrpSpPr>
          <p:cNvPr id="33" name="Group 32" descr="Culturally Relevant and Sustaining Education Program Framework Guidelines (CR-SE)">
            <a:extLst>
              <a:ext uri="{FF2B5EF4-FFF2-40B4-BE49-F238E27FC236}">
                <a16:creationId xmlns:a16="http://schemas.microsoft.com/office/drawing/2014/main" id="{CCEBEA72-D265-2A39-C7F2-365F072348FC}"/>
              </a:ext>
              <a:ext uri="{C183D7F6-B498-43B3-948B-1728B52AA6E4}">
                <adec:decorative xmlns:adec="http://schemas.microsoft.com/office/drawing/2017/decorative" val="0"/>
              </a:ext>
            </a:extLst>
          </p:cNvPr>
          <p:cNvGrpSpPr/>
          <p:nvPr/>
        </p:nvGrpSpPr>
        <p:grpSpPr>
          <a:xfrm>
            <a:off x="929636" y="2571084"/>
            <a:ext cx="9892553" cy="860983"/>
            <a:chOff x="1021079" y="2615918"/>
            <a:chExt cx="9914413" cy="1188720"/>
          </a:xfrm>
        </p:grpSpPr>
        <p:sp>
          <p:nvSpPr>
            <p:cNvPr id="37" name="Rectangle 36">
              <a:extLst>
                <a:ext uri="{FF2B5EF4-FFF2-40B4-BE49-F238E27FC236}">
                  <a16:creationId xmlns:a16="http://schemas.microsoft.com/office/drawing/2014/main" id="{2FCCB69F-C0E1-2A48-A1A9-291DC1F9C862}"/>
                </a:ext>
              </a:extLst>
            </p:cNvPr>
            <p:cNvSpPr/>
            <p:nvPr/>
          </p:nvSpPr>
          <p:spPr>
            <a:xfrm>
              <a:off x="1809749" y="2686049"/>
              <a:ext cx="9125743" cy="1104900"/>
            </a:xfrm>
            <a:prstGeom prst="rect">
              <a:avLst/>
            </a:prstGeom>
            <a:solidFill>
              <a:schemeClr val="bg1"/>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pPr>
                <a:lnSpc>
                  <a:spcPct val="90000"/>
                </a:lnSpc>
                <a:spcBef>
                  <a:spcPts val="500"/>
                </a:spcBef>
                <a:spcAft>
                  <a:spcPts val="1800"/>
                </a:spcAf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Culturally Relevant and Sustaining Education </a:t>
              </a:r>
              <a:r>
                <a:rPr lang="en-US" sz="2800" dirty="0">
                  <a:solidFill>
                    <a:schemeClr val="tx1"/>
                  </a:solidFill>
                  <a:latin typeface="Arial" panose="020B0604020202020204" pitchFamily="34" charset="0"/>
                  <a:cs typeface="Arial" panose="020B0604020202020204" pitchFamily="34" charset="0"/>
                </a:rPr>
                <a:t>Program Framework </a:t>
              </a:r>
              <a:r>
                <a:rPr lang="en-US" sz="2800">
                  <a:solidFill>
                    <a:schemeClr val="tx1"/>
                  </a:solidFill>
                  <a:latin typeface="Arial" panose="020B0604020202020204" pitchFamily="34" charset="0"/>
                  <a:cs typeface="Arial" panose="020B0604020202020204" pitchFamily="34" charset="0"/>
                </a:rPr>
                <a:t>Guidelines</a:t>
              </a:r>
              <a:r>
                <a:rPr kumimoji="0" lang="en-US" sz="280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 </a:t>
              </a:r>
              <a:endParaRPr kumimoji="0" lang="en-US" sz="28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38" name="Rectangle: Folded Corner 37">
              <a:extLst>
                <a:ext uri="{FF2B5EF4-FFF2-40B4-BE49-F238E27FC236}">
                  <a16:creationId xmlns:a16="http://schemas.microsoft.com/office/drawing/2014/main" id="{EA327F1B-7A3B-5C54-10BE-D52FE2C64E89}"/>
                </a:ext>
              </a:extLst>
            </p:cNvPr>
            <p:cNvSpPr/>
            <p:nvPr/>
          </p:nvSpPr>
          <p:spPr>
            <a:xfrm rot="10800000">
              <a:off x="1021079" y="2615918"/>
              <a:ext cx="1273115" cy="1188720"/>
            </a:xfrm>
            <a:prstGeom prst="foldedCorner">
              <a:avLst/>
            </a:prstGeom>
            <a:solidFill>
              <a:srgbClr val="145372"/>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grpSp>
        <p:nvGrpSpPr>
          <p:cNvPr id="40" name="Group 39" descr="Language and Literacy Acquisition, including Structured Literacy Program Framework Guidelines">
            <a:extLst>
              <a:ext uri="{FF2B5EF4-FFF2-40B4-BE49-F238E27FC236}">
                <a16:creationId xmlns:a16="http://schemas.microsoft.com/office/drawing/2014/main" id="{33DE33EE-291A-12CD-7241-04D0F282A6CC}"/>
              </a:ext>
              <a:ext uri="{C183D7F6-B498-43B3-948B-1728B52AA6E4}">
                <adec:decorative xmlns:adec="http://schemas.microsoft.com/office/drawing/2017/decorative" val="0"/>
              </a:ext>
            </a:extLst>
          </p:cNvPr>
          <p:cNvGrpSpPr/>
          <p:nvPr/>
        </p:nvGrpSpPr>
        <p:grpSpPr>
          <a:xfrm>
            <a:off x="929636" y="3576329"/>
            <a:ext cx="9892554" cy="860983"/>
            <a:chOff x="1021080" y="2615919"/>
            <a:chExt cx="8782346" cy="1188720"/>
          </a:xfrm>
        </p:grpSpPr>
        <p:sp>
          <p:nvSpPr>
            <p:cNvPr id="42" name="Rectangle 41">
              <a:extLst>
                <a:ext uri="{FF2B5EF4-FFF2-40B4-BE49-F238E27FC236}">
                  <a16:creationId xmlns:a16="http://schemas.microsoft.com/office/drawing/2014/main" id="{8FEC0F12-28AF-0927-F5B3-2C0B4BBB8EAD}"/>
                </a:ext>
              </a:extLst>
            </p:cNvPr>
            <p:cNvSpPr/>
            <p:nvPr/>
          </p:nvSpPr>
          <p:spPr>
            <a:xfrm>
              <a:off x="1809749" y="2686050"/>
              <a:ext cx="7993677" cy="1104900"/>
            </a:xfrm>
            <a:prstGeom prst="rect">
              <a:avLst/>
            </a:prstGeom>
            <a:solidFill>
              <a:schemeClr val="bg1"/>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pPr>
                <a:lnSpc>
                  <a:spcPct val="90000"/>
                </a:lnSpc>
                <a:spcBef>
                  <a:spcPts val="500"/>
                </a:spcBef>
                <a:spcAft>
                  <a:spcPts val="1800"/>
                </a:spcAf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Language and Literacy Acquisition, </a:t>
              </a:r>
              <a:r>
                <a:rPr lang="en-US" sz="2800" dirty="0">
                  <a:solidFill>
                    <a:prstClr val="black"/>
                  </a:solidFill>
                  <a:latin typeface="Arial" panose="020B0604020202020204" pitchFamily="34" charset="0"/>
                  <a:cs typeface="Arial" panose="020B0604020202020204" pitchFamily="34" charset="0"/>
                </a:rPr>
                <a:t>including</a:t>
              </a:r>
              <a:r>
                <a:rPr kumimoji="0" lang="en-US" sz="28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Structured Literacy </a:t>
              </a:r>
              <a:r>
                <a:rPr lang="en-US" sz="2800" dirty="0">
                  <a:solidFill>
                    <a:schemeClr val="tx1"/>
                  </a:solidFill>
                  <a:latin typeface="Arial" panose="020B0604020202020204" pitchFamily="34" charset="0"/>
                  <a:cs typeface="Arial" panose="020B0604020202020204" pitchFamily="34" charset="0"/>
                </a:rPr>
                <a:t>Program Framework Guidelines</a:t>
              </a:r>
              <a:endParaRPr kumimoji="0" lang="en-US" sz="28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43" name="Rectangle: Folded Corner 42">
              <a:extLst>
                <a:ext uri="{FF2B5EF4-FFF2-40B4-BE49-F238E27FC236}">
                  <a16:creationId xmlns:a16="http://schemas.microsoft.com/office/drawing/2014/main" id="{91A9D425-D68B-EA6C-98B3-FCC66C6AE4A6}"/>
                </a:ext>
              </a:extLst>
            </p:cNvPr>
            <p:cNvSpPr/>
            <p:nvPr/>
          </p:nvSpPr>
          <p:spPr>
            <a:xfrm rot="10800000">
              <a:off x="1021080" y="2615919"/>
              <a:ext cx="1138408" cy="1188720"/>
            </a:xfrm>
            <a:prstGeom prst="foldedCorner">
              <a:avLst/>
            </a:prstGeom>
            <a:solidFill>
              <a:srgbClr val="145372"/>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grpSp>
        <p:nvGrpSpPr>
          <p:cNvPr id="45" name="Group 44" descr="Teaching Diverse Learners in Inclusive Settings">
            <a:extLst>
              <a:ext uri="{FF2B5EF4-FFF2-40B4-BE49-F238E27FC236}">
                <a16:creationId xmlns:a16="http://schemas.microsoft.com/office/drawing/2014/main" id="{445A58DA-2CE7-200D-2F24-E8EC9EA1C775}"/>
              </a:ext>
              <a:ext uri="{C183D7F6-B498-43B3-948B-1728B52AA6E4}">
                <adec:decorative xmlns:adec="http://schemas.microsoft.com/office/drawing/2017/decorative" val="0"/>
              </a:ext>
            </a:extLst>
          </p:cNvPr>
          <p:cNvGrpSpPr/>
          <p:nvPr/>
        </p:nvGrpSpPr>
        <p:grpSpPr>
          <a:xfrm>
            <a:off x="929637" y="4581574"/>
            <a:ext cx="9892553" cy="860983"/>
            <a:chOff x="1021080" y="2615920"/>
            <a:chExt cx="9257197" cy="1188720"/>
          </a:xfrm>
        </p:grpSpPr>
        <p:sp>
          <p:nvSpPr>
            <p:cNvPr id="47" name="Rectangle 46">
              <a:extLst>
                <a:ext uri="{FF2B5EF4-FFF2-40B4-BE49-F238E27FC236}">
                  <a16:creationId xmlns:a16="http://schemas.microsoft.com/office/drawing/2014/main" id="{1B0A6770-691D-A283-8309-7314DB26EA98}"/>
                </a:ext>
              </a:extLst>
            </p:cNvPr>
            <p:cNvSpPr/>
            <p:nvPr/>
          </p:nvSpPr>
          <p:spPr>
            <a:xfrm>
              <a:off x="1809749" y="2686050"/>
              <a:ext cx="8468528" cy="1104900"/>
            </a:xfrm>
            <a:prstGeom prst="rect">
              <a:avLst/>
            </a:prstGeom>
            <a:solidFill>
              <a:schemeClr val="bg1"/>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pPr>
                <a:lnSpc>
                  <a:spcPct val="90000"/>
                </a:lnSpc>
                <a:spcBef>
                  <a:spcPts val="500"/>
                </a:spcBef>
                <a:spcAft>
                  <a:spcPts val="1800"/>
                </a:spcAf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Teaching Diverse Learners in Inclusive Settings</a:t>
              </a:r>
            </a:p>
          </p:txBody>
        </p:sp>
        <p:sp>
          <p:nvSpPr>
            <p:cNvPr id="48" name="Rectangle: Folded Corner 47">
              <a:extLst>
                <a:ext uri="{FF2B5EF4-FFF2-40B4-BE49-F238E27FC236}">
                  <a16:creationId xmlns:a16="http://schemas.microsoft.com/office/drawing/2014/main" id="{E3945B4D-B859-BAE3-6692-8836286D58D0}"/>
                </a:ext>
              </a:extLst>
            </p:cNvPr>
            <p:cNvSpPr/>
            <p:nvPr/>
          </p:nvSpPr>
          <p:spPr>
            <a:xfrm rot="10800000">
              <a:off x="1021080" y="2615920"/>
              <a:ext cx="1188720" cy="1188720"/>
            </a:xfrm>
            <a:prstGeom prst="foldedCorner">
              <a:avLst/>
            </a:prstGeom>
            <a:solidFill>
              <a:srgbClr val="145372"/>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grpSp>
        <p:nvGrpSpPr>
          <p:cNvPr id="50" name="Group 49" descr="At least 1 hour of Trauma-informed Care Training for All Staff">
            <a:extLst>
              <a:ext uri="{FF2B5EF4-FFF2-40B4-BE49-F238E27FC236}">
                <a16:creationId xmlns:a16="http://schemas.microsoft.com/office/drawing/2014/main" id="{25D51A16-D4AD-D2C6-6432-D71C47BADAA9}"/>
              </a:ext>
              <a:ext uri="{C183D7F6-B498-43B3-948B-1728B52AA6E4}">
                <adec:decorative xmlns:adec="http://schemas.microsoft.com/office/drawing/2017/decorative" val="0"/>
              </a:ext>
            </a:extLst>
          </p:cNvPr>
          <p:cNvGrpSpPr/>
          <p:nvPr/>
        </p:nvGrpSpPr>
        <p:grpSpPr>
          <a:xfrm>
            <a:off x="929636" y="5586821"/>
            <a:ext cx="9892553" cy="860983"/>
            <a:chOff x="1021080" y="2615919"/>
            <a:chExt cx="8601790" cy="1188720"/>
          </a:xfrm>
        </p:grpSpPr>
        <p:sp>
          <p:nvSpPr>
            <p:cNvPr id="52" name="Rectangle 51">
              <a:extLst>
                <a:ext uri="{FF2B5EF4-FFF2-40B4-BE49-F238E27FC236}">
                  <a16:creationId xmlns:a16="http://schemas.microsoft.com/office/drawing/2014/main" id="{C0887101-EF00-E95F-FC2A-47A6DE1D9629}"/>
                </a:ext>
              </a:extLst>
            </p:cNvPr>
            <p:cNvSpPr/>
            <p:nvPr/>
          </p:nvSpPr>
          <p:spPr>
            <a:xfrm>
              <a:off x="1809749" y="2686050"/>
              <a:ext cx="7813121" cy="1104900"/>
            </a:xfrm>
            <a:prstGeom prst="rect">
              <a:avLst/>
            </a:prstGeom>
            <a:solidFill>
              <a:schemeClr val="bg1"/>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pPr>
                <a:lnSpc>
                  <a:spcPct val="90000"/>
                </a:lnSpc>
                <a:spcBef>
                  <a:spcPts val="500"/>
                </a:spcBef>
                <a:spcAft>
                  <a:spcPts val="1800"/>
                </a:spcAf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least 1-hour of Trauma-informed </a:t>
              </a:r>
              <a:r>
                <a:rPr lang="en-US" sz="2800" dirty="0">
                  <a:solidFill>
                    <a:prstClr val="black"/>
                  </a:solidFill>
                  <a:latin typeface="Arial" panose="020B0604020202020204" pitchFamily="34" charset="0"/>
                  <a:cs typeface="Arial" panose="020B0604020202020204" pitchFamily="34" charset="0"/>
                </a:rPr>
                <a:t>C</a:t>
              </a:r>
              <a:r>
                <a:rPr kumimoji="0" lang="en-US" sz="28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are </a:t>
              </a:r>
              <a:r>
                <a:rPr lang="en-US" sz="2800" dirty="0">
                  <a:solidFill>
                    <a:prstClr val="black"/>
                  </a:solidFill>
                  <a:latin typeface="Arial" panose="020B0604020202020204" pitchFamily="34" charset="0"/>
                  <a:cs typeface="Arial" panose="020B0604020202020204" pitchFamily="34" charset="0"/>
                </a:rPr>
                <a:t>T</a:t>
              </a:r>
              <a:r>
                <a:rPr kumimoji="0" lang="en-US" sz="28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raining for </a:t>
              </a:r>
              <a:r>
                <a:rPr lang="en-US" sz="2800" dirty="0">
                  <a:solidFill>
                    <a:prstClr val="black"/>
                  </a:solidFill>
                  <a:latin typeface="Arial" panose="020B0604020202020204" pitchFamily="34" charset="0"/>
                  <a:cs typeface="Arial" panose="020B0604020202020204" pitchFamily="34" charset="0"/>
                </a:rPr>
                <a:t>A</a:t>
              </a:r>
              <a:r>
                <a:rPr kumimoji="0" lang="en-US" sz="280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ll</a:t>
              </a:r>
              <a:r>
                <a:rPr kumimoji="0" lang="en-US" sz="28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lang="en-US" sz="2800" dirty="0">
                  <a:solidFill>
                    <a:prstClr val="black"/>
                  </a:solidFill>
                  <a:latin typeface="Arial" panose="020B0604020202020204" pitchFamily="34" charset="0"/>
                  <a:cs typeface="Arial" panose="020B0604020202020204" pitchFamily="34" charset="0"/>
                </a:rPr>
                <a:t>S</a:t>
              </a:r>
              <a:r>
                <a:rPr kumimoji="0" lang="en-US" sz="280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taff</a:t>
              </a:r>
              <a:endParaRPr kumimoji="0" lang="en-US" sz="28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3" name="Rectangle: Folded Corner 52">
              <a:extLst>
                <a:ext uri="{FF2B5EF4-FFF2-40B4-BE49-F238E27FC236}">
                  <a16:creationId xmlns:a16="http://schemas.microsoft.com/office/drawing/2014/main" id="{93879692-5CAA-62FE-2636-37467E0C725D}"/>
                </a:ext>
              </a:extLst>
            </p:cNvPr>
            <p:cNvSpPr/>
            <p:nvPr/>
          </p:nvSpPr>
          <p:spPr>
            <a:xfrm rot="10800000">
              <a:off x="1021080" y="2615919"/>
              <a:ext cx="1115003" cy="1188720"/>
            </a:xfrm>
            <a:prstGeom prst="foldedCorner">
              <a:avLst/>
            </a:prstGeom>
            <a:solidFill>
              <a:srgbClr val="145372"/>
            </a:solidFill>
            <a:ln>
              <a:solidFill>
                <a:schemeClr val="bg1">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pic>
        <p:nvPicPr>
          <p:cNvPr id="54" name="Graphic 53">
            <a:extLst>
              <a:ext uri="{FF2B5EF4-FFF2-40B4-BE49-F238E27FC236}">
                <a16:creationId xmlns:a16="http://schemas.microsoft.com/office/drawing/2014/main" id="{4D4DB269-5359-66FD-2427-015999C7306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30385" y="1512822"/>
            <a:ext cx="914400" cy="914400"/>
          </a:xfrm>
          <a:prstGeom prst="rect">
            <a:avLst/>
          </a:prstGeom>
        </p:spPr>
      </p:pic>
      <p:grpSp>
        <p:nvGrpSpPr>
          <p:cNvPr id="57" name="Group 56">
            <a:extLst>
              <a:ext uri="{FF2B5EF4-FFF2-40B4-BE49-F238E27FC236}">
                <a16:creationId xmlns:a16="http://schemas.microsoft.com/office/drawing/2014/main" id="{6B8BCA00-B5BD-2F9E-8B32-6C410F2BACE9}"/>
              </a:ext>
              <a:ext uri="{C183D7F6-B498-43B3-948B-1728B52AA6E4}">
                <adec:decorative xmlns:adec="http://schemas.microsoft.com/office/drawing/2017/decorative" val="1"/>
              </a:ext>
            </a:extLst>
          </p:cNvPr>
          <p:cNvGrpSpPr/>
          <p:nvPr/>
        </p:nvGrpSpPr>
        <p:grpSpPr>
          <a:xfrm>
            <a:off x="1159882" y="2559853"/>
            <a:ext cx="868810" cy="913391"/>
            <a:chOff x="1130385" y="2515609"/>
            <a:chExt cx="952319" cy="1104900"/>
          </a:xfrm>
        </p:grpSpPr>
        <p:pic>
          <p:nvPicPr>
            <p:cNvPr id="55" name="Graphic 54" descr="World with solid fill">
              <a:extLst>
                <a:ext uri="{FF2B5EF4-FFF2-40B4-BE49-F238E27FC236}">
                  <a16:creationId xmlns:a16="http://schemas.microsoft.com/office/drawing/2014/main" id="{68937E0F-D5B4-A2D9-63D5-A6CC6196452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30385" y="2515609"/>
              <a:ext cx="952319" cy="815831"/>
            </a:xfrm>
            <a:prstGeom prst="rect">
              <a:avLst/>
            </a:prstGeom>
          </p:spPr>
        </p:pic>
        <p:pic>
          <p:nvPicPr>
            <p:cNvPr id="56" name="Graphic 55" descr="Group of men with solid fill">
              <a:extLst>
                <a:ext uri="{FF2B5EF4-FFF2-40B4-BE49-F238E27FC236}">
                  <a16:creationId xmlns:a16="http://schemas.microsoft.com/office/drawing/2014/main" id="{4AA0C222-CE97-1E4C-EF4F-CB69F3F9496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30385" y="2804678"/>
              <a:ext cx="952319" cy="815831"/>
            </a:xfrm>
            <a:prstGeom prst="rect">
              <a:avLst/>
            </a:prstGeom>
          </p:spPr>
        </p:pic>
      </p:grpSp>
      <p:pic>
        <p:nvPicPr>
          <p:cNvPr id="62" name="Graphic 61">
            <a:extLst>
              <a:ext uri="{FF2B5EF4-FFF2-40B4-BE49-F238E27FC236}">
                <a16:creationId xmlns:a16="http://schemas.microsoft.com/office/drawing/2014/main" id="{815D7F2E-48E2-E74A-0304-D6EBDE6E36CA}"/>
              </a:ext>
              <a:ext uri="{C183D7F6-B498-43B3-948B-1728B52AA6E4}">
                <adec:decorative xmlns:adec="http://schemas.microsoft.com/office/drawing/2017/decorative" val="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59882" y="4607192"/>
            <a:ext cx="819106" cy="819106"/>
          </a:xfrm>
          <a:prstGeom prst="rect">
            <a:avLst/>
          </a:prstGeom>
        </p:spPr>
      </p:pic>
      <p:pic>
        <p:nvPicPr>
          <p:cNvPr id="64" name="Graphic 63">
            <a:extLst>
              <a:ext uri="{FF2B5EF4-FFF2-40B4-BE49-F238E27FC236}">
                <a16:creationId xmlns:a16="http://schemas.microsoft.com/office/drawing/2014/main" id="{0FAD8CF7-0921-E297-3CC5-C76EA94D09CB}"/>
              </a:ext>
              <a:ext uri="{C183D7F6-B498-43B3-948B-1728B52AA6E4}">
                <adec:decorative xmlns:adec="http://schemas.microsoft.com/office/drawing/2017/decorative" val="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196446" y="5580477"/>
            <a:ext cx="848339" cy="848339"/>
          </a:xfrm>
          <a:prstGeom prst="rect">
            <a:avLst/>
          </a:prstGeom>
        </p:spPr>
      </p:pic>
      <p:pic>
        <p:nvPicPr>
          <p:cNvPr id="6" name="Graphic 5">
            <a:extLst>
              <a:ext uri="{FF2B5EF4-FFF2-40B4-BE49-F238E27FC236}">
                <a16:creationId xmlns:a16="http://schemas.microsoft.com/office/drawing/2014/main" id="{F754A08E-F221-61FC-BAC6-1D67C9F7BA16}"/>
              </a:ext>
              <a:ext uri="{C183D7F6-B498-43B3-948B-1728B52AA6E4}">
                <adec:decorative xmlns:adec="http://schemas.microsoft.com/office/drawing/2017/decorative" val="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196918" y="3645325"/>
            <a:ext cx="782070" cy="782070"/>
          </a:xfrm>
          <a:prstGeom prst="rect">
            <a:avLst/>
          </a:prstGeom>
        </p:spPr>
      </p:pic>
      <p:sp>
        <p:nvSpPr>
          <p:cNvPr id="5" name="Slide Number Placeholder 4">
            <a:extLst>
              <a:ext uri="{FF2B5EF4-FFF2-40B4-BE49-F238E27FC236}">
                <a16:creationId xmlns:a16="http://schemas.microsoft.com/office/drawing/2014/main" id="{F9763D8A-06C0-924D-9930-A914E3A850D9}"/>
              </a:ext>
            </a:extLst>
          </p:cNvPr>
          <p:cNvSpPr>
            <a:spLocks noGrp="1"/>
          </p:cNvSpPr>
          <p:nvPr>
            <p:ph type="sldNum" sz="quarter" idx="12"/>
          </p:nvPr>
        </p:nvSpPr>
        <p:spPr/>
        <p:txBody>
          <a:bodyPr/>
          <a:lstStyle/>
          <a:p>
            <a:fld id="{B24F5015-3417-4B27-A586-E4CCF4D77832}" type="slidenum">
              <a:rPr lang="en-US" smtClean="0">
                <a:latin typeface="Arial" panose="020B0604020202020204" pitchFamily="34" charset="0"/>
                <a:cs typeface="Arial" panose="020B0604020202020204" pitchFamily="34" charset="0"/>
              </a:rPr>
              <a:t>17</a:t>
            </a:fld>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9584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C19CB-185A-B744-9523-8B96DBD6ACE0}"/>
              </a:ext>
            </a:extLst>
          </p:cNvPr>
          <p:cNvSpPr>
            <a:spLocks noGrp="1"/>
          </p:cNvSpPr>
          <p:nvPr>
            <p:ph type="title"/>
          </p:nvPr>
        </p:nvSpPr>
        <p:spPr>
          <a:xfrm>
            <a:off x="838200" y="283237"/>
            <a:ext cx="10515600" cy="1325563"/>
          </a:xfrm>
        </p:spPr>
        <p:txBody>
          <a:bodyPr/>
          <a:lstStyle/>
          <a:p>
            <a:r>
              <a:rPr lang="en-US" dirty="0">
                <a:latin typeface="Arial" panose="020B0604020202020204" pitchFamily="34" charset="0"/>
              </a:rPr>
              <a:t>Implementation Timeline</a:t>
            </a:r>
          </a:p>
        </p:txBody>
      </p:sp>
      <p:sp>
        <p:nvSpPr>
          <p:cNvPr id="3" name="Content Placeholder 2">
            <a:extLst>
              <a:ext uri="{FF2B5EF4-FFF2-40B4-BE49-F238E27FC236}">
                <a16:creationId xmlns:a16="http://schemas.microsoft.com/office/drawing/2014/main" id="{9FC2DDFE-997B-764D-A646-25FA4C962E84}"/>
              </a:ext>
              <a:ext uri="{C183D7F6-B498-43B3-948B-1728B52AA6E4}">
                <adec:decorative xmlns:adec="http://schemas.microsoft.com/office/drawing/2017/decorative" val="1"/>
              </a:ext>
            </a:extLst>
          </p:cNvPr>
          <p:cNvSpPr>
            <a:spLocks noGrp="1"/>
          </p:cNvSpPr>
          <p:nvPr>
            <p:ph idx="1"/>
          </p:nvPr>
        </p:nvSpPr>
        <p:spPr/>
        <p:txBody>
          <a:bodyPr>
            <a:normAutofit/>
          </a:bodyPr>
          <a:lstStyle/>
          <a:p>
            <a:pPr marL="0" algn="ctr" rtl="0" eaLnBrk="1" fontAlgn="ctr" latinLnBrk="0" hangingPunct="1">
              <a:spcBef>
                <a:spcPts val="0"/>
              </a:spcBef>
              <a:spcAft>
                <a:spcPts val="0"/>
              </a:spcAft>
            </a:pPr>
            <a:r>
              <a:rPr lang="en-US" sz="1800" b="1" i="0" u="none" strike="noStrike" kern="1200" dirty="0">
                <a:solidFill>
                  <a:srgbClr val="FFFFFF"/>
                </a:solidFill>
                <a:effectLst/>
                <a:latin typeface="Arial" panose="020B0604020202020204" pitchFamily="34" charset="0"/>
              </a:rPr>
              <a:t>Locally Established, Grade-Based Requirement (LEGBR)</a:t>
            </a:r>
            <a:endParaRPr lang="en-US" sz="1800" b="0" i="0" u="none" strike="noStrike" dirty="0">
              <a:effectLst/>
              <a:latin typeface="Arial" panose="020B0604020202020204" pitchFamily="34" charset="0"/>
            </a:endParaRPr>
          </a:p>
          <a:p>
            <a:pPr marL="0" algn="ctr" rtl="0" eaLnBrk="1" fontAlgn="ctr" latinLnBrk="0" hangingPunct="1">
              <a:spcBef>
                <a:spcPts val="0"/>
              </a:spcBef>
              <a:spcAft>
                <a:spcPts val="0"/>
              </a:spcAft>
            </a:pPr>
            <a:r>
              <a:rPr lang="en-US" sz="1800" b="1" i="0" u="none" strike="noStrike" kern="1200" dirty="0">
                <a:solidFill>
                  <a:srgbClr val="FFFFFF"/>
                </a:solidFill>
                <a:effectLst/>
                <a:latin typeface="Arial" panose="020B0604020202020204" pitchFamily="34" charset="0"/>
              </a:rPr>
              <a:t>Alternative Assessment Pathway: </a:t>
            </a:r>
            <a:endParaRPr lang="en-US" sz="1800" b="0" i="0" u="none" strike="noStrike" dirty="0">
              <a:effectLst/>
              <a:latin typeface="Arial" panose="020B0604020202020204" pitchFamily="34" charset="0"/>
            </a:endParaRPr>
          </a:p>
          <a:p>
            <a:pPr marL="0" algn="ctr" rtl="0" eaLnBrk="1" fontAlgn="ctr" latinLnBrk="0" hangingPunct="1">
              <a:spcBef>
                <a:spcPts val="0"/>
              </a:spcBef>
              <a:spcAft>
                <a:spcPts val="0"/>
              </a:spcAft>
            </a:pPr>
            <a:r>
              <a:rPr lang="en-US" sz="1800" b="1" i="0" u="none" strike="noStrike" kern="1200" dirty="0">
                <a:solidFill>
                  <a:srgbClr val="FFFFFF"/>
                </a:solidFill>
                <a:effectLst/>
                <a:latin typeface="Arial" panose="020B0604020202020204" pitchFamily="34" charset="0"/>
              </a:rPr>
              <a:t>AP Exam Criterion</a:t>
            </a:r>
            <a:endParaRPr lang="en-US" sz="1800" b="0" i="0" u="none" strike="noStrike" dirty="0">
              <a:effectLst/>
              <a:latin typeface="Arial" panose="020B0604020202020204" pitchFamily="34" charset="0"/>
            </a:endParaRPr>
          </a:p>
          <a:p>
            <a:pPr marL="0" indent="0">
              <a:buNone/>
            </a:pPr>
            <a:endParaRPr lang="en-US" dirty="0">
              <a:latin typeface="Arial" panose="020B0604020202020204" pitchFamily="34" charset="0"/>
            </a:endParaRPr>
          </a:p>
        </p:txBody>
      </p:sp>
      <p:sp>
        <p:nvSpPr>
          <p:cNvPr id="13" name="Content Placeholder 2">
            <a:extLst>
              <a:ext uri="{FF2B5EF4-FFF2-40B4-BE49-F238E27FC236}">
                <a16:creationId xmlns:a16="http://schemas.microsoft.com/office/drawing/2014/main" id="{292F2E25-FDB4-E34A-B996-F24A58A04342}"/>
              </a:ext>
              <a:ext uri="{C183D7F6-B498-43B3-948B-1728B52AA6E4}">
                <adec:decorative xmlns:adec="http://schemas.microsoft.com/office/drawing/2017/decorative" val="1"/>
              </a:ext>
            </a:extLst>
          </p:cNvPr>
          <p:cNvSpPr txBox="1">
            <a:spLocks/>
          </p:cNvSpPr>
          <p:nvPr/>
        </p:nvSpPr>
        <p:spPr>
          <a:xfrm>
            <a:off x="643467" y="1054058"/>
            <a:ext cx="10451252" cy="429435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chemeClr val="tx1"/>
                </a:solidFill>
                <a:latin typeface="proxima-nova"/>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tx1"/>
                </a:solidFill>
                <a:latin typeface="proxima-nova"/>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tx1"/>
                </a:solidFill>
                <a:latin typeface="proxima-nova"/>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proxima-nova"/>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proxima-nova"/>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atin typeface="Arial" panose="020B0604020202020204" pitchFamily="34" charset="0"/>
            </a:endParaRPr>
          </a:p>
          <a:p>
            <a:pPr marL="0" indent="0">
              <a:buFont typeface="Arial" panose="020B0604020202020204" pitchFamily="34" charset="0"/>
              <a:buNone/>
            </a:pPr>
            <a:endParaRPr lang="en-US" sz="2000">
              <a:latin typeface="Arial" panose="020B0604020202020204" pitchFamily="34" charset="0"/>
            </a:endParaRPr>
          </a:p>
        </p:txBody>
      </p:sp>
      <p:graphicFrame>
        <p:nvGraphicFramePr>
          <p:cNvPr id="6" name="Table 6">
            <a:extLst>
              <a:ext uri="{FF2B5EF4-FFF2-40B4-BE49-F238E27FC236}">
                <a16:creationId xmlns:a16="http://schemas.microsoft.com/office/drawing/2014/main" id="{DC15D35D-1D49-B844-8336-ABCAA2963179}"/>
              </a:ext>
            </a:extLst>
          </p:cNvPr>
          <p:cNvGraphicFramePr>
            <a:graphicFrameLocks noGrp="1"/>
          </p:cNvGraphicFramePr>
          <p:nvPr>
            <p:extLst>
              <p:ext uri="{D42A27DB-BD31-4B8C-83A1-F6EECF244321}">
                <p14:modId xmlns:p14="http://schemas.microsoft.com/office/powerpoint/2010/main" val="3041600681"/>
              </p:ext>
            </p:extLst>
          </p:nvPr>
        </p:nvGraphicFramePr>
        <p:xfrm>
          <a:off x="906440" y="1276943"/>
          <a:ext cx="10336304" cy="3958276"/>
        </p:xfrm>
        <a:graphic>
          <a:graphicData uri="http://schemas.openxmlformats.org/drawingml/2006/table">
            <a:tbl>
              <a:tblPr firstRow="1" bandRow="1">
                <a:tableStyleId>{5C22544A-7EE6-4342-B048-85BDC9FD1C3A}</a:tableStyleId>
              </a:tblPr>
              <a:tblGrid>
                <a:gridCol w="2584076">
                  <a:extLst>
                    <a:ext uri="{9D8B030D-6E8A-4147-A177-3AD203B41FA5}">
                      <a16:colId xmlns:a16="http://schemas.microsoft.com/office/drawing/2014/main" val="562764909"/>
                    </a:ext>
                  </a:extLst>
                </a:gridCol>
                <a:gridCol w="2584076">
                  <a:extLst>
                    <a:ext uri="{9D8B030D-6E8A-4147-A177-3AD203B41FA5}">
                      <a16:colId xmlns:a16="http://schemas.microsoft.com/office/drawing/2014/main" val="2215557419"/>
                    </a:ext>
                  </a:extLst>
                </a:gridCol>
                <a:gridCol w="2584076">
                  <a:extLst>
                    <a:ext uri="{9D8B030D-6E8A-4147-A177-3AD203B41FA5}">
                      <a16:colId xmlns:a16="http://schemas.microsoft.com/office/drawing/2014/main" val="3774434404"/>
                    </a:ext>
                  </a:extLst>
                </a:gridCol>
                <a:gridCol w="2584076">
                  <a:extLst>
                    <a:ext uri="{9D8B030D-6E8A-4147-A177-3AD203B41FA5}">
                      <a16:colId xmlns:a16="http://schemas.microsoft.com/office/drawing/2014/main" val="3601819408"/>
                    </a:ext>
                  </a:extLst>
                </a:gridCol>
              </a:tblGrid>
              <a:tr h="1215076">
                <a:tc>
                  <a:txBody>
                    <a:bodyPr/>
                    <a:lstStyle/>
                    <a:p>
                      <a:pPr marL="0" marR="0">
                        <a:spcBef>
                          <a:spcPts val="0"/>
                        </a:spcBef>
                        <a:spcAft>
                          <a:spcPts val="0"/>
                        </a:spcAft>
                        <a:buNone/>
                      </a:pPr>
                      <a:r>
                        <a:rPr lang="en-US" sz="1800" b="1" dirty="0">
                          <a:effectLst/>
                          <a:latin typeface="Arial" panose="020B0604020202020204" pitchFamily="34" charset="0"/>
                          <a:ea typeface="Calibri" panose="020F0502020204030204" pitchFamily="34" charset="0"/>
                          <a:cs typeface="Arial" panose="020B0604020202020204" pitchFamily="34" charset="0"/>
                        </a:rPr>
                        <a:t>Competency Program Framework Guidelines</a:t>
                      </a: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65000"/>
                      </a:schemeClr>
                    </a:solidFill>
                  </a:tcPr>
                </a:tc>
                <a:tc>
                  <a:txBody>
                    <a:bodyPr/>
                    <a:lstStyle/>
                    <a:p>
                      <a:pPr marL="0" marR="0" algn="ctr">
                        <a:spcBef>
                          <a:spcPts val="0"/>
                        </a:spcBef>
                        <a:spcAft>
                          <a:spcPts val="0"/>
                        </a:spcAft>
                        <a:buNone/>
                      </a:pPr>
                      <a:r>
                        <a:rPr lang="en-US" sz="1800" b="1" dirty="0">
                          <a:effectLst/>
                          <a:latin typeface="Arial" panose="020B0604020202020204" pitchFamily="34" charset="0"/>
                          <a:ea typeface="Calibri" panose="020F0502020204030204" pitchFamily="34" charset="0"/>
                          <a:cs typeface="Arial" panose="020B0604020202020204" pitchFamily="34" charset="0"/>
                        </a:rPr>
                        <a:t>Ed Prep Programs</a:t>
                      </a:r>
                    </a:p>
                  </a:txBody>
                  <a:tcPr marL="68580" marR="68580" marT="0" marB="0" anchor="ctr">
                    <a:lnT w="12700" cap="flat" cmpd="sng" algn="ctr">
                      <a:solidFill>
                        <a:schemeClr val="tx1"/>
                      </a:solidFill>
                      <a:prstDash val="solid"/>
                      <a:round/>
                      <a:headEnd type="none" w="med" len="med"/>
                      <a:tailEnd type="none" w="med" len="med"/>
                    </a:lnT>
                    <a:solidFill>
                      <a:schemeClr val="bg1">
                        <a:lumMod val="65000"/>
                      </a:schemeClr>
                    </a:solidFill>
                  </a:tcPr>
                </a:tc>
                <a:tc>
                  <a:txBody>
                    <a:bodyPr/>
                    <a:lstStyle/>
                    <a:p>
                      <a:pPr marL="0" marR="0" algn="ctr">
                        <a:spcBef>
                          <a:spcPts val="0"/>
                        </a:spcBef>
                        <a:spcAft>
                          <a:spcPts val="0"/>
                        </a:spcAft>
                        <a:buNone/>
                      </a:pPr>
                      <a:r>
                        <a:rPr lang="en-US" sz="1800" b="1" dirty="0">
                          <a:effectLst/>
                          <a:latin typeface="Arial" panose="020B0604020202020204" pitchFamily="34" charset="0"/>
                          <a:ea typeface="Calibri" panose="020F0502020204030204" pitchFamily="34" charset="0"/>
                          <a:cs typeface="Arial" panose="020B0604020202020204" pitchFamily="34" charset="0"/>
                        </a:rPr>
                        <a:t>Induction Programs</a:t>
                      </a:r>
                    </a:p>
                  </a:txBody>
                  <a:tcPr marL="68580" marR="68580" marT="0" marB="0" anchor="ctr">
                    <a:lnT w="12700" cap="flat" cmpd="sng" algn="ctr">
                      <a:solidFill>
                        <a:schemeClr val="tx1"/>
                      </a:solidFill>
                      <a:prstDash val="solid"/>
                      <a:round/>
                      <a:headEnd type="none" w="med" len="med"/>
                      <a:tailEnd type="none" w="med" len="med"/>
                    </a:lnT>
                    <a:solidFill>
                      <a:schemeClr val="bg1">
                        <a:lumMod val="65000"/>
                      </a:schemeClr>
                    </a:solidFill>
                  </a:tcPr>
                </a:tc>
                <a:tc>
                  <a:txBody>
                    <a:bodyPr/>
                    <a:lstStyle/>
                    <a:p>
                      <a:pPr marL="0" marR="0" algn="ctr">
                        <a:spcBef>
                          <a:spcPts val="0"/>
                        </a:spcBef>
                        <a:spcAft>
                          <a:spcPts val="0"/>
                        </a:spcAft>
                        <a:buNone/>
                      </a:pPr>
                      <a:r>
                        <a:rPr lang="en-US" sz="1800" b="1" dirty="0">
                          <a:effectLst/>
                          <a:latin typeface="Arial" panose="020B0604020202020204" pitchFamily="34" charset="0"/>
                          <a:ea typeface="Calibri" panose="020F0502020204030204" pitchFamily="34" charset="0"/>
                          <a:cs typeface="Arial" panose="020B0604020202020204" pitchFamily="34" charset="0"/>
                        </a:rPr>
                        <a:t>Continuing Professional Development Programs</a:t>
                      </a: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65000"/>
                      </a:schemeClr>
                    </a:solidFill>
                  </a:tcPr>
                </a:tc>
                <a:extLst>
                  <a:ext uri="{0D108BD9-81ED-4DB2-BD59-A6C34878D82A}">
                    <a16:rowId xmlns:a16="http://schemas.microsoft.com/office/drawing/2014/main" val="3297103220"/>
                  </a:ext>
                </a:extLst>
              </a:tr>
              <a:tr h="905256">
                <a:tc>
                  <a:txBody>
                    <a:bodyPr/>
                    <a:lstStyle/>
                    <a:p>
                      <a:pPr marL="0" marR="0">
                        <a:spcBef>
                          <a:spcPts val="0"/>
                        </a:spcBef>
                        <a:spcAft>
                          <a:spcPts val="0"/>
                        </a:spcAft>
                        <a:buNone/>
                      </a:pPr>
                      <a:r>
                        <a:rPr lang="en-US" sz="2000" dirty="0">
                          <a:effectLst/>
                          <a:latin typeface="Arial" panose="020B0604020202020204" pitchFamily="34" charset="0"/>
                          <a:ea typeface="Calibri" panose="020F0502020204030204" pitchFamily="34" charset="0"/>
                          <a:cs typeface="Arial" panose="020B0604020202020204" pitchFamily="34" charset="0"/>
                        </a:rPr>
                        <a:t>Culturally-Relevant and Sustaining Education</a:t>
                      </a: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2024-25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Academic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Year</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2024-25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Academic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Year</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a:solidFill>
                            <a:srgbClr val="000000"/>
                          </a:solidFill>
                          <a:effectLst/>
                          <a:latin typeface="Arial" panose="020B0604020202020204" pitchFamily="34" charset="0"/>
                          <a:ea typeface="Calibri" panose="020F0502020204030204" pitchFamily="34" charset="0"/>
                          <a:cs typeface="Arial" panose="020B0604020202020204" pitchFamily="34" charset="0"/>
                        </a:rPr>
                        <a:t>2023-24 </a:t>
                      </a:r>
                      <a:br>
                        <a:rPr lang="en-US" sz="200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a:solidFill>
                            <a:srgbClr val="000000"/>
                          </a:solidFill>
                          <a:effectLst/>
                          <a:latin typeface="Arial" panose="020B0604020202020204" pitchFamily="34" charset="0"/>
                          <a:ea typeface="Calibri" panose="020F0502020204030204" pitchFamily="34" charset="0"/>
                          <a:cs typeface="Arial" panose="020B0604020202020204" pitchFamily="34" charset="0"/>
                        </a:rPr>
                        <a:t>Academic </a:t>
                      </a:r>
                      <a:br>
                        <a:rPr lang="en-US" sz="200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a:solidFill>
                            <a:srgbClr val="000000"/>
                          </a:solidFill>
                          <a:effectLst/>
                          <a:latin typeface="Arial" panose="020B0604020202020204" pitchFamily="34" charset="0"/>
                          <a:ea typeface="Calibri" panose="020F0502020204030204" pitchFamily="34" charset="0"/>
                          <a:cs typeface="Arial" panose="020B0604020202020204" pitchFamily="34" charset="0"/>
                        </a:rPr>
                        <a:t>Year</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93424874"/>
                  </a:ext>
                </a:extLst>
              </a:tr>
              <a:tr h="905256">
                <a:tc>
                  <a:txBody>
                    <a:bodyPr/>
                    <a:lstStyle/>
                    <a:p>
                      <a:pPr marL="0" marR="0">
                        <a:spcBef>
                          <a:spcPts val="0"/>
                        </a:spcBef>
                        <a:spcAft>
                          <a:spcPts val="0"/>
                        </a:spcAft>
                        <a:buNone/>
                      </a:pPr>
                      <a:r>
                        <a:rPr lang="en-US" sz="2000" dirty="0">
                          <a:effectLst/>
                          <a:latin typeface="Arial" panose="020B0604020202020204" pitchFamily="34" charset="0"/>
                          <a:ea typeface="Calibri" panose="020F0502020204030204" pitchFamily="34" charset="0"/>
                          <a:cs typeface="Arial" panose="020B0604020202020204" pitchFamily="34" charset="0"/>
                        </a:rPr>
                        <a:t>Professional Ethics</a:t>
                      </a: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2024-25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Academic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Year</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2024-25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Academic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Year</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2023-24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Academic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Year</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943986"/>
                  </a:ext>
                </a:extLst>
              </a:tr>
              <a:tr h="905256">
                <a:tc>
                  <a:txBody>
                    <a:bodyPr/>
                    <a:lstStyle/>
                    <a:p>
                      <a:pPr marL="0" marR="0">
                        <a:spcBef>
                          <a:spcPts val="0"/>
                        </a:spcBef>
                        <a:spcAft>
                          <a:spcPts val="0"/>
                        </a:spcAft>
                        <a:buNone/>
                      </a:pPr>
                      <a:r>
                        <a:rPr lang="en-US" sz="2000" dirty="0">
                          <a:effectLst/>
                          <a:latin typeface="Arial" panose="020B0604020202020204" pitchFamily="34" charset="0"/>
                          <a:ea typeface="Calibri" panose="020F0502020204030204" pitchFamily="34" charset="0"/>
                          <a:cs typeface="Arial" panose="020B0604020202020204" pitchFamily="34" charset="0"/>
                        </a:rPr>
                        <a:t>Structured Literacy</a:t>
                      </a: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2024-25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Academic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Year</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Not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applicable</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2023-24 </a:t>
                      </a:r>
                      <a:br>
                        <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Academic </a:t>
                      </a:r>
                      <a:br>
                        <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Year*</a:t>
                      </a: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0254286"/>
                  </a:ext>
                </a:extLst>
              </a:tr>
            </a:tbl>
          </a:graphicData>
        </a:graphic>
      </p:graphicFrame>
      <p:sp>
        <p:nvSpPr>
          <p:cNvPr id="7" name="TextBox 6">
            <a:extLst>
              <a:ext uri="{FF2B5EF4-FFF2-40B4-BE49-F238E27FC236}">
                <a16:creationId xmlns:a16="http://schemas.microsoft.com/office/drawing/2014/main" id="{D3270FC3-76FF-0942-B98B-5E6A7E929605}"/>
              </a:ext>
            </a:extLst>
          </p:cNvPr>
          <p:cNvSpPr txBox="1"/>
          <p:nvPr/>
        </p:nvSpPr>
        <p:spPr>
          <a:xfrm>
            <a:off x="838200" y="5381291"/>
            <a:ext cx="10336304" cy="738664"/>
          </a:xfrm>
          <a:prstGeom prst="rect">
            <a:avLst/>
          </a:prstGeom>
          <a:noFill/>
        </p:spPr>
        <p:txBody>
          <a:bodyPr wrap="square" rtlCol="0">
            <a:spAutoFit/>
          </a:bodyPr>
          <a:lstStyle/>
          <a:p>
            <a:r>
              <a:rPr kumimoji="0" lang="en-US" altLang="en-US" sz="1400" b="0" i="0" u="none" strike="noStrike" cap="none" normalizeH="0" baseline="0" dirty="0" bmk="_Hlk115873039">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Act 55 of 2022 mandates that PDE provide continuing professional development in Structured Literacy in the 2022-23 academic year and educator preparation programs utilize PDE developed reading literacy skill standards beginning in 2024-25 . All other dates were set </a:t>
            </a:r>
            <a:r>
              <a:rPr lang="en-US" altLang="en-US" sz="1400" dirty="0" bmk="_Hlk115873039">
                <a:latin typeface="Arial" panose="020B0604020202020204" pitchFamily="34" charset="0"/>
                <a:ea typeface="Calibri" panose="020F0502020204030204" pitchFamily="34" charset="0"/>
                <a:cs typeface="Arial" panose="020B0604020202020204" pitchFamily="34" charset="0"/>
              </a:rPr>
              <a:t>by</a:t>
            </a:r>
            <a:r>
              <a:rPr kumimoji="0" lang="en-US" altLang="en-US" sz="1400" b="0" i="0" u="none" strike="noStrike" cap="none" normalizeH="0" baseline="0" dirty="0" bmk="_Hlk115873039">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PDE</a:t>
            </a:r>
            <a:r>
              <a:rPr lang="en-US" altLang="en-US" sz="1400" dirty="0" bmk="_Hlk115873039">
                <a:latin typeface="Arial" panose="020B0604020202020204" pitchFamily="34" charset="0"/>
                <a:ea typeface="Calibri" panose="020F0502020204030204" pitchFamily="34" charset="0"/>
                <a:cs typeface="Arial" panose="020B0604020202020204" pitchFamily="34" charset="0"/>
              </a:rPr>
              <a:t> policy</a:t>
            </a:r>
            <a:r>
              <a:rPr kumimoji="0" lang="en-US" altLang="en-US" sz="1400" b="0" i="0" u="none" strike="noStrike" cap="none" normalizeH="0" baseline="0" dirty="0" bmk="_Hlk115873039">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once Chapter 49 became effective on April 23, 2022. </a:t>
            </a:r>
            <a:endParaRPr lang="en-US" sz="14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2B3D677A-6D8D-A54A-9E1B-D384F2CF4B62}"/>
              </a:ext>
            </a:extLst>
          </p:cNvPr>
          <p:cNvSpPr>
            <a:spLocks noGrp="1"/>
          </p:cNvSpPr>
          <p:nvPr>
            <p:ph type="sldNum" sz="quarter" idx="12"/>
          </p:nvPr>
        </p:nvSpPr>
        <p:spPr/>
        <p:txBody>
          <a:bodyPr/>
          <a:lstStyle/>
          <a:p>
            <a:fld id="{B24F5015-3417-4B27-A586-E4CCF4D77832}" type="slidenum">
              <a:rPr lang="en-US" smtClean="0">
                <a:latin typeface="Arial" panose="020B0604020202020204" pitchFamily="34" charset="0"/>
                <a:cs typeface="Arial" panose="020B0604020202020204" pitchFamily="34" charset="0"/>
              </a:rPr>
              <a:t>18</a:t>
            </a:fld>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7151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a:xfrm>
            <a:off x="437914" y="4035014"/>
            <a:ext cx="3677816" cy="1121568"/>
          </a:xfrm>
        </p:spPr>
        <p:txBody>
          <a:bodyPr>
            <a:normAutofit/>
          </a:bodyPr>
          <a:lstStyle/>
          <a:p>
            <a:r>
              <a:rPr lang="en-US" b="1" dirty="0">
                <a:latin typeface="Arial" panose="020B0604020202020204" pitchFamily="34" charset="0"/>
              </a:rPr>
              <a:t>QUESTIONS</a:t>
            </a:r>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latin typeface="Arial" panose="020B0604020202020204" pitchFamily="34" charset="0"/>
                <a:cs typeface="Arial" panose="020B0604020202020204" pitchFamily="34" charset="0"/>
              </a:rPr>
              <a:t>19</a:t>
            </a:fld>
            <a:endParaRPr lang="en-US">
              <a:latin typeface="Arial" panose="020B0604020202020204" pitchFamily="34" charset="0"/>
              <a:cs typeface="Arial" panose="020B0604020202020204" pitchFamily="34" charset="0"/>
            </a:endParaRPr>
          </a:p>
        </p:txBody>
      </p:sp>
      <p:pic>
        <p:nvPicPr>
          <p:cNvPr id="3" name="Picture 2" descr="Shape, circle&#10;&#10;Description automatically generated">
            <a:extLst>
              <a:ext uri="{FF2B5EF4-FFF2-40B4-BE49-F238E27FC236}">
                <a16:creationId xmlns:a16="http://schemas.microsoft.com/office/drawing/2014/main" id="{695E56DF-BA74-7B22-F601-6AF49AE12792}"/>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606938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b="1" dirty="0"/>
              <a:t>TODAY’S TOPICS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a:t>
            </a:fld>
            <a:endParaRPr lang="en-US" dirty="0"/>
          </a:p>
        </p:txBody>
      </p:sp>
      <p:grpSp>
        <p:nvGrpSpPr>
          <p:cNvPr id="34" name="Group 33">
            <a:extLst>
              <a:ext uri="{FF2B5EF4-FFF2-40B4-BE49-F238E27FC236}">
                <a16:creationId xmlns:a16="http://schemas.microsoft.com/office/drawing/2014/main" id="{F1205D4C-E193-BD19-61D4-B8E1FDBB1A17}"/>
              </a:ext>
              <a:ext uri="{C183D7F6-B498-43B3-948B-1728B52AA6E4}">
                <adec:decorative xmlns:adec="http://schemas.microsoft.com/office/drawing/2017/decorative" val="1"/>
              </a:ext>
            </a:extLst>
          </p:cNvPr>
          <p:cNvGrpSpPr/>
          <p:nvPr/>
        </p:nvGrpSpPr>
        <p:grpSpPr>
          <a:xfrm>
            <a:off x="1066800" y="2101628"/>
            <a:ext cx="10706100" cy="609600"/>
            <a:chOff x="1066800" y="2101628"/>
            <a:chExt cx="10706100" cy="609600"/>
          </a:xfrm>
        </p:grpSpPr>
        <p:grpSp>
          <p:nvGrpSpPr>
            <p:cNvPr id="9" name="Group 8">
              <a:extLst>
                <a:ext uri="{FF2B5EF4-FFF2-40B4-BE49-F238E27FC236}">
                  <a16:creationId xmlns:a16="http://schemas.microsoft.com/office/drawing/2014/main" id="{9E7FC28E-9FF8-1E91-AAF0-0DBBE37936A6}"/>
                </a:ext>
              </a:extLst>
            </p:cNvPr>
            <p:cNvGrpSpPr/>
            <p:nvPr/>
          </p:nvGrpSpPr>
          <p:grpSpPr>
            <a:xfrm>
              <a:off x="1791220" y="2101628"/>
              <a:ext cx="9981680" cy="609600"/>
              <a:chOff x="1848370" y="2101628"/>
              <a:chExt cx="9981680" cy="609600"/>
            </a:xfrm>
          </p:grpSpPr>
          <p:sp>
            <p:nvSpPr>
              <p:cNvPr id="7" name="Flowchart: Alternate Process 6">
                <a:extLst>
                  <a:ext uri="{FF2B5EF4-FFF2-40B4-BE49-F238E27FC236}">
                    <a16:creationId xmlns:a16="http://schemas.microsoft.com/office/drawing/2014/main" id="{D4B65D3F-AC2F-F480-AF20-01E88A992736}"/>
                  </a:ext>
                </a:extLst>
              </p:cNvPr>
              <p:cNvSpPr/>
              <p:nvPr/>
            </p:nvSpPr>
            <p:spPr>
              <a:xfrm>
                <a:off x="2248939" y="2101628"/>
                <a:ext cx="9581111" cy="609600"/>
              </a:xfrm>
              <a:prstGeom prst="flowChartAlternateProcess">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2"/>
                    </a:solidFill>
                    <a:latin typeface="Arial" panose="020B0604020202020204" pitchFamily="34" charset="0"/>
                  </a:rPr>
                  <a:t>  </a:t>
                </a:r>
                <a:r>
                  <a:rPr lang="en-US" sz="2800" b="1" dirty="0">
                    <a:solidFill>
                      <a:schemeClr val="tx1"/>
                    </a:solidFill>
                    <a:latin typeface="Arial" panose="020B0604020202020204" pitchFamily="34" charset="0"/>
                  </a:rPr>
                  <a:t>Chapter 49 Legislation</a:t>
                </a:r>
                <a:endParaRPr lang="en-US" b="1" dirty="0">
                  <a:solidFill>
                    <a:schemeClr val="tx1"/>
                  </a:solidFill>
                </a:endParaRPr>
              </a:p>
            </p:txBody>
          </p:sp>
          <p:sp>
            <p:nvSpPr>
              <p:cNvPr id="6" name="Arrow: Chevron 5">
                <a:extLst>
                  <a:ext uri="{FF2B5EF4-FFF2-40B4-BE49-F238E27FC236}">
                    <a16:creationId xmlns:a16="http://schemas.microsoft.com/office/drawing/2014/main" id="{ACA0BE4E-976B-ED7B-4290-7C85923985FD}"/>
                  </a:ext>
                </a:extLst>
              </p:cNvPr>
              <p:cNvSpPr/>
              <p:nvPr/>
            </p:nvSpPr>
            <p:spPr>
              <a:xfrm>
                <a:off x="1848370" y="2101628"/>
                <a:ext cx="438150" cy="609600"/>
              </a:xfrm>
              <a:prstGeom prst="chevron">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rrow: Chevron 7">
                <a:extLst>
                  <a:ext uri="{FF2B5EF4-FFF2-40B4-BE49-F238E27FC236}">
                    <a16:creationId xmlns:a16="http://schemas.microsoft.com/office/drawing/2014/main" id="{67C43CB9-27C6-CC5C-FE6C-C276884DFCB1}"/>
                  </a:ext>
                </a:extLst>
              </p:cNvPr>
              <p:cNvSpPr/>
              <p:nvPr/>
            </p:nvSpPr>
            <p:spPr>
              <a:xfrm>
                <a:off x="2067445" y="2101628"/>
                <a:ext cx="438150" cy="6096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Arrow: Pentagon 3">
              <a:extLst>
                <a:ext uri="{FF2B5EF4-FFF2-40B4-BE49-F238E27FC236}">
                  <a16:creationId xmlns:a16="http://schemas.microsoft.com/office/drawing/2014/main" id="{B6E82EFB-0DF4-808F-5B3F-169F873F395D}"/>
                </a:ext>
              </a:extLst>
            </p:cNvPr>
            <p:cNvSpPr/>
            <p:nvPr/>
          </p:nvSpPr>
          <p:spPr>
            <a:xfrm>
              <a:off x="1066800" y="2101628"/>
              <a:ext cx="876300" cy="609600"/>
            </a:xfrm>
            <a:prstGeom prst="homePlate">
              <a:avLst/>
            </a:prstGeom>
            <a:solidFill>
              <a:srgbClr val="1354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Arial" panose="020B0604020202020204" pitchFamily="34" charset="0"/>
                  <a:cs typeface="Arial" panose="020B0604020202020204" pitchFamily="34" charset="0"/>
                </a:rPr>
                <a:t>1</a:t>
              </a:r>
            </a:p>
          </p:txBody>
        </p:sp>
      </p:grpSp>
      <p:grpSp>
        <p:nvGrpSpPr>
          <p:cNvPr id="35" name="Group 34">
            <a:extLst>
              <a:ext uri="{FF2B5EF4-FFF2-40B4-BE49-F238E27FC236}">
                <a16:creationId xmlns:a16="http://schemas.microsoft.com/office/drawing/2014/main" id="{284D8951-8650-DDBC-0E77-507284B1B888}"/>
              </a:ext>
              <a:ext uri="{C183D7F6-B498-43B3-948B-1728B52AA6E4}">
                <adec:decorative xmlns:adec="http://schemas.microsoft.com/office/drawing/2017/decorative" val="1"/>
              </a:ext>
            </a:extLst>
          </p:cNvPr>
          <p:cNvGrpSpPr/>
          <p:nvPr/>
        </p:nvGrpSpPr>
        <p:grpSpPr>
          <a:xfrm>
            <a:off x="1066800" y="2769883"/>
            <a:ext cx="10706100" cy="609600"/>
            <a:chOff x="1066800" y="2819400"/>
            <a:chExt cx="10706100" cy="609600"/>
          </a:xfrm>
        </p:grpSpPr>
        <p:grpSp>
          <p:nvGrpSpPr>
            <p:cNvPr id="10" name="Group 9">
              <a:extLst>
                <a:ext uri="{FF2B5EF4-FFF2-40B4-BE49-F238E27FC236}">
                  <a16:creationId xmlns:a16="http://schemas.microsoft.com/office/drawing/2014/main" id="{36886C33-3BCF-034B-F846-200FAC79305C}"/>
                </a:ext>
              </a:extLst>
            </p:cNvPr>
            <p:cNvGrpSpPr/>
            <p:nvPr/>
          </p:nvGrpSpPr>
          <p:grpSpPr>
            <a:xfrm>
              <a:off x="1791220" y="2819400"/>
              <a:ext cx="9981680" cy="609600"/>
              <a:chOff x="1848370" y="2101628"/>
              <a:chExt cx="9981680" cy="609600"/>
            </a:xfrm>
          </p:grpSpPr>
          <p:sp>
            <p:nvSpPr>
              <p:cNvPr id="11" name="Flowchart: Alternate Process 10">
                <a:extLst>
                  <a:ext uri="{FF2B5EF4-FFF2-40B4-BE49-F238E27FC236}">
                    <a16:creationId xmlns:a16="http://schemas.microsoft.com/office/drawing/2014/main" id="{564DEA15-035E-BB8B-0B6E-9C353F7C3919}"/>
                  </a:ext>
                </a:extLst>
              </p:cNvPr>
              <p:cNvSpPr/>
              <p:nvPr/>
            </p:nvSpPr>
            <p:spPr>
              <a:xfrm>
                <a:off x="2248939" y="2101628"/>
                <a:ext cx="9581111" cy="609600"/>
              </a:xfrm>
              <a:prstGeom prst="flowChartAlternateProcess">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2"/>
                    </a:solidFill>
                    <a:latin typeface="Arial" panose="020B0604020202020204" pitchFamily="34" charset="0"/>
                  </a:rPr>
                  <a:t>   </a:t>
                </a:r>
                <a:r>
                  <a:rPr lang="en-US" sz="2800" b="1" dirty="0">
                    <a:solidFill>
                      <a:schemeClr val="tx1"/>
                    </a:solidFill>
                    <a:latin typeface="Arial" panose="020B0604020202020204" pitchFamily="34" charset="0"/>
                  </a:rPr>
                  <a:t>Pre-Service</a:t>
                </a:r>
                <a:endParaRPr lang="en-US" sz="2400" b="1" dirty="0">
                  <a:solidFill>
                    <a:schemeClr val="tx1"/>
                  </a:solidFill>
                </a:endParaRPr>
              </a:p>
            </p:txBody>
          </p:sp>
          <p:sp>
            <p:nvSpPr>
              <p:cNvPr id="12" name="Arrow: Chevron 11">
                <a:extLst>
                  <a:ext uri="{FF2B5EF4-FFF2-40B4-BE49-F238E27FC236}">
                    <a16:creationId xmlns:a16="http://schemas.microsoft.com/office/drawing/2014/main" id="{CE4B2885-E595-8E59-9353-D489CFA0CEF1}"/>
                  </a:ext>
                </a:extLst>
              </p:cNvPr>
              <p:cNvSpPr/>
              <p:nvPr/>
            </p:nvSpPr>
            <p:spPr>
              <a:xfrm>
                <a:off x="1848370" y="2101628"/>
                <a:ext cx="438150" cy="609600"/>
              </a:xfrm>
              <a:prstGeom prst="chevron">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Chevron 12">
                <a:extLst>
                  <a:ext uri="{FF2B5EF4-FFF2-40B4-BE49-F238E27FC236}">
                    <a16:creationId xmlns:a16="http://schemas.microsoft.com/office/drawing/2014/main" id="{74E77271-9EF2-9B37-A14C-7E6A81B2F8A5}"/>
                  </a:ext>
                </a:extLst>
              </p:cNvPr>
              <p:cNvSpPr/>
              <p:nvPr/>
            </p:nvSpPr>
            <p:spPr>
              <a:xfrm>
                <a:off x="2067445" y="2101628"/>
                <a:ext cx="438150" cy="6096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Arrow: Pentagon 13">
              <a:extLst>
                <a:ext uri="{FF2B5EF4-FFF2-40B4-BE49-F238E27FC236}">
                  <a16:creationId xmlns:a16="http://schemas.microsoft.com/office/drawing/2014/main" id="{BF2AE1B5-0021-3715-68F8-6920E1B95A5D}"/>
                </a:ext>
              </a:extLst>
            </p:cNvPr>
            <p:cNvSpPr/>
            <p:nvPr/>
          </p:nvSpPr>
          <p:spPr>
            <a:xfrm>
              <a:off x="1066800" y="2819400"/>
              <a:ext cx="876300" cy="609600"/>
            </a:xfrm>
            <a:prstGeom prst="homePlate">
              <a:avLst/>
            </a:prstGeom>
            <a:solidFill>
              <a:srgbClr val="1354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2</a:t>
              </a:r>
              <a:endParaRPr lang="en-US" dirty="0"/>
            </a:p>
          </p:txBody>
        </p:sp>
      </p:grpSp>
      <p:grpSp>
        <p:nvGrpSpPr>
          <p:cNvPr id="36" name="Group 35">
            <a:extLst>
              <a:ext uri="{FF2B5EF4-FFF2-40B4-BE49-F238E27FC236}">
                <a16:creationId xmlns:a16="http://schemas.microsoft.com/office/drawing/2014/main" id="{FA74B6B7-4F61-E924-98A1-F5900D7F5F67}"/>
              </a:ext>
              <a:ext uri="{C183D7F6-B498-43B3-948B-1728B52AA6E4}">
                <adec:decorative xmlns:adec="http://schemas.microsoft.com/office/drawing/2017/decorative" val="1"/>
              </a:ext>
            </a:extLst>
          </p:cNvPr>
          <p:cNvGrpSpPr/>
          <p:nvPr/>
        </p:nvGrpSpPr>
        <p:grpSpPr>
          <a:xfrm>
            <a:off x="1066800" y="3438138"/>
            <a:ext cx="10706100" cy="609600"/>
            <a:chOff x="1066800" y="3471149"/>
            <a:chExt cx="10706100" cy="609600"/>
          </a:xfrm>
        </p:grpSpPr>
        <p:grpSp>
          <p:nvGrpSpPr>
            <p:cNvPr id="15" name="Group 14">
              <a:extLst>
                <a:ext uri="{FF2B5EF4-FFF2-40B4-BE49-F238E27FC236}">
                  <a16:creationId xmlns:a16="http://schemas.microsoft.com/office/drawing/2014/main" id="{8E2F8DF6-08F1-59CA-19C6-A9BA46E6DD7F}"/>
                </a:ext>
              </a:extLst>
            </p:cNvPr>
            <p:cNvGrpSpPr/>
            <p:nvPr/>
          </p:nvGrpSpPr>
          <p:grpSpPr>
            <a:xfrm>
              <a:off x="1791220" y="3471149"/>
              <a:ext cx="9981680" cy="609600"/>
              <a:chOff x="1848370" y="2101628"/>
              <a:chExt cx="9981680" cy="609600"/>
            </a:xfrm>
          </p:grpSpPr>
          <p:sp>
            <p:nvSpPr>
              <p:cNvPr id="16" name="Flowchart: Alternate Process 15">
                <a:extLst>
                  <a:ext uri="{FF2B5EF4-FFF2-40B4-BE49-F238E27FC236}">
                    <a16:creationId xmlns:a16="http://schemas.microsoft.com/office/drawing/2014/main" id="{1AFF3D40-8749-4131-32EA-1A8D85AB7E82}"/>
                  </a:ext>
                </a:extLst>
              </p:cNvPr>
              <p:cNvSpPr/>
              <p:nvPr/>
            </p:nvSpPr>
            <p:spPr>
              <a:xfrm>
                <a:off x="2248939" y="2101628"/>
                <a:ext cx="9581111" cy="609600"/>
              </a:xfrm>
              <a:prstGeom prst="flowChartAlternateProcess">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2"/>
                    </a:solidFill>
                    <a:latin typeface="Arial" panose="020B0604020202020204" pitchFamily="34" charset="0"/>
                    <a:cs typeface="Arial" panose="020B0604020202020204" pitchFamily="34" charset="0"/>
                  </a:rPr>
                  <a:t>   </a:t>
                </a:r>
                <a:r>
                  <a:rPr lang="en-US" sz="2800" b="1" dirty="0">
                    <a:solidFill>
                      <a:schemeClr val="tx1"/>
                    </a:solidFill>
                    <a:latin typeface="Arial" panose="020B0604020202020204" pitchFamily="34" charset="0"/>
                    <a:cs typeface="Arial" panose="020B0604020202020204" pitchFamily="34" charset="0"/>
                  </a:rPr>
                  <a:t>LEA &amp; PDE Responsibilities</a:t>
                </a:r>
              </a:p>
            </p:txBody>
          </p:sp>
          <p:sp>
            <p:nvSpPr>
              <p:cNvPr id="17" name="Arrow: Chevron 16">
                <a:extLst>
                  <a:ext uri="{FF2B5EF4-FFF2-40B4-BE49-F238E27FC236}">
                    <a16:creationId xmlns:a16="http://schemas.microsoft.com/office/drawing/2014/main" id="{25AE2636-0150-0ADD-C0AC-FB77E4468F6B}"/>
                  </a:ext>
                </a:extLst>
              </p:cNvPr>
              <p:cNvSpPr/>
              <p:nvPr/>
            </p:nvSpPr>
            <p:spPr>
              <a:xfrm>
                <a:off x="1848370" y="2101628"/>
                <a:ext cx="438150" cy="609600"/>
              </a:xfrm>
              <a:prstGeom prst="chevron">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Arrow: Chevron 17">
                <a:extLst>
                  <a:ext uri="{FF2B5EF4-FFF2-40B4-BE49-F238E27FC236}">
                    <a16:creationId xmlns:a16="http://schemas.microsoft.com/office/drawing/2014/main" id="{9B2573DE-272C-F75C-12E4-304546075CD6}"/>
                  </a:ext>
                </a:extLst>
              </p:cNvPr>
              <p:cNvSpPr/>
              <p:nvPr/>
            </p:nvSpPr>
            <p:spPr>
              <a:xfrm>
                <a:off x="2067445" y="2101628"/>
                <a:ext cx="438150" cy="6096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Arrow: Pentagon 18">
              <a:extLst>
                <a:ext uri="{FF2B5EF4-FFF2-40B4-BE49-F238E27FC236}">
                  <a16:creationId xmlns:a16="http://schemas.microsoft.com/office/drawing/2014/main" id="{4920BA65-6608-1FAD-FFB9-3517A52387AC}"/>
                </a:ext>
              </a:extLst>
            </p:cNvPr>
            <p:cNvSpPr/>
            <p:nvPr/>
          </p:nvSpPr>
          <p:spPr>
            <a:xfrm>
              <a:off x="1066800" y="3471149"/>
              <a:ext cx="876300" cy="609600"/>
            </a:xfrm>
            <a:prstGeom prst="homePlate">
              <a:avLst/>
            </a:prstGeom>
            <a:solidFill>
              <a:srgbClr val="1354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3</a:t>
              </a: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37" name="Group 36">
            <a:extLst>
              <a:ext uri="{FF2B5EF4-FFF2-40B4-BE49-F238E27FC236}">
                <a16:creationId xmlns:a16="http://schemas.microsoft.com/office/drawing/2014/main" id="{1BFA05C1-E270-D6DC-C605-4701A04BD824}"/>
              </a:ext>
              <a:ext uri="{C183D7F6-B498-43B3-948B-1728B52AA6E4}">
                <adec:decorative xmlns:adec="http://schemas.microsoft.com/office/drawing/2017/decorative" val="1"/>
              </a:ext>
            </a:extLst>
          </p:cNvPr>
          <p:cNvGrpSpPr/>
          <p:nvPr/>
        </p:nvGrpSpPr>
        <p:grpSpPr>
          <a:xfrm>
            <a:off x="1066800" y="4106393"/>
            <a:ext cx="10706100" cy="609600"/>
            <a:chOff x="1066800" y="4122898"/>
            <a:chExt cx="10706100" cy="609600"/>
          </a:xfrm>
        </p:grpSpPr>
        <p:grpSp>
          <p:nvGrpSpPr>
            <p:cNvPr id="20" name="Group 19">
              <a:extLst>
                <a:ext uri="{FF2B5EF4-FFF2-40B4-BE49-F238E27FC236}">
                  <a16:creationId xmlns:a16="http://schemas.microsoft.com/office/drawing/2014/main" id="{296977B6-D4EA-56A7-54D5-F0A3F407B916}"/>
                </a:ext>
              </a:extLst>
            </p:cNvPr>
            <p:cNvGrpSpPr/>
            <p:nvPr/>
          </p:nvGrpSpPr>
          <p:grpSpPr>
            <a:xfrm>
              <a:off x="1791220" y="4122898"/>
              <a:ext cx="9981680" cy="609600"/>
              <a:chOff x="1848370" y="2101628"/>
              <a:chExt cx="9981680" cy="609600"/>
            </a:xfrm>
          </p:grpSpPr>
          <p:sp>
            <p:nvSpPr>
              <p:cNvPr id="21" name="Flowchart: Alternate Process 20">
                <a:extLst>
                  <a:ext uri="{FF2B5EF4-FFF2-40B4-BE49-F238E27FC236}">
                    <a16:creationId xmlns:a16="http://schemas.microsoft.com/office/drawing/2014/main" id="{9AC92DC7-2305-A207-6CB1-59339E965344}"/>
                  </a:ext>
                </a:extLst>
              </p:cNvPr>
              <p:cNvSpPr/>
              <p:nvPr/>
            </p:nvSpPr>
            <p:spPr>
              <a:xfrm>
                <a:off x="2248939" y="2101628"/>
                <a:ext cx="9581111" cy="609600"/>
              </a:xfrm>
              <a:prstGeom prst="flowChartAlternateProcess">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2"/>
                    </a:solidFill>
                    <a:latin typeface="Arial" panose="020B0604020202020204" pitchFamily="34" charset="0"/>
                  </a:rPr>
                  <a:t>   </a:t>
                </a:r>
                <a:r>
                  <a:rPr lang="en-US" sz="2800" b="1" dirty="0">
                    <a:solidFill>
                      <a:schemeClr val="tx1"/>
                    </a:solidFill>
                    <a:latin typeface="Arial" panose="020B0604020202020204" pitchFamily="34" charset="0"/>
                  </a:rPr>
                  <a:t>FRCPP Reporting</a:t>
                </a:r>
              </a:p>
            </p:txBody>
          </p:sp>
          <p:sp>
            <p:nvSpPr>
              <p:cNvPr id="22" name="Arrow: Chevron 21">
                <a:extLst>
                  <a:ext uri="{FF2B5EF4-FFF2-40B4-BE49-F238E27FC236}">
                    <a16:creationId xmlns:a16="http://schemas.microsoft.com/office/drawing/2014/main" id="{63524A12-E9D2-E3E4-17CC-25F7F0D53373}"/>
                  </a:ext>
                </a:extLst>
              </p:cNvPr>
              <p:cNvSpPr/>
              <p:nvPr/>
            </p:nvSpPr>
            <p:spPr>
              <a:xfrm>
                <a:off x="1848370" y="2101628"/>
                <a:ext cx="438150" cy="609600"/>
              </a:xfrm>
              <a:prstGeom prst="chevron">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rrow: Chevron 22">
                <a:extLst>
                  <a:ext uri="{FF2B5EF4-FFF2-40B4-BE49-F238E27FC236}">
                    <a16:creationId xmlns:a16="http://schemas.microsoft.com/office/drawing/2014/main" id="{0472C210-7B6F-E195-BA8B-8B80E5DB63A4}"/>
                  </a:ext>
                </a:extLst>
              </p:cNvPr>
              <p:cNvSpPr/>
              <p:nvPr/>
            </p:nvSpPr>
            <p:spPr>
              <a:xfrm>
                <a:off x="2067445" y="2101628"/>
                <a:ext cx="438150" cy="6096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Arrow: Pentagon 23">
              <a:extLst>
                <a:ext uri="{FF2B5EF4-FFF2-40B4-BE49-F238E27FC236}">
                  <a16:creationId xmlns:a16="http://schemas.microsoft.com/office/drawing/2014/main" id="{83D47F28-37E3-724C-0159-548BB4DB9CDE}"/>
                </a:ext>
              </a:extLst>
            </p:cNvPr>
            <p:cNvSpPr/>
            <p:nvPr/>
          </p:nvSpPr>
          <p:spPr>
            <a:xfrm>
              <a:off x="1066800" y="4122898"/>
              <a:ext cx="876300" cy="609600"/>
            </a:xfrm>
            <a:prstGeom prst="homePlate">
              <a:avLst/>
            </a:prstGeom>
            <a:solidFill>
              <a:srgbClr val="1354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prstClr val="white"/>
                  </a:solidFill>
                  <a:latin typeface="Arial" panose="020B0604020202020204" pitchFamily="34" charset="0"/>
                  <a:cs typeface="Arial" panose="020B0604020202020204" pitchFamily="34" charset="0"/>
                </a:rPr>
                <a:t>4</a:t>
              </a: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38" name="Group 37">
            <a:extLst>
              <a:ext uri="{FF2B5EF4-FFF2-40B4-BE49-F238E27FC236}">
                <a16:creationId xmlns:a16="http://schemas.microsoft.com/office/drawing/2014/main" id="{8E58066D-89B4-84D2-AA49-1D4DCAC849D9}"/>
              </a:ext>
              <a:ext uri="{C183D7F6-B498-43B3-948B-1728B52AA6E4}">
                <adec:decorative xmlns:adec="http://schemas.microsoft.com/office/drawing/2017/decorative" val="1"/>
              </a:ext>
            </a:extLst>
          </p:cNvPr>
          <p:cNvGrpSpPr/>
          <p:nvPr/>
        </p:nvGrpSpPr>
        <p:grpSpPr>
          <a:xfrm>
            <a:off x="1066800" y="4774647"/>
            <a:ext cx="10706100" cy="609600"/>
            <a:chOff x="1066800" y="4774647"/>
            <a:chExt cx="10706100" cy="609600"/>
          </a:xfrm>
        </p:grpSpPr>
        <p:grpSp>
          <p:nvGrpSpPr>
            <p:cNvPr id="25" name="Group 24">
              <a:extLst>
                <a:ext uri="{FF2B5EF4-FFF2-40B4-BE49-F238E27FC236}">
                  <a16:creationId xmlns:a16="http://schemas.microsoft.com/office/drawing/2014/main" id="{C372D47D-D7C3-CDB6-27C8-2D4286BCBBC5}"/>
                </a:ext>
              </a:extLst>
            </p:cNvPr>
            <p:cNvGrpSpPr/>
            <p:nvPr/>
          </p:nvGrpSpPr>
          <p:grpSpPr>
            <a:xfrm>
              <a:off x="1791220" y="4774647"/>
              <a:ext cx="9981680" cy="609600"/>
              <a:chOff x="1848370" y="2101628"/>
              <a:chExt cx="9981680" cy="609600"/>
            </a:xfrm>
          </p:grpSpPr>
          <p:sp>
            <p:nvSpPr>
              <p:cNvPr id="26" name="Flowchart: Alternate Process 25">
                <a:extLst>
                  <a:ext uri="{FF2B5EF4-FFF2-40B4-BE49-F238E27FC236}">
                    <a16:creationId xmlns:a16="http://schemas.microsoft.com/office/drawing/2014/main" id="{AC436CB2-C4D4-775D-0628-077E5A1C2EDC}"/>
                  </a:ext>
                </a:extLst>
              </p:cNvPr>
              <p:cNvSpPr/>
              <p:nvPr/>
            </p:nvSpPr>
            <p:spPr>
              <a:xfrm>
                <a:off x="2248939" y="2101628"/>
                <a:ext cx="9581111" cy="609600"/>
              </a:xfrm>
              <a:prstGeom prst="flowChartAlternateProcess">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Arial" panose="020B0604020202020204" pitchFamily="34" charset="0"/>
                  </a:rPr>
                  <a:t>   Q&amp;A</a:t>
                </a:r>
              </a:p>
            </p:txBody>
          </p:sp>
          <p:sp>
            <p:nvSpPr>
              <p:cNvPr id="27" name="Arrow: Chevron 26">
                <a:extLst>
                  <a:ext uri="{FF2B5EF4-FFF2-40B4-BE49-F238E27FC236}">
                    <a16:creationId xmlns:a16="http://schemas.microsoft.com/office/drawing/2014/main" id="{702855F2-4045-071B-532E-B70780E76880}"/>
                  </a:ext>
                </a:extLst>
              </p:cNvPr>
              <p:cNvSpPr/>
              <p:nvPr/>
            </p:nvSpPr>
            <p:spPr>
              <a:xfrm>
                <a:off x="1848370" y="2101628"/>
                <a:ext cx="438150" cy="609600"/>
              </a:xfrm>
              <a:prstGeom prst="chevron">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Arrow: Chevron 27">
                <a:extLst>
                  <a:ext uri="{FF2B5EF4-FFF2-40B4-BE49-F238E27FC236}">
                    <a16:creationId xmlns:a16="http://schemas.microsoft.com/office/drawing/2014/main" id="{D3E41511-0C5C-41CF-25B7-42216A3C4EA9}"/>
                  </a:ext>
                </a:extLst>
              </p:cNvPr>
              <p:cNvSpPr/>
              <p:nvPr/>
            </p:nvSpPr>
            <p:spPr>
              <a:xfrm>
                <a:off x="2067445" y="2101628"/>
                <a:ext cx="438150" cy="6096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Arrow: Pentagon 28">
              <a:extLst>
                <a:ext uri="{FF2B5EF4-FFF2-40B4-BE49-F238E27FC236}">
                  <a16:creationId xmlns:a16="http://schemas.microsoft.com/office/drawing/2014/main" id="{4F31C926-4F57-D834-B842-BA3BB85E6D41}"/>
                </a:ext>
              </a:extLst>
            </p:cNvPr>
            <p:cNvSpPr/>
            <p:nvPr/>
          </p:nvSpPr>
          <p:spPr>
            <a:xfrm>
              <a:off x="1066800" y="4774647"/>
              <a:ext cx="876300" cy="609600"/>
            </a:xfrm>
            <a:prstGeom prst="homePlate">
              <a:avLst/>
            </a:prstGeom>
            <a:solidFill>
              <a:srgbClr val="1354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prstClr val="white"/>
                  </a:solidFill>
                  <a:latin typeface="Arial" panose="020B0604020202020204" pitchFamily="34" charset="0"/>
                  <a:cs typeface="Arial" panose="020B0604020202020204" pitchFamily="34" charset="0"/>
                </a:rPr>
                <a:t>5</a:t>
              </a: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1141317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0F1CB-58F4-1455-A858-EBB04BC2E6EE}"/>
              </a:ext>
            </a:extLst>
          </p:cNvPr>
          <p:cNvSpPr>
            <a:spLocks noGrp="1"/>
          </p:cNvSpPr>
          <p:nvPr>
            <p:ph type="title"/>
          </p:nvPr>
        </p:nvSpPr>
        <p:spPr/>
        <p:txBody>
          <a:bodyPr/>
          <a:lstStyle/>
          <a:p>
            <a:r>
              <a:rPr lang="en-US" b="1">
                <a:latin typeface="Arial" panose="020B0604020202020204" pitchFamily="34" charset="0"/>
              </a:rPr>
              <a:t>INFORMATION</a:t>
            </a:r>
          </a:p>
        </p:txBody>
      </p:sp>
      <p:sp>
        <p:nvSpPr>
          <p:cNvPr id="4" name="Text Placeholder 3">
            <a:extLst>
              <a:ext uri="{FF2B5EF4-FFF2-40B4-BE49-F238E27FC236}">
                <a16:creationId xmlns:a16="http://schemas.microsoft.com/office/drawing/2014/main" id="{B441C97C-516D-9313-44CF-F1BF4C9788E0}"/>
              </a:ext>
            </a:extLst>
          </p:cNvPr>
          <p:cNvSpPr>
            <a:spLocks noGrp="1"/>
          </p:cNvSpPr>
          <p:nvPr>
            <p:ph type="body" sz="half" idx="2"/>
          </p:nvPr>
        </p:nvSpPr>
        <p:spPr>
          <a:xfrm>
            <a:off x="839788" y="2057400"/>
            <a:ext cx="10610684" cy="3183340"/>
          </a:xfrm>
        </p:spPr>
        <p:txBody>
          <a:bodyPr/>
          <a:lstStyle/>
          <a:p>
            <a:endParaRPr lang="en-US" i="1" dirty="0">
              <a:latin typeface="Arial" panose="020B0604020202020204" pitchFamily="34" charset="0"/>
            </a:endParaRPr>
          </a:p>
          <a:p>
            <a:r>
              <a:rPr lang="en-US" sz="1800" i="1" dirty="0">
                <a:latin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 </a:t>
            </a:r>
          </a:p>
          <a:p>
            <a:endParaRPr lang="en-US" sz="1800" i="1" dirty="0">
              <a:latin typeface="Arial" panose="020B0604020202020204" pitchFamily="34" charset="0"/>
            </a:endParaRPr>
          </a:p>
          <a:p>
            <a:r>
              <a:rPr lang="en-US" sz="2000" dirty="0"/>
              <a:t>Questions? </a:t>
            </a:r>
            <a:r>
              <a:rPr lang="en-US" sz="2000" dirty="0">
                <a:hlinkClick r:id="rId2"/>
              </a:rPr>
              <a:t>RA-PDE-Evaluation@pa.gov</a:t>
            </a:r>
            <a:endParaRPr lang="en-US" sz="1800" i="1" dirty="0">
              <a:highlight>
                <a:srgbClr val="FFFF00"/>
              </a:highlight>
              <a:latin typeface="Arial" panose="020B0604020202020204" pitchFamily="34" charset="0"/>
            </a:endParaRPr>
          </a:p>
        </p:txBody>
      </p:sp>
      <p:sp>
        <p:nvSpPr>
          <p:cNvPr id="6" name="Slide Number Placeholder 5">
            <a:extLst>
              <a:ext uri="{FF2B5EF4-FFF2-40B4-BE49-F238E27FC236}">
                <a16:creationId xmlns:a16="http://schemas.microsoft.com/office/drawing/2014/main" id="{8728024D-FC0A-23D8-EA4F-80ECCEC1C4D7}"/>
              </a:ext>
            </a:extLst>
          </p:cNvPr>
          <p:cNvSpPr>
            <a:spLocks noGrp="1"/>
          </p:cNvSpPr>
          <p:nvPr>
            <p:ph type="sldNum" sz="quarter" idx="12"/>
          </p:nvPr>
        </p:nvSpPr>
        <p:spPr/>
        <p:txBody>
          <a:bodyPr/>
          <a:lstStyle/>
          <a:p>
            <a:fld id="{B24F5015-3417-4B27-A586-E4CCF4D77832}" type="slidenum">
              <a:rPr lang="en-US" smtClean="0">
                <a:latin typeface="Arial" panose="020B0604020202020204" pitchFamily="34" charset="0"/>
                <a:cs typeface="Arial" panose="020B0604020202020204" pitchFamily="34" charset="0"/>
              </a:rPr>
              <a:t>20</a:t>
            </a:fld>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9957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latin typeface="Arial" panose="020B0604020202020204" pitchFamily="34" charset="0"/>
              </a:rPr>
              <a:t>Laws and Regulations</a:t>
            </a:r>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dirty="0">
                <a:latin typeface="Arial" panose="020B0604020202020204" pitchFamily="34" charset="0"/>
              </a:rPr>
              <a:t>Requirements &amp; Competencies</a:t>
            </a:r>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3</a:t>
            </a:fld>
            <a:endParaRPr lang="en-US" dirty="0"/>
          </a:p>
        </p:txBody>
      </p:sp>
    </p:spTree>
    <p:extLst>
      <p:ext uri="{BB962C8B-B14F-4D97-AF65-F5344CB8AC3E}">
        <p14:creationId xmlns:p14="http://schemas.microsoft.com/office/powerpoint/2010/main" val="949908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2CB5A-E81B-A14A-B6C8-A147F0E71C29}"/>
              </a:ext>
            </a:extLst>
          </p:cNvPr>
          <p:cNvSpPr>
            <a:spLocks noGrp="1"/>
          </p:cNvSpPr>
          <p:nvPr>
            <p:ph type="title"/>
          </p:nvPr>
        </p:nvSpPr>
        <p:spPr>
          <a:xfrm>
            <a:off x="838200" y="136525"/>
            <a:ext cx="10515600" cy="1021898"/>
          </a:xfrm>
        </p:spPr>
        <p:txBody>
          <a:bodyPr/>
          <a:lstStyle/>
          <a:p>
            <a:r>
              <a:rPr lang="en-US" dirty="0">
                <a:latin typeface="Arial" panose="020B0604020202020204" pitchFamily="34" charset="0"/>
              </a:rPr>
              <a:t>Program Framework Guidelines</a:t>
            </a:r>
          </a:p>
        </p:txBody>
      </p:sp>
      <p:graphicFrame>
        <p:nvGraphicFramePr>
          <p:cNvPr id="6" name="Table 6">
            <a:extLst>
              <a:ext uri="{FF2B5EF4-FFF2-40B4-BE49-F238E27FC236}">
                <a16:creationId xmlns:a16="http://schemas.microsoft.com/office/drawing/2014/main" id="{0DCEB0F4-A341-2340-8464-C2E9DBBF08B3}"/>
              </a:ext>
            </a:extLst>
          </p:cNvPr>
          <p:cNvGraphicFramePr>
            <a:graphicFrameLocks noGrp="1"/>
          </p:cNvGraphicFramePr>
          <p:nvPr>
            <p:ph idx="1"/>
            <p:extLst>
              <p:ext uri="{D42A27DB-BD31-4B8C-83A1-F6EECF244321}">
                <p14:modId xmlns:p14="http://schemas.microsoft.com/office/powerpoint/2010/main" val="2167533451"/>
              </p:ext>
            </p:extLst>
          </p:nvPr>
        </p:nvGraphicFramePr>
        <p:xfrm>
          <a:off x="838200" y="1039082"/>
          <a:ext cx="10515600" cy="5212080"/>
        </p:xfrm>
        <a:graphic>
          <a:graphicData uri="http://schemas.openxmlformats.org/drawingml/2006/table">
            <a:tbl>
              <a:tblPr firstRow="1" bandRow="1">
                <a:tableStyleId>{5C22544A-7EE6-4342-B048-85BDC9FD1C3A}</a:tableStyleId>
              </a:tblPr>
              <a:tblGrid>
                <a:gridCol w="2055125">
                  <a:extLst>
                    <a:ext uri="{9D8B030D-6E8A-4147-A177-3AD203B41FA5}">
                      <a16:colId xmlns:a16="http://schemas.microsoft.com/office/drawing/2014/main" val="844422618"/>
                    </a:ext>
                  </a:extLst>
                </a:gridCol>
                <a:gridCol w="8460475">
                  <a:extLst>
                    <a:ext uri="{9D8B030D-6E8A-4147-A177-3AD203B41FA5}">
                      <a16:colId xmlns:a16="http://schemas.microsoft.com/office/drawing/2014/main" val="2469050173"/>
                    </a:ext>
                  </a:extLst>
                </a:gridCol>
              </a:tblGrid>
              <a:tr h="1166813">
                <a:tc>
                  <a:txBody>
                    <a:bodyPr/>
                    <a:lstStyle/>
                    <a:p>
                      <a:r>
                        <a:rPr lang="en-US" sz="1800" b="0" i="1" dirty="0">
                          <a:effectLst/>
                          <a:latin typeface="Arial" panose="020B0604020202020204" pitchFamily="34" charset="0"/>
                          <a:cs typeface="Arial" panose="020B0604020202020204" pitchFamily="34" charset="0"/>
                          <a:hlinkClick r:id="rId3"/>
                        </a:rPr>
                        <a:t>Professional Ethics</a:t>
                      </a:r>
                      <a:endParaRPr lang="en-US"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effectLst/>
                          <a:latin typeface="Arial" panose="020B0604020202020204" pitchFamily="34" charset="0"/>
                          <a:cs typeface="Arial" panose="020B0604020202020204" pitchFamily="34" charset="0"/>
                        </a:rPr>
                        <a:t>The standards of behavior, values, and principles that inform and guide professional decision-making. These standards of behavior, values and principles include those detailed in the Pennsylvania Model Code of Ethics for Educators, as adopted by the Professional Standards and Practices Commission.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80199298"/>
                  </a:ext>
                </a:extLst>
              </a:tr>
              <a:tr h="1166813">
                <a:tc>
                  <a:txBody>
                    <a:bodyPr/>
                    <a:lstStyle/>
                    <a:p>
                      <a:r>
                        <a:rPr lang="en-US" sz="1800" i="1" dirty="0">
                          <a:solidFill>
                            <a:schemeClr val="bg1"/>
                          </a:solidFill>
                          <a:effectLst/>
                          <a:latin typeface="Arial" panose="020B0604020202020204" pitchFamily="34" charset="0"/>
                          <a:cs typeface="Arial" panose="020B0604020202020204" pitchFamily="34" charset="0"/>
                          <a:hlinkClick r:id="rId4"/>
                        </a:rPr>
                        <a:t>Culturally Relevant and Sustaining Education</a:t>
                      </a:r>
                      <a:endParaRPr lang="en-US" dirty="0">
                        <a:solidFill>
                          <a:schemeClr val="bg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cs typeface="Arial" panose="020B0604020202020204" pitchFamily="34" charset="0"/>
                        </a:rPr>
                        <a:t>Education that ensures equity for all students and seeks to eliminate systemic institutional racial and cultural barriers that inhibit the success of all students in this Commonwealth—particularly those who have been historically underrepresented. Culturally relevant and sustaining education encompasses skills for educators including, but not limited to, approaches to mental wellness, trauma- informed approaches to instruction, technological and virtual engagement, cultural awareness and emerging factors that inhibit equitable access for all students in this Commonwealth. </a:t>
                      </a:r>
                      <a:endParaRPr lang="en-US"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2804405"/>
                  </a:ext>
                </a:extLst>
              </a:tr>
              <a:tr h="1166813">
                <a:tc>
                  <a:txBody>
                    <a:bodyPr/>
                    <a:lstStyle/>
                    <a:p>
                      <a:r>
                        <a:rPr lang="en-US" sz="1800" i="1" dirty="0">
                          <a:solidFill>
                            <a:schemeClr val="bg1"/>
                          </a:solidFill>
                          <a:effectLst/>
                          <a:latin typeface="Arial" panose="020B0604020202020204" pitchFamily="34" charset="0"/>
                          <a:cs typeface="Arial" panose="020B0604020202020204" pitchFamily="34" charset="0"/>
                          <a:hlinkClick r:id="rId5"/>
                        </a:rPr>
                        <a:t>Structured Literacy</a:t>
                      </a:r>
                      <a:endParaRPr lang="en-US" dirty="0">
                        <a:solidFill>
                          <a:schemeClr val="bg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r>
                        <a:rPr lang="en-US" sz="1800" dirty="0">
                          <a:solidFill>
                            <a:schemeClr val="tx1"/>
                          </a:solidFill>
                          <a:effectLst/>
                          <a:latin typeface="Arial" panose="020B0604020202020204" pitchFamily="34" charset="0"/>
                          <a:cs typeface="Arial" panose="020B0604020202020204" pitchFamily="34" charset="0"/>
                        </a:rPr>
                        <a:t>Systematic, explicit instruction that provides a strong core of foundational skills in the language systems of English, integrates listening, speaking, reading, spelling, and writing and emphasizes the structure of language across the speech sound system (phonology), the writing system (orthography), the structure of sentences (syntax), the meaningful parts of words (</a:t>
                      </a:r>
                      <a:r>
                        <a:rPr lang="en-US" sz="1800" kern="1200" dirty="0">
                          <a:solidFill>
                            <a:schemeClr val="dk1"/>
                          </a:solidFill>
                          <a:effectLst/>
                          <a:latin typeface="Arial" panose="020B0604020202020204" pitchFamily="34" charset="0"/>
                          <a:ea typeface="+mn-ea"/>
                          <a:cs typeface="Arial" panose="020B0604020202020204" pitchFamily="34" charset="0"/>
                        </a:rPr>
                        <a:t>morphology</a:t>
                      </a:r>
                      <a:r>
                        <a:rPr lang="en-US" sz="1800" dirty="0">
                          <a:solidFill>
                            <a:schemeClr val="tx1"/>
                          </a:solidFill>
                          <a:effectLst/>
                          <a:latin typeface="Arial" panose="020B0604020202020204" pitchFamily="34" charset="0"/>
                          <a:cs typeface="Arial" panose="020B0604020202020204" pitchFamily="34" charset="0"/>
                        </a:rPr>
                        <a:t>), the relationships among words (semantics), and the organization of spoken and written discourse.</a:t>
                      </a:r>
                      <a:endParaRPr lang="en-US" dirty="0">
                        <a:solidFill>
                          <a:schemeClr val="tx1"/>
                        </a:solidFill>
                        <a:latin typeface="Arial" panose="020B0604020202020204" pitchFamily="34" charset="0"/>
                        <a:cs typeface="Arial" panose="020B0604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8702902"/>
                  </a:ext>
                </a:extLst>
              </a:tr>
            </a:tbl>
          </a:graphicData>
        </a:graphic>
      </p:graphicFrame>
      <p:sp>
        <p:nvSpPr>
          <p:cNvPr id="5" name="Slide Number Placeholder 4">
            <a:extLst>
              <a:ext uri="{FF2B5EF4-FFF2-40B4-BE49-F238E27FC236}">
                <a16:creationId xmlns:a16="http://schemas.microsoft.com/office/drawing/2014/main" id="{E75587F2-E4DD-4D40-8E23-BC2014BC7F2D}"/>
              </a:ext>
            </a:extLst>
          </p:cNvPr>
          <p:cNvSpPr>
            <a:spLocks noGrp="1"/>
          </p:cNvSpPr>
          <p:nvPr>
            <p:ph type="sldNum" sz="quarter" idx="12"/>
          </p:nvPr>
        </p:nvSpPr>
        <p:spPr/>
        <p:txBody>
          <a:bodyPr/>
          <a:lstStyle/>
          <a:p>
            <a:fld id="{B24F5015-3417-4B27-A586-E4CCF4D77832}" type="slidenum">
              <a:rPr lang="en-US" smtClean="0">
                <a:latin typeface="Arial" panose="020B0604020202020204" pitchFamily="34" charset="0"/>
                <a:cs typeface="Arial" panose="020B0604020202020204" pitchFamily="34" charset="0"/>
              </a:rPr>
              <a:t>4</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9361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E37A1-051C-0543-BB1B-69FD7D8D7006}"/>
              </a:ext>
            </a:extLst>
          </p:cNvPr>
          <p:cNvSpPr>
            <a:spLocks noGrp="1"/>
          </p:cNvSpPr>
          <p:nvPr>
            <p:ph type="title"/>
          </p:nvPr>
        </p:nvSpPr>
        <p:spPr/>
        <p:txBody>
          <a:bodyPr/>
          <a:lstStyle/>
          <a:p>
            <a:r>
              <a:rPr lang="en-US" dirty="0">
                <a:latin typeface="Arial" panose="020B0604020202020204" pitchFamily="34" charset="0"/>
                <a:hlinkClick r:id="rId3"/>
              </a:rPr>
              <a:t>Chapter 49</a:t>
            </a:r>
            <a:endParaRPr lang="en-US" dirty="0">
              <a:latin typeface="Arial" panose="020B0604020202020204" pitchFamily="34" charset="0"/>
            </a:endParaRPr>
          </a:p>
        </p:txBody>
      </p:sp>
      <p:sp>
        <p:nvSpPr>
          <p:cNvPr id="3" name="Content Placeholder 2">
            <a:extLst>
              <a:ext uri="{FF2B5EF4-FFF2-40B4-BE49-F238E27FC236}">
                <a16:creationId xmlns:a16="http://schemas.microsoft.com/office/drawing/2014/main" id="{286C8F8D-877F-2848-B99E-826820AD6FD4}"/>
              </a:ext>
            </a:extLst>
          </p:cNvPr>
          <p:cNvSpPr>
            <a:spLocks noGrp="1"/>
          </p:cNvSpPr>
          <p:nvPr>
            <p:ph idx="1"/>
          </p:nvPr>
        </p:nvSpPr>
        <p:spPr>
          <a:xfrm>
            <a:off x="838200" y="1457133"/>
            <a:ext cx="10515600" cy="4351338"/>
          </a:xfrm>
        </p:spPr>
        <p:txBody>
          <a:bodyPr>
            <a:normAutofit lnSpcReduction="10000"/>
          </a:bodyPr>
          <a:lstStyle/>
          <a:p>
            <a:pPr marL="0" indent="0">
              <a:buNone/>
            </a:pPr>
            <a:r>
              <a:rPr lang="en-US" b="1" dirty="0">
                <a:latin typeface="Arial" panose="020B0604020202020204" pitchFamily="34" charset="0"/>
              </a:rPr>
              <a:t>Approval of Induction Plans</a:t>
            </a:r>
          </a:p>
          <a:p>
            <a:r>
              <a:rPr lang="en-US" dirty="0">
                <a:latin typeface="Arial" panose="020B0604020202020204" pitchFamily="34" charset="0"/>
              </a:rPr>
              <a:t>Amendments to §49.16(a) (relating to approval of induction plans) strengthen the supports available to beginning educators by extending the length of induction programs to 2 years.</a:t>
            </a:r>
          </a:p>
          <a:p>
            <a:pPr marL="0" indent="0">
              <a:buNone/>
            </a:pPr>
            <a:r>
              <a:rPr lang="en-US" b="1" dirty="0">
                <a:latin typeface="Arial" panose="020B0604020202020204" pitchFamily="34" charset="0"/>
              </a:rPr>
              <a:t>Continuing Professional Education</a:t>
            </a:r>
          </a:p>
          <a:p>
            <a:r>
              <a:rPr lang="en-US" dirty="0">
                <a:latin typeface="Arial" panose="020B0604020202020204" pitchFamily="34" charset="0"/>
              </a:rPr>
              <a:t>Requires school entities to include competencies related to </a:t>
            </a:r>
            <a:r>
              <a:rPr lang="en-US" u="sng" dirty="0">
                <a:latin typeface="Arial" panose="020B0604020202020204" pitchFamily="34" charset="0"/>
              </a:rPr>
              <a:t>Professional Ethics</a:t>
            </a:r>
            <a:r>
              <a:rPr lang="en-US" dirty="0">
                <a:latin typeface="Arial" panose="020B0604020202020204" pitchFamily="34" charset="0"/>
              </a:rPr>
              <a:t> and </a:t>
            </a:r>
            <a:r>
              <a:rPr lang="en-US" u="sng" dirty="0">
                <a:latin typeface="Arial" panose="020B0604020202020204" pitchFamily="34" charset="0"/>
              </a:rPr>
              <a:t>Culturally Responsive and Sustaining Education </a:t>
            </a:r>
            <a:r>
              <a:rPr lang="en-US" dirty="0">
                <a:latin typeface="Arial" panose="020B0604020202020204" pitchFamily="34" charset="0"/>
              </a:rPr>
              <a:t>in induction program plans for new educators</a:t>
            </a:r>
          </a:p>
          <a:p>
            <a:r>
              <a:rPr lang="en-US" dirty="0">
                <a:latin typeface="Arial" panose="020B0604020202020204" pitchFamily="34" charset="0"/>
              </a:rPr>
              <a:t>Clarifies new requirements related to training for current educators in </a:t>
            </a:r>
            <a:r>
              <a:rPr lang="en-US" u="sng" dirty="0">
                <a:latin typeface="Arial" panose="020B0604020202020204" pitchFamily="34" charset="0"/>
              </a:rPr>
              <a:t>Structured Literacy</a:t>
            </a:r>
            <a:r>
              <a:rPr lang="en-US" dirty="0">
                <a:latin typeface="Arial" panose="020B0604020202020204" pitchFamily="34" charset="0"/>
              </a:rPr>
              <a:t>*</a:t>
            </a:r>
          </a:p>
        </p:txBody>
      </p:sp>
      <p:sp>
        <p:nvSpPr>
          <p:cNvPr id="5" name="Slide Number Placeholder 4">
            <a:extLst>
              <a:ext uri="{FF2B5EF4-FFF2-40B4-BE49-F238E27FC236}">
                <a16:creationId xmlns:a16="http://schemas.microsoft.com/office/drawing/2014/main" id="{FF2A11FE-0BFD-924D-BECD-41D4995E973B}"/>
              </a:ext>
            </a:extLst>
          </p:cNvPr>
          <p:cNvSpPr>
            <a:spLocks noGrp="1"/>
          </p:cNvSpPr>
          <p:nvPr>
            <p:ph type="sldNum" sz="quarter" idx="12"/>
          </p:nvPr>
        </p:nvSpPr>
        <p:spPr/>
        <p:txBody>
          <a:bodyPr/>
          <a:lstStyle/>
          <a:p>
            <a:fld id="{B24F5015-3417-4B27-A586-E4CCF4D77832}" type="slidenum">
              <a:rPr lang="en-US" smtClean="0">
                <a:latin typeface="Arial" panose="020B0604020202020204" pitchFamily="34" charset="0"/>
                <a:cs typeface="Arial" panose="020B0604020202020204" pitchFamily="34" charset="0"/>
              </a:rPr>
              <a:t>5</a:t>
            </a:fld>
            <a:endParaRPr lang="en-US"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22184DBA-C749-C74E-8BC9-FE15F052EC5B}"/>
              </a:ext>
            </a:extLst>
          </p:cNvPr>
          <p:cNvSpPr txBox="1"/>
          <p:nvPr/>
        </p:nvSpPr>
        <p:spPr>
          <a:xfrm>
            <a:off x="968991" y="5718408"/>
            <a:ext cx="10017457" cy="1200329"/>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*The Department intends to enhance and scale up the current offerings by hiring a Statewide lead for structured literacy efforts and establishing a Statewide system of supports in structured literacy through the existing network of I.U.s.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0891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DD3D033-D582-4E4F-A446-7DBCB13EA410}"/>
              </a:ext>
            </a:extLst>
          </p:cNvPr>
          <p:cNvSpPr>
            <a:spLocks noGrp="1"/>
          </p:cNvSpPr>
          <p:nvPr>
            <p:ph type="title"/>
          </p:nvPr>
        </p:nvSpPr>
        <p:spPr/>
        <p:txBody>
          <a:bodyPr/>
          <a:lstStyle/>
          <a:p>
            <a:r>
              <a:rPr lang="en-US" dirty="0">
                <a:latin typeface="Arial" panose="020B0604020202020204" pitchFamily="34" charset="0"/>
                <a:hlinkClick r:id="rId3"/>
              </a:rPr>
              <a:t>Act 55 of 2022</a:t>
            </a:r>
            <a:r>
              <a:rPr lang="en-US" dirty="0">
                <a:latin typeface="Arial" panose="020B0604020202020204" pitchFamily="34" charset="0"/>
              </a:rPr>
              <a:t> </a:t>
            </a:r>
          </a:p>
        </p:txBody>
      </p:sp>
      <p:sp>
        <p:nvSpPr>
          <p:cNvPr id="8" name="Content Placeholder 7">
            <a:extLst>
              <a:ext uri="{FF2B5EF4-FFF2-40B4-BE49-F238E27FC236}">
                <a16:creationId xmlns:a16="http://schemas.microsoft.com/office/drawing/2014/main" id="{D65B4DE8-EFF8-C84A-B24A-EE82F7EE0F6A}"/>
              </a:ext>
            </a:extLst>
          </p:cNvPr>
          <p:cNvSpPr>
            <a:spLocks noGrp="1"/>
          </p:cNvSpPr>
          <p:nvPr>
            <p:ph idx="1"/>
          </p:nvPr>
        </p:nvSpPr>
        <p:spPr>
          <a:xfrm>
            <a:off x="838200" y="1347952"/>
            <a:ext cx="10515600" cy="4895850"/>
          </a:xfrm>
        </p:spPr>
        <p:txBody>
          <a:bodyPr>
            <a:normAutofit/>
          </a:bodyPr>
          <a:lstStyle/>
          <a:p>
            <a:pPr marL="0" indent="0">
              <a:buNone/>
            </a:pPr>
            <a:r>
              <a:rPr lang="en-US" dirty="0">
                <a:latin typeface="Arial" panose="020B0604020202020204" pitchFamily="34" charset="0"/>
              </a:rPr>
              <a:t>Teacher Support in the Structured Literacy Program (Section 1205.8.)</a:t>
            </a:r>
          </a:p>
          <a:p>
            <a:r>
              <a:rPr lang="en-US" dirty="0">
                <a:latin typeface="Arial" panose="020B0604020202020204" pitchFamily="34" charset="0"/>
              </a:rPr>
              <a:t>Beginning with the 2022-2023 school year, the department shall establish a program of professional development and applied practice in structured literacy for school personnel that includes in-class demonstration, modeling and coaching support to improve reading and literacy outcomes.</a:t>
            </a:r>
            <a:endParaRPr lang="en-US" dirty="0">
              <a:latin typeface="Arial" panose="020B0604020202020204" pitchFamily="34" charset="0"/>
              <a:hlinkClick r:id="rId4"/>
            </a:endParaRPr>
          </a:p>
          <a:p>
            <a:r>
              <a:rPr lang="en-US" dirty="0">
                <a:latin typeface="Arial" panose="020B0604020202020204" pitchFamily="34" charset="0"/>
              </a:rPr>
              <a:t>A </a:t>
            </a:r>
            <a:r>
              <a:rPr lang="en-US" u="sng" dirty="0">
                <a:latin typeface="Arial" panose="020B0604020202020204" pitchFamily="34" charset="0"/>
              </a:rPr>
              <a:t>participating school entity*</a:t>
            </a:r>
            <a:r>
              <a:rPr lang="en-US" dirty="0">
                <a:latin typeface="Arial" panose="020B0604020202020204" pitchFamily="34" charset="0"/>
              </a:rPr>
              <a:t> shall adopt high-quality instructional materials grounded in scientific-based reading research in accordance with the State academic standards approved by the State Board of Education.</a:t>
            </a:r>
            <a:endParaRPr lang="en-US" dirty="0">
              <a:latin typeface="Arial" panose="020B0604020202020204" pitchFamily="34" charset="0"/>
              <a:hlinkClick r:id="rId4"/>
            </a:endParaRPr>
          </a:p>
          <a:p>
            <a:endParaRPr lang="en-US" dirty="0">
              <a:latin typeface="Arial" panose="020B0604020202020204" pitchFamily="34" charset="0"/>
            </a:endParaRPr>
          </a:p>
          <a:p>
            <a:pPr marL="0" indent="0">
              <a:buNone/>
            </a:pPr>
            <a:endParaRPr lang="en-US" dirty="0">
              <a:latin typeface="Arial" panose="020B0604020202020204" pitchFamily="34" charset="0"/>
            </a:endParaRPr>
          </a:p>
        </p:txBody>
      </p:sp>
      <p:sp>
        <p:nvSpPr>
          <p:cNvPr id="6" name="Slide Number Placeholder 5">
            <a:extLst>
              <a:ext uri="{FF2B5EF4-FFF2-40B4-BE49-F238E27FC236}">
                <a16:creationId xmlns:a16="http://schemas.microsoft.com/office/drawing/2014/main" id="{DBD08D57-D722-0D4B-A394-4494698696A5}"/>
              </a:ext>
            </a:extLst>
          </p:cNvPr>
          <p:cNvSpPr>
            <a:spLocks noGrp="1"/>
          </p:cNvSpPr>
          <p:nvPr>
            <p:ph type="sldNum" sz="quarter" idx="12"/>
          </p:nvPr>
        </p:nvSpPr>
        <p:spPr/>
        <p:txBody>
          <a:bodyPr/>
          <a:lstStyle/>
          <a:p>
            <a:fld id="{B24F5015-3417-4B27-A586-E4CCF4D77832}" type="slidenum">
              <a:rPr lang="en-US" smtClean="0">
                <a:latin typeface="Arial" panose="020B0604020202020204" pitchFamily="34" charset="0"/>
                <a:cs typeface="Arial" panose="020B0604020202020204" pitchFamily="34" charset="0"/>
              </a:rPr>
              <a:t>6</a:t>
            </a:fld>
            <a:endParaRPr lang="en-US"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B62283CA-6CB3-E14A-AD63-D6090DBC68AF}"/>
              </a:ext>
            </a:extLst>
          </p:cNvPr>
          <p:cNvSpPr txBox="1"/>
          <p:nvPr/>
        </p:nvSpPr>
        <p:spPr>
          <a:xfrm>
            <a:off x="1146411" y="6356350"/>
            <a:ext cx="9498842"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 a school entity that elects to take part in the Structured Literacy Program.</a:t>
            </a:r>
          </a:p>
        </p:txBody>
      </p:sp>
    </p:spTree>
    <p:extLst>
      <p:ext uri="{BB962C8B-B14F-4D97-AF65-F5344CB8AC3E}">
        <p14:creationId xmlns:p14="http://schemas.microsoft.com/office/powerpoint/2010/main" val="3939006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C19CB-185A-B744-9523-8B96DBD6ACE0}"/>
              </a:ext>
            </a:extLst>
          </p:cNvPr>
          <p:cNvSpPr>
            <a:spLocks noGrp="1"/>
          </p:cNvSpPr>
          <p:nvPr>
            <p:ph type="title"/>
          </p:nvPr>
        </p:nvSpPr>
        <p:spPr>
          <a:xfrm>
            <a:off x="838200" y="283237"/>
            <a:ext cx="10515600" cy="1325563"/>
          </a:xfrm>
        </p:spPr>
        <p:txBody>
          <a:bodyPr/>
          <a:lstStyle/>
          <a:p>
            <a:r>
              <a:rPr lang="en-US" dirty="0">
                <a:latin typeface="Arial" panose="020B0604020202020204" pitchFamily="34" charset="0"/>
              </a:rPr>
              <a:t>Implementation Timeline</a:t>
            </a:r>
          </a:p>
        </p:txBody>
      </p:sp>
      <p:sp>
        <p:nvSpPr>
          <p:cNvPr id="3" name="Content Placeholder 2">
            <a:extLst>
              <a:ext uri="{FF2B5EF4-FFF2-40B4-BE49-F238E27FC236}">
                <a16:creationId xmlns:a16="http://schemas.microsoft.com/office/drawing/2014/main" id="{9FC2DDFE-997B-764D-A646-25FA4C962E84}"/>
              </a:ext>
              <a:ext uri="{C183D7F6-B498-43B3-948B-1728B52AA6E4}">
                <adec:decorative xmlns:adec="http://schemas.microsoft.com/office/drawing/2017/decorative" val="1"/>
              </a:ext>
            </a:extLst>
          </p:cNvPr>
          <p:cNvSpPr>
            <a:spLocks noGrp="1"/>
          </p:cNvSpPr>
          <p:nvPr>
            <p:ph idx="1"/>
          </p:nvPr>
        </p:nvSpPr>
        <p:spPr>
          <a:xfrm>
            <a:off x="1063943" y="1757346"/>
            <a:ext cx="10515600" cy="4351338"/>
          </a:xfrm>
        </p:spPr>
        <p:txBody>
          <a:bodyPr>
            <a:normAutofit/>
          </a:bodyPr>
          <a:lstStyle/>
          <a:p>
            <a:pPr marL="0" algn="ctr" rtl="0" eaLnBrk="1" fontAlgn="ctr" latinLnBrk="0" hangingPunct="1">
              <a:spcBef>
                <a:spcPts val="0"/>
              </a:spcBef>
              <a:spcAft>
                <a:spcPts val="0"/>
              </a:spcAft>
            </a:pPr>
            <a:r>
              <a:rPr lang="en-US" sz="1800" b="1" i="0" u="none" strike="noStrike" kern="1200" dirty="0">
                <a:solidFill>
                  <a:srgbClr val="FFFFFF"/>
                </a:solidFill>
                <a:effectLst/>
                <a:latin typeface="Arial" panose="020B0604020202020204" pitchFamily="34" charset="0"/>
              </a:rPr>
              <a:t>Locally Established, Grade-Based Requirement (LEGBR)</a:t>
            </a:r>
            <a:endParaRPr lang="en-US" sz="1800" b="0" i="0" u="none" strike="noStrike" dirty="0">
              <a:effectLst/>
              <a:latin typeface="Arial" panose="020B0604020202020204" pitchFamily="34" charset="0"/>
            </a:endParaRPr>
          </a:p>
          <a:p>
            <a:pPr marL="0" algn="ctr" rtl="0" eaLnBrk="1" fontAlgn="ctr" latinLnBrk="0" hangingPunct="1">
              <a:spcBef>
                <a:spcPts val="0"/>
              </a:spcBef>
              <a:spcAft>
                <a:spcPts val="0"/>
              </a:spcAft>
            </a:pPr>
            <a:r>
              <a:rPr lang="en-US" sz="1800" b="1" i="0" u="none" strike="noStrike" kern="1200" dirty="0">
                <a:solidFill>
                  <a:srgbClr val="FFFFFF"/>
                </a:solidFill>
                <a:effectLst/>
                <a:latin typeface="Arial" panose="020B0604020202020204" pitchFamily="34" charset="0"/>
              </a:rPr>
              <a:t>Alternative Assessment Pathway: </a:t>
            </a:r>
            <a:endParaRPr lang="en-US" sz="1800" b="0" i="0" u="none" strike="noStrike" dirty="0">
              <a:effectLst/>
              <a:latin typeface="Arial" panose="020B0604020202020204" pitchFamily="34" charset="0"/>
            </a:endParaRPr>
          </a:p>
          <a:p>
            <a:pPr marL="0" algn="ctr" rtl="0" eaLnBrk="1" fontAlgn="ctr" latinLnBrk="0" hangingPunct="1">
              <a:spcBef>
                <a:spcPts val="0"/>
              </a:spcBef>
              <a:spcAft>
                <a:spcPts val="0"/>
              </a:spcAft>
            </a:pPr>
            <a:r>
              <a:rPr lang="en-US" sz="1800" b="1" i="0" u="none" strike="noStrike" kern="1200" dirty="0">
                <a:solidFill>
                  <a:srgbClr val="FFFFFF"/>
                </a:solidFill>
                <a:effectLst/>
                <a:latin typeface="Arial" panose="020B0604020202020204" pitchFamily="34" charset="0"/>
              </a:rPr>
              <a:t>AP Exam Criterion</a:t>
            </a:r>
            <a:endParaRPr lang="en-US" sz="1800" b="0" i="0" u="none" strike="noStrike" dirty="0">
              <a:effectLst/>
              <a:latin typeface="Arial" panose="020B0604020202020204" pitchFamily="34" charset="0"/>
            </a:endParaRPr>
          </a:p>
          <a:p>
            <a:pPr marL="0" indent="0">
              <a:buNone/>
            </a:pPr>
            <a:endParaRPr lang="en-US" dirty="0">
              <a:latin typeface="Arial" panose="020B0604020202020204" pitchFamily="34" charset="0"/>
            </a:endParaRPr>
          </a:p>
        </p:txBody>
      </p:sp>
      <p:sp>
        <p:nvSpPr>
          <p:cNvPr id="13" name="Content Placeholder 2">
            <a:extLst>
              <a:ext uri="{FF2B5EF4-FFF2-40B4-BE49-F238E27FC236}">
                <a16:creationId xmlns:a16="http://schemas.microsoft.com/office/drawing/2014/main" id="{292F2E25-FDB4-E34A-B996-F24A58A04342}"/>
              </a:ext>
              <a:ext uri="{C183D7F6-B498-43B3-948B-1728B52AA6E4}">
                <adec:decorative xmlns:adec="http://schemas.microsoft.com/office/drawing/2017/decorative" val="1"/>
              </a:ext>
            </a:extLst>
          </p:cNvPr>
          <p:cNvSpPr txBox="1">
            <a:spLocks/>
          </p:cNvSpPr>
          <p:nvPr/>
        </p:nvSpPr>
        <p:spPr>
          <a:xfrm>
            <a:off x="643467" y="1054058"/>
            <a:ext cx="10451252" cy="429435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chemeClr val="tx1"/>
                </a:solidFill>
                <a:latin typeface="proxima-nova"/>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tx1"/>
                </a:solidFill>
                <a:latin typeface="proxima-nova"/>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tx1"/>
                </a:solidFill>
                <a:latin typeface="proxima-nova"/>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proxima-nova"/>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proxima-nova"/>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latin typeface="Arial" panose="020B0604020202020204" pitchFamily="34" charset="0"/>
            </a:endParaRPr>
          </a:p>
          <a:p>
            <a:pPr marL="0" indent="0">
              <a:buFont typeface="Arial" panose="020B0604020202020204" pitchFamily="34" charset="0"/>
              <a:buNone/>
            </a:pPr>
            <a:endParaRPr lang="en-US" sz="2000" dirty="0">
              <a:latin typeface="Arial" panose="020B0604020202020204" pitchFamily="34" charset="0"/>
            </a:endParaRPr>
          </a:p>
        </p:txBody>
      </p:sp>
      <p:graphicFrame>
        <p:nvGraphicFramePr>
          <p:cNvPr id="6" name="Table 6">
            <a:extLst>
              <a:ext uri="{FF2B5EF4-FFF2-40B4-BE49-F238E27FC236}">
                <a16:creationId xmlns:a16="http://schemas.microsoft.com/office/drawing/2014/main" id="{DC15D35D-1D49-B844-8336-ABCAA2963179}"/>
              </a:ext>
            </a:extLst>
          </p:cNvPr>
          <p:cNvGraphicFramePr>
            <a:graphicFrameLocks noGrp="1"/>
          </p:cNvGraphicFramePr>
          <p:nvPr>
            <p:extLst>
              <p:ext uri="{D42A27DB-BD31-4B8C-83A1-F6EECF244321}">
                <p14:modId xmlns:p14="http://schemas.microsoft.com/office/powerpoint/2010/main" val="4272106570"/>
              </p:ext>
            </p:extLst>
          </p:nvPr>
        </p:nvGraphicFramePr>
        <p:xfrm>
          <a:off x="906440" y="1276943"/>
          <a:ext cx="10336304" cy="3958276"/>
        </p:xfrm>
        <a:graphic>
          <a:graphicData uri="http://schemas.openxmlformats.org/drawingml/2006/table">
            <a:tbl>
              <a:tblPr firstRow="1" bandRow="1">
                <a:tableStyleId>{5C22544A-7EE6-4342-B048-85BDC9FD1C3A}</a:tableStyleId>
              </a:tblPr>
              <a:tblGrid>
                <a:gridCol w="2584076">
                  <a:extLst>
                    <a:ext uri="{9D8B030D-6E8A-4147-A177-3AD203B41FA5}">
                      <a16:colId xmlns:a16="http://schemas.microsoft.com/office/drawing/2014/main" val="562764909"/>
                    </a:ext>
                  </a:extLst>
                </a:gridCol>
                <a:gridCol w="2584076">
                  <a:extLst>
                    <a:ext uri="{9D8B030D-6E8A-4147-A177-3AD203B41FA5}">
                      <a16:colId xmlns:a16="http://schemas.microsoft.com/office/drawing/2014/main" val="2215557419"/>
                    </a:ext>
                  </a:extLst>
                </a:gridCol>
                <a:gridCol w="2584076">
                  <a:extLst>
                    <a:ext uri="{9D8B030D-6E8A-4147-A177-3AD203B41FA5}">
                      <a16:colId xmlns:a16="http://schemas.microsoft.com/office/drawing/2014/main" val="3774434404"/>
                    </a:ext>
                  </a:extLst>
                </a:gridCol>
                <a:gridCol w="2584076">
                  <a:extLst>
                    <a:ext uri="{9D8B030D-6E8A-4147-A177-3AD203B41FA5}">
                      <a16:colId xmlns:a16="http://schemas.microsoft.com/office/drawing/2014/main" val="3601819408"/>
                    </a:ext>
                  </a:extLst>
                </a:gridCol>
              </a:tblGrid>
              <a:tr h="1215076">
                <a:tc>
                  <a:txBody>
                    <a:bodyPr/>
                    <a:lstStyle/>
                    <a:p>
                      <a:pPr marL="0" marR="0">
                        <a:spcBef>
                          <a:spcPts val="0"/>
                        </a:spcBef>
                        <a:spcAft>
                          <a:spcPts val="0"/>
                        </a:spcAft>
                        <a:buNone/>
                      </a:pPr>
                      <a:r>
                        <a:rPr lang="en-US" sz="1800" b="1" dirty="0">
                          <a:effectLst/>
                          <a:latin typeface="Arial" panose="020B0604020202020204" pitchFamily="34" charset="0"/>
                          <a:ea typeface="Calibri" panose="020F0502020204030204" pitchFamily="34" charset="0"/>
                          <a:cs typeface="Arial" panose="020B0604020202020204" pitchFamily="34" charset="0"/>
                        </a:rPr>
                        <a:t>Competency Program Framework Guidelines</a:t>
                      </a: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65000"/>
                      </a:schemeClr>
                    </a:solidFill>
                  </a:tcPr>
                </a:tc>
                <a:tc>
                  <a:txBody>
                    <a:bodyPr/>
                    <a:lstStyle/>
                    <a:p>
                      <a:pPr marL="0" marR="0" algn="ctr">
                        <a:spcBef>
                          <a:spcPts val="0"/>
                        </a:spcBef>
                        <a:spcAft>
                          <a:spcPts val="0"/>
                        </a:spcAft>
                        <a:buNone/>
                      </a:pPr>
                      <a:r>
                        <a:rPr lang="en-US" sz="1800" b="1" dirty="0">
                          <a:effectLst/>
                          <a:latin typeface="Arial" panose="020B0604020202020204" pitchFamily="34" charset="0"/>
                          <a:ea typeface="Calibri" panose="020F0502020204030204" pitchFamily="34" charset="0"/>
                          <a:cs typeface="Arial" panose="020B0604020202020204" pitchFamily="34" charset="0"/>
                        </a:rPr>
                        <a:t>Ed Prep Programs</a:t>
                      </a:r>
                    </a:p>
                  </a:txBody>
                  <a:tcPr marL="68580" marR="68580" marT="0" marB="0" anchor="ctr">
                    <a:lnT w="12700" cap="flat" cmpd="sng" algn="ctr">
                      <a:solidFill>
                        <a:schemeClr val="tx1"/>
                      </a:solidFill>
                      <a:prstDash val="solid"/>
                      <a:round/>
                      <a:headEnd type="none" w="med" len="med"/>
                      <a:tailEnd type="none" w="med" len="med"/>
                    </a:lnT>
                    <a:solidFill>
                      <a:schemeClr val="bg1">
                        <a:lumMod val="65000"/>
                      </a:schemeClr>
                    </a:solidFill>
                  </a:tcPr>
                </a:tc>
                <a:tc>
                  <a:txBody>
                    <a:bodyPr/>
                    <a:lstStyle/>
                    <a:p>
                      <a:pPr marL="0" marR="0" algn="ctr">
                        <a:spcBef>
                          <a:spcPts val="0"/>
                        </a:spcBef>
                        <a:spcAft>
                          <a:spcPts val="0"/>
                        </a:spcAft>
                        <a:buNone/>
                      </a:pPr>
                      <a:r>
                        <a:rPr lang="en-US" sz="1800" b="1" dirty="0">
                          <a:effectLst/>
                          <a:latin typeface="Arial" panose="020B0604020202020204" pitchFamily="34" charset="0"/>
                          <a:ea typeface="Calibri" panose="020F0502020204030204" pitchFamily="34" charset="0"/>
                          <a:cs typeface="Arial" panose="020B0604020202020204" pitchFamily="34" charset="0"/>
                        </a:rPr>
                        <a:t>Induction Programs</a:t>
                      </a:r>
                    </a:p>
                  </a:txBody>
                  <a:tcPr marL="68580" marR="68580" marT="0" marB="0" anchor="ctr">
                    <a:lnT w="12700" cap="flat" cmpd="sng" algn="ctr">
                      <a:solidFill>
                        <a:schemeClr val="tx1"/>
                      </a:solidFill>
                      <a:prstDash val="solid"/>
                      <a:round/>
                      <a:headEnd type="none" w="med" len="med"/>
                      <a:tailEnd type="none" w="med" len="med"/>
                    </a:lnT>
                    <a:solidFill>
                      <a:schemeClr val="bg1">
                        <a:lumMod val="65000"/>
                      </a:schemeClr>
                    </a:solidFill>
                  </a:tcPr>
                </a:tc>
                <a:tc>
                  <a:txBody>
                    <a:bodyPr/>
                    <a:lstStyle/>
                    <a:p>
                      <a:pPr marL="0" marR="0" algn="ctr">
                        <a:spcBef>
                          <a:spcPts val="0"/>
                        </a:spcBef>
                        <a:spcAft>
                          <a:spcPts val="0"/>
                        </a:spcAft>
                        <a:buNone/>
                      </a:pPr>
                      <a:r>
                        <a:rPr lang="en-US" sz="1800" b="1" dirty="0">
                          <a:effectLst/>
                          <a:latin typeface="Arial" panose="020B0604020202020204" pitchFamily="34" charset="0"/>
                          <a:ea typeface="Calibri" panose="020F0502020204030204" pitchFamily="34" charset="0"/>
                          <a:cs typeface="Arial" panose="020B0604020202020204" pitchFamily="34" charset="0"/>
                        </a:rPr>
                        <a:t>Continuing Professional Development Programs</a:t>
                      </a: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65000"/>
                      </a:schemeClr>
                    </a:solidFill>
                  </a:tcPr>
                </a:tc>
                <a:extLst>
                  <a:ext uri="{0D108BD9-81ED-4DB2-BD59-A6C34878D82A}">
                    <a16:rowId xmlns:a16="http://schemas.microsoft.com/office/drawing/2014/main" val="3297103220"/>
                  </a:ext>
                </a:extLst>
              </a:tr>
              <a:tr h="905256">
                <a:tc>
                  <a:txBody>
                    <a:bodyPr/>
                    <a:lstStyle/>
                    <a:p>
                      <a:pPr marL="0" marR="0">
                        <a:spcBef>
                          <a:spcPts val="0"/>
                        </a:spcBef>
                        <a:spcAft>
                          <a:spcPts val="0"/>
                        </a:spcAft>
                        <a:buNone/>
                      </a:pPr>
                      <a:r>
                        <a:rPr lang="en-US" sz="2000" dirty="0">
                          <a:effectLst/>
                          <a:latin typeface="Arial" panose="020B0604020202020204" pitchFamily="34" charset="0"/>
                          <a:ea typeface="Calibri" panose="020F0502020204030204" pitchFamily="34" charset="0"/>
                          <a:cs typeface="Arial" panose="020B0604020202020204" pitchFamily="34" charset="0"/>
                        </a:rPr>
                        <a:t>Culturally-Relevant and Sustaining Education</a:t>
                      </a: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2024-25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Academic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Year</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2024-25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Academic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Year</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2023-24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Academic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Year</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93424874"/>
                  </a:ext>
                </a:extLst>
              </a:tr>
              <a:tr h="905256">
                <a:tc>
                  <a:txBody>
                    <a:bodyPr/>
                    <a:lstStyle/>
                    <a:p>
                      <a:pPr marL="0" marR="0">
                        <a:spcBef>
                          <a:spcPts val="0"/>
                        </a:spcBef>
                        <a:spcAft>
                          <a:spcPts val="0"/>
                        </a:spcAft>
                        <a:buNone/>
                      </a:pPr>
                      <a:r>
                        <a:rPr lang="en-US" sz="2000" dirty="0">
                          <a:effectLst/>
                          <a:latin typeface="Arial" panose="020B0604020202020204" pitchFamily="34" charset="0"/>
                          <a:ea typeface="Calibri" panose="020F0502020204030204" pitchFamily="34" charset="0"/>
                          <a:cs typeface="Arial" panose="020B0604020202020204" pitchFamily="34" charset="0"/>
                        </a:rPr>
                        <a:t>Professional Ethics</a:t>
                      </a: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2024-25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Academic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Year</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2024-25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Academic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Year</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2023-24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Academic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Year</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943986"/>
                  </a:ext>
                </a:extLst>
              </a:tr>
              <a:tr h="905256">
                <a:tc>
                  <a:txBody>
                    <a:bodyPr/>
                    <a:lstStyle/>
                    <a:p>
                      <a:pPr marL="0" marR="0">
                        <a:spcBef>
                          <a:spcPts val="0"/>
                        </a:spcBef>
                        <a:spcAft>
                          <a:spcPts val="0"/>
                        </a:spcAft>
                        <a:buNone/>
                      </a:pPr>
                      <a:r>
                        <a:rPr lang="en-US" sz="2000" dirty="0">
                          <a:effectLst/>
                          <a:latin typeface="Arial" panose="020B0604020202020204" pitchFamily="34" charset="0"/>
                          <a:ea typeface="Calibri" panose="020F0502020204030204" pitchFamily="34" charset="0"/>
                          <a:cs typeface="Arial" panose="020B0604020202020204" pitchFamily="34" charset="0"/>
                        </a:rPr>
                        <a:t>Structured Literacy</a:t>
                      </a: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2024-25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Academic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Year</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Not </a:t>
                      </a:r>
                      <a:b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applicable</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buNone/>
                      </a:pPr>
                      <a:r>
                        <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2023-24 </a:t>
                      </a:r>
                      <a:br>
                        <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Academic </a:t>
                      </a:r>
                      <a:br>
                        <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Year*</a:t>
                      </a: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0254286"/>
                  </a:ext>
                </a:extLst>
              </a:tr>
            </a:tbl>
          </a:graphicData>
        </a:graphic>
      </p:graphicFrame>
      <p:sp>
        <p:nvSpPr>
          <p:cNvPr id="7" name="TextBox 6">
            <a:extLst>
              <a:ext uri="{FF2B5EF4-FFF2-40B4-BE49-F238E27FC236}">
                <a16:creationId xmlns:a16="http://schemas.microsoft.com/office/drawing/2014/main" id="{D3270FC3-76FF-0942-B98B-5E6A7E929605}"/>
              </a:ext>
            </a:extLst>
          </p:cNvPr>
          <p:cNvSpPr txBox="1"/>
          <p:nvPr/>
        </p:nvSpPr>
        <p:spPr>
          <a:xfrm>
            <a:off x="838200" y="5469140"/>
            <a:ext cx="10336304" cy="738664"/>
          </a:xfrm>
          <a:prstGeom prst="rect">
            <a:avLst/>
          </a:prstGeom>
          <a:noFill/>
        </p:spPr>
        <p:txBody>
          <a:bodyPr wrap="square" rtlCol="0">
            <a:spAutoFit/>
          </a:bodyPr>
          <a:lstStyle/>
          <a:p>
            <a:r>
              <a:rPr kumimoji="0" lang="en-US" altLang="en-US" sz="1400" b="0" i="0" u="none" strike="noStrike" cap="none" normalizeH="0" baseline="0" dirty="0" bmk="_Hlk115873039">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Act 55 of 2022 mandates that PDE provide continuing professional development in Structured Literacy in the 2022-23 academic year and educator preparation programs utilize PDE developed reading literacy skill standards </a:t>
            </a:r>
            <a:r>
              <a:rPr lang="en-US" altLang="en-US" sz="1400" dirty="0" bmk="_Hlk115873039">
                <a:latin typeface="Arial" panose="020B0604020202020204" pitchFamily="34" charset="0"/>
                <a:ea typeface="Calibri" panose="020F0502020204030204" pitchFamily="34" charset="0"/>
                <a:cs typeface="Arial" panose="020B0604020202020204" pitchFamily="34" charset="0"/>
              </a:rPr>
              <a:t>beginning</a:t>
            </a:r>
            <a:r>
              <a:rPr kumimoji="0" lang="en-US" altLang="en-US" sz="1400" b="0" i="0" u="none" strike="noStrike" cap="none" normalizeH="0" baseline="0" dirty="0" bmk="_Hlk115873039">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in 2024-25. All other dates were set </a:t>
            </a:r>
            <a:r>
              <a:rPr lang="en-US" altLang="en-US" sz="1400" dirty="0" bmk="_Hlk115873039">
                <a:latin typeface="Arial" panose="020B0604020202020204" pitchFamily="34" charset="0"/>
                <a:ea typeface="Calibri" panose="020F0502020204030204" pitchFamily="34" charset="0"/>
                <a:cs typeface="Arial" panose="020B0604020202020204" pitchFamily="34" charset="0"/>
              </a:rPr>
              <a:t>by </a:t>
            </a:r>
            <a:r>
              <a:rPr kumimoji="0" lang="en-US" altLang="en-US" sz="1400" b="0" i="0" u="none" strike="noStrike" cap="none" normalizeH="0" baseline="0" dirty="0" bmk="_Hlk115873039">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PDE policy once Chapter 49 became effective on April 23, 2022.</a:t>
            </a: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2B3D677A-6D8D-A54A-9E1B-D384F2CF4B62}"/>
              </a:ext>
            </a:extLst>
          </p:cNvPr>
          <p:cNvSpPr>
            <a:spLocks noGrp="1"/>
          </p:cNvSpPr>
          <p:nvPr>
            <p:ph type="sldNum" sz="quarter" idx="12"/>
          </p:nvPr>
        </p:nvSpPr>
        <p:spPr/>
        <p:txBody>
          <a:bodyPr/>
          <a:lstStyle/>
          <a:p>
            <a:fld id="{B24F5015-3417-4B27-A586-E4CCF4D77832}" type="slidenum">
              <a:rPr lang="en-US" smtClean="0">
                <a:latin typeface="Arial" panose="020B0604020202020204" pitchFamily="34" charset="0"/>
                <a:cs typeface="Arial" panose="020B0604020202020204" pitchFamily="34" charset="0"/>
              </a:rPr>
              <a:t>7</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7254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A85D0-4542-7F42-8F77-88541CC776CA}"/>
              </a:ext>
            </a:extLst>
          </p:cNvPr>
          <p:cNvSpPr>
            <a:spLocks noGrp="1"/>
          </p:cNvSpPr>
          <p:nvPr>
            <p:ph type="title"/>
          </p:nvPr>
        </p:nvSpPr>
        <p:spPr/>
        <p:txBody>
          <a:bodyPr/>
          <a:lstStyle/>
          <a:p>
            <a:r>
              <a:rPr lang="en-US" dirty="0">
                <a:latin typeface="Arial" panose="020B0604020202020204" pitchFamily="34" charset="0"/>
              </a:rPr>
              <a:t>PDE Responsibilities (cont’d)</a:t>
            </a:r>
          </a:p>
        </p:txBody>
      </p:sp>
      <p:sp>
        <p:nvSpPr>
          <p:cNvPr id="3" name="Content Placeholder 2">
            <a:extLst>
              <a:ext uri="{FF2B5EF4-FFF2-40B4-BE49-F238E27FC236}">
                <a16:creationId xmlns:a16="http://schemas.microsoft.com/office/drawing/2014/main" id="{EB9607EB-4AE4-5645-A7D1-C6A0B9D4543A}"/>
              </a:ext>
            </a:extLst>
          </p:cNvPr>
          <p:cNvSpPr>
            <a:spLocks noGrp="1"/>
          </p:cNvSpPr>
          <p:nvPr>
            <p:ph idx="1"/>
          </p:nvPr>
        </p:nvSpPr>
        <p:spPr/>
        <p:txBody>
          <a:bodyPr/>
          <a:lstStyle/>
          <a:p>
            <a:pPr>
              <a:buFont typeface="Wingdings" pitchFamily="2" charset="2"/>
              <a:buChar char="§"/>
            </a:pPr>
            <a:r>
              <a:rPr lang="en-US" dirty="0">
                <a:latin typeface="Arial" panose="020B0604020202020204" pitchFamily="34" charset="0"/>
              </a:rPr>
              <a:t>Beginning with the 2022-2023 school year, the department shall establish a program of professional development and applied practice in structured literacy for school personnel that includes in-class demonstration, modeling and coaching support to improve reading and literacy outcomes. </a:t>
            </a:r>
          </a:p>
        </p:txBody>
      </p:sp>
      <p:sp>
        <p:nvSpPr>
          <p:cNvPr id="5" name="Slide Number Placeholder 4">
            <a:extLst>
              <a:ext uri="{FF2B5EF4-FFF2-40B4-BE49-F238E27FC236}">
                <a16:creationId xmlns:a16="http://schemas.microsoft.com/office/drawing/2014/main" id="{26296FFE-A2A6-3242-B79A-F9785ACB72F5}"/>
              </a:ext>
            </a:extLst>
          </p:cNvPr>
          <p:cNvSpPr>
            <a:spLocks noGrp="1"/>
          </p:cNvSpPr>
          <p:nvPr>
            <p:ph type="sldNum" sz="quarter" idx="12"/>
          </p:nvPr>
        </p:nvSpPr>
        <p:spPr/>
        <p:txBody>
          <a:bodyPr/>
          <a:lstStyle/>
          <a:p>
            <a:fld id="{B24F5015-3417-4B27-A586-E4CCF4D77832}" type="slidenum">
              <a:rPr lang="en-US" smtClean="0">
                <a:latin typeface="Arial" panose="020B0604020202020204" pitchFamily="34" charset="0"/>
                <a:cs typeface="Arial" panose="020B0604020202020204" pitchFamily="34" charset="0"/>
              </a:rPr>
              <a:t>8</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4353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38204FA-5D9F-634E-A399-D595EE9B38BA}"/>
              </a:ext>
            </a:extLst>
          </p:cNvPr>
          <p:cNvSpPr>
            <a:spLocks noGrp="1"/>
          </p:cNvSpPr>
          <p:nvPr>
            <p:ph type="title"/>
          </p:nvPr>
        </p:nvSpPr>
        <p:spPr>
          <a:xfrm>
            <a:off x="838200" y="103861"/>
            <a:ext cx="10515600" cy="1325563"/>
          </a:xfrm>
        </p:spPr>
        <p:txBody>
          <a:bodyPr/>
          <a:lstStyle/>
          <a:p>
            <a:r>
              <a:rPr lang="en-US" dirty="0">
                <a:latin typeface="Arial" panose="020B0604020202020204" pitchFamily="34" charset="0"/>
              </a:rPr>
              <a:t>Structured Literacy Course Offering</a:t>
            </a:r>
          </a:p>
        </p:txBody>
      </p:sp>
      <p:pic>
        <p:nvPicPr>
          <p:cNvPr id="8" name="Content Placeholder 7" descr="Image of Structured Literacy course homepage">
            <a:extLst>
              <a:ext uri="{FF2B5EF4-FFF2-40B4-BE49-F238E27FC236}">
                <a16:creationId xmlns:a16="http://schemas.microsoft.com/office/drawing/2014/main" id="{63452B70-F470-AA43-8CC4-317D5729617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923405" y="1361504"/>
            <a:ext cx="6472909" cy="5212080"/>
          </a:xfrm>
          <a:ln w="38100">
            <a:solidFill>
              <a:schemeClr val="accent1">
                <a:lumMod val="50000"/>
              </a:schemeClr>
            </a:solidFill>
          </a:ln>
        </p:spPr>
      </p:pic>
      <p:sp>
        <p:nvSpPr>
          <p:cNvPr id="5" name="Slide Number Placeholder 4">
            <a:extLst>
              <a:ext uri="{FF2B5EF4-FFF2-40B4-BE49-F238E27FC236}">
                <a16:creationId xmlns:a16="http://schemas.microsoft.com/office/drawing/2014/main" id="{380359DB-0ADF-0042-94E6-F94809FB74BF}"/>
              </a:ext>
            </a:extLst>
          </p:cNvPr>
          <p:cNvSpPr>
            <a:spLocks noGrp="1"/>
          </p:cNvSpPr>
          <p:nvPr>
            <p:ph type="sldNum" sz="quarter" idx="12"/>
          </p:nvPr>
        </p:nvSpPr>
        <p:spPr/>
        <p:txBody>
          <a:bodyPr/>
          <a:lstStyle/>
          <a:p>
            <a:fld id="{B24F5015-3417-4B27-A586-E4CCF4D77832}" type="slidenum">
              <a:rPr lang="en-US" smtClean="0"/>
              <a:t>9</a:t>
            </a:fld>
            <a:endParaRPr lang="en-US" dirty="0"/>
          </a:p>
        </p:txBody>
      </p:sp>
    </p:spTree>
    <p:extLst>
      <p:ext uri="{BB962C8B-B14F-4D97-AF65-F5344CB8AC3E}">
        <p14:creationId xmlns:p14="http://schemas.microsoft.com/office/powerpoint/2010/main" val="783389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60aa1b27530aed6876dc73b340de09e3">
  <xsd:schema xmlns:xsd="http://www.w3.org/2001/XMLSchema" xmlns:xs="http://www.w3.org/2001/XMLSchema" xmlns:p="http://schemas.microsoft.com/office/2006/metadata/properties" xmlns:ns2="f1c7bf0e-1cb0-48f8-99df-6e3f20f315ba" targetNamespace="http://schemas.microsoft.com/office/2006/metadata/properties" ma:root="true" ma:fieldsID="c2e208f0d06b82c83284b9b87c653362"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2"/>
          <xsd:enumeration value="Year 2021"/>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1" ma:format="Dropdown" ma:internalName="Year">
      <xsd:simpleType>
        <xsd:restriction base="dms:Choice">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o_x0020_Be_x0020_Deleted_x003f_ xmlns="f1c7bf0e-1cb0-48f8-99df-6e3f20f315ba">NO</To_x0020_Be_x0020_Deleted_x003f_>
    <Document_x0020_Type_x0020_II xmlns="f1c7bf0e-1cb0-48f8-99df-6e3f20f315ba" xsi:nil="true"/>
    <Category xmlns="f1c7bf0e-1cb0-48f8-99df-6e3f20f315ba" xsi:nil="true"/>
    <Group xmlns="f1c7bf0e-1cb0-48f8-99df-6e3f20f315ba">Select...</Group>
    <Year xmlns="f1c7bf0e-1cb0-48f8-99df-6e3f20f315ba" xsi:nil="true"/>
    <Month xmlns="f1c7bf0e-1cb0-48f8-99df-6e3f20f315ba" xsi:nil="true"/>
    <Document_x0020_Type xmlns="f1c7bf0e-1cb0-48f8-99df-6e3f20f315ba" xsi:nil="true"/>
    <Author0 xmlns="f1c7bf0e-1cb0-48f8-99df-6e3f20f315b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4B3DE0-A293-416A-8B30-8A82F0158D59}">
  <ds:schemaRefs>
    <ds:schemaRef ds:uri="f1c7bf0e-1cb0-48f8-99df-6e3f20f315b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8CB3FC7-B59E-40D5-A9DE-932E9E5BECE3}">
  <ds:schemaRefs>
    <ds:schemaRef ds:uri="f1c7bf0e-1cb0-48f8-99df-6e3f20f315ba"/>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14C1FC7-4E50-493F-BCB4-8C1A73F486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20959</TotalTime>
  <Words>1859</Words>
  <Application>Microsoft Office PowerPoint</Application>
  <PresentationFormat>Widescreen</PresentationFormat>
  <Paragraphs>207</Paragraphs>
  <Slides>20</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proxima-nova</vt:lpstr>
      <vt:lpstr>Segoe UI</vt:lpstr>
      <vt:lpstr>Times</vt:lpstr>
      <vt:lpstr>Wingdings</vt:lpstr>
      <vt:lpstr>Office Theme</vt:lpstr>
      <vt:lpstr>Chapter 49</vt:lpstr>
      <vt:lpstr>TODAY’S TOPICS</vt:lpstr>
      <vt:lpstr>Laws and Regulations</vt:lpstr>
      <vt:lpstr>Program Framework Guidelines</vt:lpstr>
      <vt:lpstr>Chapter 49</vt:lpstr>
      <vt:lpstr>Act 55 of 2022 </vt:lpstr>
      <vt:lpstr>Implementation Timeline</vt:lpstr>
      <vt:lpstr>PDE Responsibilities (cont’d)</vt:lpstr>
      <vt:lpstr>Structured Literacy Course Offering</vt:lpstr>
      <vt:lpstr>LEA Training Requirements</vt:lpstr>
      <vt:lpstr>Structured Literacy Training</vt:lpstr>
      <vt:lpstr>Participating School Entity</vt:lpstr>
      <vt:lpstr>Future Ready Comprehensive Planning</vt:lpstr>
      <vt:lpstr>Induction Plan</vt:lpstr>
      <vt:lpstr>Induction Plan Topics</vt:lpstr>
      <vt:lpstr>Continuing Professional Education</vt:lpstr>
      <vt:lpstr>Continuing Professional Education Topics</vt:lpstr>
      <vt:lpstr>Implementation Timeline</vt:lpstr>
      <vt:lpstr>QUESTIONS</vt:lpstr>
      <vt:lpstr>INFORMATION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PDE</dc:creator>
  <cp:keywords/>
  <dc:description/>
  <cp:lastModifiedBy>Andrea Brown</cp:lastModifiedBy>
  <cp:revision>110</cp:revision>
  <dcterms:created xsi:type="dcterms:W3CDTF">2022-07-06T18:28:13Z</dcterms:created>
  <dcterms:modified xsi:type="dcterms:W3CDTF">2023-03-07T15:19:30Z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0x010100545745096E880943ACB0FE4084512437</vt:lpwstr>
  </property>
</Properties>
</file>