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1"/>
  </p:notesMasterIdLst>
  <p:sldIdLst>
    <p:sldId id="270" r:id="rId5"/>
    <p:sldId id="293" r:id="rId6"/>
    <p:sldId id="2672" r:id="rId7"/>
    <p:sldId id="2662" r:id="rId8"/>
    <p:sldId id="2668" r:id="rId9"/>
    <p:sldId id="2703" r:id="rId10"/>
    <p:sldId id="364" r:id="rId11"/>
    <p:sldId id="2695" r:id="rId12"/>
    <p:sldId id="2675" r:id="rId13"/>
    <p:sldId id="356" r:id="rId14"/>
    <p:sldId id="2696" r:id="rId15"/>
    <p:sldId id="2706" r:id="rId16"/>
    <p:sldId id="2711" r:id="rId17"/>
    <p:sldId id="2709" r:id="rId18"/>
    <p:sldId id="2684" r:id="rId19"/>
    <p:sldId id="332" r:id="rId2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uro, Kevin" initials="MK" lastIdx="11" clrIdx="0">
    <p:extLst>
      <p:ext uri="{19B8F6BF-5375-455C-9EA6-DF929625EA0E}">
        <p15:presenceInfo xmlns:p15="http://schemas.microsoft.com/office/powerpoint/2012/main" userId="S::kmauro@pa.gov::f23ef690-743d-463a-99da-998bbb27fb2e" providerId="AD"/>
      </p:ext>
    </p:extLst>
  </p:cmAuthor>
  <p:cmAuthor id="2" name="Dyszel, Jean" initials="DJ" lastIdx="3" clrIdx="1">
    <p:extLst>
      <p:ext uri="{19B8F6BF-5375-455C-9EA6-DF929625EA0E}">
        <p15:presenceInfo xmlns:p15="http://schemas.microsoft.com/office/powerpoint/2012/main" userId="S::c-jdyszel@pa.gov::5493b60d-1bc5-4cbd-908b-3a3348c6ac51" providerId="AD"/>
      </p:ext>
    </p:extLst>
  </p:cmAuthor>
  <p:cmAuthor id="3" name="Baum-Leaman, Rebekah" initials="BR" lastIdx="4" clrIdx="2">
    <p:extLst>
      <p:ext uri="{19B8F6BF-5375-455C-9EA6-DF929625EA0E}">
        <p15:presenceInfo xmlns:p15="http://schemas.microsoft.com/office/powerpoint/2012/main" userId="S::rbaumleama@pa.gov::8137aeef-26fe-45ef-a6a3-922900807fbb" providerId="AD"/>
      </p:ext>
    </p:extLst>
  </p:cmAuthor>
  <p:cmAuthor id="4" name="Carrie Soliday" initials="CS" lastIdx="3" clrIdx="3">
    <p:extLst>
      <p:ext uri="{19B8F6BF-5375-455C-9EA6-DF929625EA0E}">
        <p15:presenceInfo xmlns:p15="http://schemas.microsoft.com/office/powerpoint/2012/main" userId="S::casoliday_iu12.org#ext#@pagov.onmicrosoft.com::2edd3c36-08f3-483e-a972-55fb0b030a06" providerId="AD"/>
      </p:ext>
    </p:extLst>
  </p:cmAuthor>
  <p:cmAuthor id="5" name="Maraschiello, Richard" initials="MR" lastIdx="2" clrIdx="4">
    <p:extLst>
      <p:ext uri="{19B8F6BF-5375-455C-9EA6-DF929625EA0E}">
        <p15:presenceInfo xmlns:p15="http://schemas.microsoft.com/office/powerpoint/2012/main" userId="S::c-rmarasch@pa.gov::bf61cd81-8718-483a-8985-9898ade2ee73" providerId="AD"/>
      </p:ext>
    </p:extLst>
  </p:cmAuthor>
  <p:cmAuthor id="6" name="Stem, Matthew" initials="SM" lastIdx="9" clrIdx="5">
    <p:extLst>
      <p:ext uri="{19B8F6BF-5375-455C-9EA6-DF929625EA0E}">
        <p15:presenceInfo xmlns:p15="http://schemas.microsoft.com/office/powerpoint/2012/main" userId="S::mastem@pa.gov::682caf7e-3492-4ab1-b4ef-fb89c3f343b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C7C"/>
    <a:srgbClr val="749BCA"/>
    <a:srgbClr val="477BB9"/>
    <a:srgbClr val="3D6AA1"/>
    <a:srgbClr val="376092"/>
    <a:srgbClr val="4F81BD"/>
    <a:srgbClr val="23447F"/>
    <a:srgbClr val="C4D5DE"/>
    <a:srgbClr val="FFFFFF"/>
    <a:srgbClr val="C3D6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BF436D7-A7CD-4C71-A1B7-C222D470AC76}" v="4" dt="2022-03-02T17:40:22.36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498" autoAdjust="0"/>
    <p:restoredTop sz="71083" autoAdjust="0"/>
  </p:normalViewPr>
  <p:slideViewPr>
    <p:cSldViewPr snapToGrid="0">
      <p:cViewPr varScale="1">
        <p:scale>
          <a:sx n="59" d="100"/>
          <a:sy n="59" d="100"/>
        </p:scale>
        <p:origin x="1277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commentAuthors" Target="commentAuthors.xml"/><Relationship Id="rId27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3EEBFCE-E1AD-4C66-8436-2B8546317258}" type="datetimeFigureOut">
              <a:rPr lang="en-US" smtClean="0"/>
              <a:t>3/3/2022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C0DDAA2-1C43-4F84-BCB8-BB799C3B52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3074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708" indent="-174708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0DDAA2-1C43-4F84-BCB8-BB799C3B521C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28432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 fall 2022, the Department will make available 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Building Level Scores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comprised of Assessment, Growth, Attendance Rate, and Graduation Rate for the 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21/22 SY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 where the measures are applicable to the building.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PDE sends the scores and publishes them on its website. Chief School Administrator also receives them.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l">
              <a:buFont typeface="Wingdings" pitchFamily="2" charset="2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4D0401-85EB-4347-AB37-A1C53F28E6EF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78958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PEERS will have all rating forms available by the end of the year for end of year evaluations.</a:t>
            </a:r>
          </a:p>
          <a:p>
            <a:endParaRPr lang="en-US" dirty="0"/>
          </a:p>
          <a:p>
            <a:r>
              <a:rPr lang="en-US" dirty="0"/>
              <a:t>Summary – The decimals do go out to the thousandth place (3 decimals), but it only displays to the hundredth place (2 decimals).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0DDAA2-1C43-4F84-BCB8-BB799C3B521C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70639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dirty="0">
                <a:solidFill>
                  <a:srgbClr val="082A3D"/>
                </a:solidFill>
                <a:effectLst/>
              </a:rPr>
              <a:t>Before evaluation in the new location assignment, the employee and the LEA must agree on the substitute measure(s).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0DDAA2-1C43-4F84-BCB8-BB799C3B521C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322670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latin typeface="Tahoma" panose="020B0604030504040204" pitchFamily="34" charset="0"/>
                <a:ea typeface="Calibri" panose="020F0502020204030204" pitchFamily="34" charset="0"/>
              </a:rPr>
              <a:t>For the Observation &amp; Practice rating, the LEA should apply the same domains, weightings, and professional practice models utilized during the prior annual evaluation.</a:t>
            </a:r>
            <a:endParaRPr lang="en-US" sz="1800" dirty="0">
              <a:effectLst/>
              <a:ea typeface="Calibri" panose="020F050202020403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 dirty="0">
              <a:effectLst/>
              <a:ea typeface="Calibri" panose="020F050202020403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ea typeface="Calibri" panose="020F0502020204030204" pitchFamily="34" charset="0"/>
              </a:rPr>
              <a:t>LEA Selected Measures reflective of the role and responsibility of the professional employee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Reminder: An interim rating is not a replacement for a semi-annual (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TPE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or annual (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TPE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and PE) rating.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0DDAA2-1C43-4F84-BCB8-BB799C3B521C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29801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Reminder that all three sessions are presenting the same information.  So you only need to register for one session.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0DDAA2-1C43-4F84-BCB8-BB799C3B521C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14012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0DDAA2-1C43-4F84-BCB8-BB799C3B521C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81053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0DDAA2-1C43-4F84-BCB8-BB799C3B521C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68755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0DDAA2-1C43-4F84-BCB8-BB799C3B521C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9930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Pull up the SAS site to showcase the Frameworks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4D0401-85EB-4347-AB37-A1C53F28E6E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0004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Article XI defines the term to mean any individual who has been employed to perform, for a limited time, the duties of a newly created position or of a regular professional employee whose services have been terminated by death, resignation, suspension, or removal. </a:t>
            </a: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While the definition does not address 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tenure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explicitly, commonwealth case law has held that the distinction between a professional employee and a temporary professional employee is that the former has secured tenure.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0DDAA2-1C43-4F84-BCB8-BB799C3B521C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98291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>
              <a:buFont typeface="Wingdings" pitchFamily="2" charset="2"/>
              <a:buNone/>
            </a:pPr>
            <a:r>
              <a:rPr lang="en-US" dirty="0"/>
              <a:t>Reminder – these percentages cannot be altered.</a:t>
            </a:r>
          </a:p>
          <a:p>
            <a:pPr lvl="1">
              <a:buFont typeface="Wingdings" pitchFamily="2" charset="2"/>
              <a:buNone/>
            </a:pPr>
            <a:endParaRPr lang="en-US" dirty="0"/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 fall 2022, the Department will make available </a:t>
            </a:r>
            <a:r>
              <a:rPr lang="en-US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21/22 SY Assessment data for Teacher-Specific Data attribution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where applicable to the professional employee.   </a:t>
            </a: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None/>
            </a:pP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Growth data for Teacher-Specific Data attribution will </a:t>
            </a:r>
            <a:r>
              <a:rPr lang="en-US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NOT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be made available by the Department for the 21/22 SY or the 22/23 SY. However, the Department will make available </a:t>
            </a:r>
            <a:r>
              <a:rPr lang="en-US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23/24 SY Growth data for Teacher-Specific Data attribution,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where applicable to the professional employee, </a:t>
            </a:r>
            <a:r>
              <a:rPr lang="en-US" sz="12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 the fall of 2024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 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1">
              <a:buFont typeface="Wingdings" pitchFamily="2" charset="2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4D0401-85EB-4347-AB37-A1C53F28E6EF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4188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0DDAA2-1C43-4F84-BCB8-BB799C3B521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1993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0DDAA2-1C43-4F84-BCB8-BB799C3B521C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80027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Show completed </a:t>
            </a:r>
            <a:r>
              <a:rPr lang="en-US" dirty="0" err="1"/>
              <a:t>IEP</a:t>
            </a:r>
            <a:r>
              <a:rPr lang="en-US" dirty="0"/>
              <a:t> Goals Progress from IU 3’s module 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0DDAA2-1C43-4F84-BCB8-BB799C3B521C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88575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3630A-B4C6-440D-8DFA-092D64E442B8}" type="datetime1">
              <a:rPr lang="en-US" smtClean="0"/>
              <a:t>3/3/2022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118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68029-EA98-428C-9C94-99DDD0A03049}" type="datetime1">
              <a:rPr lang="en-US" smtClean="0"/>
              <a:t>3/3/2022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852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0A0D-70E5-4974-AD90-8DA8B9AC48B2}" type="datetime1">
              <a:rPr lang="en-US" smtClean="0"/>
              <a:t>3/3/2022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5107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3/3/2022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8980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BBFCA-7A7C-4191-8BC8-370AEEE02C16}" type="datetime1">
              <a:rPr lang="en-US" smtClean="0"/>
              <a:t>3/3/2022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788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6EB9F-620D-4745-B0DC-239369A89773}" type="datetime1">
              <a:rPr lang="en-US" smtClean="0"/>
              <a:t>3/3/2022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9075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0D5E9-816A-404D-95C5-1BCCD4E30359}" type="datetime1">
              <a:rPr lang="en-US" smtClean="0"/>
              <a:t>3/3/2022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8785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1F4DF-3504-4A5A-ACA1-B091F23F45D1}" type="datetime1">
              <a:rPr lang="en-US" smtClean="0"/>
              <a:t>3/3/2022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8495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996F1-C86A-40F8-B29C-18DAE3D14AAE}" type="datetime1">
              <a:rPr lang="en-US" smtClean="0"/>
              <a:t>3/3/2022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11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447800"/>
            <a:ext cx="5111750" cy="4678363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C58EE-A39A-4E93-949A-DFFC70D6E94B}" type="datetime1">
              <a:rPr lang="en-US" smtClean="0"/>
              <a:t>3/3/2022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/>
              <a:t>Click to edit title </a:t>
            </a:r>
          </a:p>
        </p:txBody>
      </p:sp>
    </p:spTree>
    <p:extLst>
      <p:ext uri="{BB962C8B-B14F-4D97-AF65-F5344CB8AC3E}">
        <p14:creationId xmlns:p14="http://schemas.microsoft.com/office/powerpoint/2010/main" val="2064657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FFC4D-F93B-431C-B876-5FCBBC91611E}" type="datetime1">
              <a:rPr lang="en-US" smtClean="0"/>
              <a:t>3/3/2022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5119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4" descr="Pennsylvania Department of Education Logo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1697" y="5867400"/>
            <a:ext cx="230505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5" descr="Blue Banner - decorative image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09600"/>
            <a:ext cx="8229600" cy="72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1C0341-FC7F-406E-BA30-1FF03FFEEBCF}" type="datetime1">
              <a:rPr lang="en-US" smtClean="0"/>
              <a:t>3/3/2022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0C5762-CF65-4775-9966-A58D40CC61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6100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marL="173038" indent="0" algn="l" defTabSz="914400" rtl="0" eaLnBrk="1" latinLnBrk="0" hangingPunct="1">
        <a:spcBef>
          <a:spcPct val="0"/>
        </a:spcBef>
        <a:buNone/>
        <a:defRPr sz="320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ducation.pa.gov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RA-PDE-Evaluation@pa.gov" TargetMode="External"/><Relationship Id="rId4" Type="http://schemas.openxmlformats.org/officeDocument/2006/relationships/hyperlink" Target="https://www.pdesas.org/EducatorFrameworks/EducatorEffectiveness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600B1C-B62B-44A9-B504-9599817B29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443934"/>
            <a:ext cx="9144000" cy="1470025"/>
          </a:xfrm>
        </p:spPr>
        <p:txBody>
          <a:bodyPr>
            <a:noAutofit/>
          </a:bodyPr>
          <a:lstStyle/>
          <a:p>
            <a:r>
              <a:rPr lang="en-US" sz="5500" b="1" dirty="0"/>
              <a:t>Act 13 </a:t>
            </a:r>
            <a:br>
              <a:rPr lang="en-US" sz="5500" b="1" dirty="0"/>
            </a:br>
            <a:r>
              <a:rPr lang="en-US" sz="5500" b="1" dirty="0"/>
              <a:t>Office Hour</a:t>
            </a:r>
            <a:br>
              <a:rPr lang="en-US" sz="5500" b="1" dirty="0"/>
            </a:br>
            <a:r>
              <a:rPr lang="en-US" sz="5500" b="1" dirty="0"/>
              <a:t>Targeted Topics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8A5CE4-0E37-4942-B74D-4D501E4DD7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4712125"/>
            <a:ext cx="6400800" cy="1014549"/>
          </a:xfrm>
        </p:spPr>
        <p:txBody>
          <a:bodyPr>
            <a:normAutofit/>
          </a:bodyPr>
          <a:lstStyle/>
          <a:p>
            <a:r>
              <a:rPr lang="en-US" sz="2800" dirty="0"/>
              <a:t>March 3, 2022</a:t>
            </a:r>
          </a:p>
        </p:txBody>
      </p:sp>
    </p:spTree>
    <p:extLst>
      <p:ext uri="{BB962C8B-B14F-4D97-AF65-F5344CB8AC3E}">
        <p14:creationId xmlns:p14="http://schemas.microsoft.com/office/powerpoint/2010/main" val="42248496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B6FC39-0A5E-450E-890C-F6432AC2B5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Building Level Score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93A62F0-A16F-4CC9-BEA6-BF62B12404CC}"/>
              </a:ext>
            </a:extLst>
          </p:cNvPr>
          <p:cNvSpPr txBox="1"/>
          <p:nvPr/>
        </p:nvSpPr>
        <p:spPr>
          <a:xfrm>
            <a:off x="457200" y="1447800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The Building Level Score will provide a quantitative academic score based upon a 100-point scale to represent the overall academic performance of each school in Pennsylvania.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C76752EA-82F6-4568-9DA8-7BCFCEA636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73738" y="2407520"/>
            <a:ext cx="2743200" cy="2645212"/>
            <a:chOff x="642937" y="2254333"/>
            <a:chExt cx="2586037" cy="2691843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A280F2BC-6749-4323-A565-FA888875E035}"/>
                </a:ext>
              </a:extLst>
            </p:cNvPr>
            <p:cNvSpPr/>
            <p:nvPr/>
          </p:nvSpPr>
          <p:spPr>
            <a:xfrm>
              <a:off x="642937" y="2590799"/>
              <a:ext cx="2586037" cy="2355377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457200" rtlCol="0" anchor="t"/>
            <a:lstStyle/>
            <a:p>
              <a:r>
                <a:rPr lang="en-US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ELA</a:t>
              </a:r>
              <a:r>
                <a:rPr lang="en-US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      15 points</a:t>
              </a:r>
            </a:p>
            <a:p>
              <a:r>
                <a:rPr lang="en-US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Math       </a:t>
              </a:r>
              <a:r>
                <a:rPr lang="en-US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15 points</a:t>
              </a:r>
            </a:p>
            <a:p>
              <a:r>
                <a:rPr lang="en-US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Science</a:t>
              </a:r>
              <a:r>
                <a:rPr lang="en-US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10 points</a:t>
              </a:r>
              <a:endParaRPr lang="en-US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Flowchart: Off-page Connector 5">
              <a:extLst>
                <a:ext uri="{FF2B5EF4-FFF2-40B4-BE49-F238E27FC236}">
                  <a16:creationId xmlns:a16="http://schemas.microsoft.com/office/drawing/2014/main" id="{61B507F5-1C5D-4A23-9608-9A069807B3F8}"/>
                </a:ext>
              </a:extLst>
            </p:cNvPr>
            <p:cNvSpPr/>
            <p:nvPr/>
          </p:nvSpPr>
          <p:spPr>
            <a:xfrm>
              <a:off x="642937" y="2254333"/>
              <a:ext cx="2586036" cy="716500"/>
            </a:xfrm>
            <a:prstGeom prst="flowChartOffpage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latin typeface="Arial" panose="020B0604020202020204" pitchFamily="34" charset="0"/>
                  <a:cs typeface="Arial" panose="020B0604020202020204" pitchFamily="34" charset="0"/>
                </a:rPr>
                <a:t>Academic Achievement</a:t>
              </a:r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AFDFCA7F-975E-460D-B380-3909978BC5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200400" y="2414016"/>
            <a:ext cx="2743200" cy="2626578"/>
            <a:chOff x="642937" y="2278797"/>
            <a:chExt cx="2586037" cy="2626578"/>
          </a:xfrm>
        </p:grpSpPr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91D50B97-0452-477B-A339-A2DAB4EA54AE}"/>
                </a:ext>
              </a:extLst>
            </p:cNvPr>
            <p:cNvSpPr/>
            <p:nvPr/>
          </p:nvSpPr>
          <p:spPr>
            <a:xfrm>
              <a:off x="642937" y="2590800"/>
              <a:ext cx="2586037" cy="2314575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457200" rtlCol="0" anchor="t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ELA</a:t>
              </a:r>
              <a:r>
                <a:rPr lang="en-US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      15 pts</a:t>
              </a:r>
            </a:p>
            <a:p>
              <a:pPr algn="ctr"/>
              <a:r>
                <a:rPr lang="en-US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Math       </a:t>
              </a:r>
              <a:r>
                <a:rPr lang="en-US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15 pts</a:t>
              </a:r>
            </a:p>
            <a:p>
              <a:pPr algn="ctr"/>
              <a:r>
                <a:rPr lang="en-US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Science</a:t>
              </a:r>
              <a:r>
                <a:rPr lang="en-US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10 pts</a:t>
              </a:r>
            </a:p>
            <a:p>
              <a:pPr algn="ctr"/>
              <a:endParaRPr lang="en-US" sz="1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7" name="Flowchart: Off-page Connector 36">
              <a:extLst>
                <a:ext uri="{FF2B5EF4-FFF2-40B4-BE49-F238E27FC236}">
                  <a16:creationId xmlns:a16="http://schemas.microsoft.com/office/drawing/2014/main" id="{BCC91EBB-762F-4FE8-96B8-2FD591878547}"/>
                </a:ext>
              </a:extLst>
            </p:cNvPr>
            <p:cNvSpPr/>
            <p:nvPr/>
          </p:nvSpPr>
          <p:spPr>
            <a:xfrm>
              <a:off x="642938" y="2278797"/>
              <a:ext cx="2586036" cy="704088"/>
            </a:xfrm>
            <a:prstGeom prst="flowChartOffpage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latin typeface="Arial" panose="020B0604020202020204" pitchFamily="34" charset="0"/>
                  <a:cs typeface="Arial" panose="020B0604020202020204" pitchFamily="34" charset="0"/>
                </a:rPr>
                <a:t>Academic Growth</a:t>
              </a: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EA855050-CC4A-4D5E-8DD9-4A5DA52F55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227062" y="2415513"/>
            <a:ext cx="2743200" cy="2637219"/>
            <a:chOff x="642937" y="2258347"/>
            <a:chExt cx="2586037" cy="2647028"/>
          </a:xfrm>
        </p:grpSpPr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9860F7C3-1827-4548-8C8B-83CB947CAD32}"/>
                </a:ext>
              </a:extLst>
            </p:cNvPr>
            <p:cNvSpPr/>
            <p:nvPr/>
          </p:nvSpPr>
          <p:spPr>
            <a:xfrm>
              <a:off x="642937" y="2590800"/>
              <a:ext cx="2586037" cy="2314575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457200" rtlCol="0" anchor="t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Attendance Rate</a:t>
              </a:r>
              <a:r>
                <a:rPr lang="en-US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     10 pts</a:t>
              </a:r>
            </a:p>
            <a:p>
              <a:pPr algn="ctr"/>
              <a:r>
                <a:rPr lang="en-US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Graduation Rate       </a:t>
              </a:r>
              <a:r>
                <a:rPr lang="en-US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10 pts</a:t>
              </a:r>
            </a:p>
            <a:p>
              <a:endPara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US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*</a:t>
              </a:r>
              <a:r>
                <a:rPr lang="en-US" sz="15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Absent a Graduation Rate, Attendance Rate is 20 Points.</a:t>
              </a:r>
            </a:p>
          </p:txBody>
        </p:sp>
        <p:sp>
          <p:nvSpPr>
            <p:cNvPr id="41" name="Flowchart: Off-page Connector 40">
              <a:extLst>
                <a:ext uri="{FF2B5EF4-FFF2-40B4-BE49-F238E27FC236}">
                  <a16:creationId xmlns:a16="http://schemas.microsoft.com/office/drawing/2014/main" id="{838E27A0-671C-44CC-88CF-7BA90D6D14A9}"/>
                </a:ext>
              </a:extLst>
            </p:cNvPr>
            <p:cNvSpPr/>
            <p:nvPr/>
          </p:nvSpPr>
          <p:spPr>
            <a:xfrm>
              <a:off x="642938" y="2258347"/>
              <a:ext cx="2586036" cy="700088"/>
            </a:xfrm>
            <a:prstGeom prst="flowChartOffpage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latin typeface="Arial" panose="020B0604020202020204" pitchFamily="34" charset="0"/>
                  <a:cs typeface="Arial" panose="020B0604020202020204" pitchFamily="34" charset="0"/>
                </a:rPr>
                <a:t>Other Academic Indicators</a:t>
              </a:r>
            </a:p>
          </p:txBody>
        </p:sp>
      </p:grpSp>
      <p:sp>
        <p:nvSpPr>
          <p:cNvPr id="17" name="Isosceles Triangle 16">
            <a:extLst>
              <a:ext uri="{FF2B5EF4-FFF2-40B4-BE49-F238E27FC236}">
                <a16:creationId xmlns:a16="http://schemas.microsoft.com/office/drawing/2014/main" id="{EE762109-F968-4785-B051-2EE2ED0C53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0800000">
            <a:off x="173737" y="5214493"/>
            <a:ext cx="8795378" cy="516764"/>
          </a:xfrm>
          <a:prstGeom prst="triangle">
            <a:avLst>
              <a:gd name="adj" fmla="val 50504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A8BD174-B75C-4AF8-AA2B-76037839CADB}"/>
              </a:ext>
            </a:extLst>
          </p:cNvPr>
          <p:cNvSpPr txBox="1"/>
          <p:nvPr/>
        </p:nvSpPr>
        <p:spPr>
          <a:xfrm>
            <a:off x="173738" y="5824385"/>
            <a:ext cx="8795377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Where a school is missing an Assessment or Growth indicator, the 100-point scale is reduced proportionally. For example, a K-3 school with no PVAAS data (40 points) and no Science Assessment data (10 points) will have a denominator of 50 points.</a:t>
            </a:r>
          </a:p>
        </p:txBody>
      </p:sp>
      <p:grpSp>
        <p:nvGrpSpPr>
          <p:cNvPr id="59" name="Group 58">
            <a:extLst>
              <a:ext uri="{FF2B5EF4-FFF2-40B4-BE49-F238E27FC236}">
                <a16:creationId xmlns:a16="http://schemas.microsoft.com/office/drawing/2014/main" id="{8E2ECB2D-C7A6-44B6-8FEB-5EAE6D3D63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73737" y="2415513"/>
            <a:ext cx="2743200" cy="2645212"/>
            <a:chOff x="642937" y="2254333"/>
            <a:chExt cx="2586037" cy="2691843"/>
          </a:xfrm>
        </p:grpSpPr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328B5860-74F5-429E-B150-416949160076}"/>
                </a:ext>
              </a:extLst>
            </p:cNvPr>
            <p:cNvSpPr/>
            <p:nvPr/>
          </p:nvSpPr>
          <p:spPr>
            <a:xfrm>
              <a:off x="642937" y="2590799"/>
              <a:ext cx="2586037" cy="2355377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457200" rtlCol="0" anchor="t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ELA</a:t>
              </a:r>
              <a:r>
                <a:rPr lang="en-US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      15 points</a:t>
              </a:r>
            </a:p>
            <a:p>
              <a:pPr algn="ctr"/>
              <a:r>
                <a:rPr lang="en-US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Math       </a:t>
              </a:r>
              <a:r>
                <a:rPr lang="en-US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15 points</a:t>
              </a:r>
            </a:p>
            <a:p>
              <a:pPr algn="ctr"/>
              <a:r>
                <a:rPr lang="en-US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Science</a:t>
              </a:r>
              <a:r>
                <a:rPr lang="en-US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10 points</a:t>
              </a:r>
              <a:endParaRPr lang="en-US" sz="16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1" name="Flowchart: Off-page Connector 60">
              <a:extLst>
                <a:ext uri="{FF2B5EF4-FFF2-40B4-BE49-F238E27FC236}">
                  <a16:creationId xmlns:a16="http://schemas.microsoft.com/office/drawing/2014/main" id="{DC1AD8A5-4934-4DF1-9E30-5B3B6FF59B86}"/>
                </a:ext>
              </a:extLst>
            </p:cNvPr>
            <p:cNvSpPr/>
            <p:nvPr/>
          </p:nvSpPr>
          <p:spPr>
            <a:xfrm>
              <a:off x="642937" y="2254333"/>
              <a:ext cx="2586036" cy="716500"/>
            </a:xfrm>
            <a:prstGeom prst="flowChartOffpage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latin typeface="Arial" panose="020B0604020202020204" pitchFamily="34" charset="0"/>
                  <a:cs typeface="Arial" panose="020B0604020202020204" pitchFamily="34" charset="0"/>
                </a:rPr>
                <a:t>Academic Achievement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026881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9627B-6296-4524-8CEF-F369C6825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Rating Protocol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110415-3EF2-412D-A06C-6BADF27DF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3/3/2022</a:t>
            </a:fld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B13A88E-FC0D-494A-B78D-5ED3535BF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11</a:t>
            </a:fld>
            <a:endParaRPr lang="en-US" dirty="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2262D41-B12E-41FF-A1CC-D89B65B5D9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07122" y="1660338"/>
            <a:ext cx="5847934" cy="3984855"/>
            <a:chOff x="187106" y="1662082"/>
            <a:chExt cx="5847934" cy="3984855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EA74893B-E380-4E57-A68A-B85D4E1D440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7200" y="1755810"/>
              <a:ext cx="5577840" cy="3891127"/>
            </a:xfrm>
            <a:prstGeom prst="rect">
              <a:avLst/>
            </a:prstGeom>
            <a:ln w="28575">
              <a:solidFill>
                <a:schemeClr val="tx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C68A923D-1070-4B8A-9444-5AF65C0AE247}"/>
                </a:ext>
              </a:extLst>
            </p:cNvPr>
            <p:cNvSpPr/>
            <p:nvPr/>
          </p:nvSpPr>
          <p:spPr>
            <a:xfrm rot="20778406">
              <a:off x="187106" y="1662082"/>
              <a:ext cx="1053747" cy="3742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13-1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5E6E9588-AC39-487D-B934-F935FCD3F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611083" y="2014116"/>
            <a:ext cx="5159137" cy="4195947"/>
            <a:chOff x="1394317" y="1929768"/>
            <a:chExt cx="5159137" cy="4195947"/>
          </a:xfrm>
        </p:grpSpPr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C4CB82A7-32B5-4F80-B31B-B5A2959D1A5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569589" y="1991214"/>
              <a:ext cx="4983865" cy="4134501"/>
            </a:xfrm>
            <a:prstGeom prst="rect">
              <a:avLst/>
            </a:prstGeom>
            <a:ln>
              <a:solidFill>
                <a:schemeClr val="tx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D309145C-937B-4C68-878F-6D27F9637B04}"/>
                </a:ext>
              </a:extLst>
            </p:cNvPr>
            <p:cNvSpPr/>
            <p:nvPr/>
          </p:nvSpPr>
          <p:spPr>
            <a:xfrm rot="20778406">
              <a:off x="1394317" y="1929768"/>
              <a:ext cx="1053747" cy="3742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13-2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C079F1D0-2BD2-4158-8AFC-81AF4027B2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485886" y="2306912"/>
            <a:ext cx="5175437" cy="4147971"/>
            <a:chOff x="3275440" y="2236292"/>
            <a:chExt cx="5175437" cy="4147971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420ACF93-C098-4682-AC65-DFA1ECF3C85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467012" y="2249762"/>
              <a:ext cx="4983865" cy="4134501"/>
            </a:xfrm>
            <a:prstGeom prst="rect">
              <a:avLst/>
            </a:prstGeom>
            <a:ln w="28575">
              <a:solidFill>
                <a:schemeClr val="tx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17D49D16-A253-4EAD-A55B-48C13F4373B1}"/>
                </a:ext>
              </a:extLst>
            </p:cNvPr>
            <p:cNvSpPr/>
            <p:nvPr/>
          </p:nvSpPr>
          <p:spPr>
            <a:xfrm rot="20778406">
              <a:off x="3275440" y="2236292"/>
              <a:ext cx="1053747" cy="3742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13-3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118208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0A2A6563-9456-48E0-89D0-4EE79407BF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022336" y="4023360"/>
            <a:ext cx="682752" cy="269811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1E9627B-6296-4524-8CEF-F369C6825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Transfer Option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63A2E7-62F7-4B77-AD30-F4E6EA5A12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0" i="0" dirty="0">
                <a:solidFill>
                  <a:srgbClr val="082A3D"/>
                </a:solidFill>
                <a:effectLst/>
              </a:rPr>
              <a:t>A professional employee who transfers from one building to another within an LEA has the option of using a substitute measure in lieu of </a:t>
            </a:r>
            <a:r>
              <a:rPr lang="en-US" sz="2400" b="1" i="0" dirty="0" err="1">
                <a:solidFill>
                  <a:srgbClr val="082A3D"/>
                </a:solidFill>
                <a:effectLst/>
              </a:rPr>
              <a:t>BLD</a:t>
            </a:r>
            <a:r>
              <a:rPr lang="en-US" sz="2400" b="1" i="0" dirty="0">
                <a:solidFill>
                  <a:srgbClr val="082A3D"/>
                </a:solidFill>
                <a:effectLst/>
              </a:rPr>
              <a:t> for the </a:t>
            </a:r>
            <a:r>
              <a:rPr lang="en-US" sz="2400" b="1" i="1" dirty="0">
                <a:solidFill>
                  <a:srgbClr val="082A3D"/>
                </a:solidFill>
                <a:effectLst/>
              </a:rPr>
              <a:t>first two school years</a:t>
            </a:r>
            <a:r>
              <a:rPr lang="en-US" sz="2400" b="1" i="0" dirty="0">
                <a:solidFill>
                  <a:srgbClr val="082A3D"/>
                </a:solidFill>
                <a:effectLst/>
              </a:rPr>
              <a:t> </a:t>
            </a:r>
            <a:r>
              <a:rPr lang="en-US" sz="2400" b="0" i="0" dirty="0">
                <a:solidFill>
                  <a:srgbClr val="082A3D"/>
                </a:solidFill>
                <a:effectLst/>
              </a:rPr>
              <a:t>of the new location assignment.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b="0" i="0" dirty="0">
                <a:solidFill>
                  <a:srgbClr val="082A3D"/>
                </a:solidFill>
                <a:effectLst/>
              </a:rPr>
              <a:t>The following table delineates permissible substitute measures by type of professional employee:</a:t>
            </a:r>
            <a:endParaRPr lang="en-US" sz="24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110415-3EF2-412D-A06C-6BADF27DF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3/3/2022</a:t>
            </a:fld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B13A88E-FC0D-494A-B78D-5ED3535BF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12</a:t>
            </a:fld>
            <a:endParaRPr lang="en-US" dirty="0"/>
          </a:p>
        </p:txBody>
      </p:sp>
      <p:pic>
        <p:nvPicPr>
          <p:cNvPr id="7" name="Picture 6" descr="Table demonstrating permissible substitute measures by type of professional employee">
            <a:extLst>
              <a:ext uri="{FF2B5EF4-FFF2-40B4-BE49-F238E27FC236}">
                <a16:creationId xmlns:a16="http://schemas.microsoft.com/office/drawing/2014/main" id="{08860288-4506-4336-9E72-179854D6908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4749"/>
          <a:stretch/>
        </p:blipFill>
        <p:spPr>
          <a:xfrm>
            <a:off x="1147762" y="4023360"/>
            <a:ext cx="6848475" cy="2694562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9338042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455432-245C-4566-81A2-4B5E6B3823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1015" y="304800"/>
            <a:ext cx="8679767" cy="1295400"/>
          </a:xfrm>
        </p:spPr>
        <p:txBody>
          <a:bodyPr>
            <a:normAutofit/>
          </a:bodyPr>
          <a:lstStyle/>
          <a:p>
            <a:r>
              <a:rPr lang="en-US" sz="2800" b="1" dirty="0"/>
              <a:t>  13-4 Interim Rating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D1B06E0-3731-485B-A4DA-ACFEB2335B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ea typeface="Calibri" panose="020F0502020204030204" pitchFamily="34" charset="0"/>
              </a:rPr>
              <a:t>Professional employees deemed Unsatisfactory in the last evaluation must be rated at least once a year using the measures and weightings appropriate to the employee, as indicated in the table above. 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ea typeface="Calibri" panose="020F0502020204030204" pitchFamily="34" charset="0"/>
              </a:rPr>
              <a:t>Subsequent ratings during the same evaluation period (i.e., interim evaluations) </a:t>
            </a:r>
            <a:r>
              <a:rPr lang="en-US" sz="2000" b="1" dirty="0">
                <a:effectLst/>
                <a:ea typeface="Calibri" panose="020F0502020204030204" pitchFamily="34" charset="0"/>
              </a:rPr>
              <a:t>are not mandated</a:t>
            </a:r>
            <a:r>
              <a:rPr lang="en-US" sz="2000" dirty="0">
                <a:effectLst/>
                <a:ea typeface="Calibri" panose="020F0502020204030204" pitchFamily="34" charset="0"/>
              </a:rPr>
              <a:t>; however, should an LEA elect to perform one, the interim evaluation must be comprised of the following: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ea typeface="Calibri" panose="020F0502020204030204" pitchFamily="34" charset="0"/>
              </a:rPr>
              <a:t>70% Observation &amp; Practice (aligns with the 13-1, 13-2, 13-3)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ea typeface="Calibri" panose="020F0502020204030204" pitchFamily="34" charset="0"/>
              </a:rPr>
              <a:t>30% LEA Selected Measures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ea typeface="Calibri" panose="020F0502020204030204" pitchFamily="34" charset="0"/>
              </a:rPr>
              <a:t>For the LEA Selected Measures rating, the LEA should use measure(s) appropriate to the type of professional employee. </a:t>
            </a:r>
            <a:r>
              <a:rPr lang="en-US" sz="2000" dirty="0">
                <a:ea typeface="Calibri" panose="020F0502020204030204" pitchFamily="34" charset="0"/>
              </a:rPr>
              <a:t>Examples as follows: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ea typeface="Calibri" panose="020F0502020204030204" pitchFamily="34" charset="0"/>
              </a:rPr>
              <a:t>Performance Goal benchmarks might serve as a locally developed rubric in the evaluation of a principal.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ea typeface="Calibri" panose="020F0502020204030204" pitchFamily="34" charset="0"/>
              </a:rPr>
              <a:t>Student career readiness portfolios might be used in the evaluation of a school counselor.</a:t>
            </a:r>
          </a:p>
        </p:txBody>
      </p:sp>
    </p:spTree>
    <p:extLst>
      <p:ext uri="{BB962C8B-B14F-4D97-AF65-F5344CB8AC3E}">
        <p14:creationId xmlns:p14="http://schemas.microsoft.com/office/powerpoint/2010/main" val="32450423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9BB109-AF04-BF40-829F-F0B0020D63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Performance Improvement Plan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2BE23D-F278-3943-A7FF-EFB69A7EF7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3/3/2022</a:t>
            </a:fld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9EF124-67B0-D141-B573-5CA2EBA2FE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14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2FAD11D-BF5E-4249-8668-2DBEA614510A}"/>
              </a:ext>
            </a:extLst>
          </p:cNvPr>
          <p:cNvSpPr txBox="1"/>
          <p:nvPr/>
        </p:nvSpPr>
        <p:spPr>
          <a:xfrm>
            <a:off x="457200" y="1585218"/>
            <a:ext cx="8229600" cy="483209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l"/>
            <a:r>
              <a:rPr lang="en-US" sz="2200" b="0" i="0" dirty="0">
                <a:solidFill>
                  <a:srgbClr val="082A3D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Act 13 does not limit an employer's authority to design a </a:t>
            </a:r>
            <a:r>
              <a:rPr lang="en-US" sz="2200" b="0" i="0" u="none" strike="noStrike" dirty="0">
                <a:solidFill>
                  <a:srgbClr val="1373CD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Performance Improvement Plan</a:t>
            </a:r>
            <a:r>
              <a:rPr lang="en-US" sz="2200" b="0" i="0" dirty="0">
                <a:solidFill>
                  <a:srgbClr val="082A3D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; however, an employee who receives an overall performance rating of </a:t>
            </a:r>
            <a:r>
              <a:rPr lang="en-US" sz="2200" b="1" i="0" dirty="0">
                <a:solidFill>
                  <a:srgbClr val="082A3D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Failing</a:t>
            </a:r>
            <a:r>
              <a:rPr lang="en-US" sz="2200" b="0" i="0" dirty="0">
                <a:solidFill>
                  <a:srgbClr val="082A3D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or </a:t>
            </a:r>
            <a:r>
              <a:rPr lang="en-US" sz="2200" b="1" i="0" dirty="0">
                <a:solidFill>
                  <a:srgbClr val="082A3D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Needs Improvement</a:t>
            </a:r>
            <a:r>
              <a:rPr lang="en-US" sz="2200" b="0" i="0" dirty="0">
                <a:solidFill>
                  <a:srgbClr val="082A3D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must participate in a Performance Improvement Plan (PIP) </a:t>
            </a:r>
            <a:r>
              <a:rPr lang="en-US" sz="2200" b="1" i="0" dirty="0">
                <a:solidFill>
                  <a:srgbClr val="082A3D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designed by the employer </a:t>
            </a:r>
            <a:r>
              <a:rPr lang="en-US" sz="2200" b="0" i="0" dirty="0">
                <a:solidFill>
                  <a:srgbClr val="082A3D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with documented input from the employee. The PIP must: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b="0" i="0" dirty="0">
                <a:solidFill>
                  <a:srgbClr val="082A3D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Provide actionable feedback on the specific domain within the comprehensive observation and practice models that prevented the employee from achieving a Proficient rating, </a:t>
            </a:r>
            <a:r>
              <a:rPr lang="en-US" sz="2200" b="0" i="1" dirty="0">
                <a:solidFill>
                  <a:srgbClr val="082A3D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endParaRPr lang="en-US" sz="2200" b="0" i="0" dirty="0">
              <a:solidFill>
                <a:srgbClr val="082A3D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b="0" i="0" dirty="0">
                <a:solidFill>
                  <a:srgbClr val="082A3D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Identify employer resources to be provided to assist the employee in improving performance, including mentoring, coaching, professional development recommendations, and intensive supervision based on the contents of the rating tool.</a:t>
            </a:r>
          </a:p>
        </p:txBody>
      </p:sp>
    </p:spTree>
    <p:extLst>
      <p:ext uri="{BB962C8B-B14F-4D97-AF65-F5344CB8AC3E}">
        <p14:creationId xmlns:p14="http://schemas.microsoft.com/office/powerpoint/2010/main" val="4718578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0D98D8-87FA-E748-AEC7-99944F75B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What’s next?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1FF66A-79C1-6A4B-A54E-4A82D55FD9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66460"/>
            <a:ext cx="8229600" cy="4303599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spcAft>
                <a:spcPts val="1800"/>
              </a:spcAft>
              <a:buNone/>
            </a:pPr>
            <a:r>
              <a:rPr lang="en-US" b="1" dirty="0"/>
              <a:t>Office Hour</a:t>
            </a:r>
          </a:p>
          <a:p>
            <a:pPr marL="0" indent="0" algn="ctr">
              <a:spcBef>
                <a:spcPts val="0"/>
              </a:spcBef>
              <a:spcAft>
                <a:spcPts val="1800"/>
              </a:spcAft>
              <a:buNone/>
            </a:pPr>
            <a:r>
              <a:rPr lang="en-US" b="1" dirty="0"/>
              <a:t>Targeted Topics</a:t>
            </a:r>
          </a:p>
          <a:p>
            <a:pPr marL="0" indent="0" algn="ctr">
              <a:spcBef>
                <a:spcPts val="0"/>
              </a:spcBef>
              <a:spcAft>
                <a:spcPts val="1800"/>
              </a:spcAft>
              <a:buNone/>
            </a:pPr>
            <a:endParaRPr lang="en-US" b="1" dirty="0"/>
          </a:p>
          <a:p>
            <a:pPr marL="0" indent="0" algn="ctr">
              <a:spcBef>
                <a:spcPts val="0"/>
              </a:spcBef>
              <a:spcAft>
                <a:spcPts val="1800"/>
              </a:spcAft>
              <a:buNone/>
            </a:pPr>
            <a:r>
              <a:rPr lang="en-US" b="1" dirty="0"/>
              <a:t>March 10</a:t>
            </a:r>
          </a:p>
          <a:p>
            <a:pPr marL="0" indent="0" algn="ctr">
              <a:spcBef>
                <a:spcPts val="0"/>
              </a:spcBef>
              <a:spcAft>
                <a:spcPts val="1800"/>
              </a:spcAft>
              <a:buNone/>
            </a:pPr>
            <a:r>
              <a:rPr lang="en-US" b="1" dirty="0"/>
              <a:t>3:00 pm</a:t>
            </a:r>
          </a:p>
          <a:p>
            <a:pPr marL="0" indent="0" algn="ctr">
              <a:spcBef>
                <a:spcPts val="0"/>
              </a:spcBef>
              <a:spcAft>
                <a:spcPts val="1800"/>
              </a:spcAft>
              <a:buNone/>
            </a:pPr>
            <a:endParaRPr lang="en-US" b="1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858B2A-EFB0-DD4E-A5AA-11BC915638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3/3/2022</a:t>
            </a:fld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0F7565-5208-7E41-91C1-897512F0E0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58703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A9DEB7-0189-1649-90DF-32B35CF68E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Contact/Mission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399C4C43-EAE1-478F-B6E4-7402F14901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549819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en-US" dirty="0"/>
              <a:t>For more information on Act 13, please visit PDE’s website at </a:t>
            </a:r>
            <a:r>
              <a:rPr lang="en-US" u="sng" dirty="0">
                <a:hlinkClick r:id="rId3"/>
              </a:rPr>
              <a:t>www.education.pa.gov</a:t>
            </a:r>
            <a:r>
              <a:rPr lang="en-US" dirty="0"/>
              <a:t> ​</a:t>
            </a:r>
          </a:p>
          <a:p>
            <a:pPr marL="0" indent="0" algn="ctr">
              <a:spcBef>
                <a:spcPts val="3000"/>
              </a:spcBef>
              <a:buNone/>
            </a:pPr>
            <a:r>
              <a:rPr lang="en-US" sz="2900" dirty="0">
                <a:hlinkClick r:id="rId4"/>
              </a:rPr>
              <a:t>https://www.pdesas.org/EducatorFrameworks/EducatorEffectiveness/</a:t>
            </a:r>
            <a:r>
              <a:rPr lang="en-US" sz="2900" dirty="0"/>
              <a:t> </a:t>
            </a:r>
          </a:p>
          <a:p>
            <a:pPr marL="0" indent="0" algn="ctr">
              <a:spcBef>
                <a:spcPts val="3000"/>
              </a:spcBef>
              <a:buNone/>
            </a:pPr>
            <a:r>
              <a:rPr lang="en-US" dirty="0"/>
              <a:t>Act 13 Questions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dirty="0">
                <a:hlinkClick r:id="rId5"/>
              </a:rPr>
              <a:t>RA-PDE-Evaluation@pa.gov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3EF4A48-5238-4E32-8A5D-88E4B16A68D3}"/>
              </a:ext>
            </a:extLst>
          </p:cNvPr>
          <p:cNvSpPr txBox="1"/>
          <p:nvPr/>
        </p:nvSpPr>
        <p:spPr>
          <a:xfrm>
            <a:off x="548640" y="4150019"/>
            <a:ext cx="813816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The mission of the Department of Education is to ensure that every learner has access to a world-class education system that academically prepares children and adults to succeed as productive citizens. Further, the Department seeks to establish a culture that is committed to improving opportunities throughout the commonwealth by ensuring that technical support, resources, and optimal learning environments are available for all students, whether children or adults.</a:t>
            </a:r>
            <a:r>
              <a:rPr lang="en-US" dirty="0"/>
              <a:t>​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99E6E2-022E-664F-BAAA-1FED007F44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3/3/2022</a:t>
            </a:fld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9C46FF-59D5-A342-B3A4-153E288149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4833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863DC3-088C-48B2-B75F-7A359504F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E5469F-AE78-4E88-BDA4-76BDF03D98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91811"/>
            <a:ext cx="8229600" cy="3384755"/>
          </a:xfrm>
        </p:spPr>
        <p:txBody>
          <a:bodyPr>
            <a:normAutofit/>
          </a:bodyPr>
          <a:lstStyle/>
          <a:p>
            <a:pPr marL="917575" indent="-346075">
              <a:buFont typeface="Wingdings" panose="05000000000000000000" pitchFamily="2" charset="2"/>
              <a:buChar char="§"/>
            </a:pPr>
            <a:r>
              <a:rPr lang="en-US" dirty="0"/>
              <a:t>Targeted Topics</a:t>
            </a:r>
          </a:p>
          <a:p>
            <a:pPr marL="971550" indent="0">
              <a:buNone/>
            </a:pPr>
            <a:r>
              <a:rPr lang="en-US" sz="2400" i="1" dirty="0"/>
              <a:t>Questions most frequently asked in the resource account and during webinars</a:t>
            </a:r>
          </a:p>
          <a:p>
            <a:pPr marL="971550" indent="0">
              <a:buNone/>
            </a:pPr>
            <a:endParaRPr lang="en-US" sz="2400" dirty="0"/>
          </a:p>
          <a:p>
            <a:pPr marL="971550" indent="-395288">
              <a:buFont typeface="Wingdings" pitchFamily="2" charset="2"/>
              <a:buChar char="§"/>
            </a:pPr>
            <a:r>
              <a:rPr lang="en-US" dirty="0"/>
              <a:t>Open Mic</a:t>
            </a:r>
          </a:p>
          <a:p>
            <a:pPr marL="971550" lvl="0" indent="0">
              <a:buNone/>
            </a:pPr>
            <a:r>
              <a:rPr lang="en-US" sz="2400" i="1" dirty="0">
                <a:solidFill>
                  <a:prstClr val="black"/>
                </a:solidFill>
              </a:rPr>
              <a:t>Your opportunity to pose questions</a:t>
            </a:r>
          </a:p>
          <a:p>
            <a:pPr marL="57626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47463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20BD2AB3-C562-4600-A65E-BCC695C857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40871" y="1511426"/>
            <a:ext cx="8229600" cy="145324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6FD443D-2AF6-4EA6-B81C-49C6BE4262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40871" y="4392386"/>
            <a:ext cx="8229600" cy="145324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2863DC3-088C-48B2-B75F-7A359504F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Office Hours Etiquette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FAF8877F-7A8E-47F4-ACA1-4795AC9FDB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57200" y="1511427"/>
            <a:ext cx="8229600" cy="1453243"/>
            <a:chOff x="457200" y="1511427"/>
            <a:chExt cx="8229600" cy="1453243"/>
          </a:xfrm>
        </p:grpSpPr>
        <p:pic>
          <p:nvPicPr>
            <p:cNvPr id="7" name="Graphic 6" descr="Radio microphone with solid fill">
              <a:extLst>
                <a:ext uri="{FF2B5EF4-FFF2-40B4-BE49-F238E27FC236}">
                  <a16:creationId xmlns:a16="http://schemas.microsoft.com/office/drawing/2014/main" id="{F577AE31-C2DC-4BB2-B3C5-78070F9C11D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7233557" y="1511427"/>
              <a:ext cx="1453243" cy="1453243"/>
            </a:xfrm>
            <a:prstGeom prst="rect">
              <a:avLst/>
            </a:prstGeom>
          </p:spPr>
        </p:pic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25AD6677-760D-4EB4-B4C0-91E0962860A5}"/>
                </a:ext>
              </a:extLst>
            </p:cNvPr>
            <p:cNvSpPr txBox="1"/>
            <p:nvPr/>
          </p:nvSpPr>
          <p:spPr>
            <a:xfrm>
              <a:off x="457200" y="1699440"/>
              <a:ext cx="6776357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Listen to the presenter and enter relevant questions in the chat.</a:t>
              </a: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69092FC6-BB34-4503-9947-97FBEB316D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40871" y="3161572"/>
            <a:ext cx="8245929" cy="1077218"/>
            <a:chOff x="440871" y="3161572"/>
            <a:chExt cx="8245929" cy="1077218"/>
          </a:xfrm>
        </p:grpSpPr>
        <p:pic>
          <p:nvPicPr>
            <p:cNvPr id="9" name="Graphic 8" descr="Pause with solid fill">
              <a:extLst>
                <a:ext uri="{FF2B5EF4-FFF2-40B4-BE49-F238E27FC236}">
                  <a16:creationId xmlns:a16="http://schemas.microsoft.com/office/drawing/2014/main" id="{F57C699A-E6EA-4AC0-8D84-EE6D410D30A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440871" y="3242981"/>
              <a:ext cx="914400" cy="914400"/>
            </a:xfrm>
            <a:prstGeom prst="rect">
              <a:avLst/>
            </a:prstGeom>
          </p:spPr>
        </p:pic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B979A82C-3485-4C57-A48D-59BEEB266E6D}"/>
                </a:ext>
              </a:extLst>
            </p:cNvPr>
            <p:cNvSpPr txBox="1"/>
            <p:nvPr/>
          </p:nvSpPr>
          <p:spPr>
            <a:xfrm>
              <a:off x="1371600" y="3161572"/>
              <a:ext cx="7315200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solidFill>
                    <a:srgbClr val="003C7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Use pause points to enter questions into the chat.</a:t>
              </a: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D8DEE513-F65F-4952-B198-972C38AD0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57200" y="4284981"/>
            <a:ext cx="8229600" cy="1747157"/>
            <a:chOff x="457200" y="4284981"/>
            <a:chExt cx="8229600" cy="1747157"/>
          </a:xfrm>
        </p:grpSpPr>
        <p:pic>
          <p:nvPicPr>
            <p:cNvPr id="5" name="Graphic 4" descr="Chat bubble with solid fill">
              <a:extLst>
                <a:ext uri="{FF2B5EF4-FFF2-40B4-BE49-F238E27FC236}">
                  <a16:creationId xmlns:a16="http://schemas.microsoft.com/office/drawing/2014/main" id="{7EA6F5E5-3C21-4AA0-A1BC-74A1B2DEFCB5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6939643" y="4284981"/>
              <a:ext cx="1747157" cy="1747157"/>
            </a:xfrm>
            <a:prstGeom prst="rect">
              <a:avLst/>
            </a:prstGeom>
          </p:spPr>
        </p:pic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B09E7788-9519-4A49-875B-4E16E97CFB91}"/>
                </a:ext>
              </a:extLst>
            </p:cNvPr>
            <p:cNvSpPr txBox="1"/>
            <p:nvPr/>
          </p:nvSpPr>
          <p:spPr>
            <a:xfrm>
              <a:off x="457200" y="4776109"/>
              <a:ext cx="6482443" cy="584775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Monitor chat for responses.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352619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B6FC39-0A5E-450E-890C-F6432AC2B5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Act 13 Frameworks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C464A9F9-BFF4-45B2-B28A-E66F1AAF4C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80851" y="1681406"/>
            <a:ext cx="8582298" cy="4118503"/>
            <a:chOff x="300445" y="2168434"/>
            <a:chExt cx="6444340" cy="4118503"/>
          </a:xfrm>
        </p:grpSpPr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D475F4E5-35B2-475B-BE72-F7F2AE160D9C}"/>
                </a:ext>
              </a:extLst>
            </p:cNvPr>
            <p:cNvGrpSpPr/>
            <p:nvPr/>
          </p:nvGrpSpPr>
          <p:grpSpPr>
            <a:xfrm>
              <a:off x="300445" y="2168434"/>
              <a:ext cx="2011680" cy="4118503"/>
              <a:chOff x="457201" y="2168434"/>
              <a:chExt cx="2011680" cy="4118503"/>
            </a:xfrm>
          </p:grpSpPr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0D158A26-D7EC-40C1-88A5-6F4F11E72B50}"/>
                  </a:ext>
                </a:extLst>
              </p:cNvPr>
              <p:cNvSpPr/>
              <p:nvPr/>
            </p:nvSpPr>
            <p:spPr>
              <a:xfrm>
                <a:off x="457201" y="2834639"/>
                <a:ext cx="2011680" cy="3452298"/>
              </a:xfrm>
              <a:prstGeom prst="rect">
                <a:avLst/>
              </a:prstGeom>
              <a:noFill/>
              <a:ln w="6350">
                <a:solidFill>
                  <a:schemeClr val="bg1">
                    <a:lumMod val="8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274320" rtlCol="0" anchor="t"/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>
                    <a:solidFill>
                      <a:schemeClr val="tx1"/>
                    </a:solidFill>
                  </a:rPr>
                  <a:t>Includes Professional or Temporary Employee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>
                    <a:solidFill>
                      <a:schemeClr val="tx1"/>
                    </a:solidFill>
                  </a:rPr>
                  <a:t>Provides direct instruction to students related to specific subject or grade level </a:t>
                </a:r>
              </a:p>
            </p:txBody>
          </p:sp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5505CFE0-06DC-41CD-A5CD-FFFBDDB2487D}"/>
                  </a:ext>
                </a:extLst>
              </p:cNvPr>
              <p:cNvSpPr/>
              <p:nvPr/>
            </p:nvSpPr>
            <p:spPr>
              <a:xfrm>
                <a:off x="457201" y="2168434"/>
                <a:ext cx="2011680" cy="836024"/>
              </a:xfrm>
              <a:prstGeom prst="rect">
                <a:avLst/>
              </a:prstGeom>
              <a:solidFill>
                <a:schemeClr val="tx2">
                  <a:lumMod val="75000"/>
                </a:schemeClr>
              </a:solidFill>
              <a:ln>
                <a:noFill/>
              </a:ln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>
                    <a:solidFill>
                      <a:schemeClr val="bg1"/>
                    </a:solidFill>
                  </a:rPr>
                  <a:t>Classroom Teacher</a:t>
                </a:r>
              </a:p>
            </p:txBody>
          </p:sp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64EA5A33-41BC-47EC-86DD-B24E939267F8}"/>
                </a:ext>
              </a:extLst>
            </p:cNvPr>
            <p:cNvGrpSpPr/>
            <p:nvPr/>
          </p:nvGrpSpPr>
          <p:grpSpPr>
            <a:xfrm>
              <a:off x="2516774" y="2168434"/>
              <a:ext cx="2011681" cy="4118503"/>
              <a:chOff x="2947851" y="2168434"/>
              <a:chExt cx="2011681" cy="4118503"/>
            </a:xfrm>
          </p:grpSpPr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1FA44D19-9679-4A78-B9AC-986F4563AAB8}"/>
                  </a:ext>
                </a:extLst>
              </p:cNvPr>
              <p:cNvSpPr/>
              <p:nvPr/>
            </p:nvSpPr>
            <p:spPr>
              <a:xfrm>
                <a:off x="2947852" y="2834639"/>
                <a:ext cx="2011680" cy="3452298"/>
              </a:xfrm>
              <a:prstGeom prst="rect">
                <a:avLst/>
              </a:prstGeom>
              <a:noFill/>
              <a:ln w="6350">
                <a:solidFill>
                  <a:schemeClr val="bg1">
                    <a:lumMod val="8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274320" rtlCol="0" anchor="t"/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800" dirty="0">
                    <a:solidFill>
                      <a:schemeClr val="tx1"/>
                    </a:solidFill>
                  </a:rPr>
                  <a:t>Includes Professional or Temporary Employee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>
                    <a:solidFill>
                      <a:schemeClr val="tx1"/>
                    </a:solidFill>
                  </a:rPr>
                  <a:t>Provides services other than classroom instruction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>
                    <a:solidFill>
                      <a:schemeClr val="tx1"/>
                    </a:solidFill>
                  </a:rPr>
                  <a:t>E.g., Counselor, Home School Visitor, IT Specialist, Nurse, Psychologist, Speech and Language Pathologist</a:t>
                </a:r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8361309D-B279-4707-BA97-274172ECD88A}"/>
                  </a:ext>
                </a:extLst>
              </p:cNvPr>
              <p:cNvSpPr/>
              <p:nvPr/>
            </p:nvSpPr>
            <p:spPr>
              <a:xfrm>
                <a:off x="2947851" y="2168434"/>
                <a:ext cx="2011680" cy="836024"/>
              </a:xfrm>
              <a:prstGeom prst="rect">
                <a:avLst/>
              </a:prstGeom>
              <a:solidFill>
                <a:srgbClr val="4F81BD"/>
              </a:solidFill>
              <a:ln>
                <a:noFill/>
              </a:ln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>
                    <a:solidFill>
                      <a:schemeClr val="bg1"/>
                    </a:solidFill>
                  </a:rPr>
                  <a:t>Non-Teaching Professional</a:t>
                </a:r>
              </a:p>
            </p:txBody>
          </p: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2EF7D981-7654-433A-83BA-060E044C60C8}"/>
                </a:ext>
              </a:extLst>
            </p:cNvPr>
            <p:cNvGrpSpPr/>
            <p:nvPr/>
          </p:nvGrpSpPr>
          <p:grpSpPr>
            <a:xfrm>
              <a:off x="4733104" y="2168434"/>
              <a:ext cx="2011681" cy="4118502"/>
              <a:chOff x="5438501" y="2168434"/>
              <a:chExt cx="2011681" cy="4118502"/>
            </a:xfrm>
          </p:grpSpPr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8DFF682A-AC33-435E-B77A-1C497E621892}"/>
                  </a:ext>
                </a:extLst>
              </p:cNvPr>
              <p:cNvSpPr/>
              <p:nvPr/>
            </p:nvSpPr>
            <p:spPr>
              <a:xfrm>
                <a:off x="5438502" y="2834639"/>
                <a:ext cx="2011680" cy="3452297"/>
              </a:xfrm>
              <a:prstGeom prst="rect">
                <a:avLst/>
              </a:prstGeom>
              <a:noFill/>
              <a:ln w="6350">
                <a:solidFill>
                  <a:schemeClr val="bg1">
                    <a:lumMod val="8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274320" rtlCol="0" anchor="t"/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>
                    <a:solidFill>
                      <a:schemeClr val="tx1"/>
                    </a:solidFill>
                  </a:rPr>
                  <a:t>Includes the following: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US" dirty="0">
                    <a:solidFill>
                      <a:schemeClr val="tx1"/>
                    </a:solidFill>
                  </a:rPr>
                  <a:t>Principal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US" dirty="0">
                    <a:solidFill>
                      <a:schemeClr val="tx1"/>
                    </a:solidFill>
                  </a:rPr>
                  <a:t>Assistant Principal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US" dirty="0">
                    <a:solidFill>
                      <a:schemeClr val="tx1"/>
                    </a:solidFill>
                  </a:rPr>
                  <a:t>Vice Principal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US" dirty="0">
                    <a:solidFill>
                      <a:schemeClr val="tx1"/>
                    </a:solidFill>
                  </a:rPr>
                  <a:t>Director of Career and Technical Education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US" dirty="0">
                    <a:solidFill>
                      <a:schemeClr val="tx1"/>
                    </a:solidFill>
                  </a:rPr>
                  <a:t>Supervisor of Special Education</a:t>
                </a:r>
                <a:br>
                  <a:rPr lang="en-US" dirty="0">
                    <a:solidFill>
                      <a:schemeClr val="tx1"/>
                    </a:solidFill>
                  </a:rPr>
                </a:br>
                <a:r>
                  <a:rPr lang="en-US" b="1" dirty="0">
                    <a:solidFill>
                      <a:schemeClr val="tx1"/>
                    </a:solidFill>
                  </a:rPr>
                  <a:t>(new with Act 13)</a:t>
                </a:r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C54DCA74-69FF-4430-8D7C-7D389ECF6774}"/>
                  </a:ext>
                </a:extLst>
              </p:cNvPr>
              <p:cNvSpPr/>
              <p:nvPr/>
            </p:nvSpPr>
            <p:spPr>
              <a:xfrm>
                <a:off x="5438501" y="2168434"/>
                <a:ext cx="2011680" cy="836024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>
                    <a:solidFill>
                      <a:schemeClr val="bg1"/>
                    </a:solidFill>
                  </a:rPr>
                  <a:t>Principal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1300841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455432-245C-4566-81A2-4B5E6B3823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1015" y="304800"/>
            <a:ext cx="8679767" cy="1295400"/>
          </a:xfrm>
        </p:spPr>
        <p:txBody>
          <a:bodyPr>
            <a:normAutofit/>
          </a:bodyPr>
          <a:lstStyle/>
          <a:p>
            <a:pPr marL="296863"/>
            <a:r>
              <a:rPr lang="en-US" sz="2800" b="1" dirty="0"/>
              <a:t> Temporary Professional Employee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D1B06E0-3731-485B-A4DA-ACFEB2335B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dirty="0">
                <a:effectLst/>
                <a:ea typeface="Calibri" panose="020F0502020204030204" pitchFamily="34" charset="0"/>
              </a:rPr>
              <a:t>Article XI of the Pa. Public School Code defines the term "temporary professional employee" (TPE) to mean</a:t>
            </a:r>
            <a:r>
              <a:rPr lang="en-US" sz="2400" i="1" dirty="0">
                <a:effectLst/>
                <a:ea typeface="Calibri" panose="020F0502020204030204" pitchFamily="34" charset="0"/>
              </a:rPr>
              <a:t> </a:t>
            </a:r>
            <a:r>
              <a:rPr lang="en-US" sz="2400" b="1" i="1" dirty="0">
                <a:effectLst/>
                <a:ea typeface="Calibri" panose="020F0502020204030204" pitchFamily="34" charset="0"/>
              </a:rPr>
              <a:t>any individual who has been employed to perform, for a limited time (established by the LEA), the duties of a newly created position or of a regular professional employee whose services have been terminated by death, resignation, suspension, or removal</a:t>
            </a:r>
            <a:r>
              <a:rPr lang="en-US" sz="2400" dirty="0">
                <a:effectLst/>
                <a:ea typeface="Calibri" panose="020F0502020204030204" pitchFamily="34" charset="0"/>
              </a:rPr>
              <a:t>.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400" dirty="0">
              <a:effectLst/>
              <a:ea typeface="Calibri" panose="020F0502020204030204" pitchFamily="34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dirty="0">
                <a:effectLst/>
                <a:ea typeface="Calibri" panose="020F0502020204030204" pitchFamily="34" charset="0"/>
              </a:rPr>
              <a:t>Although Pa. Act 13 of 2020 </a:t>
            </a:r>
            <a:r>
              <a:rPr lang="en-US" sz="2400" b="1" dirty="0">
                <a:effectLst/>
                <a:ea typeface="Calibri" panose="020F0502020204030204" pitchFamily="34" charset="0"/>
              </a:rPr>
              <a:t>amends the measures by which a TPE will be evaluated</a:t>
            </a:r>
            <a:r>
              <a:rPr lang="en-US" sz="2400" dirty="0">
                <a:effectLst/>
                <a:ea typeface="Calibri" panose="020F0502020204030204" pitchFamily="34" charset="0"/>
              </a:rPr>
              <a:t>, the legislation </a:t>
            </a:r>
            <a:r>
              <a:rPr lang="en-US" sz="2400" b="1" dirty="0">
                <a:effectLst/>
                <a:ea typeface="Calibri" panose="020F0502020204030204" pitchFamily="34" charset="0"/>
              </a:rPr>
              <a:t>does not alter the definitions</a:t>
            </a:r>
            <a:r>
              <a:rPr lang="en-US" sz="2400" dirty="0">
                <a:effectLst/>
                <a:ea typeface="Calibri" panose="020F0502020204030204" pitchFamily="34" charset="0"/>
              </a:rPr>
              <a:t> of professional employees under Article XI. Administrators should check with their Human Resource personnel on how professional employees are currently classified by the LEA.   </a:t>
            </a:r>
          </a:p>
        </p:txBody>
      </p:sp>
    </p:spTree>
    <p:extLst>
      <p:ext uri="{BB962C8B-B14F-4D97-AF65-F5344CB8AC3E}">
        <p14:creationId xmlns:p14="http://schemas.microsoft.com/office/powerpoint/2010/main" val="16929757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B6FC39-0A5E-450E-890C-F6432AC2B5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Act 13: Teacher Specific Data (Set 10%)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DA937EEF-5D27-4C4C-8BCF-64F6AF3BAD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73737" y="1603319"/>
            <a:ext cx="8796525" cy="4184608"/>
            <a:chOff x="173737" y="2407520"/>
            <a:chExt cx="8796525" cy="3939378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C76752EA-82F6-4568-9DA8-7BCFCEA63649}"/>
                </a:ext>
              </a:extLst>
            </p:cNvPr>
            <p:cNvGrpSpPr/>
            <p:nvPr/>
          </p:nvGrpSpPr>
          <p:grpSpPr>
            <a:xfrm>
              <a:off x="173738" y="2407520"/>
              <a:ext cx="2743200" cy="2645212"/>
              <a:chOff x="642937" y="2254333"/>
              <a:chExt cx="2586037" cy="2691843"/>
            </a:xfrm>
          </p:grpSpPr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A280F2BC-6749-4323-A565-FA888875E035}"/>
                  </a:ext>
                </a:extLst>
              </p:cNvPr>
              <p:cNvSpPr/>
              <p:nvPr/>
            </p:nvSpPr>
            <p:spPr>
              <a:xfrm>
                <a:off x="642937" y="2590799"/>
                <a:ext cx="2586037" cy="2355377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457200" rtlCol="0" anchor="t"/>
              <a:lstStyle/>
              <a:p>
                <a:r>
                  <a:rPr lang="en-US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ELA</a:t>
                </a:r>
                <a:r>
                  <a:rPr lang="en-US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  15 points</a:t>
                </a:r>
              </a:p>
              <a:p>
                <a:r>
                  <a:rPr lang="en-US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Math       </a:t>
                </a:r>
                <a:r>
                  <a:rPr lang="en-US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15 points</a:t>
                </a:r>
              </a:p>
              <a:p>
                <a:r>
                  <a:rPr lang="en-US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Science</a:t>
                </a:r>
                <a:r>
                  <a:rPr lang="en-US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10 points</a:t>
                </a:r>
                <a:endParaRPr lang="en-US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" name="Flowchart: Off-page Connector 5">
                <a:extLst>
                  <a:ext uri="{FF2B5EF4-FFF2-40B4-BE49-F238E27FC236}">
                    <a16:creationId xmlns:a16="http://schemas.microsoft.com/office/drawing/2014/main" id="{61B507F5-1C5D-4A23-9608-9A069807B3F8}"/>
                  </a:ext>
                </a:extLst>
              </p:cNvPr>
              <p:cNvSpPr/>
              <p:nvPr/>
            </p:nvSpPr>
            <p:spPr>
              <a:xfrm>
                <a:off x="642937" y="2254333"/>
                <a:ext cx="2586036" cy="716500"/>
              </a:xfrm>
              <a:prstGeom prst="flowChartOffpageConnector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Academic Achievement</a:t>
                </a:r>
              </a:p>
            </p:txBody>
          </p:sp>
        </p:grpSp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AFDFCA7F-975E-460D-B380-3909978BC574}"/>
                </a:ext>
              </a:extLst>
            </p:cNvPr>
            <p:cNvGrpSpPr/>
            <p:nvPr/>
          </p:nvGrpSpPr>
          <p:grpSpPr>
            <a:xfrm>
              <a:off x="3063240" y="2413545"/>
              <a:ext cx="3035808" cy="2645664"/>
              <a:chOff x="642937" y="2278326"/>
              <a:chExt cx="2586037" cy="2645664"/>
            </a:xfrm>
          </p:grpSpPr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91D50B97-0452-477B-A339-A2DAB4EA54AE}"/>
                  </a:ext>
                </a:extLst>
              </p:cNvPr>
              <p:cNvSpPr/>
              <p:nvPr/>
            </p:nvSpPr>
            <p:spPr>
              <a:xfrm>
                <a:off x="642937" y="2590800"/>
                <a:ext cx="2586037" cy="2333190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457200" rtlCol="0" anchor="t"/>
              <a:lstStyle/>
              <a:p>
                <a:pPr marL="285750" indent="-285750">
                  <a:buFont typeface="Wingdings" pitchFamily="2" charset="2"/>
                  <a:buChar char="§"/>
                </a:pPr>
                <a:endParaRPr lang="en-US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285750" indent="-285750">
                  <a:buFont typeface="Wingdings" pitchFamily="2" charset="2"/>
                  <a:buChar char="§"/>
                </a:pPr>
                <a:endParaRPr lang="en-US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285750" indent="-285750">
                  <a:buFont typeface="Wingdings" pitchFamily="2" charset="2"/>
                  <a:buChar char="§"/>
                </a:pPr>
                <a:r>
                  <a:rPr lang="en-US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Applicable Measures (5% each)</a:t>
                </a:r>
                <a:endParaRPr lang="en-US" sz="1600" dirty="0">
                  <a:solidFill>
                    <a:schemeClr val="tx1"/>
                  </a:solidFill>
                  <a:cs typeface="Arial" panose="020B0604020202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sz="1600" dirty="0">
                  <a:cs typeface="Arial" panose="020B0604020202020204" pitchFamily="34" charset="0"/>
                </a:endParaRPr>
              </a:p>
            </p:txBody>
          </p:sp>
          <p:sp>
            <p:nvSpPr>
              <p:cNvPr id="37" name="Flowchart: Off-page Connector 36">
                <a:extLst>
                  <a:ext uri="{FF2B5EF4-FFF2-40B4-BE49-F238E27FC236}">
                    <a16:creationId xmlns:a16="http://schemas.microsoft.com/office/drawing/2014/main" id="{BCC91EBB-762F-4FE8-96B8-2FD591878547}"/>
                  </a:ext>
                </a:extLst>
              </p:cNvPr>
              <p:cNvSpPr/>
              <p:nvPr/>
            </p:nvSpPr>
            <p:spPr>
              <a:xfrm>
                <a:off x="642938" y="2278326"/>
                <a:ext cx="2586036" cy="954774"/>
              </a:xfrm>
              <a:prstGeom prst="flowChartOffpageConnector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r>
                  <a:rPr lang="en-US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Only 2 Measures </a:t>
                </a:r>
              </a:p>
              <a:p>
                <a:pPr algn="ctr"/>
                <a:r>
                  <a:rPr lang="en-US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available and </a:t>
                </a:r>
                <a:r>
                  <a:rPr lang="en-US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directly attributable</a:t>
                </a:r>
              </a:p>
              <a:p>
                <a:pPr algn="ctr"/>
                <a:endParaRPr lang="en-US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EA855050-CC4A-4D5E-8DD9-4A5DA52F558D}"/>
                </a:ext>
              </a:extLst>
            </p:cNvPr>
            <p:cNvGrpSpPr/>
            <p:nvPr/>
          </p:nvGrpSpPr>
          <p:grpSpPr>
            <a:xfrm>
              <a:off x="6227062" y="2413545"/>
              <a:ext cx="2743200" cy="2627050"/>
              <a:chOff x="642937" y="2256379"/>
              <a:chExt cx="2586037" cy="2627050"/>
            </a:xfrm>
          </p:grpSpPr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9860F7C3-1827-4548-8C8B-83CB947CAD32}"/>
                  </a:ext>
                </a:extLst>
              </p:cNvPr>
              <p:cNvSpPr/>
              <p:nvPr/>
            </p:nvSpPr>
            <p:spPr>
              <a:xfrm>
                <a:off x="642937" y="2590801"/>
                <a:ext cx="2586037" cy="2292628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457200" rtlCol="0" anchor="t"/>
              <a:lstStyle/>
              <a:p>
                <a:pPr marL="285750" indent="-285750">
                  <a:buFont typeface="Wingdings" pitchFamily="2" charset="2"/>
                  <a:buChar char="§"/>
                </a:pPr>
                <a:endParaRPr lang="en-US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285750" indent="-285750">
                  <a:buFont typeface="Wingdings" pitchFamily="2" charset="2"/>
                  <a:buChar char="§"/>
                </a:pPr>
                <a:endParaRPr lang="en-US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285750" indent="-285750">
                  <a:buFont typeface="Wingdings" pitchFamily="2" charset="2"/>
                  <a:buChar char="§"/>
                </a:pPr>
                <a:r>
                  <a:rPr lang="en-US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Applicable Measure (10%)</a:t>
                </a:r>
              </a:p>
              <a:p>
                <a:endParaRPr lang="en-US" sz="1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1" name="Flowchart: Off-page Connector 40">
                <a:extLst>
                  <a:ext uri="{FF2B5EF4-FFF2-40B4-BE49-F238E27FC236}">
                    <a16:creationId xmlns:a16="http://schemas.microsoft.com/office/drawing/2014/main" id="{838E27A0-671C-44CC-88CF-7BA90D6D14A9}"/>
                  </a:ext>
                </a:extLst>
              </p:cNvPr>
              <p:cNvSpPr/>
              <p:nvPr/>
            </p:nvSpPr>
            <p:spPr>
              <a:xfrm>
                <a:off x="642938" y="2256379"/>
                <a:ext cx="2586036" cy="954775"/>
              </a:xfrm>
              <a:prstGeom prst="flowChartOffpageConnector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Only 1 Measure </a:t>
                </a:r>
              </a:p>
              <a:p>
                <a:pPr algn="ctr"/>
                <a:r>
                  <a:rPr lang="en-US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available and </a:t>
                </a:r>
                <a:r>
                  <a:rPr lang="en-US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directly attributable</a:t>
                </a:r>
              </a:p>
            </p:txBody>
          </p:sp>
        </p:grp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EE762109-F968-4785-B051-2EE2ED0C5374}"/>
                </a:ext>
              </a:extLst>
            </p:cNvPr>
            <p:cNvSpPr/>
            <p:nvPr/>
          </p:nvSpPr>
          <p:spPr>
            <a:xfrm rot="10800000">
              <a:off x="173737" y="5214493"/>
              <a:ext cx="8795378" cy="516764"/>
            </a:xfrm>
            <a:prstGeom prst="triangle">
              <a:avLst>
                <a:gd name="adj" fmla="val 50504"/>
              </a:avLst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0A8BD174-B75C-4AF8-AA2B-76037839CADB}"/>
                </a:ext>
              </a:extLst>
            </p:cNvPr>
            <p:cNvSpPr txBox="1"/>
            <p:nvPr/>
          </p:nvSpPr>
          <p:spPr>
            <a:xfrm>
              <a:off x="173738" y="5796392"/>
              <a:ext cx="8795377" cy="550506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/>
              <a:r>
                <a:rPr lang="en-US" sz="1600" dirty="0">
                  <a:latin typeface="Arial"/>
                  <a:cs typeface="Arial"/>
                </a:rPr>
                <a:t>If no measures are available and directly attributable to the teacher, </a:t>
              </a:r>
            </a:p>
            <a:p>
              <a:pPr algn="ctr"/>
              <a:r>
                <a:rPr lang="en-US" sz="1600" dirty="0">
                  <a:latin typeface="Arial"/>
                  <a:cs typeface="Arial"/>
                </a:rPr>
                <a:t>the 10% will be re-allocated to LEA Selected Measures.</a:t>
              </a:r>
            </a:p>
          </p:txBody>
        </p:sp>
        <p:grpSp>
          <p:nvGrpSpPr>
            <p:cNvPr id="59" name="Group 58">
              <a:extLst>
                <a:ext uri="{FF2B5EF4-FFF2-40B4-BE49-F238E27FC236}">
                  <a16:creationId xmlns:a16="http://schemas.microsoft.com/office/drawing/2014/main" id="{8E2ECB2D-C7A6-44B6-8FEB-5EAE6D3D635B}"/>
                </a:ext>
              </a:extLst>
            </p:cNvPr>
            <p:cNvGrpSpPr/>
            <p:nvPr/>
          </p:nvGrpSpPr>
          <p:grpSpPr>
            <a:xfrm>
              <a:off x="173737" y="2415513"/>
              <a:ext cx="2743200" cy="2625081"/>
              <a:chOff x="642937" y="2254333"/>
              <a:chExt cx="2586037" cy="2671357"/>
            </a:xfrm>
          </p:grpSpPr>
          <p:sp>
            <p:nvSpPr>
              <p:cNvPr id="60" name="Rectangle 59">
                <a:extLst>
                  <a:ext uri="{FF2B5EF4-FFF2-40B4-BE49-F238E27FC236}">
                    <a16:creationId xmlns:a16="http://schemas.microsoft.com/office/drawing/2014/main" id="{328B5860-74F5-429E-B150-416949160076}"/>
                  </a:ext>
                </a:extLst>
              </p:cNvPr>
              <p:cNvSpPr/>
              <p:nvPr/>
            </p:nvSpPr>
            <p:spPr>
              <a:xfrm>
                <a:off x="642937" y="2590799"/>
                <a:ext cx="2586037" cy="2334891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457200" rtlCol="0" anchor="t"/>
              <a:lstStyle/>
              <a:p>
                <a:pPr marL="285750" indent="-285750">
                  <a:buFont typeface="Wingdings" pitchFamily="2" charset="2"/>
                  <a:buChar char="§"/>
                </a:pPr>
                <a:endParaRPr lang="en-US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285750" indent="-285750">
                  <a:buFont typeface="Wingdings" pitchFamily="2" charset="2"/>
                  <a:buChar char="§"/>
                </a:pPr>
                <a:r>
                  <a:rPr lang="en-US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State Assessments (2.5%)</a:t>
                </a:r>
              </a:p>
              <a:p>
                <a:pPr marL="285750" indent="-285750">
                  <a:buFont typeface="Wingdings" pitchFamily="2" charset="2"/>
                  <a:buChar char="§"/>
                </a:pPr>
                <a:r>
                  <a:rPr lang="en-US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PVAAS (5.0%)</a:t>
                </a:r>
              </a:p>
              <a:p>
                <a:pPr marL="285750" indent="-285750">
                  <a:buFont typeface="Wingdings" pitchFamily="2" charset="2"/>
                  <a:buChar char="§"/>
                </a:pPr>
                <a:r>
                  <a:rPr lang="en-US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IEP Goals Progress  (2.5%)</a:t>
                </a:r>
              </a:p>
              <a:p>
                <a:endParaRPr lang="en-US" sz="1600" b="1" dirty="0">
                  <a:cs typeface="Arial" panose="020B0604020202020204" pitchFamily="34" charset="0"/>
                </a:endParaRPr>
              </a:p>
            </p:txBody>
          </p:sp>
          <p:sp>
            <p:nvSpPr>
              <p:cNvPr id="61" name="Flowchart: Off-page Connector 60">
                <a:extLst>
                  <a:ext uri="{FF2B5EF4-FFF2-40B4-BE49-F238E27FC236}">
                    <a16:creationId xmlns:a16="http://schemas.microsoft.com/office/drawing/2014/main" id="{DC1AD8A5-4934-4DF1-9E30-5B3B6FF59B86}"/>
                  </a:ext>
                </a:extLst>
              </p:cNvPr>
              <p:cNvSpPr/>
              <p:nvPr/>
            </p:nvSpPr>
            <p:spPr>
              <a:xfrm>
                <a:off x="642937" y="2254333"/>
                <a:ext cx="2586036" cy="885329"/>
              </a:xfrm>
              <a:prstGeom prst="flowChartOffpageConnector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3 Measures </a:t>
                </a:r>
              </a:p>
              <a:p>
                <a:pPr algn="ctr"/>
                <a:r>
                  <a:rPr lang="en-US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available and </a:t>
                </a:r>
                <a:r>
                  <a:rPr lang="en-US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directly attributable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4118587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4584C1-F4C4-504C-8CC9-FCF91DCD3D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sz="4000" dirty="0"/>
            </a:br>
            <a:r>
              <a:rPr lang="en-US" sz="3700" b="1" dirty="0"/>
              <a:t>SLO vs. Student Performance Measure</a:t>
            </a:r>
            <a:br>
              <a:rPr lang="en-US" dirty="0">
                <a:solidFill>
                  <a:srgbClr val="C00000"/>
                </a:solidFill>
              </a:rPr>
            </a:br>
            <a:endParaRPr lang="en-US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8D6EFD61-7730-A748-80DB-DB82CE4D38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808541"/>
            <a:ext cx="4038600" cy="3816759"/>
          </a:xfrm>
          <a:solidFill>
            <a:schemeClr val="bg1"/>
          </a:solidFill>
          <a:ln w="12700">
            <a:noFill/>
          </a:ln>
        </p:spPr>
        <p:txBody>
          <a:bodyPr/>
          <a:lstStyle/>
          <a:p>
            <a:pPr marL="0" indent="0">
              <a:buNone/>
            </a:pPr>
            <a:r>
              <a:rPr lang="en-US" dirty="0"/>
              <a:t>SLO (Act 82)</a:t>
            </a:r>
          </a:p>
          <a:p>
            <a:pPr marL="692150" indent="-404813">
              <a:buFont typeface="Wingdings" pitchFamily="2" charset="2"/>
              <a:buChar char="§"/>
            </a:pPr>
            <a:r>
              <a:rPr lang="en-US" sz="2400" dirty="0"/>
              <a:t>Required and complex template</a:t>
            </a:r>
          </a:p>
          <a:p>
            <a:pPr marL="692150" indent="-404813">
              <a:buFont typeface="Wingdings" pitchFamily="2" charset="2"/>
              <a:buChar char="§"/>
            </a:pPr>
            <a:r>
              <a:rPr lang="en-US" sz="2400" dirty="0"/>
              <a:t>Rigid structure</a:t>
            </a:r>
          </a:p>
          <a:p>
            <a:pPr marL="692150" indent="-404813">
              <a:buFont typeface="Wingdings" pitchFamily="2" charset="2"/>
              <a:buChar char="§"/>
            </a:pPr>
            <a:r>
              <a:rPr lang="en-US" sz="2400" dirty="0"/>
              <a:t>Quantitative (assessment focus)</a:t>
            </a:r>
          </a:p>
          <a:p>
            <a:pPr marL="692150" indent="-404813">
              <a:buFont typeface="Wingdings" pitchFamily="2" charset="2"/>
              <a:buChar char="§"/>
            </a:pPr>
            <a:r>
              <a:rPr lang="en-US" sz="2400" dirty="0"/>
              <a:t>Lack of alignment between educator and principal templates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A5517531-7153-9343-9807-1642F0757F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963887" y="1808541"/>
            <a:ext cx="3866606" cy="3816759"/>
          </a:xfrm>
          <a:solidFill>
            <a:schemeClr val="bg1"/>
          </a:solidFill>
          <a:ln w="12700">
            <a:noFill/>
          </a:ln>
        </p:spPr>
        <p:txBody>
          <a:bodyPr/>
          <a:lstStyle/>
          <a:p>
            <a:pPr marL="0" indent="0">
              <a:buNone/>
            </a:pPr>
            <a:r>
              <a:rPr lang="en-US" dirty="0"/>
              <a:t>SPM (Act 13)</a:t>
            </a:r>
          </a:p>
          <a:p>
            <a:pPr marL="587375">
              <a:buFont typeface="Wingdings" pitchFamily="2" charset="2"/>
              <a:buChar char="§"/>
            </a:pPr>
            <a:r>
              <a:rPr lang="en-US" sz="2400" dirty="0"/>
              <a:t>Optional and streamlined template</a:t>
            </a:r>
          </a:p>
          <a:p>
            <a:pPr marL="587375">
              <a:buFont typeface="Wingdings" pitchFamily="2" charset="2"/>
              <a:buChar char="§"/>
            </a:pPr>
            <a:r>
              <a:rPr lang="en-US" sz="2400" dirty="0"/>
              <a:t>Flexible structure</a:t>
            </a:r>
          </a:p>
          <a:p>
            <a:pPr marL="587375">
              <a:buFont typeface="Wingdings" pitchFamily="2" charset="2"/>
              <a:buChar char="§"/>
            </a:pPr>
            <a:r>
              <a:rPr lang="en-US" sz="2400" dirty="0"/>
              <a:t>Qualitative addition</a:t>
            </a:r>
          </a:p>
          <a:p>
            <a:pPr marL="587375">
              <a:buFont typeface="Wingdings" pitchFamily="2" charset="2"/>
              <a:buChar char="§"/>
            </a:pPr>
            <a:r>
              <a:rPr lang="en-US" sz="2400" dirty="0"/>
              <a:t>Close alignment to Principal Performance Goal Template</a:t>
            </a:r>
          </a:p>
          <a:p>
            <a:pPr marL="576263" indent="-331788"/>
            <a:endParaRPr lang="en-US" sz="2400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26CA8F9-72E6-1144-93BA-90E21E6B9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0D5E9-816A-404D-95C5-1BCCD4E30359}" type="datetime1">
              <a:rPr lang="en-US" smtClean="0"/>
              <a:t>3/3/2022</a:t>
            </a:fld>
            <a:endParaRPr lang="en-US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FC53EEB2-40C6-C34F-B3DC-5B371CF2E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7</a:t>
            </a:fld>
            <a:endParaRPr lang="en-US"/>
          </a:p>
        </p:txBody>
      </p:sp>
      <p:sp>
        <p:nvSpPr>
          <p:cNvPr id="9" name="Isosceles Triangle 8">
            <a:extLst>
              <a:ext uri="{FF2B5EF4-FFF2-40B4-BE49-F238E27FC236}">
                <a16:creationId xmlns:a16="http://schemas.microsoft.com/office/drawing/2014/main" id="{A2B53BAE-D163-4C5E-B479-7D089B0F8D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3067461" y="3488418"/>
            <a:ext cx="3171961" cy="544875"/>
          </a:xfrm>
          <a:prstGeom prst="triangle">
            <a:avLst>
              <a:gd name="adj" fmla="val 46779"/>
            </a:avLst>
          </a:prstGeom>
          <a:solidFill>
            <a:schemeClr val="bg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FFBD24F-7095-4B2A-A3D5-C95E42F8A8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984663" y="1682683"/>
            <a:ext cx="3702137" cy="3827417"/>
          </a:xfrm>
          <a:prstGeom prst="rect">
            <a:avLst/>
          </a:prstGeom>
          <a:solidFill>
            <a:schemeClr val="tx2">
              <a:lumMod val="20000"/>
              <a:lumOff val="80000"/>
              <a:alpha val="2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09853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3F9003-8E4E-A346-8F28-E3A99934CD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IEP Goals Progress Measure 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786606-B5C8-E243-931C-DF5C5D2E8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6EB9F-620D-4745-B0DC-239369A89773}" type="datetime1">
              <a:rPr lang="en-US" smtClean="0"/>
              <a:t>3/3/2022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76BBA8-5940-3740-BA7C-08A04F41F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8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BEF6E8-DE76-40F9-BE1B-AB3F627FFD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0216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dirty="0"/>
              <a:t>Chapter 19 of the Pennsylvania School Code clarifies “applicable and attributable” thusly: “Regardless of certification area,</a:t>
            </a:r>
            <a:r>
              <a:rPr lang="en-US" sz="2200" b="1" dirty="0"/>
              <a:t> </a:t>
            </a:r>
            <a:r>
              <a:rPr lang="en-US" sz="2200" b="1" dirty="0">
                <a:solidFill>
                  <a:srgbClr val="23447F"/>
                </a:solidFill>
              </a:rPr>
              <a:t>all classroom teachers</a:t>
            </a:r>
            <a:r>
              <a:rPr lang="en-US" sz="2200" b="1" dirty="0"/>
              <a:t> </a:t>
            </a:r>
            <a:r>
              <a:rPr lang="en-US" sz="2200" dirty="0"/>
              <a:t>shall be accountable for student progress toward IEP Goals.”</a:t>
            </a: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AC3FC472-A601-438E-94FA-DE18CA4EEE54}"/>
              </a:ext>
            </a:extLst>
          </p:cNvPr>
          <p:cNvSpPr txBox="1">
            <a:spLocks/>
          </p:cNvSpPr>
          <p:nvPr/>
        </p:nvSpPr>
        <p:spPr>
          <a:xfrm>
            <a:off x="457200" y="3335483"/>
            <a:ext cx="8229600" cy="25727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200" dirty="0"/>
              <a:t>The IEP Goals Progress measure is required under the Individuals with Disabilities Education Act if:</a:t>
            </a:r>
          </a:p>
          <a:p>
            <a:r>
              <a:rPr lang="en-US" sz="2200" dirty="0"/>
              <a:t>the teacher provides instruction to a sufficient number of students with IEPs (meeting n count), and</a:t>
            </a:r>
          </a:p>
          <a:p>
            <a:r>
              <a:rPr lang="en-US" sz="2200" dirty="0"/>
              <a:t>those students have </a:t>
            </a:r>
            <a:r>
              <a:rPr lang="en-US" sz="2200" b="1" dirty="0">
                <a:solidFill>
                  <a:srgbClr val="23447F"/>
                </a:solidFill>
              </a:rPr>
              <a:t>similar academic </a:t>
            </a:r>
            <a:r>
              <a:rPr lang="en-US" sz="2200" dirty="0"/>
              <a:t>or </a:t>
            </a:r>
            <a:r>
              <a:rPr lang="en-US" sz="2200" b="1" dirty="0">
                <a:solidFill>
                  <a:srgbClr val="23447F"/>
                </a:solidFill>
              </a:rPr>
              <a:t>non-academic</a:t>
            </a:r>
            <a:r>
              <a:rPr lang="en-US" sz="2200" dirty="0"/>
              <a:t> IEP Goals to which the teacher contributes data used by the IEP team to monitor student progress.</a:t>
            </a:r>
          </a:p>
        </p:txBody>
      </p:sp>
    </p:spTree>
    <p:extLst>
      <p:ext uri="{BB962C8B-B14F-4D97-AF65-F5344CB8AC3E}">
        <p14:creationId xmlns:p14="http://schemas.microsoft.com/office/powerpoint/2010/main" val="11468347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3F9003-8E4E-A346-8F28-E3A99934CD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IEP Goals Progress Measure Continued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786606-B5C8-E243-931C-DF5C5D2E8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6EB9F-620D-4745-B0DC-239369A89773}" type="datetime1">
              <a:rPr lang="en-US" smtClean="0"/>
              <a:t>3/3/2022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76BBA8-5940-3740-BA7C-08A04F41F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9</a:t>
            </a:fld>
            <a:endParaRPr lang="en-US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CD960D98-1475-4997-88A5-6AB7437293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en-US" dirty="0"/>
              <a:t>The n count is defined as follows: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600" dirty="0"/>
              <a:t>The n count set must be </a:t>
            </a:r>
            <a:r>
              <a:rPr lang="en-US" sz="2600" b="1" dirty="0">
                <a:solidFill>
                  <a:srgbClr val="23447F"/>
                </a:solidFill>
              </a:rPr>
              <a:t>less than or equal to 11</a:t>
            </a:r>
            <a:r>
              <a:rPr lang="en-US" sz="2600" dirty="0"/>
              <a:t>. 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600" dirty="0"/>
              <a:t>An “</a:t>
            </a:r>
            <a:r>
              <a:rPr lang="en-US" sz="2600" b="1" dirty="0">
                <a:solidFill>
                  <a:srgbClr val="23447F"/>
                </a:solidFill>
              </a:rPr>
              <a:t>active n count</a:t>
            </a:r>
            <a:r>
              <a:rPr lang="en-US" sz="2600" dirty="0"/>
              <a:t>” based on the portion of instructional responsibility may be used rather than an “</a:t>
            </a:r>
            <a:r>
              <a:rPr lang="en-US" sz="2600" b="1" dirty="0">
                <a:solidFill>
                  <a:srgbClr val="23447F"/>
                </a:solidFill>
              </a:rPr>
              <a:t>actual n count</a:t>
            </a:r>
            <a:r>
              <a:rPr lang="en-US" sz="2600" dirty="0"/>
              <a:t>”.  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600" dirty="0"/>
              <a:t>The n count should apply to a </a:t>
            </a:r>
            <a:r>
              <a:rPr lang="en-US" sz="2600" b="1" dirty="0">
                <a:solidFill>
                  <a:srgbClr val="23447F"/>
                </a:solidFill>
              </a:rPr>
              <a:t>grade-level cohort </a:t>
            </a:r>
            <a:r>
              <a:rPr lang="en-US" sz="2600" dirty="0"/>
              <a:t>or </a:t>
            </a:r>
            <a:r>
              <a:rPr lang="en-US" sz="2600" b="1" dirty="0">
                <a:solidFill>
                  <a:srgbClr val="23447F"/>
                </a:solidFill>
              </a:rPr>
              <a:t>correlate to all students within a subject area</a:t>
            </a:r>
            <a:r>
              <a:rPr lang="en-US" sz="2600" b="1" dirty="0"/>
              <a:t> </a:t>
            </a:r>
            <a:r>
              <a:rPr lang="en-US" sz="2600" dirty="0"/>
              <a:t>rather than a single class or course taught by the teacher.</a:t>
            </a:r>
          </a:p>
        </p:txBody>
      </p:sp>
    </p:spTree>
    <p:extLst>
      <p:ext uri="{BB962C8B-B14F-4D97-AF65-F5344CB8AC3E}">
        <p14:creationId xmlns:p14="http://schemas.microsoft.com/office/powerpoint/2010/main" val="31370204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45745096E880943ACB0FE4084512437" ma:contentTypeVersion="13" ma:contentTypeDescription="Create a new document." ma:contentTypeScope="" ma:versionID="a19328166d2359d223ac879a61fcda45">
  <xsd:schema xmlns:xsd="http://www.w3.org/2001/XMLSchema" xmlns:xs="http://www.w3.org/2001/XMLSchema" xmlns:p="http://schemas.microsoft.com/office/2006/metadata/properties" xmlns:ns2="f1c7bf0e-1cb0-48f8-99df-6e3f20f315ba" targetNamespace="http://schemas.microsoft.com/office/2006/metadata/properties" ma:root="true" ma:fieldsID="da6e66bb09347633796227476a711d93" ns2:_="">
    <xsd:import namespace="f1c7bf0e-1cb0-48f8-99df-6e3f20f315ba"/>
    <xsd:element name="properties">
      <xsd:complexType>
        <xsd:sequence>
          <xsd:element name="documentManagement">
            <xsd:complexType>
              <xsd:all>
                <xsd:element ref="ns2:Group"/>
                <xsd:element ref="ns2:Document_x0020_Type" minOccurs="0"/>
                <xsd:element ref="ns2:Document_x0020_Type_x0020_II" minOccurs="0"/>
                <xsd:element ref="ns2:Category" minOccurs="0"/>
                <xsd:element ref="ns2:Month" minOccurs="0"/>
                <xsd:element ref="ns2:Author0" minOccurs="0"/>
                <xsd:element ref="ns2:Year" minOccurs="0"/>
                <xsd:element ref="ns2:To_x0020_Be_x0020_Deleted_x003f_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c7bf0e-1cb0-48f8-99df-6e3f20f315ba" elementFormDefault="qualified">
    <xsd:import namespace="http://schemas.microsoft.com/office/2006/documentManagement/types"/>
    <xsd:import namespace="http://schemas.microsoft.com/office/infopath/2007/PartnerControls"/>
    <xsd:element name="Group" ma:index="2" ma:displayName="Group" ma:default="Select..." ma:format="Dropdown" ma:internalName="Group">
      <xsd:simpleType>
        <xsd:restriction base="dms:Choice">
          <xsd:enumeration value="Select..."/>
          <xsd:enumeration value="PDE Highlights"/>
          <xsd:enumeration value="Transition"/>
          <xsd:enumeration value="COVID-19"/>
          <xsd:enumeration value="Getting My Job Done"/>
          <xsd:enumeration value="Internal Controls"/>
          <xsd:enumeration value="My Professional Growth"/>
          <xsd:enumeration value="My Personal Stuff"/>
          <xsd:enumeration value="My Work Place"/>
          <xsd:enumeration value="Health Safety and Security"/>
          <xsd:enumeration value="Management Services"/>
          <xsd:enumeration value="Penn Link"/>
          <xsd:enumeration value="Accessibility"/>
        </xsd:restriction>
      </xsd:simpleType>
    </xsd:element>
    <xsd:element name="Document_x0020_Type" ma:index="3" nillable="true" ma:displayName="Document Type I" ma:default="Select..." ma:format="Dropdown" ma:internalName="Document_x0020_Type">
      <xsd:simpleType>
        <xsd:restriction base="dms:Choice">
          <xsd:enumeration value="Select..."/>
          <xsd:enumeration value="COVID-HR"/>
          <xsd:enumeration value="COVID-IT"/>
          <xsd:enumeration value="COVID-Budget"/>
          <xsd:enumeration value="COVID-Resources"/>
          <xsd:enumeration value="Accessibility"/>
          <xsd:enumeration value="Admin Policies"/>
          <xsd:enumeration value="Electronic Personnel Action Request (ePAR)"/>
          <xsd:enumeration value="Emergency Evacuation Plan"/>
          <xsd:enumeration value="Employee"/>
          <xsd:enumeration value="Health, Safety &amp; Security"/>
          <xsd:enumeration value="HR Transition"/>
          <xsd:enumeration value="IT Transition"/>
          <xsd:enumeration value="Leave/AWS"/>
          <xsd:enumeration value="Miscellaneous"/>
          <xsd:enumeration value="Parking"/>
          <xsd:enumeration value="Pay and Benefits"/>
          <xsd:enumeration value="PDE Academy"/>
          <xsd:enumeration value="Supervisor"/>
        </xsd:restriction>
      </xsd:simpleType>
    </xsd:element>
    <xsd:element name="Document_x0020_Type_x0020_II" ma:index="4" nillable="true" ma:displayName="Document Type II" ma:default="Select..." ma:format="Dropdown" ma:internalName="Document_x0020_Type_x0020_II">
      <xsd:simpleType>
        <xsd:restriction base="dms:Choice">
          <xsd:enumeration value="Select..."/>
          <xsd:enumeration value="Accessibility"/>
          <xsd:enumeration value="Admin Policies"/>
          <xsd:enumeration value="Electronic Personnel Action Request (ePAR)"/>
          <xsd:enumeration value="Emergency Evacuation Plan"/>
          <xsd:enumeration value="Employee"/>
          <xsd:enumeration value="Health, Safety &amp; Security"/>
          <xsd:enumeration value="HR Transition"/>
          <xsd:enumeration value="IT Transition"/>
          <xsd:enumeration value="Leave/AWS"/>
          <xsd:enumeration value="Miscellaneous"/>
          <xsd:enumeration value="Parking"/>
          <xsd:enumeration value="Pay and Benefits"/>
          <xsd:enumeration value="PDE Academy"/>
          <xsd:enumeration value="Supervisor"/>
          <xsd:enumeration value="Zoom"/>
        </xsd:restriction>
      </xsd:simpleType>
    </xsd:element>
    <xsd:element name="Category" ma:index="5" nillable="true" ma:displayName="Category" ma:default="Select..." ma:format="Dropdown" ma:internalName="Category">
      <xsd:simpleType>
        <xsd:restriction base="dms:Choice">
          <xsd:enumeration value="Select..."/>
          <xsd:enumeration value="1. Active Shooter"/>
          <xsd:enumeration value="2. AED/Medical Emergencies"/>
          <xsd:enumeration value="3. Emergency Evacuation/Emergency Preparedness"/>
          <xsd:enumeration value="4. Accidents"/>
          <xsd:enumeration value="5. Safety Goals /Personal Safety"/>
          <xsd:enumeration value="6. Health, Wellness and Fitness"/>
          <xsd:enumeration value="7. Security/ID Badge"/>
          <xsd:enumeration value="8. Worker's Compensation"/>
          <xsd:enumeration value="9. Additional Resources"/>
          <xsd:enumeration value="Employee"/>
          <xsd:enumeration value="Supervisor"/>
          <xsd:enumeration value="Year 2020"/>
          <xsd:enumeration value="Year 2019"/>
          <xsd:enumeration value="Year 2018"/>
          <xsd:enumeration value="Year 2017"/>
          <xsd:enumeration value="Year 2016"/>
          <xsd:enumeration value="Year 2015"/>
          <xsd:enumeration value="Year 2014"/>
          <xsd:enumeration value="Year 2013"/>
          <xsd:enumeration value="Year 2012"/>
          <xsd:enumeration value="Year 2011"/>
        </xsd:restriction>
      </xsd:simpleType>
    </xsd:element>
    <xsd:element name="Month" ma:index="12" nillable="true" ma:displayName="Month" ma:default="Select..." ma:format="Dropdown" ma:internalName="Month">
      <xsd:simpleType>
        <xsd:restriction base="dms:Choice">
          <xsd:enumeration value="Select..."/>
          <xsd:enumeration value="01 - January"/>
          <xsd:enumeration value="02 - February"/>
          <xsd:enumeration value="03 - March"/>
          <xsd:enumeration value="04 - April"/>
          <xsd:enumeration value="05 - May"/>
          <xsd:enumeration value="06 - June"/>
          <xsd:enumeration value="07 - July"/>
          <xsd:enumeration value="08 - August"/>
          <xsd:enumeration value="09 - September"/>
          <xsd:enumeration value="10 - October"/>
          <xsd:enumeration value="11 - November"/>
          <xsd:enumeration value="12 - December"/>
        </xsd:restriction>
      </xsd:simpleType>
    </xsd:element>
    <xsd:element name="Author0" ma:index="13" nillable="true" ma:displayName="Sent By" ma:description="The name in the column reflect the name of the Penn Link message creator/submitter." ma:internalName="Author0">
      <xsd:simpleType>
        <xsd:restriction base="dms:Text">
          <xsd:maxLength value="255"/>
        </xsd:restriction>
      </xsd:simpleType>
    </xsd:element>
    <xsd:element name="Year" ma:index="14" nillable="true" ma:displayName="Year" ma:default="2020" ma:format="Dropdown" ma:internalName="Year">
      <xsd:simpleType>
        <xsd:restriction base="dms:Choice">
          <xsd:enumeration value="2020"/>
          <xsd:enumeration value="2019"/>
          <xsd:enumeration value="2018"/>
          <xsd:enumeration value="2017"/>
          <xsd:enumeration value="2016"/>
          <xsd:enumeration value="2015"/>
          <xsd:enumeration value="2014"/>
          <xsd:enumeration value="2013"/>
          <xsd:enumeration value="2012"/>
          <xsd:enumeration value="2011"/>
          <xsd:enumeration value="2010"/>
        </xsd:restriction>
      </xsd:simpleType>
    </xsd:element>
    <xsd:element name="To_x0020_Be_x0020_Deleted_x003f_" ma:index="15" ma:displayName="To Be Deleted?" ma:default="NO" ma:description="Identify if this Document needs to be removed from this Inside PDE site?" ma:format="Dropdown" ma:internalName="To_x0020_Be_x0020_Deleted_x003f_">
      <xsd:simpleType>
        <xsd:restriction base="dms:Choice">
          <xsd:enumeration value="NO"/>
          <xsd:enumeration value="YES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8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Group xmlns="f1c7bf0e-1cb0-48f8-99df-6e3f20f315ba">Accessibility</Group>
    <Category xmlns="f1c7bf0e-1cb0-48f8-99df-6e3f20f315ba">Select...</Category>
    <To_x0020_Be_x0020_Deleted_x003f_ xmlns="f1c7bf0e-1cb0-48f8-99df-6e3f20f315ba">NO</To_x0020_Be_x0020_Deleted_x003f_>
    <Year xmlns="f1c7bf0e-1cb0-48f8-99df-6e3f20f315ba" xsi:nil="true"/>
    <Month xmlns="f1c7bf0e-1cb0-48f8-99df-6e3f20f315ba" xsi:nil="true"/>
    <Document_x0020_Type_x0020_II xmlns="f1c7bf0e-1cb0-48f8-99df-6e3f20f315ba">Accessibility</Document_x0020_Type_x0020_II>
    <Document_x0020_Type xmlns="f1c7bf0e-1cb0-48f8-99df-6e3f20f315ba">Accessibility</Document_x0020_Type>
    <Author0 xmlns="f1c7bf0e-1cb0-48f8-99df-6e3f20f315ba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6EB1890-C898-44F4-9E47-0A022625EBD7}">
  <ds:schemaRefs>
    <ds:schemaRef ds:uri="f1c7bf0e-1cb0-48f8-99df-6e3f20f315b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B345E959-B139-4928-B6C0-4290FBE61FC4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f1c7bf0e-1cb0-48f8-99df-6e3f20f315ba"/>
    <ds:schemaRef ds:uri="http://schemas.microsoft.com/office/2006/documentManagement/types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C12A4EA4-2FD6-46CD-858F-1ABF09EFBD7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42241</TotalTime>
  <Words>1613</Words>
  <Application>Microsoft Office PowerPoint</Application>
  <PresentationFormat>On-screen Show (4:3)</PresentationFormat>
  <Paragraphs>181</Paragraphs>
  <Slides>16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Symbol</vt:lpstr>
      <vt:lpstr>Tahoma</vt:lpstr>
      <vt:lpstr>Wingdings</vt:lpstr>
      <vt:lpstr>Office Theme</vt:lpstr>
      <vt:lpstr>Act 13  Office Hour Targeted Topics </vt:lpstr>
      <vt:lpstr>Agenda</vt:lpstr>
      <vt:lpstr>Office Hours Etiquette</vt:lpstr>
      <vt:lpstr>Act 13 Frameworks</vt:lpstr>
      <vt:lpstr> Temporary Professional Employee</vt:lpstr>
      <vt:lpstr>Act 13: Teacher Specific Data (Set 10%)</vt:lpstr>
      <vt:lpstr> SLO vs. Student Performance Measure </vt:lpstr>
      <vt:lpstr>IEP Goals Progress Measure </vt:lpstr>
      <vt:lpstr>IEP Goals Progress Measure Continued</vt:lpstr>
      <vt:lpstr>Building Level Score</vt:lpstr>
      <vt:lpstr>Rating Protocol</vt:lpstr>
      <vt:lpstr>Transfer Option</vt:lpstr>
      <vt:lpstr>  13-4 Interim Rating</vt:lpstr>
      <vt:lpstr>Performance Improvement Plan</vt:lpstr>
      <vt:lpstr>What’s next?</vt:lpstr>
      <vt:lpstr>Contact/Mission</vt:lpstr>
    </vt:vector>
  </TitlesOfParts>
  <Company>PA Department of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pdeadmin</dc:creator>
  <cp:lastModifiedBy>Andrea Brown</cp:lastModifiedBy>
  <cp:revision>1301</cp:revision>
  <cp:lastPrinted>2021-12-04T17:26:39Z</cp:lastPrinted>
  <dcterms:created xsi:type="dcterms:W3CDTF">2017-02-01T18:23:33Z</dcterms:created>
  <dcterms:modified xsi:type="dcterms:W3CDTF">2022-03-09T16:35:45Z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r8>33500</vt:r8>
  </property>
  <property fmtid="{D5CDD505-2E9C-101B-9397-08002B2CF9AE}" pid="3" name="_dlc_policyId">
    <vt:lpwstr>/InsidePDE/Documents</vt:lpwstr>
  </property>
  <property fmtid="{D5CDD505-2E9C-101B-9397-08002B2CF9AE}" pid="4" name="xd_ProgID">
    <vt:lpwstr/>
  </property>
  <property fmtid="{D5CDD505-2E9C-101B-9397-08002B2CF9AE}" pid="5" name="_CopySource">
    <vt:lpwstr>https://collab.pde.pa.gov/InsidePDE/Documents/Getting My Job Done/Accessibility/PDE PowerPoint Template - ADA Accessible.pptx</vt:lpwstr>
  </property>
  <property fmtid="{D5CDD505-2E9C-101B-9397-08002B2CF9AE}" pid="6" name="ContentTypeId">
    <vt:lpwstr>0x010100545745096E880943ACB0FE4084512437</vt:lpwstr>
  </property>
  <property fmtid="{D5CDD505-2E9C-101B-9397-08002B2CF9AE}" pid="7" name="ItemRetentionFormula">
    <vt:lpwstr>&lt;formula id="Microsoft.Office.RecordsManagement.PolicyFeatures.Expiration.Formula.BuiltIn"&gt;&lt;number&gt;1&lt;/number&gt;&lt;property&gt;Post_x005f_x0020_End_x005f_x0020_Date&lt;/property&gt;&lt;propertyId&gt;00000000-0000-0000-0000-000000000000&lt;/propertyId&gt;&lt;period&gt;days&lt;/period&gt;&lt;/formula&gt;</vt:lpwstr>
  </property>
  <property fmtid="{D5CDD505-2E9C-101B-9397-08002B2CF9AE}" pid="8" name="TemplateUrl">
    <vt:lpwstr/>
  </property>
</Properties>
</file>