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313" r:id="rId7"/>
    <p:sldId id="344" r:id="rId8"/>
    <p:sldId id="345" r:id="rId9"/>
    <p:sldId id="347" r:id="rId10"/>
    <p:sldId id="348" r:id="rId11"/>
    <p:sldId id="349" r:id="rId12"/>
    <p:sldId id="346" r:id="rId13"/>
    <p:sldId id="319" r:id="rId14"/>
    <p:sldId id="29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12"/>
    <p:restoredTop sz="79277" autoAdjust="0"/>
  </p:normalViewPr>
  <p:slideViewPr>
    <p:cSldViewPr snapToGrid="0">
      <p:cViewPr varScale="1">
        <p:scale>
          <a:sx n="63" d="100"/>
          <a:sy n="63" d="100"/>
        </p:scale>
        <p:origin x="67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Brown" userId="877a712b-fe1d-423f-84d5-a1c5f852b9a8" providerId="ADAL" clId="{275E0BAB-66A4-452B-AB58-AC05028E3E76}"/>
    <pc:docChg chg="modSld">
      <pc:chgData name="Andrea Brown" userId="877a712b-fe1d-423f-84d5-a1c5f852b9a8" providerId="ADAL" clId="{275E0BAB-66A4-452B-AB58-AC05028E3E76}" dt="2023-10-18T23:32:51.888" v="83" actId="962"/>
      <pc:docMkLst>
        <pc:docMk/>
      </pc:docMkLst>
      <pc:sldChg chg="modSp mod">
        <pc:chgData name="Andrea Brown" userId="877a712b-fe1d-423f-84d5-a1c5f852b9a8" providerId="ADAL" clId="{275E0BAB-66A4-452B-AB58-AC05028E3E76}" dt="2023-10-18T23:32:39.349" v="43" actId="962"/>
        <pc:sldMkLst>
          <pc:docMk/>
          <pc:sldMk cId="998280309" sldId="345"/>
        </pc:sldMkLst>
        <pc:picChg chg="mod">
          <ac:chgData name="Andrea Brown" userId="877a712b-fe1d-423f-84d5-a1c5f852b9a8" providerId="ADAL" clId="{275E0BAB-66A4-452B-AB58-AC05028E3E76}" dt="2023-10-18T23:32:39.349" v="43" actId="962"/>
          <ac:picMkLst>
            <pc:docMk/>
            <pc:sldMk cId="998280309" sldId="345"/>
            <ac:picMk id="7" creationId="{20C21D2E-1649-0216-6D0F-2A084F9DF581}"/>
          </ac:picMkLst>
        </pc:picChg>
      </pc:sldChg>
      <pc:sldChg chg="modSp mod">
        <pc:chgData name="Andrea Brown" userId="877a712b-fe1d-423f-84d5-a1c5f852b9a8" providerId="ADAL" clId="{275E0BAB-66A4-452B-AB58-AC05028E3E76}" dt="2023-10-18T23:32:51.888" v="83" actId="962"/>
        <pc:sldMkLst>
          <pc:docMk/>
          <pc:sldMk cId="803411063" sldId="349"/>
        </pc:sldMkLst>
        <pc:picChg chg="mod">
          <ac:chgData name="Andrea Brown" userId="877a712b-fe1d-423f-84d5-a1c5f852b9a8" providerId="ADAL" clId="{275E0BAB-66A4-452B-AB58-AC05028E3E76}" dt="2023-10-18T23:32:51.888" v="83" actId="962"/>
          <ac:picMkLst>
            <pc:docMk/>
            <pc:sldMk cId="803411063" sldId="349"/>
            <ac:picMk id="7" creationId="{AF767756-C0F5-4749-804C-48C6B673E1C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94993-336E-4449-87F7-E5B567E39011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12C48-CBE3-4456-858D-2A38C9D9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366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 &amp; introductions.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653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382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851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Pause for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022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297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123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479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426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10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FF38B-4F72-1840-49DA-E8867A1618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615" y="1913178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C16A18-8BEE-A3DE-0E0A-257BD71126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077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1BEB6-B431-7786-071D-B956BF878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6408-90F9-4FE1-83A4-B1D50ED00294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8B36E-268F-799C-F7BC-8365CD476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D37CF-0AD6-ECB7-3ECC-E2DB4F60D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Ornamental shape. Blue gradient and gray rectangles">
            <a:extLst>
              <a:ext uri="{FF2B5EF4-FFF2-40B4-BE49-F238E27FC236}">
                <a16:creationId xmlns:a16="http://schemas.microsoft.com/office/drawing/2014/main" id="{73CA9021-3EA6-3F1D-A425-16C8069FC0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52400"/>
            <a:ext cx="12192000" cy="2381250"/>
          </a:xfrm>
          <a:prstGeom prst="rect">
            <a:avLst/>
          </a:prstGeom>
        </p:spPr>
      </p:pic>
      <p:pic>
        <p:nvPicPr>
          <p:cNvPr id="8" name="Picture 7" descr="Pennsylvania Department of Education Logo">
            <a:extLst>
              <a:ext uri="{FF2B5EF4-FFF2-40B4-BE49-F238E27FC236}">
                <a16:creationId xmlns:a16="http://schemas.microsoft.com/office/drawing/2014/main" id="{98288550-DC8A-BF20-9C8D-3C34DBB89C6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0696" y="530226"/>
            <a:ext cx="3556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5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6FB5E-4DF1-CA41-02F2-0061D098F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2BA9-EFE2-4AFF-BF9D-E8B1DAC0BC18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20F973-FB2B-C2C2-2EA1-8E14C4A70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DDAEC-C06B-6260-40FA-700AC23B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 descr="Pennsylvania Department of Education Logo">
            <a:extLst>
              <a:ext uri="{FF2B5EF4-FFF2-40B4-BE49-F238E27FC236}">
                <a16:creationId xmlns:a16="http://schemas.microsoft.com/office/drawing/2014/main" id="{BF49D115-6E3C-0A02-2556-15FC8E1DC8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5327" y="136525"/>
            <a:ext cx="1836673" cy="655955"/>
          </a:xfrm>
          <a:prstGeom prst="rect">
            <a:avLst/>
          </a:prstGeom>
        </p:spPr>
      </p:pic>
      <p:pic>
        <p:nvPicPr>
          <p:cNvPr id="7" name="Picture 6" descr="PDE Logo inside a blue square">
            <a:extLst>
              <a:ext uri="{FF2B5EF4-FFF2-40B4-BE49-F238E27FC236}">
                <a16:creationId xmlns:a16="http://schemas.microsoft.com/office/drawing/2014/main" id="{8C504C3F-60BB-14EF-091F-9565A3C0C1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25475" y="257902"/>
            <a:ext cx="2121348" cy="2121348"/>
          </a:xfrm>
          <a:prstGeom prst="rect">
            <a:avLst/>
          </a:prstGeom>
        </p:spPr>
      </p:pic>
      <p:pic>
        <p:nvPicPr>
          <p:cNvPr id="8" name="Picture 7" descr="Pennsylvania Department of Education logo">
            <a:extLst>
              <a:ext uri="{FF2B5EF4-FFF2-40B4-BE49-F238E27FC236}">
                <a16:creationId xmlns:a16="http://schemas.microsoft.com/office/drawing/2014/main" id="{6C65AF12-DFBC-1A92-8273-9466BEB1E9A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77363" y="792480"/>
            <a:ext cx="1417572" cy="85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61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E685F-8FE5-BAB3-651F-9216D373B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i="0" baseline="0">
                <a:latin typeface="proxima-nov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6450A-26B0-FB21-73CE-9019D9AC4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proxima-nova"/>
              </a:defRPr>
            </a:lvl1pPr>
            <a:lvl2pPr>
              <a:defRPr sz="2800">
                <a:latin typeface="proxima-nova"/>
              </a:defRPr>
            </a:lvl2pPr>
            <a:lvl3pPr>
              <a:defRPr sz="2400">
                <a:latin typeface="proxima-nova"/>
              </a:defRPr>
            </a:lvl3pPr>
            <a:lvl4pPr>
              <a:defRPr sz="2000">
                <a:latin typeface="proxima-nova"/>
              </a:defRPr>
            </a:lvl4pPr>
            <a:lvl5pPr>
              <a:defRPr sz="2000">
                <a:latin typeface="proxima-nov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7202F7-784D-F7D4-B425-FA808B4D2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proxima-nov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143AEB-D729-04FF-7CA8-FEBE5A69B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0975-47B6-4BE8-B879-EB115C8840C9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DC3CA-9838-7D30-1571-F4294DB38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B8D24C-2601-ACA8-2C0B-181A7F2C3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000F9132-2FA6-531B-853B-7FA60C4EE9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9" name="Picture 8" descr="Pennsylvania Department of Education Logo">
            <a:extLst>
              <a:ext uri="{FF2B5EF4-FFF2-40B4-BE49-F238E27FC236}">
                <a16:creationId xmlns:a16="http://schemas.microsoft.com/office/drawing/2014/main" id="{DF560240-EEF9-E3AD-E70F-0049B713CB2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5327" y="136525"/>
            <a:ext cx="1836673" cy="65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097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6A541-70B4-C2B2-8919-38928449B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i="0" baseline="0">
                <a:latin typeface="proxima-nov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5DF3D-5910-9092-944E-68073C5AD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21744E-5668-8E0E-7F9D-79A21C062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aseline="0">
                <a:latin typeface="proxima-nov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54305-D8FA-18F1-7D1C-032360250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5B11-EC1F-4C0C-86C0-7EC27F255174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54EDB-B905-1AF9-78F3-44291E2CD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5354CF-B85A-F363-9999-9A8B7188D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PDE Logo inside a blue square">
            <a:extLst>
              <a:ext uri="{FF2B5EF4-FFF2-40B4-BE49-F238E27FC236}">
                <a16:creationId xmlns:a16="http://schemas.microsoft.com/office/drawing/2014/main" id="{931248E6-F468-3E78-9D55-0EAE4144AE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01188" y="611585"/>
            <a:ext cx="2121348" cy="2121348"/>
          </a:xfrm>
          <a:prstGeom prst="rect">
            <a:avLst/>
          </a:prstGeom>
        </p:spPr>
      </p:pic>
      <p:pic>
        <p:nvPicPr>
          <p:cNvPr id="11" name="Picture 10" descr="Pennsylvania Department of Education logo">
            <a:extLst>
              <a:ext uri="{FF2B5EF4-FFF2-40B4-BE49-F238E27FC236}">
                <a16:creationId xmlns:a16="http://schemas.microsoft.com/office/drawing/2014/main" id="{F1DFF1FE-B4F3-B08C-899D-E23D461C950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48415" y="1191811"/>
            <a:ext cx="1417572" cy="85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991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AB487-1515-5EC0-EEE4-58615CC7ED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 i="0" baseline="0">
                <a:latin typeface="proxima-nova"/>
              </a:defRPr>
            </a:lvl1pPr>
          </a:lstStyle>
          <a:p>
            <a:r>
              <a:rPr lang="en-US"/>
              <a:t>Contact/Mission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4DAF0-3314-8F24-DDFE-B90A44162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75107"/>
          </a:xfrm>
        </p:spPr>
        <p:txBody>
          <a:bodyPr/>
          <a:lstStyle>
            <a:lvl1pPr>
              <a:defRPr>
                <a:latin typeface="proxima-nova"/>
              </a:defRPr>
            </a:lvl1pPr>
            <a:lvl2pPr>
              <a:defRPr>
                <a:latin typeface="proxima-nova"/>
              </a:defRPr>
            </a:lvl2pPr>
            <a:lvl3pPr>
              <a:defRPr>
                <a:latin typeface="proxima-nova"/>
              </a:defRPr>
            </a:lvl3pPr>
            <a:lvl4pPr>
              <a:defRPr>
                <a:latin typeface="proxima-nova"/>
              </a:defRPr>
            </a:lvl4pPr>
            <a:lvl5pPr>
              <a:defRPr>
                <a:latin typeface="proxima-nov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363D0-A71B-A696-2912-89A6CF2E6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72E730-7964-4CDF-A2E3-4BCF0755E00A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A4848-B5F4-26E7-D4E3-56FF89A9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79C3DD4C-86BC-D051-AE3E-45FB253C99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8" name="Picture 7" descr="Pennsylvania Department of Education Logo">
            <a:extLst>
              <a:ext uri="{FF2B5EF4-FFF2-40B4-BE49-F238E27FC236}">
                <a16:creationId xmlns:a16="http://schemas.microsoft.com/office/drawing/2014/main" id="{9A270310-886E-256E-C883-D3A770A4138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5327" y="136525"/>
            <a:ext cx="1836673" cy="65595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4913B61-B8DB-8A4C-59D3-7CF2ABAB7F3B}"/>
              </a:ext>
            </a:extLst>
          </p:cNvPr>
          <p:cNvSpPr txBox="1"/>
          <p:nvPr userDrawn="1"/>
        </p:nvSpPr>
        <p:spPr>
          <a:xfrm>
            <a:off x="1086928" y="4606505"/>
            <a:ext cx="1026687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i="1" baseline="0" dirty="0">
                <a:latin typeface="proxima-nova"/>
                <a:cs typeface="Arial" panose="020B0604020202020204" pitchFamily="34" charset="0"/>
              </a:rPr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sz="1600" baseline="0" dirty="0">
              <a:latin typeface="proxima-nova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49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AB487-1515-5EC0-EEE4-58615CC7E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 i="0" baseline="0">
                <a:latin typeface="proxima-nov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4DAF0-3314-8F24-DDFE-B90A44162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proxima-nova"/>
              </a:defRPr>
            </a:lvl1pPr>
            <a:lvl2pPr>
              <a:defRPr baseline="0">
                <a:latin typeface="proxima-nova"/>
              </a:defRPr>
            </a:lvl2pPr>
            <a:lvl3pPr>
              <a:defRPr baseline="0">
                <a:latin typeface="proxima-nova"/>
              </a:defRPr>
            </a:lvl3pPr>
            <a:lvl4pPr>
              <a:defRPr baseline="0">
                <a:latin typeface="proxima-nova"/>
              </a:defRPr>
            </a:lvl4pPr>
            <a:lvl5pPr>
              <a:defRPr baseline="0">
                <a:latin typeface="proxima-nov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363D0-A71B-A696-2912-89A6CF2E6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029C-5B17-409B-86F2-A65FE5BE79A1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E8AFF-CE3F-E0E8-4EF3-7DA0B1E1B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A4848-B5F4-26E7-D4E3-56FF89A9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79C3DD4C-86BC-D051-AE3E-45FB253C99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8" name="Picture 7" descr="Pennsylvania Department of Education Logo">
            <a:extLst>
              <a:ext uri="{FF2B5EF4-FFF2-40B4-BE49-F238E27FC236}">
                <a16:creationId xmlns:a16="http://schemas.microsoft.com/office/drawing/2014/main" id="{9A270310-886E-256E-C883-D3A770A4138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5327" y="136525"/>
            <a:ext cx="1836673" cy="65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72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1F210-029F-E095-CA68-8B2290AD1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400" b="1" i="0" baseline="0">
                <a:latin typeface="proxima-nov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E8633-CAF1-94AE-D24C-21B3EB5AE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tint val="75000"/>
                  </a:schemeClr>
                </a:solidFill>
                <a:latin typeface="proxima-nov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C7BC3-E25D-D40A-6B64-7EF414A1E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DB6E-6D70-4FEC-A112-5F97BC4AEE43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7242D-6913-7C20-7953-B581907F3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9EFF3-20FA-34D5-B90C-BE36221D5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Ornamental shape. Blue gradient and gray rectangles">
            <a:extLst>
              <a:ext uri="{FF2B5EF4-FFF2-40B4-BE49-F238E27FC236}">
                <a16:creationId xmlns:a16="http://schemas.microsoft.com/office/drawing/2014/main" id="{C56D4987-17F8-5DD6-30EC-9DA0725D33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52400"/>
            <a:ext cx="12192000" cy="2381250"/>
          </a:xfrm>
          <a:prstGeom prst="rect">
            <a:avLst/>
          </a:prstGeom>
        </p:spPr>
      </p:pic>
      <p:pic>
        <p:nvPicPr>
          <p:cNvPr id="8" name="Picture 7" descr="Pennsylvania Department of Education Logo">
            <a:extLst>
              <a:ext uri="{FF2B5EF4-FFF2-40B4-BE49-F238E27FC236}">
                <a16:creationId xmlns:a16="http://schemas.microsoft.com/office/drawing/2014/main" id="{3A160336-F072-33D2-7025-BC4795EF6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0696" y="530226"/>
            <a:ext cx="3556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94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BE1CD-B1D2-FD34-4B40-B97BAD744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 i="0" baseline="0">
                <a:latin typeface="proxima-nov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08F26-BE84-E16A-DCC9-30F0C4698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aseline="0">
                <a:latin typeface="proxima-nova"/>
              </a:defRPr>
            </a:lvl1pPr>
            <a:lvl2pPr>
              <a:defRPr baseline="0">
                <a:latin typeface="proxima-nova"/>
              </a:defRPr>
            </a:lvl2pPr>
            <a:lvl3pPr>
              <a:defRPr baseline="0">
                <a:latin typeface="proxima-nova"/>
              </a:defRPr>
            </a:lvl3pPr>
            <a:lvl4pPr>
              <a:defRPr baseline="0">
                <a:latin typeface="proxima-nova"/>
              </a:defRPr>
            </a:lvl4pPr>
            <a:lvl5pPr>
              <a:defRPr baseline="0">
                <a:latin typeface="proxima-nov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18E27B-F2B3-D744-F6F2-A89C651C7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aseline="0">
                <a:latin typeface="proxima-nova"/>
              </a:defRPr>
            </a:lvl1pPr>
            <a:lvl2pPr>
              <a:defRPr baseline="0">
                <a:latin typeface="proxima-nova"/>
              </a:defRPr>
            </a:lvl2pPr>
            <a:lvl3pPr>
              <a:defRPr baseline="0">
                <a:latin typeface="proxima-nova"/>
              </a:defRPr>
            </a:lvl3pPr>
            <a:lvl4pPr>
              <a:defRPr baseline="0">
                <a:latin typeface="proxima-nova"/>
              </a:defRPr>
            </a:lvl4pPr>
            <a:lvl5pPr>
              <a:defRPr baseline="0">
                <a:latin typeface="proxima-nov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5F240-8BB6-EF46-2AF5-526674846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FE5A-6E96-494B-BDD8-6F437FF9AB11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F7E33-4ACC-CA0E-A851-0633E8007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1526BE-FED8-3A4C-D122-F217B1792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E05121F8-F8D0-12BE-2280-7E60891ED6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9" name="Picture 8" descr="Pennsylvania Department of Education Logo">
            <a:extLst>
              <a:ext uri="{FF2B5EF4-FFF2-40B4-BE49-F238E27FC236}">
                <a16:creationId xmlns:a16="http://schemas.microsoft.com/office/drawing/2014/main" id="{E150CC1C-9925-9798-5AED-1CA3599D8C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5327" y="136525"/>
            <a:ext cx="1836673" cy="65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416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AC45C-FCDD-8C82-6BAE-191F39AEF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aseline="0">
                <a:latin typeface="proxima-nov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0E196-69DC-0037-E268-81EEC6A19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baseline="0">
                <a:latin typeface="proxima-nov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793AD-42F2-D892-5BC1-2C2EEFCFD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aseline="0">
                <a:latin typeface="proxima-nova"/>
              </a:defRPr>
            </a:lvl1pPr>
            <a:lvl2pPr>
              <a:defRPr baseline="0">
                <a:latin typeface="proxima-nova"/>
              </a:defRPr>
            </a:lvl2pPr>
            <a:lvl3pPr>
              <a:defRPr baseline="0">
                <a:latin typeface="proxima-nova"/>
              </a:defRPr>
            </a:lvl3pPr>
            <a:lvl4pPr>
              <a:defRPr baseline="0">
                <a:latin typeface="proxima-nova"/>
              </a:defRPr>
            </a:lvl4pPr>
            <a:lvl5pPr>
              <a:defRPr baseline="0">
                <a:latin typeface="proxima-nov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4833A3-0D20-240B-BF7B-E79DB765F1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 baseline="0">
                <a:latin typeface="proxima-nov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6CD78F-9005-BA9B-FE0C-7CD98EC815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aseline="0">
                <a:latin typeface="proxima-nova"/>
              </a:defRPr>
            </a:lvl1pPr>
            <a:lvl2pPr>
              <a:defRPr baseline="0">
                <a:latin typeface="proxima-nova"/>
              </a:defRPr>
            </a:lvl2pPr>
            <a:lvl3pPr>
              <a:defRPr baseline="0">
                <a:latin typeface="proxima-nova"/>
              </a:defRPr>
            </a:lvl3pPr>
            <a:lvl4pPr>
              <a:defRPr baseline="0">
                <a:latin typeface="proxima-nova"/>
              </a:defRPr>
            </a:lvl4pPr>
            <a:lvl5pPr>
              <a:defRPr baseline="0">
                <a:latin typeface="proxima-nov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797DD2-4FC4-4BD3-E123-CBC3D4E31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5760-DF15-44D3-BE51-84A885468F1F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E03071-322D-C992-7498-959F4A42B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F68EC2-081E-D5E2-4E69-34D35705C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7D39C305-7D91-BD64-0A4C-03A5F78D18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11" name="Picture 10" descr="Pennsylvania Department of Education Logo">
            <a:extLst>
              <a:ext uri="{FF2B5EF4-FFF2-40B4-BE49-F238E27FC236}">
                <a16:creationId xmlns:a16="http://schemas.microsoft.com/office/drawing/2014/main" id="{755D1E9F-F6AD-9175-7C8F-59495A112C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5327" y="136525"/>
            <a:ext cx="1836673" cy="65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3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5EBD6-84C9-6F8B-1FA6-F3CDF548A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4257"/>
            <a:ext cx="10515600" cy="1325563"/>
          </a:xfrm>
        </p:spPr>
        <p:txBody>
          <a:bodyPr/>
          <a:lstStyle>
            <a:lvl1pPr>
              <a:defRPr baseline="0">
                <a:latin typeface="proxima-nov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EA2365-C3E5-3626-0B83-978B2CF7F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BF18-C1C5-4E58-AE1E-EFC1DEA4ED61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FDCAC1-0456-600F-02CB-792E298A4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811319-E93D-F436-D166-049D1CE1B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 descr="Ornamental shape. Blue gradient and gray rectangles">
            <a:extLst>
              <a:ext uri="{FF2B5EF4-FFF2-40B4-BE49-F238E27FC236}">
                <a16:creationId xmlns:a16="http://schemas.microsoft.com/office/drawing/2014/main" id="{CAD87B9F-3FE8-A5B1-53CA-F7B23BB364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52400"/>
            <a:ext cx="12192000" cy="2381250"/>
          </a:xfrm>
          <a:prstGeom prst="rect">
            <a:avLst/>
          </a:prstGeom>
        </p:spPr>
      </p:pic>
      <p:pic>
        <p:nvPicPr>
          <p:cNvPr id="7" name="Picture 6" descr="Pennsylvania Department of Education Logo">
            <a:extLst>
              <a:ext uri="{FF2B5EF4-FFF2-40B4-BE49-F238E27FC236}">
                <a16:creationId xmlns:a16="http://schemas.microsoft.com/office/drawing/2014/main" id="{87221160-2A5A-3172-BC02-3233B27E7F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0696" y="530226"/>
            <a:ext cx="3556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68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5EBD6-84C9-6F8B-1FA6-F3CDF548A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3917"/>
            <a:ext cx="10515600" cy="1325563"/>
          </a:xfrm>
        </p:spPr>
        <p:txBody>
          <a:bodyPr/>
          <a:lstStyle>
            <a:lvl1pPr>
              <a:defRPr baseline="0">
                <a:latin typeface="proxima-nov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EA2365-C3E5-3626-0B83-978B2CF7F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3AD3-50EC-4B5C-A8DC-11AAD0AA691E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FDCAC1-0456-600F-02CB-792E298A4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811319-E93D-F436-D166-049D1CE1B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E4F887E4-34BD-F7FC-4D22-B4F5E90DEC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8" name="Picture 7" descr="Pennsylvania Department of Education Logo">
            <a:extLst>
              <a:ext uri="{FF2B5EF4-FFF2-40B4-BE49-F238E27FC236}">
                <a16:creationId xmlns:a16="http://schemas.microsoft.com/office/drawing/2014/main" id="{7491FC91-7DFD-6051-4082-56850C2C06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5327" y="136525"/>
            <a:ext cx="1836673" cy="65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6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6FB5E-4DF1-CA41-02F2-0061D098F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09735-4568-4232-8455-719822765581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20F973-FB2B-C2C2-2EA1-8E14C4A70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DDAEC-C06B-6260-40FA-700AC23B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 descr="Ornamental shape. Blue gradient and gray rectangles">
            <a:extLst>
              <a:ext uri="{FF2B5EF4-FFF2-40B4-BE49-F238E27FC236}">
                <a16:creationId xmlns:a16="http://schemas.microsoft.com/office/drawing/2014/main" id="{0458D707-3027-F739-5F6C-B2E7831941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52400"/>
            <a:ext cx="12192000" cy="2381250"/>
          </a:xfrm>
          <a:prstGeom prst="rect">
            <a:avLst/>
          </a:prstGeom>
        </p:spPr>
      </p:pic>
      <p:pic>
        <p:nvPicPr>
          <p:cNvPr id="6" name="Picture 5" descr="Pennsylvania Department of Education Logo">
            <a:extLst>
              <a:ext uri="{FF2B5EF4-FFF2-40B4-BE49-F238E27FC236}">
                <a16:creationId xmlns:a16="http://schemas.microsoft.com/office/drawing/2014/main" id="{8B1B135F-B2E6-8185-1A0C-17D34F0D91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0696" y="530226"/>
            <a:ext cx="3556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99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6FB5E-4DF1-CA41-02F2-0061D098F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2A2EE-1442-4CB6-BF6C-1D64706A3A6A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20F973-FB2B-C2C2-2EA1-8E14C4A70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DDAEC-C06B-6260-40FA-700AC23B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8844F8AB-E383-518B-0A27-BEF6C9D7D9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6" name="Picture 5" descr="Pennsylvania Department of Education Logo">
            <a:extLst>
              <a:ext uri="{FF2B5EF4-FFF2-40B4-BE49-F238E27FC236}">
                <a16:creationId xmlns:a16="http://schemas.microsoft.com/office/drawing/2014/main" id="{BF49D115-6E3C-0A02-2556-15FC8E1DC8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5327" y="136525"/>
            <a:ext cx="1836673" cy="65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51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D5EECB-BA88-AB8C-2130-CCFA95929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E900D-2962-0933-E1EE-1A25E5EBF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E451C-7B19-00FE-8DB4-9DD64B4958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295EC-14AD-4FC4-B914-473EB0A47781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F7FC3-0481-E379-7CCC-6123B0BE6E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55C25-28C2-4C10-5388-29FF6AE39C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F5015-3417-4B27-A586-E4CCF4D778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1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61" r:id="rId9"/>
    <p:sldLayoutId id="2147483662" r:id="rId10"/>
    <p:sldLayoutId id="2147483656" r:id="rId11"/>
    <p:sldLayoutId id="2147483657" r:id="rId12"/>
    <p:sldLayoutId id="2147483663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davidvinuales.com/tag/qa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.pa.gov/" TargetMode="External"/><Relationship Id="rId2" Type="http://schemas.openxmlformats.org/officeDocument/2006/relationships/hyperlink" Target="http://www.pdesas.org/" TargetMode="External"/><Relationship Id="rId1" Type="http://schemas.openxmlformats.org/officeDocument/2006/relationships/slideLayout" Target="../slideLayouts/slideLayout11.xml"/><Relationship Id="rId4" Type="http://schemas.openxmlformats.org/officeDocument/2006/relationships/hyperlink" Target="mailto:RA-EDGRADREQUIREMENT@PA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pdeapps.pa.gov/Login/wfKeystoneLogin.asp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desas.zendesk.com/hc/en-us/categories/4420000463892-Pathways-to-Graduation-Too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a-edgradrequirement@pa.gov" TargetMode="External"/><Relationship Id="rId4" Type="http://schemas.openxmlformats.org/officeDocument/2006/relationships/hyperlink" Target="mailto:helpdesk@pdesa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9C3E0-7EF5-2F3E-9DEF-4298D79B23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6788" y="1913178"/>
            <a:ext cx="96012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Pennsylvania </a:t>
            </a:r>
            <a:br>
              <a:rPr lang="en-US" dirty="0"/>
            </a:br>
            <a:r>
              <a:rPr lang="en-US" dirty="0"/>
              <a:t>HS Graduation Requirements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6D6E6F-B999-BF1B-1F91-B455E0AF12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/>
              <a:t>The Tracking Tool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October 10, 2023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EAF45-5E1A-E6C8-F973-80D63041E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10/10/23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C4FA12-EEE6-1998-6DAD-405E92860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808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6931B0-33D2-DF33-52FF-CF6B84CC7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537856"/>
            <a:ext cx="10234930" cy="1121568"/>
          </a:xfrm>
        </p:spPr>
        <p:txBody>
          <a:bodyPr>
            <a:normAutofit/>
          </a:bodyPr>
          <a:lstStyle/>
          <a:p>
            <a:r>
              <a:rPr lang="en-US" b="1" dirty="0"/>
              <a:t>YOUR</a:t>
            </a:r>
            <a:r>
              <a:rPr lang="en-US" sz="4000" b="1" dirty="0"/>
              <a:t> </a:t>
            </a:r>
            <a:r>
              <a:rPr lang="en-US" b="1" dirty="0"/>
              <a:t>QUESTIONS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A259EA-7E2C-A627-D9CC-D2F6E828E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10/10/23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043CD-33BB-1CDD-6099-664FE0485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5E56DF-BA74-7B22-F601-6AF49AE12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  <a:biLevel thresh="7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650059" y="2593326"/>
            <a:ext cx="7326118" cy="400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938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0F1CB-58F4-1455-A858-EBB04BC2E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D3F02-B92A-4332-E1E7-E95F82B49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86205"/>
            <a:ext cx="6172200" cy="53689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/>
              <a:t>TRAINING SCHEDULE (SAS) </a:t>
            </a:r>
          </a:p>
          <a:p>
            <a:pPr marL="0" indent="0">
              <a:buNone/>
            </a:pPr>
            <a:r>
              <a:rPr lang="en-US" sz="2400" u="sng" dirty="0"/>
              <a:t>Tuesdays 11am - noon</a:t>
            </a:r>
          </a:p>
          <a:p>
            <a:pPr marL="0" indent="0">
              <a:buNone/>
            </a:pPr>
            <a:r>
              <a:rPr lang="en-US" sz="2000" i="1" dirty="0"/>
              <a:t>October 17: Grad Data: Informing Local Practice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560BF"/>
                </a:solidFill>
                <a:effectLst/>
                <a:latin typeface="Calibri" panose="020F0502020204030204" pitchFamily="34" charset="0"/>
              </a:rPr>
              <a:t>https://iu13.zoom.us/j/97620634430?pwd=bEM2a0ZTbGlGakFTOVFOSDZXQ2kvQT09 </a:t>
            </a:r>
            <a:endParaRPr lang="en-US" sz="1200" dirty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/>
              <a:t>October 24: Frequently Asked Questions</a:t>
            </a:r>
            <a:endParaRPr lang="en-US" sz="1000" dirty="0">
              <a:solidFill>
                <a:srgbClr val="0563C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560BF"/>
                </a:solidFill>
                <a:effectLst/>
                <a:latin typeface="Calibri" panose="020F0502020204030204" pitchFamily="34" charset="0"/>
              </a:rPr>
              <a:t>https://iu13.zoom.us/j/91995122014?pwd=cEU0ajJEa0pqY0czL29xMlBIcERyZz09 </a:t>
            </a:r>
            <a:endParaRPr lang="en-US" sz="1400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RESOURCES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WWW.PDESAS.ORG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WWW.EDUCATION.PA.GOV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CONTACT</a:t>
            </a:r>
          </a:p>
          <a:p>
            <a:pPr marL="0" indent="0">
              <a:buNone/>
            </a:pPr>
            <a:r>
              <a:rPr lang="en-US" sz="2000" dirty="0">
                <a:hlinkClick r:id="rId4"/>
              </a:rPr>
              <a:t>RA-EDGRADREQUIREMENT@PA.GOV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41C97C-516D-9313-44CF-F1BF4C978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i="1" dirty="0"/>
          </a:p>
          <a:p>
            <a:r>
              <a:rPr lang="en-US" i="1" dirty="0"/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37B95-039F-BDFF-45DA-FFCE999FA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10/10/23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8024D-FC0A-23D8-EA4F-80ECCEC1C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957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D61B7-DEA2-EAC5-A78C-A366505DC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TODAY’S TOPICS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BD995E9-4FA9-654C-9602-192B70F62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Pathways to Graduation Tool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Access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Data Entry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Demonstration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Frequently Asked Questions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Populating the Grad Report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PGT Data Analysis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Questions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D2738-7264-8727-FBEB-21C545446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10/10/23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400D8-8E6F-5A4E-412C-56E0E8C4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317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C98D4-D98F-83CE-DAFC-1175C4CF4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0C243-5E4C-26BF-8DA7-FBCED1709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0087"/>
            <a:ext cx="10515600" cy="265788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 dirty="0">
                <a:latin typeface="Arial" panose="020B0604020202020204" pitchFamily="34" charset="0"/>
              </a:rPr>
              <a:t>Users access tracking tool through MyPDESuite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>
                <a:latin typeface="Arial" panose="020B0604020202020204" pitchFamily="34" charset="0"/>
              </a:rPr>
              <a:t>Initial access granted to Superintendent/CEO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>
                <a:latin typeface="Arial" panose="020B0604020202020204" pitchFamily="34" charset="0"/>
              </a:rPr>
              <a:t>Access to others granted by the Superintendent/CEO as necessary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8A0E2-9330-D358-227F-A374900A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10/10/23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3A292-40E1-F97E-CCD7-D395E614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06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C98D4-D98F-83CE-DAFC-1175C4CF4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Data Entry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0C243-5E4C-26BF-8DA7-FBCED1709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 dirty="0">
                <a:latin typeface="Arial" panose="020B0604020202020204" pitchFamily="34" charset="0"/>
              </a:rPr>
              <a:t>All data can be entered via spreadsheet upload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>
                <a:latin typeface="Arial" panose="020B0604020202020204" pitchFamily="34" charset="0"/>
              </a:rPr>
              <a:t>All data entered via spreadsheet upload will populate across all pathways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8A0E2-9330-D358-227F-A374900A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10/10/23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3A292-40E1-F97E-CCD7-D395E614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744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C98D4-D98F-83CE-DAFC-1175C4CF4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Demonstration</a:t>
            </a:r>
            <a:endParaRPr lang="en-US" sz="36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0C243-5E4C-26BF-8DA7-FBCED1709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hlinkClick r:id="rId3"/>
              </a:rPr>
              <a:t>My PDE Suite </a:t>
            </a:r>
            <a:r>
              <a:rPr lang="en-US" sz="2000" dirty="0">
                <a:latin typeface="Arial" panose="020B0604020202020204" pitchFamily="34" charset="0"/>
              </a:rPr>
              <a:t>login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8A0E2-9330-D358-227F-A374900A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10/10/23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3A292-40E1-F97E-CCD7-D395E614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5</a:t>
            </a:fld>
            <a:endParaRPr lang="en-US" dirty="0"/>
          </a:p>
        </p:txBody>
      </p:sp>
      <p:pic>
        <p:nvPicPr>
          <p:cNvPr id="7" name="Picture 6" descr="Image of PGT home page">
            <a:extLst>
              <a:ext uri="{FF2B5EF4-FFF2-40B4-BE49-F238E27FC236}">
                <a16:creationId xmlns:a16="http://schemas.microsoft.com/office/drawing/2014/main" id="{20C21D2E-1649-0216-6D0F-2A084F9DF5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1330" y="1870075"/>
            <a:ext cx="6194067" cy="3924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280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C98D4-D98F-83CE-DAFC-1175C4CF4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Frequently Asked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0C243-5E4C-26BF-8DA7-FBCED1709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What resources are available to assist me in utilizing the Pathways to Graduation Tool?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Where do I get the data to enter into the Pathways to Graduation Tool? 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What happens within the Pathways to Graduation Tool when students meet multiple pathways?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How does the Pathways to Graduation Tool handle numeric and non-numeric scores for the same Keystone Exam?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Can data be updated if a score or other piece of information later changes?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</a:rPr>
              <a:t>What happens when the scores in the upload file are different than what is currently in the system?</a:t>
            </a:r>
          </a:p>
          <a:p>
            <a:endParaRPr lang="en-US" sz="2000" dirty="0">
              <a:latin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8A0E2-9330-D358-227F-A374900A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10/10/23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3A292-40E1-F97E-CCD7-D395E614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352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C98D4-D98F-83CE-DAFC-1175C4CF4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New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0C243-5E4C-26BF-8DA7-FBCED1709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 dirty="0">
                <a:latin typeface="Arial" panose="020B0604020202020204" pitchFamily="34" charset="0"/>
              </a:rPr>
              <a:t>Student Names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>
                <a:latin typeface="Arial" panose="020B0604020202020204" pitchFamily="34" charset="0"/>
              </a:rPr>
              <a:t>Reports – </a:t>
            </a:r>
          </a:p>
          <a:p>
            <a:pPr lvl="1">
              <a:buFontTx/>
              <a:buChar char="-"/>
            </a:pPr>
            <a:r>
              <a:rPr lang="en-US" sz="3200" dirty="0">
                <a:latin typeface="Arial" panose="020B0604020202020204" pitchFamily="34" charset="0"/>
              </a:rPr>
              <a:t>Students with no defined pathway</a:t>
            </a:r>
          </a:p>
          <a:p>
            <a:pPr lvl="1">
              <a:buFontTx/>
              <a:buChar char="-"/>
            </a:pPr>
            <a:r>
              <a:rPr lang="en-US" sz="3200" dirty="0">
                <a:latin typeface="Arial" panose="020B0604020202020204" pitchFamily="34" charset="0"/>
              </a:rPr>
              <a:t>Students in </a:t>
            </a:r>
            <a:r>
              <a:rPr lang="en-US" sz="3200" i="1" dirty="0">
                <a:latin typeface="Arial" panose="020B0604020202020204" pitchFamily="34" charset="0"/>
              </a:rPr>
              <a:t>Warning</a:t>
            </a:r>
            <a:r>
              <a:rPr lang="en-US" sz="3200" dirty="0">
                <a:latin typeface="Arial" panose="020B0604020202020204" pitchFamily="34" charset="0"/>
              </a:rPr>
              <a:t> status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>
                <a:latin typeface="Arial" panose="020B0604020202020204" pitchFamily="34" charset="0"/>
              </a:rPr>
              <a:t>Updates to Batch Uploader to allow for yes/no questions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>
                <a:latin typeface="Arial" panose="020B0604020202020204" pitchFamily="34" charset="0"/>
              </a:rPr>
              <a:t>Automated link between Pathways to Graduation and FRCPP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8A0E2-9330-D358-227F-A374900A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10/10/23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3A292-40E1-F97E-CCD7-D395E614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960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94CB2-AD5A-0843-AA30-E52E9E76D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 Report Import</a:t>
            </a:r>
          </a:p>
        </p:txBody>
      </p:sp>
      <p:pic>
        <p:nvPicPr>
          <p:cNvPr id="7" name="Content Placeholder 6" descr="Image of grad report">
            <a:extLst>
              <a:ext uri="{FF2B5EF4-FFF2-40B4-BE49-F238E27FC236}">
                <a16:creationId xmlns:a16="http://schemas.microsoft.com/office/drawing/2014/main" id="{AF767756-C0F5-4749-804C-48C6B673E1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982244"/>
            <a:ext cx="10515600" cy="20381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0C79F-B949-5642-A85E-B4BEC0955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029C-5B17-409B-86F2-A65FE5BE79A1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90AEF3-BEB0-9E44-8C3F-891A8EF18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11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C98D4-D98F-83CE-DAFC-1175C4CF4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0C243-5E4C-26BF-8DA7-FBCED1709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sz="3200" dirty="0">
                <a:latin typeface="Arial" panose="020B0604020202020204" pitchFamily="34" charset="0"/>
              </a:rPr>
              <a:t>Pathways Graduation Toolkit “How To” Documents</a:t>
            </a:r>
          </a:p>
          <a:p>
            <a:pPr marL="234950" indent="0">
              <a:spcBef>
                <a:spcPts val="0"/>
              </a:spcBef>
              <a:buNone/>
            </a:pPr>
            <a:r>
              <a:rPr lang="en-US" sz="3200" dirty="0">
                <a:latin typeface="Arial" panose="020B0604020202020204" pitchFamily="34" charset="0"/>
                <a:hlinkClick r:id="rId3"/>
              </a:rPr>
              <a:t>https://pdesas.zendesk.com/hc/en-us/categories/4420000463892-Pathways-to-Graduation-Tool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endParaRPr lang="en-US" sz="3200" dirty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sz="3200" dirty="0">
                <a:latin typeface="Arial" panose="020B0604020202020204" pitchFamily="34" charset="0"/>
              </a:rPr>
              <a:t>Technical Questions?</a:t>
            </a:r>
          </a:p>
          <a:p>
            <a:pPr marL="290513" indent="0">
              <a:spcBef>
                <a:spcPts val="0"/>
              </a:spcBef>
              <a:buNone/>
            </a:pPr>
            <a:r>
              <a:rPr lang="en-US" sz="3200" dirty="0">
                <a:latin typeface="Arial" panose="020B0604020202020204" pitchFamily="34" charset="0"/>
                <a:hlinkClick r:id="rId4"/>
              </a:rPr>
              <a:t>helpdesk@pdesas.org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</a:p>
          <a:p>
            <a:pPr marL="352425" indent="0">
              <a:spcBef>
                <a:spcPts val="0"/>
              </a:spcBef>
              <a:buNone/>
            </a:pPr>
            <a:r>
              <a:rPr lang="en-US" sz="3200" dirty="0">
                <a:latin typeface="Arial" panose="020B0604020202020204" pitchFamily="34" charset="0"/>
              </a:rPr>
              <a:t>877-973-3727</a:t>
            </a:r>
          </a:p>
          <a:p>
            <a:endParaRPr lang="en-US" sz="3200" dirty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sz="3200" dirty="0">
                <a:latin typeface="Arial" panose="020B0604020202020204" pitchFamily="34" charset="0"/>
              </a:rPr>
              <a:t>Act 158 Questions?</a:t>
            </a:r>
          </a:p>
          <a:p>
            <a:pPr marL="233363" indent="0">
              <a:spcBef>
                <a:spcPts val="0"/>
              </a:spcBef>
              <a:buNone/>
            </a:pPr>
            <a:r>
              <a:rPr lang="en-US" altLang="en-US" sz="32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hlinkClick r:id="rId5"/>
              </a:rPr>
              <a:t>ra-edgradrequirement@pa.gov</a:t>
            </a:r>
            <a:r>
              <a:rPr lang="en-US" altLang="en-US" sz="32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</a:rPr>
              <a:t> 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8A0E2-9330-D358-227F-A374900A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10/10/23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3A292-40E1-F97E-CCD7-D395E614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856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5745096E880943ACB0FE4084512437" ma:contentTypeVersion="13" ma:contentTypeDescription="Create a new document." ma:contentTypeScope="" ma:versionID="60aa1b27530aed6876dc73b340de09e3">
  <xsd:schema xmlns:xsd="http://www.w3.org/2001/XMLSchema" xmlns:xs="http://www.w3.org/2001/XMLSchema" xmlns:p="http://schemas.microsoft.com/office/2006/metadata/properties" xmlns:ns2="f1c7bf0e-1cb0-48f8-99df-6e3f20f315ba" targetNamespace="http://schemas.microsoft.com/office/2006/metadata/properties" ma:root="true" ma:fieldsID="c2e208f0d06b82c83284b9b87c653362" ns2:_="">
    <xsd:import namespace="f1c7bf0e-1cb0-48f8-99df-6e3f20f315ba"/>
    <xsd:element name="properties">
      <xsd:complexType>
        <xsd:sequence>
          <xsd:element name="documentManagement">
            <xsd:complexType>
              <xsd:all>
                <xsd:element ref="ns2:Group"/>
                <xsd:element ref="ns2:Document_x0020_Type" minOccurs="0"/>
                <xsd:element ref="ns2:Document_x0020_Type_x0020_II" minOccurs="0"/>
                <xsd:element ref="ns2:Category" minOccurs="0"/>
                <xsd:element ref="ns2:Month" minOccurs="0"/>
                <xsd:element ref="ns2:Author0" minOccurs="0"/>
                <xsd:element ref="ns2:Year" minOccurs="0"/>
                <xsd:element ref="ns2:To_x0020_Be_x0020_Deleted_x003f_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7bf0e-1cb0-48f8-99df-6e3f20f315ba" elementFormDefault="qualified">
    <xsd:import namespace="http://schemas.microsoft.com/office/2006/documentManagement/types"/>
    <xsd:import namespace="http://schemas.microsoft.com/office/infopath/2007/PartnerControls"/>
    <xsd:element name="Group" ma:index="2" ma:displayName="Group" ma:default="Select..." ma:format="Dropdown" ma:internalName="Group">
      <xsd:simpleType>
        <xsd:restriction base="dms:Choice">
          <xsd:enumeration value="Select..."/>
          <xsd:enumeration value="PDE Highlights"/>
          <xsd:enumeration value="Transition"/>
          <xsd:enumeration value="COVID-19"/>
          <xsd:enumeration value="Getting My Job Done"/>
          <xsd:enumeration value="Internal Controls"/>
          <xsd:enumeration value="My Professional Growth"/>
          <xsd:enumeration value="My Personal Stuff"/>
          <xsd:enumeration value="My Work Place"/>
          <xsd:enumeration value="Health Safety and Security"/>
          <xsd:enumeration value="Management Services"/>
          <xsd:enumeration value="Penn Link"/>
          <xsd:enumeration value="Accessibility"/>
        </xsd:restriction>
      </xsd:simpleType>
    </xsd:element>
    <xsd:element name="Document_x0020_Type" ma:index="3" nillable="true" ma:displayName="Document Type I" ma:default="Select..." ma:format="Dropdown" ma:internalName="Document_x0020_Type">
      <xsd:simpleType>
        <xsd:restriction base="dms:Choice">
          <xsd:enumeration value="Select..."/>
          <xsd:enumeration value="COVID-HR"/>
          <xsd:enumeration value="COVID-IT"/>
          <xsd:enumeration value="COVID-Budget"/>
          <xsd:enumeration value="COVID-Resources"/>
          <xsd:enumeration value="Accessibility"/>
          <xsd:enumeration value="Admin Policies"/>
          <xsd:enumeration value="Electronic Personnel Action Request (ePAR)"/>
          <xsd:enumeration value="Emergency Evacuation Plan"/>
          <xsd:enumeration value="Employee"/>
          <xsd:enumeration value="Health, Safety &amp; Security"/>
          <xsd:enumeration value="HR Transition"/>
          <xsd:enumeration value="IT Transition"/>
          <xsd:enumeration value="Leave/AWS"/>
          <xsd:enumeration value="Miscellaneous"/>
          <xsd:enumeration value="Parking"/>
          <xsd:enumeration value="Pay and Benefits"/>
          <xsd:enumeration value="PDE Academy"/>
          <xsd:enumeration value="Supervisor"/>
        </xsd:restriction>
      </xsd:simpleType>
    </xsd:element>
    <xsd:element name="Document_x0020_Type_x0020_II" ma:index="4" nillable="true" ma:displayName="Document Type II" ma:default="Select..." ma:format="Dropdown" ma:internalName="Document_x0020_Type_x0020_II">
      <xsd:simpleType>
        <xsd:restriction base="dms:Choice">
          <xsd:enumeration value="Select..."/>
          <xsd:enumeration value="Accessibility"/>
          <xsd:enumeration value="Admin Policies"/>
          <xsd:enumeration value="Electronic Personnel Action Request (ePAR)"/>
          <xsd:enumeration value="Emergency Evacuation Plan"/>
          <xsd:enumeration value="Employee"/>
          <xsd:enumeration value="Health, Safety &amp; Security"/>
          <xsd:enumeration value="HR Transition"/>
          <xsd:enumeration value="IT Transition"/>
          <xsd:enumeration value="Leave/AWS"/>
          <xsd:enumeration value="Miscellaneous"/>
          <xsd:enumeration value="Parking"/>
          <xsd:enumeration value="Pay and Benefits"/>
          <xsd:enumeration value="PDE Academy"/>
          <xsd:enumeration value="Supervisor"/>
          <xsd:enumeration value="Zoom"/>
        </xsd:restriction>
      </xsd:simpleType>
    </xsd:element>
    <xsd:element name="Category" ma:index="5" nillable="true" ma:displayName="Category" ma:default="Select..." ma:format="Dropdown" ma:internalName="Category">
      <xsd:simpleType>
        <xsd:restriction base="dms:Choice">
          <xsd:enumeration value="Select..."/>
          <xsd:enumeration value="1. Active Shooter"/>
          <xsd:enumeration value="2. AED/Medical Emergencies"/>
          <xsd:enumeration value="3. Emergency Evacuation/Emergency Preparedness"/>
          <xsd:enumeration value="4. Accidents"/>
          <xsd:enumeration value="5. Safety Goals /Personal Safety"/>
          <xsd:enumeration value="6. Health, Wellness and Fitness"/>
          <xsd:enumeration value="7. Security/ID Badge"/>
          <xsd:enumeration value="8. Worker's Compensation"/>
          <xsd:enumeration value="9. Additional Resources"/>
          <xsd:enumeration value="Employee"/>
          <xsd:enumeration value="Supervisor"/>
          <xsd:enumeration value="Year 2022"/>
          <xsd:enumeration value="Year 2021"/>
          <xsd:enumeration value="Year 2020"/>
          <xsd:enumeration value="Year 2019"/>
          <xsd:enumeration value="Year 2018"/>
          <xsd:enumeration value="Year 2017"/>
          <xsd:enumeration value="Year 2016"/>
          <xsd:enumeration value="Year 2015"/>
          <xsd:enumeration value="Year 2014"/>
          <xsd:enumeration value="Year 2013"/>
          <xsd:enumeration value="Year 2012"/>
          <xsd:enumeration value="Year 2011"/>
        </xsd:restriction>
      </xsd:simpleType>
    </xsd:element>
    <xsd:element name="Month" ma:index="12" nillable="true" ma:displayName="Month" ma:default="Select..." ma:format="Dropdown" ma:internalName="Month">
      <xsd:simpleType>
        <xsd:restriction base="dms:Choice">
          <xsd:enumeration value="Select..."/>
          <xsd:enumeration value="01 - January"/>
          <xsd:enumeration value="02 - February"/>
          <xsd:enumeration value="03 - March"/>
          <xsd:enumeration value="04 - April"/>
          <xsd:enumeration value="05 - May"/>
          <xsd:enumeration value="06 - June"/>
          <xsd:enumeration value="07 - July"/>
          <xsd:enumeration value="08 - August"/>
          <xsd:enumeration value="09 - September"/>
          <xsd:enumeration value="10 - October"/>
          <xsd:enumeration value="11 - November"/>
          <xsd:enumeration value="12 - December"/>
        </xsd:restriction>
      </xsd:simpleType>
    </xsd:element>
    <xsd:element name="Author0" ma:index="13" nillable="true" ma:displayName="Sent By" ma:description="The name in the column reflect the name of the Penn Link message creator/submitter." ma:internalName="Author0">
      <xsd:simpleType>
        <xsd:restriction base="dms:Text">
          <xsd:maxLength value="255"/>
        </xsd:restriction>
      </xsd:simpleType>
    </xsd:element>
    <xsd:element name="Year" ma:index="14" nillable="true" ma:displayName="Year" ma:default="2021" ma:format="Dropdown" ma:internalName="Year">
      <xsd:simpleType>
        <xsd:restriction base="dms:Choice"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</xsd:restriction>
      </xsd:simpleType>
    </xsd:element>
    <xsd:element name="To_x0020_Be_x0020_Deleted_x003f_" ma:index="15" ma:displayName="To Be Deleted?" ma:default="NO" ma:description="Identify if this Document needs to be removed from this Inside PDE site?" ma:format="Dropdown" ma:internalName="To_x0020_Be_x0020_Deleted_x003f_">
      <xsd:simpleType>
        <xsd:restriction base="dms:Choice">
          <xsd:enumeration value="NO"/>
          <xsd:enumeration value="Y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_x0020_Be_x0020_Deleted_x003f_ xmlns="f1c7bf0e-1cb0-48f8-99df-6e3f20f315ba">NO</To_x0020_Be_x0020_Deleted_x003f_>
    <Document_x0020_Type_x0020_II xmlns="f1c7bf0e-1cb0-48f8-99df-6e3f20f315ba" xsi:nil="true"/>
    <Category xmlns="f1c7bf0e-1cb0-48f8-99df-6e3f20f315ba" xsi:nil="true"/>
    <Group xmlns="f1c7bf0e-1cb0-48f8-99df-6e3f20f315ba">Select...</Group>
    <Year xmlns="f1c7bf0e-1cb0-48f8-99df-6e3f20f315ba" xsi:nil="true"/>
    <Month xmlns="f1c7bf0e-1cb0-48f8-99df-6e3f20f315ba" xsi:nil="true"/>
    <Document_x0020_Type xmlns="f1c7bf0e-1cb0-48f8-99df-6e3f20f315ba" xsi:nil="true"/>
    <Author0 xmlns="f1c7bf0e-1cb0-48f8-99df-6e3f20f315ba" xsi:nil="true"/>
  </documentManagement>
</p:properties>
</file>

<file path=customXml/itemProps1.xml><?xml version="1.0" encoding="utf-8"?>
<ds:datastoreItem xmlns:ds="http://schemas.openxmlformats.org/officeDocument/2006/customXml" ds:itemID="{BB4B3DE0-A293-416A-8B30-8A82F0158D59}">
  <ds:schemaRefs>
    <ds:schemaRef ds:uri="f1c7bf0e-1cb0-48f8-99df-6e3f20f315b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14C1FC7-4E50-493F-BCB4-8C1A73F486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CB3FC7-B59E-40D5-A9DE-932E9E5BECE3}">
  <ds:schemaRefs>
    <ds:schemaRef ds:uri="f1c7bf0e-1cb0-48f8-99df-6e3f20f315ba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9660</TotalTime>
  <Words>450</Words>
  <Application>Microsoft Office PowerPoint</Application>
  <PresentationFormat>Widescreen</PresentationFormat>
  <Paragraphs>99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proxima-nova</vt:lpstr>
      <vt:lpstr>Wingdings</vt:lpstr>
      <vt:lpstr>Office Theme</vt:lpstr>
      <vt:lpstr>Pennsylvania  HS Graduation Requirements</vt:lpstr>
      <vt:lpstr>TODAY’S TOPICS</vt:lpstr>
      <vt:lpstr>Access</vt:lpstr>
      <vt:lpstr>Data Entry</vt:lpstr>
      <vt:lpstr>Demonstration</vt:lpstr>
      <vt:lpstr>Frequently Asked Questions</vt:lpstr>
      <vt:lpstr>New Features</vt:lpstr>
      <vt:lpstr>Grad Report Import</vt:lpstr>
      <vt:lpstr>Support</vt:lpstr>
      <vt:lpstr>YOUR QUESTIONS</vt:lpstr>
      <vt:lpstr>INFORMATION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subject/>
  <dc:creator>PDE</dc:creator>
  <cp:keywords/>
  <dc:description/>
  <cp:lastModifiedBy>Andrea Brown</cp:lastModifiedBy>
  <cp:revision>24</cp:revision>
  <dcterms:created xsi:type="dcterms:W3CDTF">2022-07-06T18:28:13Z</dcterms:created>
  <dcterms:modified xsi:type="dcterms:W3CDTF">2023-10-18T23:32:55Z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0x010100545745096E880943ACB0FE4084512437</vt:lpwstr>
  </property>
</Properties>
</file>