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57" r:id="rId6"/>
    <p:sldId id="260" r:id="rId7"/>
    <p:sldId id="261" r:id="rId8"/>
    <p:sldId id="272" r:id="rId9"/>
    <p:sldId id="262" r:id="rId10"/>
    <p:sldId id="263" r:id="rId11"/>
    <p:sldId id="264" r:id="rId12"/>
    <p:sldId id="258" r:id="rId13"/>
    <p:sldId id="268" r:id="rId14"/>
    <p:sldId id="265" r:id="rId15"/>
    <p:sldId id="273" r:id="rId16"/>
    <p:sldId id="267" r:id="rId17"/>
    <p:sldId id="269" r:id="rId18"/>
    <p:sldId id="270" r:id="rId19"/>
    <p:sldId id="271" r:id="rId20"/>
    <p:sldId id="25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D99030-9D0E-4A46-8CA7-286D75C3273F}" v="209" dt="2023-01-26T17:26:49.182"/>
    <p1510:client id="{9AFE994D-0FF0-4198-7404-EED4CE5DFBB9}" v="2" dt="2023-01-26T16:18:48.1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5" autoAdjust="0"/>
    <p:restoredTop sz="86469" autoAdjust="0"/>
  </p:normalViewPr>
  <p:slideViewPr>
    <p:cSldViewPr snapToGrid="0">
      <p:cViewPr varScale="1">
        <p:scale>
          <a:sx n="62" d="100"/>
          <a:sy n="62" d="100"/>
        </p:scale>
        <p:origin x="86" y="278"/>
      </p:cViewPr>
      <p:guideLst/>
    </p:cSldViewPr>
  </p:slideViewPr>
  <p:outlineViewPr>
    <p:cViewPr>
      <p:scale>
        <a:sx n="33" d="100"/>
        <a:sy n="33" d="100"/>
      </p:scale>
      <p:origin x="0" y="-466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400EA4-D1A9-40BB-BF2F-144E76F631D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CEE82A7-4405-4973-BDFF-772EE67F3BC2}">
      <dgm:prSet/>
      <dgm:spPr/>
      <dgm:t>
        <a:bodyPr/>
        <a:lstStyle/>
        <a:p>
          <a:r>
            <a:rPr lang="en-US" dirty="0"/>
            <a:t>Patterns</a:t>
          </a:r>
        </a:p>
      </dgm:t>
      <dgm:extLst>
        <a:ext uri="{E40237B7-FDA0-4F09-8148-C483321AD2D9}">
          <dgm14:cNvPr xmlns:dgm14="http://schemas.microsoft.com/office/drawing/2010/diagram" id="0" name="" descr="Patterns&#10;"/>
        </a:ext>
      </dgm:extLst>
    </dgm:pt>
    <dgm:pt modelId="{F1E2868F-2FB2-4C5A-BC2C-74AB7EE60E90}" type="parTrans" cxnId="{CAE13AA2-EEFB-41AD-8185-D7EDFD86057A}">
      <dgm:prSet/>
      <dgm:spPr/>
      <dgm:t>
        <a:bodyPr/>
        <a:lstStyle/>
        <a:p>
          <a:endParaRPr lang="en-US"/>
        </a:p>
      </dgm:t>
    </dgm:pt>
    <dgm:pt modelId="{23E4D6E8-CA33-4680-9B4F-E19E1D0AFD5D}" type="sibTrans" cxnId="{CAE13AA2-EEFB-41AD-8185-D7EDFD86057A}">
      <dgm:prSet/>
      <dgm:spPr/>
      <dgm:t>
        <a:bodyPr/>
        <a:lstStyle/>
        <a:p>
          <a:endParaRPr lang="en-US"/>
        </a:p>
      </dgm:t>
    </dgm:pt>
    <dgm:pt modelId="{6B1B3B48-457F-4C5B-AA88-6DEBCEDFB569}">
      <dgm:prSet/>
      <dgm:spPr/>
      <dgm:t>
        <a:bodyPr/>
        <a:lstStyle/>
        <a:p>
          <a:r>
            <a:rPr lang="en-US" dirty="0"/>
            <a:t>Cause and effect</a:t>
          </a:r>
        </a:p>
      </dgm:t>
    </dgm:pt>
    <dgm:pt modelId="{B2555362-D4BE-4F58-8E96-53CCE6BB5EC6}" type="parTrans" cxnId="{FCB8FC9F-4F0B-402B-B0A4-AD9CC8D73E88}">
      <dgm:prSet/>
      <dgm:spPr/>
      <dgm:t>
        <a:bodyPr/>
        <a:lstStyle/>
        <a:p>
          <a:endParaRPr lang="en-US"/>
        </a:p>
      </dgm:t>
    </dgm:pt>
    <dgm:pt modelId="{CA38208E-5C8E-4E90-8DEC-E0A07AE2D55E}" type="sibTrans" cxnId="{FCB8FC9F-4F0B-402B-B0A4-AD9CC8D73E88}">
      <dgm:prSet/>
      <dgm:spPr/>
      <dgm:t>
        <a:bodyPr/>
        <a:lstStyle/>
        <a:p>
          <a:endParaRPr lang="en-US"/>
        </a:p>
      </dgm:t>
    </dgm:pt>
    <dgm:pt modelId="{C96631DF-DAED-4F67-B523-B40E308B7F20}">
      <dgm:prSet/>
      <dgm:spPr/>
      <dgm:t>
        <a:bodyPr/>
        <a:lstStyle/>
        <a:p>
          <a:r>
            <a:rPr lang="en-US"/>
            <a:t>Scale, proportion, and quantity </a:t>
          </a:r>
        </a:p>
      </dgm:t>
    </dgm:pt>
    <dgm:pt modelId="{8E239C5A-C11B-4112-A7CB-BFD54B952A05}" type="parTrans" cxnId="{01DB14AD-BC14-4FB8-AD36-E71630924B34}">
      <dgm:prSet/>
      <dgm:spPr/>
      <dgm:t>
        <a:bodyPr/>
        <a:lstStyle/>
        <a:p>
          <a:endParaRPr lang="en-US"/>
        </a:p>
      </dgm:t>
    </dgm:pt>
    <dgm:pt modelId="{7D38E8D6-9451-4DEE-B3D3-62D9E508E895}" type="sibTrans" cxnId="{01DB14AD-BC14-4FB8-AD36-E71630924B34}">
      <dgm:prSet/>
      <dgm:spPr/>
      <dgm:t>
        <a:bodyPr/>
        <a:lstStyle/>
        <a:p>
          <a:endParaRPr lang="en-US"/>
        </a:p>
      </dgm:t>
    </dgm:pt>
    <dgm:pt modelId="{FE2973EC-BE54-4495-99E1-1D43F392F690}">
      <dgm:prSet/>
      <dgm:spPr/>
      <dgm:t>
        <a:bodyPr/>
        <a:lstStyle/>
        <a:p>
          <a:r>
            <a:rPr lang="en-US"/>
            <a:t>Systems and system models </a:t>
          </a:r>
        </a:p>
      </dgm:t>
    </dgm:pt>
    <dgm:pt modelId="{F94B959E-A497-4F01-BB65-BBEC1016500E}" type="parTrans" cxnId="{2CEAA423-F90C-440C-A611-0D4656FAA308}">
      <dgm:prSet/>
      <dgm:spPr/>
      <dgm:t>
        <a:bodyPr/>
        <a:lstStyle/>
        <a:p>
          <a:endParaRPr lang="en-US"/>
        </a:p>
      </dgm:t>
    </dgm:pt>
    <dgm:pt modelId="{56CFBB0D-0C58-483C-920F-D54A2039C4F0}" type="sibTrans" cxnId="{2CEAA423-F90C-440C-A611-0D4656FAA308}">
      <dgm:prSet/>
      <dgm:spPr/>
      <dgm:t>
        <a:bodyPr/>
        <a:lstStyle/>
        <a:p>
          <a:endParaRPr lang="en-US"/>
        </a:p>
      </dgm:t>
    </dgm:pt>
    <dgm:pt modelId="{728E53B3-0DCD-43EA-83F7-7AC1095BEA29}">
      <dgm:prSet/>
      <dgm:spPr/>
      <dgm:t>
        <a:bodyPr/>
        <a:lstStyle/>
        <a:p>
          <a:r>
            <a:rPr lang="en-US"/>
            <a:t>Energy and matter</a:t>
          </a:r>
        </a:p>
      </dgm:t>
    </dgm:pt>
    <dgm:pt modelId="{632046BF-77D9-44B1-8384-AADD2438A7AD}" type="parTrans" cxnId="{14E82B7C-9027-4195-A595-2CC68BF7242E}">
      <dgm:prSet/>
      <dgm:spPr/>
      <dgm:t>
        <a:bodyPr/>
        <a:lstStyle/>
        <a:p>
          <a:endParaRPr lang="en-US"/>
        </a:p>
      </dgm:t>
    </dgm:pt>
    <dgm:pt modelId="{DF391663-F8BF-4955-9D07-94256D7A5553}" type="sibTrans" cxnId="{14E82B7C-9027-4195-A595-2CC68BF7242E}">
      <dgm:prSet/>
      <dgm:spPr/>
      <dgm:t>
        <a:bodyPr/>
        <a:lstStyle/>
        <a:p>
          <a:endParaRPr lang="en-US"/>
        </a:p>
      </dgm:t>
    </dgm:pt>
    <dgm:pt modelId="{26FE5F94-643E-4AD9-8F81-580A6C2E9C37}">
      <dgm:prSet/>
      <dgm:spPr/>
      <dgm:t>
        <a:bodyPr/>
        <a:lstStyle/>
        <a:p>
          <a:r>
            <a:rPr lang="en-US"/>
            <a:t>Structure and function</a:t>
          </a:r>
        </a:p>
      </dgm:t>
    </dgm:pt>
    <dgm:pt modelId="{B940F4BC-4181-48EF-BFE0-F42A9FB798EF}" type="parTrans" cxnId="{8D8FB5F5-44C3-402F-9D34-5942362A5283}">
      <dgm:prSet/>
      <dgm:spPr/>
      <dgm:t>
        <a:bodyPr/>
        <a:lstStyle/>
        <a:p>
          <a:endParaRPr lang="en-US"/>
        </a:p>
      </dgm:t>
    </dgm:pt>
    <dgm:pt modelId="{6B4F7211-FA8F-4764-B136-6D74D3FCE2B9}" type="sibTrans" cxnId="{8D8FB5F5-44C3-402F-9D34-5942362A5283}">
      <dgm:prSet/>
      <dgm:spPr/>
      <dgm:t>
        <a:bodyPr/>
        <a:lstStyle/>
        <a:p>
          <a:endParaRPr lang="en-US"/>
        </a:p>
      </dgm:t>
    </dgm:pt>
    <dgm:pt modelId="{6CC6ADB4-B190-4215-AD2B-A5EA50C2CEF7}">
      <dgm:prSet/>
      <dgm:spPr/>
      <dgm:t>
        <a:bodyPr/>
        <a:lstStyle/>
        <a:p>
          <a:r>
            <a:rPr lang="en-US"/>
            <a:t>Stability and change</a:t>
          </a:r>
        </a:p>
      </dgm:t>
    </dgm:pt>
    <dgm:pt modelId="{DB85B089-55E9-4115-ADE9-1A8AD8BF9C1F}" type="parTrans" cxnId="{58D47B34-5CDC-406C-88F5-EEFB1EC918F9}">
      <dgm:prSet/>
      <dgm:spPr/>
      <dgm:t>
        <a:bodyPr/>
        <a:lstStyle/>
        <a:p>
          <a:endParaRPr lang="en-US"/>
        </a:p>
      </dgm:t>
    </dgm:pt>
    <dgm:pt modelId="{7D67340C-1EC5-404A-B0BB-F9AA9AB52A00}" type="sibTrans" cxnId="{58D47B34-5CDC-406C-88F5-EEFB1EC918F9}">
      <dgm:prSet/>
      <dgm:spPr/>
      <dgm:t>
        <a:bodyPr/>
        <a:lstStyle/>
        <a:p>
          <a:endParaRPr lang="en-US"/>
        </a:p>
      </dgm:t>
    </dgm:pt>
    <dgm:pt modelId="{BD027C78-C7E4-1046-B8E4-7A470C052A82}">
      <dgm:prSet/>
      <dgm:spPr/>
      <dgm:t>
        <a:bodyPr/>
        <a:lstStyle/>
        <a:p>
          <a:r>
            <a:rPr lang="en-US"/>
            <a:t>++Sustainability</a:t>
          </a:r>
        </a:p>
      </dgm:t>
    </dgm:pt>
    <dgm:pt modelId="{B304A2FB-57FE-6743-8EBA-77CBE9144262}" type="parTrans" cxnId="{F2900FE8-B2D7-1D46-B2A1-21F1FD5CC2D6}">
      <dgm:prSet/>
      <dgm:spPr/>
      <dgm:t>
        <a:bodyPr/>
        <a:lstStyle/>
        <a:p>
          <a:endParaRPr lang="en-US"/>
        </a:p>
      </dgm:t>
    </dgm:pt>
    <dgm:pt modelId="{C6D949C3-4655-5D4C-BBDA-0DBC46FFDF4D}" type="sibTrans" cxnId="{F2900FE8-B2D7-1D46-B2A1-21F1FD5CC2D6}">
      <dgm:prSet/>
      <dgm:spPr/>
      <dgm:t>
        <a:bodyPr/>
        <a:lstStyle/>
        <a:p>
          <a:endParaRPr lang="en-US"/>
        </a:p>
      </dgm:t>
    </dgm:pt>
    <dgm:pt modelId="{DE7E8E0D-763D-8247-B4FC-662F1570BB94}" type="pres">
      <dgm:prSet presAssocID="{A4400EA4-D1A9-40BB-BF2F-144E76F631D0}" presName="vert0" presStyleCnt="0">
        <dgm:presLayoutVars>
          <dgm:dir/>
          <dgm:animOne val="branch"/>
          <dgm:animLvl val="lvl"/>
        </dgm:presLayoutVars>
      </dgm:prSet>
      <dgm:spPr/>
    </dgm:pt>
    <dgm:pt modelId="{F87F93B8-9294-7141-8043-274F30A275D1}" type="pres">
      <dgm:prSet presAssocID="{ACEE82A7-4405-4973-BDFF-772EE67F3BC2}" presName="thickLine" presStyleLbl="alignNode1" presStyleIdx="0" presStyleCnt="8"/>
      <dgm:spPr/>
    </dgm:pt>
    <dgm:pt modelId="{F8161B6E-EBDE-9245-BC94-824EED6C7D54}" type="pres">
      <dgm:prSet presAssocID="{ACEE82A7-4405-4973-BDFF-772EE67F3BC2}" presName="horz1" presStyleCnt="0"/>
      <dgm:spPr/>
    </dgm:pt>
    <dgm:pt modelId="{064A3325-9667-CF46-A956-34F62247630F}" type="pres">
      <dgm:prSet presAssocID="{ACEE82A7-4405-4973-BDFF-772EE67F3BC2}" presName="tx1" presStyleLbl="revTx" presStyleIdx="0" presStyleCnt="8"/>
      <dgm:spPr/>
    </dgm:pt>
    <dgm:pt modelId="{D9182BBD-3CAF-4E4C-8519-920B6A37DDA9}" type="pres">
      <dgm:prSet presAssocID="{ACEE82A7-4405-4973-BDFF-772EE67F3BC2}" presName="vert1" presStyleCnt="0"/>
      <dgm:spPr/>
    </dgm:pt>
    <dgm:pt modelId="{4A544F13-DC17-5546-AF06-32C59E78682D}" type="pres">
      <dgm:prSet presAssocID="{6B1B3B48-457F-4C5B-AA88-6DEBCEDFB569}" presName="thickLine" presStyleLbl="alignNode1" presStyleIdx="1" presStyleCnt="8"/>
      <dgm:spPr/>
    </dgm:pt>
    <dgm:pt modelId="{0B08A757-4BD1-8948-8017-AE5A60374D5B}" type="pres">
      <dgm:prSet presAssocID="{6B1B3B48-457F-4C5B-AA88-6DEBCEDFB569}" presName="horz1" presStyleCnt="0"/>
      <dgm:spPr/>
    </dgm:pt>
    <dgm:pt modelId="{04D1B79E-AC89-6444-9CCE-4B205DB4B46E}" type="pres">
      <dgm:prSet presAssocID="{6B1B3B48-457F-4C5B-AA88-6DEBCEDFB569}" presName="tx1" presStyleLbl="revTx" presStyleIdx="1" presStyleCnt="8"/>
      <dgm:spPr/>
    </dgm:pt>
    <dgm:pt modelId="{EB22E250-6F5C-5242-8AB4-21ECF48192DD}" type="pres">
      <dgm:prSet presAssocID="{6B1B3B48-457F-4C5B-AA88-6DEBCEDFB569}" presName="vert1" presStyleCnt="0"/>
      <dgm:spPr/>
    </dgm:pt>
    <dgm:pt modelId="{6351EEB8-5D91-E84C-83EA-B58E42A1E434}" type="pres">
      <dgm:prSet presAssocID="{C96631DF-DAED-4F67-B523-B40E308B7F20}" presName="thickLine" presStyleLbl="alignNode1" presStyleIdx="2" presStyleCnt="8"/>
      <dgm:spPr/>
    </dgm:pt>
    <dgm:pt modelId="{5BF9D53F-A3A7-004A-8696-46BFF886C0A8}" type="pres">
      <dgm:prSet presAssocID="{C96631DF-DAED-4F67-B523-B40E308B7F20}" presName="horz1" presStyleCnt="0"/>
      <dgm:spPr/>
    </dgm:pt>
    <dgm:pt modelId="{DBE719EC-FD66-D04E-A5FA-4A0862188BF2}" type="pres">
      <dgm:prSet presAssocID="{C96631DF-DAED-4F67-B523-B40E308B7F20}" presName="tx1" presStyleLbl="revTx" presStyleIdx="2" presStyleCnt="8"/>
      <dgm:spPr/>
    </dgm:pt>
    <dgm:pt modelId="{1A4661B1-08B4-0C4C-B087-E65A7A3E571F}" type="pres">
      <dgm:prSet presAssocID="{C96631DF-DAED-4F67-B523-B40E308B7F20}" presName="vert1" presStyleCnt="0"/>
      <dgm:spPr/>
    </dgm:pt>
    <dgm:pt modelId="{6F39362E-F74F-A148-8CEE-F64A8621BCF1}" type="pres">
      <dgm:prSet presAssocID="{FE2973EC-BE54-4495-99E1-1D43F392F690}" presName="thickLine" presStyleLbl="alignNode1" presStyleIdx="3" presStyleCnt="8"/>
      <dgm:spPr/>
    </dgm:pt>
    <dgm:pt modelId="{19FA2EC4-F380-9148-B12E-1EAB675B5FCA}" type="pres">
      <dgm:prSet presAssocID="{FE2973EC-BE54-4495-99E1-1D43F392F690}" presName="horz1" presStyleCnt="0"/>
      <dgm:spPr/>
    </dgm:pt>
    <dgm:pt modelId="{52D81B7A-6415-3448-AF24-7BEF24F099AB}" type="pres">
      <dgm:prSet presAssocID="{FE2973EC-BE54-4495-99E1-1D43F392F690}" presName="tx1" presStyleLbl="revTx" presStyleIdx="3" presStyleCnt="8"/>
      <dgm:spPr/>
    </dgm:pt>
    <dgm:pt modelId="{191D866E-12A7-F945-B89A-28B397CD8D1C}" type="pres">
      <dgm:prSet presAssocID="{FE2973EC-BE54-4495-99E1-1D43F392F690}" presName="vert1" presStyleCnt="0"/>
      <dgm:spPr/>
    </dgm:pt>
    <dgm:pt modelId="{D6E89191-6D03-EF4F-906C-0523D4373B70}" type="pres">
      <dgm:prSet presAssocID="{728E53B3-0DCD-43EA-83F7-7AC1095BEA29}" presName="thickLine" presStyleLbl="alignNode1" presStyleIdx="4" presStyleCnt="8"/>
      <dgm:spPr/>
    </dgm:pt>
    <dgm:pt modelId="{493200F7-D731-C743-AD92-65718801105A}" type="pres">
      <dgm:prSet presAssocID="{728E53B3-0DCD-43EA-83F7-7AC1095BEA29}" presName="horz1" presStyleCnt="0"/>
      <dgm:spPr/>
    </dgm:pt>
    <dgm:pt modelId="{8CF7C4CC-5054-8549-B3E3-14D50B81F478}" type="pres">
      <dgm:prSet presAssocID="{728E53B3-0DCD-43EA-83F7-7AC1095BEA29}" presName="tx1" presStyleLbl="revTx" presStyleIdx="4" presStyleCnt="8"/>
      <dgm:spPr/>
    </dgm:pt>
    <dgm:pt modelId="{0A901041-339C-7645-A85E-F7FB6877623E}" type="pres">
      <dgm:prSet presAssocID="{728E53B3-0DCD-43EA-83F7-7AC1095BEA29}" presName="vert1" presStyleCnt="0"/>
      <dgm:spPr/>
    </dgm:pt>
    <dgm:pt modelId="{046CDA07-D6FF-D940-AC51-079ECB74F47B}" type="pres">
      <dgm:prSet presAssocID="{26FE5F94-643E-4AD9-8F81-580A6C2E9C37}" presName="thickLine" presStyleLbl="alignNode1" presStyleIdx="5" presStyleCnt="8"/>
      <dgm:spPr/>
    </dgm:pt>
    <dgm:pt modelId="{D5A3922E-B8B6-4846-88E6-CADAA62B7495}" type="pres">
      <dgm:prSet presAssocID="{26FE5F94-643E-4AD9-8F81-580A6C2E9C37}" presName="horz1" presStyleCnt="0"/>
      <dgm:spPr/>
    </dgm:pt>
    <dgm:pt modelId="{746A35B9-9DA5-1B49-82ED-032105C30713}" type="pres">
      <dgm:prSet presAssocID="{26FE5F94-643E-4AD9-8F81-580A6C2E9C37}" presName="tx1" presStyleLbl="revTx" presStyleIdx="5" presStyleCnt="8"/>
      <dgm:spPr/>
    </dgm:pt>
    <dgm:pt modelId="{65B381A1-8C4D-154F-AAA1-6035753039D2}" type="pres">
      <dgm:prSet presAssocID="{26FE5F94-643E-4AD9-8F81-580A6C2E9C37}" presName="vert1" presStyleCnt="0"/>
      <dgm:spPr/>
    </dgm:pt>
    <dgm:pt modelId="{5BE9C59D-68B8-064D-94CF-239F17351D0D}" type="pres">
      <dgm:prSet presAssocID="{6CC6ADB4-B190-4215-AD2B-A5EA50C2CEF7}" presName="thickLine" presStyleLbl="alignNode1" presStyleIdx="6" presStyleCnt="8"/>
      <dgm:spPr/>
    </dgm:pt>
    <dgm:pt modelId="{51ABCDAC-5264-864C-9536-FDAC74BBE33B}" type="pres">
      <dgm:prSet presAssocID="{6CC6ADB4-B190-4215-AD2B-A5EA50C2CEF7}" presName="horz1" presStyleCnt="0"/>
      <dgm:spPr/>
    </dgm:pt>
    <dgm:pt modelId="{6C4387F5-B3C6-CF4C-B472-70E375766F02}" type="pres">
      <dgm:prSet presAssocID="{6CC6ADB4-B190-4215-AD2B-A5EA50C2CEF7}" presName="tx1" presStyleLbl="revTx" presStyleIdx="6" presStyleCnt="8"/>
      <dgm:spPr/>
    </dgm:pt>
    <dgm:pt modelId="{D6DD5F64-2E29-9244-9298-0F707BD0B3BF}" type="pres">
      <dgm:prSet presAssocID="{6CC6ADB4-B190-4215-AD2B-A5EA50C2CEF7}" presName="vert1" presStyleCnt="0"/>
      <dgm:spPr/>
    </dgm:pt>
    <dgm:pt modelId="{C3CB32FF-38EF-0847-B17B-8C80E1C04B30}" type="pres">
      <dgm:prSet presAssocID="{BD027C78-C7E4-1046-B8E4-7A470C052A82}" presName="thickLine" presStyleLbl="alignNode1" presStyleIdx="7" presStyleCnt="8"/>
      <dgm:spPr/>
    </dgm:pt>
    <dgm:pt modelId="{46D1D396-3988-F543-9FC0-1AE743305554}" type="pres">
      <dgm:prSet presAssocID="{BD027C78-C7E4-1046-B8E4-7A470C052A82}" presName="horz1" presStyleCnt="0"/>
      <dgm:spPr/>
    </dgm:pt>
    <dgm:pt modelId="{93135989-7E01-614B-9B7A-E64A83897097}" type="pres">
      <dgm:prSet presAssocID="{BD027C78-C7E4-1046-B8E4-7A470C052A82}" presName="tx1" presStyleLbl="revTx" presStyleIdx="7" presStyleCnt="8"/>
      <dgm:spPr/>
    </dgm:pt>
    <dgm:pt modelId="{60EA772C-08C3-7C40-9048-90BBDE04625A}" type="pres">
      <dgm:prSet presAssocID="{BD027C78-C7E4-1046-B8E4-7A470C052A82}" presName="vert1" presStyleCnt="0"/>
      <dgm:spPr/>
    </dgm:pt>
  </dgm:ptLst>
  <dgm:cxnLst>
    <dgm:cxn modelId="{C364FB14-B275-AA4F-AB6F-EF6C6907C18F}" type="presOf" srcId="{ACEE82A7-4405-4973-BDFF-772EE67F3BC2}" destId="{064A3325-9667-CF46-A956-34F62247630F}" srcOrd="0" destOrd="0" presId="urn:microsoft.com/office/officeart/2008/layout/LinedList"/>
    <dgm:cxn modelId="{2CEAA423-F90C-440C-A611-0D4656FAA308}" srcId="{A4400EA4-D1A9-40BB-BF2F-144E76F631D0}" destId="{FE2973EC-BE54-4495-99E1-1D43F392F690}" srcOrd="3" destOrd="0" parTransId="{F94B959E-A497-4F01-BB65-BBEC1016500E}" sibTransId="{56CFBB0D-0C58-483C-920F-D54A2039C4F0}"/>
    <dgm:cxn modelId="{34639529-843B-6C4F-B5C2-CA1E72193F33}" type="presOf" srcId="{BD027C78-C7E4-1046-B8E4-7A470C052A82}" destId="{93135989-7E01-614B-9B7A-E64A83897097}" srcOrd="0" destOrd="0" presId="urn:microsoft.com/office/officeart/2008/layout/LinedList"/>
    <dgm:cxn modelId="{58D47B34-5CDC-406C-88F5-EEFB1EC918F9}" srcId="{A4400EA4-D1A9-40BB-BF2F-144E76F631D0}" destId="{6CC6ADB4-B190-4215-AD2B-A5EA50C2CEF7}" srcOrd="6" destOrd="0" parTransId="{DB85B089-55E9-4115-ADE9-1A8AD8BF9C1F}" sibTransId="{7D67340C-1EC5-404A-B0BB-F9AA9AB52A00}"/>
    <dgm:cxn modelId="{5F1EC941-850B-384B-9A94-FA3E22F7BDB3}" type="presOf" srcId="{26FE5F94-643E-4AD9-8F81-580A6C2E9C37}" destId="{746A35B9-9DA5-1B49-82ED-032105C30713}" srcOrd="0" destOrd="0" presId="urn:microsoft.com/office/officeart/2008/layout/LinedList"/>
    <dgm:cxn modelId="{3B7EC659-479C-AB43-9240-2662F46B2EB5}" type="presOf" srcId="{FE2973EC-BE54-4495-99E1-1D43F392F690}" destId="{52D81B7A-6415-3448-AF24-7BEF24F099AB}" srcOrd="0" destOrd="0" presId="urn:microsoft.com/office/officeart/2008/layout/LinedList"/>
    <dgm:cxn modelId="{14E82B7C-9027-4195-A595-2CC68BF7242E}" srcId="{A4400EA4-D1A9-40BB-BF2F-144E76F631D0}" destId="{728E53B3-0DCD-43EA-83F7-7AC1095BEA29}" srcOrd="4" destOrd="0" parTransId="{632046BF-77D9-44B1-8384-AADD2438A7AD}" sibTransId="{DF391663-F8BF-4955-9D07-94256D7A5553}"/>
    <dgm:cxn modelId="{A3ADF08F-55DC-284A-98D4-EEFDEC6E0273}" type="presOf" srcId="{728E53B3-0DCD-43EA-83F7-7AC1095BEA29}" destId="{8CF7C4CC-5054-8549-B3E3-14D50B81F478}" srcOrd="0" destOrd="0" presId="urn:microsoft.com/office/officeart/2008/layout/LinedList"/>
    <dgm:cxn modelId="{87487E95-CB8F-DB42-8CE3-B114B75A7855}" type="presOf" srcId="{6CC6ADB4-B190-4215-AD2B-A5EA50C2CEF7}" destId="{6C4387F5-B3C6-CF4C-B472-70E375766F02}" srcOrd="0" destOrd="0" presId="urn:microsoft.com/office/officeart/2008/layout/LinedList"/>
    <dgm:cxn modelId="{FCB8FC9F-4F0B-402B-B0A4-AD9CC8D73E88}" srcId="{A4400EA4-D1A9-40BB-BF2F-144E76F631D0}" destId="{6B1B3B48-457F-4C5B-AA88-6DEBCEDFB569}" srcOrd="1" destOrd="0" parTransId="{B2555362-D4BE-4F58-8E96-53CCE6BB5EC6}" sibTransId="{CA38208E-5C8E-4E90-8DEC-E0A07AE2D55E}"/>
    <dgm:cxn modelId="{CAE13AA2-EEFB-41AD-8185-D7EDFD86057A}" srcId="{A4400EA4-D1A9-40BB-BF2F-144E76F631D0}" destId="{ACEE82A7-4405-4973-BDFF-772EE67F3BC2}" srcOrd="0" destOrd="0" parTransId="{F1E2868F-2FB2-4C5A-BC2C-74AB7EE60E90}" sibTransId="{23E4D6E8-CA33-4680-9B4F-E19E1D0AFD5D}"/>
    <dgm:cxn modelId="{01DB14AD-BC14-4FB8-AD36-E71630924B34}" srcId="{A4400EA4-D1A9-40BB-BF2F-144E76F631D0}" destId="{C96631DF-DAED-4F67-B523-B40E308B7F20}" srcOrd="2" destOrd="0" parTransId="{8E239C5A-C11B-4112-A7CB-BFD54B952A05}" sibTransId="{7D38E8D6-9451-4DEE-B3D3-62D9E508E895}"/>
    <dgm:cxn modelId="{64E4ECB6-6F1C-2D40-A171-27A219BE0378}" type="presOf" srcId="{A4400EA4-D1A9-40BB-BF2F-144E76F631D0}" destId="{DE7E8E0D-763D-8247-B4FC-662F1570BB94}" srcOrd="0" destOrd="0" presId="urn:microsoft.com/office/officeart/2008/layout/LinedList"/>
    <dgm:cxn modelId="{F2900FE8-B2D7-1D46-B2A1-21F1FD5CC2D6}" srcId="{A4400EA4-D1A9-40BB-BF2F-144E76F631D0}" destId="{BD027C78-C7E4-1046-B8E4-7A470C052A82}" srcOrd="7" destOrd="0" parTransId="{B304A2FB-57FE-6743-8EBA-77CBE9144262}" sibTransId="{C6D949C3-4655-5D4C-BBDA-0DBC46FFDF4D}"/>
    <dgm:cxn modelId="{BA46E8F1-8E04-AA47-8421-58F5BD08075D}" type="presOf" srcId="{C96631DF-DAED-4F67-B523-B40E308B7F20}" destId="{DBE719EC-FD66-D04E-A5FA-4A0862188BF2}" srcOrd="0" destOrd="0" presId="urn:microsoft.com/office/officeart/2008/layout/LinedList"/>
    <dgm:cxn modelId="{8D8FB5F5-44C3-402F-9D34-5942362A5283}" srcId="{A4400EA4-D1A9-40BB-BF2F-144E76F631D0}" destId="{26FE5F94-643E-4AD9-8F81-580A6C2E9C37}" srcOrd="5" destOrd="0" parTransId="{B940F4BC-4181-48EF-BFE0-F42A9FB798EF}" sibTransId="{6B4F7211-FA8F-4764-B136-6D74D3FCE2B9}"/>
    <dgm:cxn modelId="{488ADCF5-89E4-8543-8175-74359CCC7529}" type="presOf" srcId="{6B1B3B48-457F-4C5B-AA88-6DEBCEDFB569}" destId="{04D1B79E-AC89-6444-9CCE-4B205DB4B46E}" srcOrd="0" destOrd="0" presId="urn:microsoft.com/office/officeart/2008/layout/LinedList"/>
    <dgm:cxn modelId="{CB828F1A-C323-3249-8C37-84638335F3F5}" type="presParOf" srcId="{DE7E8E0D-763D-8247-B4FC-662F1570BB94}" destId="{F87F93B8-9294-7141-8043-274F30A275D1}" srcOrd="0" destOrd="0" presId="urn:microsoft.com/office/officeart/2008/layout/LinedList"/>
    <dgm:cxn modelId="{84E39D1E-9E66-F443-948D-8988D79A0733}" type="presParOf" srcId="{DE7E8E0D-763D-8247-B4FC-662F1570BB94}" destId="{F8161B6E-EBDE-9245-BC94-824EED6C7D54}" srcOrd="1" destOrd="0" presId="urn:microsoft.com/office/officeart/2008/layout/LinedList"/>
    <dgm:cxn modelId="{7D5776ED-048E-C043-B6B9-40AEFD4DE156}" type="presParOf" srcId="{F8161B6E-EBDE-9245-BC94-824EED6C7D54}" destId="{064A3325-9667-CF46-A956-34F62247630F}" srcOrd="0" destOrd="0" presId="urn:microsoft.com/office/officeart/2008/layout/LinedList"/>
    <dgm:cxn modelId="{5CBCCC3B-171F-B44C-A783-70222A49E029}" type="presParOf" srcId="{F8161B6E-EBDE-9245-BC94-824EED6C7D54}" destId="{D9182BBD-3CAF-4E4C-8519-920B6A37DDA9}" srcOrd="1" destOrd="0" presId="urn:microsoft.com/office/officeart/2008/layout/LinedList"/>
    <dgm:cxn modelId="{7A9B466E-01CA-BA40-A9A8-3266C63E4725}" type="presParOf" srcId="{DE7E8E0D-763D-8247-B4FC-662F1570BB94}" destId="{4A544F13-DC17-5546-AF06-32C59E78682D}" srcOrd="2" destOrd="0" presId="urn:microsoft.com/office/officeart/2008/layout/LinedList"/>
    <dgm:cxn modelId="{6416B4E0-499F-2A49-98D8-BA05B1C38B30}" type="presParOf" srcId="{DE7E8E0D-763D-8247-B4FC-662F1570BB94}" destId="{0B08A757-4BD1-8948-8017-AE5A60374D5B}" srcOrd="3" destOrd="0" presId="urn:microsoft.com/office/officeart/2008/layout/LinedList"/>
    <dgm:cxn modelId="{582AC861-41B3-A944-9270-545B06A395F8}" type="presParOf" srcId="{0B08A757-4BD1-8948-8017-AE5A60374D5B}" destId="{04D1B79E-AC89-6444-9CCE-4B205DB4B46E}" srcOrd="0" destOrd="0" presId="urn:microsoft.com/office/officeart/2008/layout/LinedList"/>
    <dgm:cxn modelId="{F49AC742-2D9F-F64A-B454-443BDFF5D3C3}" type="presParOf" srcId="{0B08A757-4BD1-8948-8017-AE5A60374D5B}" destId="{EB22E250-6F5C-5242-8AB4-21ECF48192DD}" srcOrd="1" destOrd="0" presId="urn:microsoft.com/office/officeart/2008/layout/LinedList"/>
    <dgm:cxn modelId="{8004FBB8-AC43-D84E-9BCE-40651EF81C34}" type="presParOf" srcId="{DE7E8E0D-763D-8247-B4FC-662F1570BB94}" destId="{6351EEB8-5D91-E84C-83EA-B58E42A1E434}" srcOrd="4" destOrd="0" presId="urn:microsoft.com/office/officeart/2008/layout/LinedList"/>
    <dgm:cxn modelId="{72869CAD-4124-AA4A-B59D-4C5BBC9903F1}" type="presParOf" srcId="{DE7E8E0D-763D-8247-B4FC-662F1570BB94}" destId="{5BF9D53F-A3A7-004A-8696-46BFF886C0A8}" srcOrd="5" destOrd="0" presId="urn:microsoft.com/office/officeart/2008/layout/LinedList"/>
    <dgm:cxn modelId="{994012BF-5566-A542-9C12-0CC909086C9B}" type="presParOf" srcId="{5BF9D53F-A3A7-004A-8696-46BFF886C0A8}" destId="{DBE719EC-FD66-D04E-A5FA-4A0862188BF2}" srcOrd="0" destOrd="0" presId="urn:microsoft.com/office/officeart/2008/layout/LinedList"/>
    <dgm:cxn modelId="{EF9448DE-D6D1-B94A-A433-E798471B0C0E}" type="presParOf" srcId="{5BF9D53F-A3A7-004A-8696-46BFF886C0A8}" destId="{1A4661B1-08B4-0C4C-B087-E65A7A3E571F}" srcOrd="1" destOrd="0" presId="urn:microsoft.com/office/officeart/2008/layout/LinedList"/>
    <dgm:cxn modelId="{2EBA628F-4309-1940-8412-EEEAD08518C5}" type="presParOf" srcId="{DE7E8E0D-763D-8247-B4FC-662F1570BB94}" destId="{6F39362E-F74F-A148-8CEE-F64A8621BCF1}" srcOrd="6" destOrd="0" presId="urn:microsoft.com/office/officeart/2008/layout/LinedList"/>
    <dgm:cxn modelId="{F4967C47-0D0A-B74A-AB6C-EFAA60605DE5}" type="presParOf" srcId="{DE7E8E0D-763D-8247-B4FC-662F1570BB94}" destId="{19FA2EC4-F380-9148-B12E-1EAB675B5FCA}" srcOrd="7" destOrd="0" presId="urn:microsoft.com/office/officeart/2008/layout/LinedList"/>
    <dgm:cxn modelId="{56C517D8-CB89-EE41-847D-56EC03298089}" type="presParOf" srcId="{19FA2EC4-F380-9148-B12E-1EAB675B5FCA}" destId="{52D81B7A-6415-3448-AF24-7BEF24F099AB}" srcOrd="0" destOrd="0" presId="urn:microsoft.com/office/officeart/2008/layout/LinedList"/>
    <dgm:cxn modelId="{8B46E37D-D3EC-5948-AB76-ED1D04D47C3A}" type="presParOf" srcId="{19FA2EC4-F380-9148-B12E-1EAB675B5FCA}" destId="{191D866E-12A7-F945-B89A-28B397CD8D1C}" srcOrd="1" destOrd="0" presId="urn:microsoft.com/office/officeart/2008/layout/LinedList"/>
    <dgm:cxn modelId="{D211614F-D7F0-F94E-BC85-B00AB9F914B3}" type="presParOf" srcId="{DE7E8E0D-763D-8247-B4FC-662F1570BB94}" destId="{D6E89191-6D03-EF4F-906C-0523D4373B70}" srcOrd="8" destOrd="0" presId="urn:microsoft.com/office/officeart/2008/layout/LinedList"/>
    <dgm:cxn modelId="{3366828A-8394-4E40-B5BB-BAAF5AE8CDB7}" type="presParOf" srcId="{DE7E8E0D-763D-8247-B4FC-662F1570BB94}" destId="{493200F7-D731-C743-AD92-65718801105A}" srcOrd="9" destOrd="0" presId="urn:microsoft.com/office/officeart/2008/layout/LinedList"/>
    <dgm:cxn modelId="{1E51CD21-D677-D24F-9DA5-455AA398A24E}" type="presParOf" srcId="{493200F7-D731-C743-AD92-65718801105A}" destId="{8CF7C4CC-5054-8549-B3E3-14D50B81F478}" srcOrd="0" destOrd="0" presId="urn:microsoft.com/office/officeart/2008/layout/LinedList"/>
    <dgm:cxn modelId="{F9F3C104-01D6-DC4F-BE9A-791C680051F5}" type="presParOf" srcId="{493200F7-D731-C743-AD92-65718801105A}" destId="{0A901041-339C-7645-A85E-F7FB6877623E}" srcOrd="1" destOrd="0" presId="urn:microsoft.com/office/officeart/2008/layout/LinedList"/>
    <dgm:cxn modelId="{4583FDBA-5E71-2B4C-BFDA-281362315723}" type="presParOf" srcId="{DE7E8E0D-763D-8247-B4FC-662F1570BB94}" destId="{046CDA07-D6FF-D940-AC51-079ECB74F47B}" srcOrd="10" destOrd="0" presId="urn:microsoft.com/office/officeart/2008/layout/LinedList"/>
    <dgm:cxn modelId="{472D4A33-10EE-C948-AB73-B53A8C75A49E}" type="presParOf" srcId="{DE7E8E0D-763D-8247-B4FC-662F1570BB94}" destId="{D5A3922E-B8B6-4846-88E6-CADAA62B7495}" srcOrd="11" destOrd="0" presId="urn:microsoft.com/office/officeart/2008/layout/LinedList"/>
    <dgm:cxn modelId="{8461D5E0-49E0-5749-AD61-CB5FBA7F4996}" type="presParOf" srcId="{D5A3922E-B8B6-4846-88E6-CADAA62B7495}" destId="{746A35B9-9DA5-1B49-82ED-032105C30713}" srcOrd="0" destOrd="0" presId="urn:microsoft.com/office/officeart/2008/layout/LinedList"/>
    <dgm:cxn modelId="{7D2B6467-459B-C747-9B29-0F910A097104}" type="presParOf" srcId="{D5A3922E-B8B6-4846-88E6-CADAA62B7495}" destId="{65B381A1-8C4D-154F-AAA1-6035753039D2}" srcOrd="1" destOrd="0" presId="urn:microsoft.com/office/officeart/2008/layout/LinedList"/>
    <dgm:cxn modelId="{BC2E3C92-36ED-BC4D-8A09-C20AF5574A05}" type="presParOf" srcId="{DE7E8E0D-763D-8247-B4FC-662F1570BB94}" destId="{5BE9C59D-68B8-064D-94CF-239F17351D0D}" srcOrd="12" destOrd="0" presId="urn:microsoft.com/office/officeart/2008/layout/LinedList"/>
    <dgm:cxn modelId="{1E3040B4-6E28-0F46-B8D2-C17B880C562C}" type="presParOf" srcId="{DE7E8E0D-763D-8247-B4FC-662F1570BB94}" destId="{51ABCDAC-5264-864C-9536-FDAC74BBE33B}" srcOrd="13" destOrd="0" presId="urn:microsoft.com/office/officeart/2008/layout/LinedList"/>
    <dgm:cxn modelId="{64617D82-53F3-0C46-8FAF-89F51E3DAADF}" type="presParOf" srcId="{51ABCDAC-5264-864C-9536-FDAC74BBE33B}" destId="{6C4387F5-B3C6-CF4C-B472-70E375766F02}" srcOrd="0" destOrd="0" presId="urn:microsoft.com/office/officeart/2008/layout/LinedList"/>
    <dgm:cxn modelId="{BB71AD32-2884-1147-80CF-1CB749833302}" type="presParOf" srcId="{51ABCDAC-5264-864C-9536-FDAC74BBE33B}" destId="{D6DD5F64-2E29-9244-9298-0F707BD0B3BF}" srcOrd="1" destOrd="0" presId="urn:microsoft.com/office/officeart/2008/layout/LinedList"/>
    <dgm:cxn modelId="{982338BC-090C-434B-BB06-16ECABFAB770}" type="presParOf" srcId="{DE7E8E0D-763D-8247-B4FC-662F1570BB94}" destId="{C3CB32FF-38EF-0847-B17B-8C80E1C04B30}" srcOrd="14" destOrd="0" presId="urn:microsoft.com/office/officeart/2008/layout/LinedList"/>
    <dgm:cxn modelId="{A6BE104F-7F75-7947-B4B8-C1E7FA28A06C}" type="presParOf" srcId="{DE7E8E0D-763D-8247-B4FC-662F1570BB94}" destId="{46D1D396-3988-F543-9FC0-1AE743305554}" srcOrd="15" destOrd="0" presId="urn:microsoft.com/office/officeart/2008/layout/LinedList"/>
    <dgm:cxn modelId="{74291658-9731-734B-9538-AF7082FECF69}" type="presParOf" srcId="{46D1D396-3988-F543-9FC0-1AE743305554}" destId="{93135989-7E01-614B-9B7A-E64A83897097}" srcOrd="0" destOrd="0" presId="urn:microsoft.com/office/officeart/2008/layout/LinedList"/>
    <dgm:cxn modelId="{E2689AB2-2FD8-1F44-91BF-EAF8E335AC45}" type="presParOf" srcId="{46D1D396-3988-F543-9FC0-1AE743305554}" destId="{60EA772C-08C3-7C40-9048-90BBDE04625A}"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F93B8-9294-7141-8043-274F30A275D1}">
      <dsp:nvSpPr>
        <dsp:cNvPr id="0" name=""/>
        <dsp:cNvSpPr/>
      </dsp:nvSpPr>
      <dsp:spPr>
        <a:xfrm>
          <a:off x="0" y="0"/>
          <a:ext cx="492252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4A3325-9667-CF46-A956-34F62247630F}">
      <dsp:nvSpPr>
        <dsp:cNvPr id="0" name=""/>
        <dsp:cNvSpPr/>
      </dsp:nvSpPr>
      <dsp:spPr>
        <a:xfrm>
          <a:off x="0" y="0"/>
          <a:ext cx="4922520" cy="540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Patterns</a:t>
          </a:r>
        </a:p>
      </dsp:txBody>
      <dsp:txXfrm>
        <a:off x="0" y="0"/>
        <a:ext cx="4922520" cy="540464"/>
      </dsp:txXfrm>
    </dsp:sp>
    <dsp:sp modelId="{4A544F13-DC17-5546-AF06-32C59E78682D}">
      <dsp:nvSpPr>
        <dsp:cNvPr id="0" name=""/>
        <dsp:cNvSpPr/>
      </dsp:nvSpPr>
      <dsp:spPr>
        <a:xfrm>
          <a:off x="0" y="540464"/>
          <a:ext cx="492252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D1B79E-AC89-6444-9CCE-4B205DB4B46E}">
      <dsp:nvSpPr>
        <dsp:cNvPr id="0" name=""/>
        <dsp:cNvSpPr/>
      </dsp:nvSpPr>
      <dsp:spPr>
        <a:xfrm>
          <a:off x="0" y="540464"/>
          <a:ext cx="4922520" cy="540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Cause and effect</a:t>
          </a:r>
        </a:p>
      </dsp:txBody>
      <dsp:txXfrm>
        <a:off x="0" y="540464"/>
        <a:ext cx="4922520" cy="540464"/>
      </dsp:txXfrm>
    </dsp:sp>
    <dsp:sp modelId="{6351EEB8-5D91-E84C-83EA-B58E42A1E434}">
      <dsp:nvSpPr>
        <dsp:cNvPr id="0" name=""/>
        <dsp:cNvSpPr/>
      </dsp:nvSpPr>
      <dsp:spPr>
        <a:xfrm>
          <a:off x="0" y="1080928"/>
          <a:ext cx="492252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E719EC-FD66-D04E-A5FA-4A0862188BF2}">
      <dsp:nvSpPr>
        <dsp:cNvPr id="0" name=""/>
        <dsp:cNvSpPr/>
      </dsp:nvSpPr>
      <dsp:spPr>
        <a:xfrm>
          <a:off x="0" y="1080928"/>
          <a:ext cx="4922520" cy="540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Scale, proportion, and quantity </a:t>
          </a:r>
        </a:p>
      </dsp:txBody>
      <dsp:txXfrm>
        <a:off x="0" y="1080928"/>
        <a:ext cx="4922520" cy="540464"/>
      </dsp:txXfrm>
    </dsp:sp>
    <dsp:sp modelId="{6F39362E-F74F-A148-8CEE-F64A8621BCF1}">
      <dsp:nvSpPr>
        <dsp:cNvPr id="0" name=""/>
        <dsp:cNvSpPr/>
      </dsp:nvSpPr>
      <dsp:spPr>
        <a:xfrm>
          <a:off x="0" y="1621393"/>
          <a:ext cx="492252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D81B7A-6415-3448-AF24-7BEF24F099AB}">
      <dsp:nvSpPr>
        <dsp:cNvPr id="0" name=""/>
        <dsp:cNvSpPr/>
      </dsp:nvSpPr>
      <dsp:spPr>
        <a:xfrm>
          <a:off x="0" y="1621393"/>
          <a:ext cx="4922520" cy="540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Systems and system models </a:t>
          </a:r>
        </a:p>
      </dsp:txBody>
      <dsp:txXfrm>
        <a:off x="0" y="1621393"/>
        <a:ext cx="4922520" cy="540464"/>
      </dsp:txXfrm>
    </dsp:sp>
    <dsp:sp modelId="{D6E89191-6D03-EF4F-906C-0523D4373B70}">
      <dsp:nvSpPr>
        <dsp:cNvPr id="0" name=""/>
        <dsp:cNvSpPr/>
      </dsp:nvSpPr>
      <dsp:spPr>
        <a:xfrm>
          <a:off x="0" y="2161857"/>
          <a:ext cx="492252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F7C4CC-5054-8549-B3E3-14D50B81F478}">
      <dsp:nvSpPr>
        <dsp:cNvPr id="0" name=""/>
        <dsp:cNvSpPr/>
      </dsp:nvSpPr>
      <dsp:spPr>
        <a:xfrm>
          <a:off x="0" y="2161857"/>
          <a:ext cx="4922520" cy="540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Energy and matter</a:t>
          </a:r>
        </a:p>
      </dsp:txBody>
      <dsp:txXfrm>
        <a:off x="0" y="2161857"/>
        <a:ext cx="4922520" cy="540464"/>
      </dsp:txXfrm>
    </dsp:sp>
    <dsp:sp modelId="{046CDA07-D6FF-D940-AC51-079ECB74F47B}">
      <dsp:nvSpPr>
        <dsp:cNvPr id="0" name=""/>
        <dsp:cNvSpPr/>
      </dsp:nvSpPr>
      <dsp:spPr>
        <a:xfrm>
          <a:off x="0" y="2702321"/>
          <a:ext cx="492252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6A35B9-9DA5-1B49-82ED-032105C30713}">
      <dsp:nvSpPr>
        <dsp:cNvPr id="0" name=""/>
        <dsp:cNvSpPr/>
      </dsp:nvSpPr>
      <dsp:spPr>
        <a:xfrm>
          <a:off x="0" y="2702321"/>
          <a:ext cx="4922520" cy="540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Structure and function</a:t>
          </a:r>
        </a:p>
      </dsp:txBody>
      <dsp:txXfrm>
        <a:off x="0" y="2702321"/>
        <a:ext cx="4922520" cy="540464"/>
      </dsp:txXfrm>
    </dsp:sp>
    <dsp:sp modelId="{5BE9C59D-68B8-064D-94CF-239F17351D0D}">
      <dsp:nvSpPr>
        <dsp:cNvPr id="0" name=""/>
        <dsp:cNvSpPr/>
      </dsp:nvSpPr>
      <dsp:spPr>
        <a:xfrm>
          <a:off x="0" y="3242786"/>
          <a:ext cx="492252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4387F5-B3C6-CF4C-B472-70E375766F02}">
      <dsp:nvSpPr>
        <dsp:cNvPr id="0" name=""/>
        <dsp:cNvSpPr/>
      </dsp:nvSpPr>
      <dsp:spPr>
        <a:xfrm>
          <a:off x="0" y="3242786"/>
          <a:ext cx="4922520" cy="540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Stability and change</a:t>
          </a:r>
        </a:p>
      </dsp:txBody>
      <dsp:txXfrm>
        <a:off x="0" y="3242786"/>
        <a:ext cx="4922520" cy="540464"/>
      </dsp:txXfrm>
    </dsp:sp>
    <dsp:sp modelId="{C3CB32FF-38EF-0847-B17B-8C80E1C04B30}">
      <dsp:nvSpPr>
        <dsp:cNvPr id="0" name=""/>
        <dsp:cNvSpPr/>
      </dsp:nvSpPr>
      <dsp:spPr>
        <a:xfrm>
          <a:off x="0" y="3783250"/>
          <a:ext cx="492252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135989-7E01-614B-9B7A-E64A83897097}">
      <dsp:nvSpPr>
        <dsp:cNvPr id="0" name=""/>
        <dsp:cNvSpPr/>
      </dsp:nvSpPr>
      <dsp:spPr>
        <a:xfrm>
          <a:off x="0" y="3783250"/>
          <a:ext cx="4922520" cy="540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++Sustainability</a:t>
          </a:r>
        </a:p>
      </dsp:txBody>
      <dsp:txXfrm>
        <a:off x="0" y="3783250"/>
        <a:ext cx="4922520" cy="54046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94993-336E-4449-87F7-E5B567E39011}" type="datetimeFigureOut">
              <a:rPr lang="en-US" smtClean="0"/>
              <a:t>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012C48-CBE3-4456-858D-2A38C9D9ED43}" type="slidenum">
              <a:rPr lang="en-US" smtClean="0"/>
              <a:t>‹#›</a:t>
            </a:fld>
            <a:endParaRPr lang="en-US"/>
          </a:p>
        </p:txBody>
      </p:sp>
    </p:spTree>
    <p:extLst>
      <p:ext uri="{BB962C8B-B14F-4D97-AF65-F5344CB8AC3E}">
        <p14:creationId xmlns:p14="http://schemas.microsoft.com/office/powerpoint/2010/main" val="3809366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2</a:t>
            </a:fld>
            <a:endParaRPr lang="en-US"/>
          </a:p>
        </p:txBody>
      </p:sp>
    </p:spTree>
    <p:extLst>
      <p:ext uri="{BB962C8B-B14F-4D97-AF65-F5344CB8AC3E}">
        <p14:creationId xmlns:p14="http://schemas.microsoft.com/office/powerpoint/2010/main" val="1007576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Performance Expectation</a:t>
            </a:r>
          </a:p>
          <a:p>
            <a:r>
              <a:rPr lang="en-US"/>
              <a:t>Science and Engineering Practices</a:t>
            </a:r>
          </a:p>
          <a:p>
            <a:r>
              <a:rPr lang="en-US"/>
              <a:t>Disciplinary Core Ideas</a:t>
            </a:r>
          </a:p>
          <a:p>
            <a:r>
              <a:rPr lang="en-US"/>
              <a:t>Cross-Cutting Concepts</a:t>
            </a:r>
          </a:p>
          <a:p>
            <a:r>
              <a:rPr lang="en-US"/>
              <a:t>PA Context</a:t>
            </a:r>
          </a:p>
          <a:p>
            <a:r>
              <a:rPr lang="en-US"/>
              <a:t>Career Ready Skills</a:t>
            </a:r>
          </a:p>
          <a:p>
            <a:endParaRPr lang="en-US"/>
          </a:p>
        </p:txBody>
      </p:sp>
      <p:sp>
        <p:nvSpPr>
          <p:cNvPr id="4" name="Slide Number Placeholder 3"/>
          <p:cNvSpPr>
            <a:spLocks noGrp="1"/>
          </p:cNvSpPr>
          <p:nvPr>
            <p:ph type="sldNum" sz="quarter" idx="5"/>
          </p:nvPr>
        </p:nvSpPr>
        <p:spPr/>
        <p:txBody>
          <a:bodyPr/>
          <a:lstStyle/>
          <a:p>
            <a:fld id="{5B012C48-CBE3-4456-858D-2A38C9D9ED43}" type="slidenum">
              <a:rPr lang="en-US" smtClean="0"/>
              <a:t>14</a:t>
            </a:fld>
            <a:endParaRPr lang="en-US"/>
          </a:p>
        </p:txBody>
      </p:sp>
    </p:spTree>
    <p:extLst>
      <p:ext uri="{BB962C8B-B14F-4D97-AF65-F5344CB8AC3E}">
        <p14:creationId xmlns:p14="http://schemas.microsoft.com/office/powerpoint/2010/main" val="939313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012C48-CBE3-4456-858D-2A38C9D9ED43}" type="slidenum">
              <a:rPr lang="en-US" smtClean="0"/>
              <a:t>15</a:t>
            </a:fld>
            <a:endParaRPr lang="en-US"/>
          </a:p>
        </p:txBody>
      </p:sp>
    </p:spTree>
    <p:extLst>
      <p:ext uri="{BB962C8B-B14F-4D97-AF65-F5344CB8AC3E}">
        <p14:creationId xmlns:p14="http://schemas.microsoft.com/office/powerpoint/2010/main" val="2331223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012C48-CBE3-4456-858D-2A38C9D9ED43}" type="slidenum">
              <a:rPr lang="en-US" smtClean="0"/>
              <a:t>17</a:t>
            </a:fld>
            <a:endParaRPr lang="en-US"/>
          </a:p>
        </p:txBody>
      </p:sp>
    </p:spTree>
    <p:extLst>
      <p:ext uri="{BB962C8B-B14F-4D97-AF65-F5344CB8AC3E}">
        <p14:creationId xmlns:p14="http://schemas.microsoft.com/office/powerpoint/2010/main" val="1498618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ELS standard were developed in specific response to gaps in NGSS in relation to EL development and socio-ecological concepts- identified through research – the content writing team was able to design the ELS domain to address those needs.</a:t>
            </a:r>
          </a:p>
        </p:txBody>
      </p:sp>
      <p:sp>
        <p:nvSpPr>
          <p:cNvPr id="4" name="Slide Number Placeholder 3"/>
          <p:cNvSpPr>
            <a:spLocks noGrp="1"/>
          </p:cNvSpPr>
          <p:nvPr>
            <p:ph type="sldNum" sz="quarter" idx="5"/>
          </p:nvPr>
        </p:nvSpPr>
        <p:spPr/>
        <p:txBody>
          <a:bodyPr/>
          <a:lstStyle/>
          <a:p>
            <a:fld id="{5B012C48-CBE3-4456-858D-2A38C9D9ED43}" type="slidenum">
              <a:rPr lang="en-US" smtClean="0"/>
              <a:t>3</a:t>
            </a:fld>
            <a:endParaRPr lang="en-US"/>
          </a:p>
        </p:txBody>
      </p:sp>
    </p:spTree>
    <p:extLst>
      <p:ext uri="{BB962C8B-B14F-4D97-AF65-F5344CB8AC3E}">
        <p14:creationId xmlns:p14="http://schemas.microsoft.com/office/powerpoint/2010/main" val="1132790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012C48-CBE3-4456-858D-2A38C9D9ED43}" type="slidenum">
              <a:rPr lang="en-US" smtClean="0"/>
              <a:t>6</a:t>
            </a:fld>
            <a:endParaRPr lang="en-US"/>
          </a:p>
        </p:txBody>
      </p:sp>
    </p:spTree>
    <p:extLst>
      <p:ext uri="{BB962C8B-B14F-4D97-AF65-F5344CB8AC3E}">
        <p14:creationId xmlns:p14="http://schemas.microsoft.com/office/powerpoint/2010/main" val="1482167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012C48-CBE3-4456-858D-2A38C9D9ED43}" type="slidenum">
              <a:rPr lang="en-US" smtClean="0"/>
              <a:t>7</a:t>
            </a:fld>
            <a:endParaRPr lang="en-US"/>
          </a:p>
        </p:txBody>
      </p:sp>
    </p:spTree>
    <p:extLst>
      <p:ext uri="{BB962C8B-B14F-4D97-AF65-F5344CB8AC3E}">
        <p14:creationId xmlns:p14="http://schemas.microsoft.com/office/powerpoint/2010/main" val="3825860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012C48-CBE3-4456-858D-2A38C9D9ED43}" type="slidenum">
              <a:rPr lang="en-US" smtClean="0"/>
              <a:t>8</a:t>
            </a:fld>
            <a:endParaRPr lang="en-US"/>
          </a:p>
        </p:txBody>
      </p:sp>
    </p:spTree>
    <p:extLst>
      <p:ext uri="{BB962C8B-B14F-4D97-AF65-F5344CB8AC3E}">
        <p14:creationId xmlns:p14="http://schemas.microsoft.com/office/powerpoint/2010/main" val="1730191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US" b="1" i="0" dirty="0">
              <a:solidFill>
                <a:srgbClr val="626262"/>
              </a:solidFill>
              <a:effectLst/>
              <a:latin typeface="Georgia" panose="02040502050405020303" pitchFamily="18" charset="0"/>
            </a:endParaRPr>
          </a:p>
          <a:p>
            <a:pPr algn="l" fontAlgn="base"/>
            <a:r>
              <a:rPr lang="en-US" b="1" i="0" dirty="0">
                <a:solidFill>
                  <a:srgbClr val="626262"/>
                </a:solidFill>
                <a:effectLst/>
                <a:latin typeface="Georgia" panose="02040502050405020303" pitchFamily="18" charset="0"/>
              </a:rPr>
              <a:t>https://</a:t>
            </a:r>
            <a:r>
              <a:rPr lang="en-US" b="1" i="0" dirty="0" err="1">
                <a:solidFill>
                  <a:srgbClr val="626262"/>
                </a:solidFill>
                <a:effectLst/>
                <a:latin typeface="Georgia" panose="02040502050405020303" pitchFamily="18" charset="0"/>
              </a:rPr>
              <a:t>www.neefusa.org</a:t>
            </a:r>
            <a:r>
              <a:rPr lang="en-US" b="1" i="0" dirty="0">
                <a:solidFill>
                  <a:srgbClr val="626262"/>
                </a:solidFill>
                <a:effectLst/>
                <a:latin typeface="Georgia" panose="02040502050405020303" pitchFamily="18" charset="0"/>
              </a:rPr>
              <a:t>/education/</a:t>
            </a:r>
            <a:r>
              <a:rPr lang="en-US" b="1" i="0" dirty="0" err="1">
                <a:solidFill>
                  <a:srgbClr val="626262"/>
                </a:solidFill>
                <a:effectLst/>
                <a:latin typeface="Georgia" panose="02040502050405020303" pitchFamily="18" charset="0"/>
              </a:rPr>
              <a:t>ee</a:t>
            </a:r>
            <a:r>
              <a:rPr lang="en-US" b="1" i="0" dirty="0">
                <a:solidFill>
                  <a:srgbClr val="626262"/>
                </a:solidFill>
                <a:effectLst/>
                <a:latin typeface="Georgia" panose="02040502050405020303" pitchFamily="18" charset="0"/>
              </a:rPr>
              <a:t>-and-next-generation-science-standards</a:t>
            </a:r>
          </a:p>
          <a:p>
            <a:pPr algn="l" fontAlgn="base"/>
            <a:endParaRPr lang="en-US" b="1" i="0" dirty="0">
              <a:solidFill>
                <a:srgbClr val="626262"/>
              </a:solidFill>
              <a:effectLst/>
              <a:latin typeface="Georgia" panose="02040502050405020303" pitchFamily="18" charset="0"/>
            </a:endParaRPr>
          </a:p>
          <a:p>
            <a:pPr algn="l" fontAlgn="base"/>
            <a:r>
              <a:rPr lang="en-US" b="1" i="0" dirty="0">
                <a:solidFill>
                  <a:srgbClr val="626262"/>
                </a:solidFill>
                <a:effectLst/>
                <a:latin typeface="Georgia" panose="02040502050405020303" pitchFamily="18" charset="0"/>
              </a:rPr>
              <a:t>Examples</a:t>
            </a:r>
          </a:p>
          <a:p>
            <a:pPr algn="l" fontAlgn="base"/>
            <a:endParaRPr lang="en-US" b="1" i="0" dirty="0">
              <a:solidFill>
                <a:srgbClr val="626262"/>
              </a:solidFill>
              <a:effectLst/>
              <a:latin typeface="Georgia" panose="02040502050405020303" pitchFamily="18" charset="0"/>
            </a:endParaRPr>
          </a:p>
          <a:p>
            <a:pPr algn="l" fontAlgn="base"/>
            <a:r>
              <a:rPr lang="en-US" b="1" i="0" dirty="0">
                <a:solidFill>
                  <a:srgbClr val="626262"/>
                </a:solidFill>
                <a:effectLst/>
                <a:latin typeface="Georgia" panose="02040502050405020303" pitchFamily="18" charset="0"/>
              </a:rPr>
              <a:t>SEP 1: Asking Questions and Defining Problems</a:t>
            </a:r>
          </a:p>
          <a:p>
            <a:pPr algn="l" fontAlgn="base"/>
            <a:r>
              <a:rPr lang="en-US" b="0" i="0" dirty="0">
                <a:solidFill>
                  <a:srgbClr val="626262"/>
                </a:solidFill>
                <a:effectLst/>
                <a:latin typeface="inherit"/>
              </a:rPr>
              <a:t>A class of 2nd graders visits a local nature center on a field trip. As they meander along a short, wooded trail, the students notice that moss tends to grow mainly on one side of the trees—a phenomenon to explore and understand. When they return to class the next day, students develop a question that they will investigate: why does moss grow mainly on the north side of the trees?</a:t>
            </a:r>
          </a:p>
          <a:p>
            <a:pPr algn="l" fontAlgn="base"/>
            <a:r>
              <a:rPr lang="en-US" b="1" i="0" dirty="0">
                <a:solidFill>
                  <a:srgbClr val="626262"/>
                </a:solidFill>
                <a:effectLst/>
                <a:latin typeface="Georgia" panose="02040502050405020303" pitchFamily="18" charset="0"/>
              </a:rPr>
              <a:t>SEP 2: Planning and Carrying Out Investigations</a:t>
            </a:r>
          </a:p>
          <a:p>
            <a:pPr algn="l" fontAlgn="base"/>
            <a:r>
              <a:rPr lang="en-US" b="0" i="0" dirty="0">
                <a:solidFill>
                  <a:srgbClr val="626262"/>
                </a:solidFill>
                <a:effectLst/>
                <a:latin typeface="inherit"/>
              </a:rPr>
              <a:t>A group of students in the lunchroom debate whether a paper lunch bag should be thrown into the trashcan or the compost bin. Some argue it will take too long to decompose, and others feel the paper will break down quickly along with the food scraps. Back in class after lunch, the students design an investigation to determine how long a paper lunch bag takes to decompose.</a:t>
            </a:r>
          </a:p>
          <a:p>
            <a:pPr algn="l" fontAlgn="base"/>
            <a:r>
              <a:rPr lang="en-US" b="1" i="0" dirty="0">
                <a:solidFill>
                  <a:srgbClr val="626262"/>
                </a:solidFill>
                <a:effectLst/>
                <a:latin typeface="Georgia" panose="02040502050405020303" pitchFamily="18" charset="0"/>
              </a:rPr>
              <a:t>SEP 3: Analyzing and Interpreting Data</a:t>
            </a:r>
          </a:p>
          <a:p>
            <a:pPr algn="l" fontAlgn="base"/>
            <a:r>
              <a:rPr lang="en-US" b="0" i="0" dirty="0">
                <a:solidFill>
                  <a:srgbClr val="626262"/>
                </a:solidFill>
                <a:effectLst/>
                <a:latin typeface="inherit"/>
              </a:rPr>
              <a:t>Students monitored the water quality in a stream on their school’s campus once a month for the past six months. As the weather warms, they notice dissolved oxygen levels decreasing each month. Concerned for the organisms that depend on the dissolved oxygen in the stream water, the students analyze trends in their data to determine a cause for the decrease.</a:t>
            </a:r>
          </a:p>
          <a:p>
            <a:pPr algn="l" fontAlgn="base"/>
            <a:r>
              <a:rPr lang="en-US" b="1" i="0" dirty="0">
                <a:solidFill>
                  <a:srgbClr val="626262"/>
                </a:solidFill>
                <a:effectLst/>
                <a:latin typeface="Georgia" panose="02040502050405020303" pitchFamily="18" charset="0"/>
              </a:rPr>
              <a:t>SEP 4: Developing and Using Models</a:t>
            </a:r>
          </a:p>
          <a:p>
            <a:pPr algn="l" fontAlgn="base"/>
            <a:r>
              <a:rPr lang="en-US" b="0" i="0" dirty="0">
                <a:solidFill>
                  <a:srgbClr val="626262"/>
                </a:solidFill>
                <a:effectLst/>
                <a:latin typeface="inherit"/>
              </a:rPr>
              <a:t>Students in a high school gardening club decide they would like to construct a greenhouse to lengthen the growing season. First, they develop a diagram of the proposed greenhouse—including a proposed location, dimensions, building materials, a water source, and plants to be included. They then share the model with their club sponsor as the students make a case for their project.</a:t>
            </a:r>
          </a:p>
          <a:p>
            <a:pPr algn="l" fontAlgn="base"/>
            <a:r>
              <a:rPr lang="en-US" b="1" i="0" dirty="0">
                <a:solidFill>
                  <a:srgbClr val="626262"/>
                </a:solidFill>
                <a:effectLst/>
                <a:latin typeface="Georgia" panose="02040502050405020303" pitchFamily="18" charset="0"/>
              </a:rPr>
              <a:t>SEP 5: Constructing Explanations and Designing Solutions</a:t>
            </a:r>
          </a:p>
          <a:p>
            <a:pPr algn="l" fontAlgn="base"/>
            <a:r>
              <a:rPr lang="en-US" b="0" i="0" dirty="0">
                <a:solidFill>
                  <a:srgbClr val="626262"/>
                </a:solidFill>
                <a:effectLst/>
                <a:latin typeface="inherit"/>
              </a:rPr>
              <a:t>During recess, fourth grade students complain that one area of the playground remains soggy long after it rains. They are learning about plants, and one student remembers aloud that plants need lots of water to grow. The students work with their teacher and a parent volunteer to design and construct a rain garden in the soggy area of the playground.</a:t>
            </a:r>
          </a:p>
          <a:p>
            <a:pPr algn="l" fontAlgn="base"/>
            <a:r>
              <a:rPr lang="en-US" b="1" i="0" dirty="0">
                <a:solidFill>
                  <a:srgbClr val="626262"/>
                </a:solidFill>
                <a:effectLst/>
                <a:latin typeface="Georgia" panose="02040502050405020303" pitchFamily="18" charset="0"/>
              </a:rPr>
              <a:t>SEP 6: Engaging in Argument from Evidence</a:t>
            </a:r>
          </a:p>
          <a:p>
            <a:pPr algn="l" fontAlgn="base"/>
            <a:r>
              <a:rPr lang="en-US" b="0" i="0" dirty="0">
                <a:solidFill>
                  <a:srgbClr val="626262"/>
                </a:solidFill>
                <a:effectLst/>
                <a:latin typeface="inherit"/>
              </a:rPr>
              <a:t>Each spring students at an elementary school participate in a citizen science project to collect data on when the maple trees in their schoolyard flower. Sam, a fifth grader, remembers that in his first-grade year the first flowers were spotted on his birthday, but this year they arrived a full week later. Sam’s teacher helps him to locate data from the past 20 years that students at the school have participated in the project. Sam spotted a trend in the data: the flowers are blooming slightly later each spring. Led by their teacher, Sam’s class engages in a discussion about the reason behind this trend.</a:t>
            </a:r>
          </a:p>
          <a:p>
            <a:pPr algn="l" fontAlgn="base"/>
            <a:r>
              <a:rPr lang="en-US" b="1" i="0" dirty="0">
                <a:solidFill>
                  <a:srgbClr val="626262"/>
                </a:solidFill>
                <a:effectLst/>
                <a:latin typeface="Georgia" panose="02040502050405020303" pitchFamily="18" charset="0"/>
              </a:rPr>
              <a:t>SEP 7: Using Mathematics and Computational Thinking</a:t>
            </a:r>
          </a:p>
          <a:p>
            <a:pPr algn="l" fontAlgn="base"/>
            <a:r>
              <a:rPr lang="en-US" b="0" i="0" dirty="0">
                <a:solidFill>
                  <a:srgbClr val="626262"/>
                </a:solidFill>
                <a:effectLst/>
                <a:latin typeface="inherit"/>
              </a:rPr>
              <a:t>Middle school students would like to install rain barrels on their school’s downspouts to collect water for their vegetable garden. They want to install enough barrels to maximize the amount of rain collected. Using the average rainfall for their town, as well as their calculations of the surface area of the school’s roof, the students are able to determine the volume of water they are likely to collect each month. They then select the size and number of barrels needed to maximize rainwater collected.</a:t>
            </a:r>
          </a:p>
          <a:p>
            <a:pPr algn="l" fontAlgn="base"/>
            <a:r>
              <a:rPr lang="en-US" b="1" i="0" dirty="0">
                <a:solidFill>
                  <a:srgbClr val="626262"/>
                </a:solidFill>
                <a:effectLst/>
                <a:latin typeface="Georgia" panose="02040502050405020303" pitchFamily="18" charset="0"/>
              </a:rPr>
              <a:t>SEP 8: Obtaining, Evaluating, and Communicating Information</a:t>
            </a:r>
          </a:p>
          <a:p>
            <a:pPr algn="l" fontAlgn="base"/>
            <a:r>
              <a:rPr lang="en-US" b="0" i="0" dirty="0">
                <a:solidFill>
                  <a:srgbClr val="626262"/>
                </a:solidFill>
                <a:effectLst/>
                <a:latin typeface="inherit"/>
              </a:rPr>
              <a:t>When learning about the power consumption of electronics, middle school students become concerned about the energy consumed by lights, computers, and other devices that are left on each evening. Students develop data tables and collect information by surveying teachers about what is turned off and what is left on each day. They then develop graphs to visually communicate the data. With help from their teacher, they schedule a meeting with the school principal and use their graphs to make the case that a great deal of energy could be conserved if the school implemented a “lights out” policy for the overnight hours.</a:t>
            </a:r>
          </a:p>
          <a:p>
            <a:pPr algn="l" fontAlgn="base"/>
            <a:endParaRPr lang="en-US" b="0" i="0" dirty="0">
              <a:solidFill>
                <a:srgbClr val="626262"/>
              </a:solidFill>
              <a:effectLst/>
              <a:latin typeface="inherit"/>
            </a:endParaRPr>
          </a:p>
          <a:p>
            <a:pPr algn="l" fontAlgn="base"/>
            <a:r>
              <a:rPr lang="en-US" b="0" i="0" dirty="0">
                <a:solidFill>
                  <a:srgbClr val="626262"/>
                </a:solidFill>
                <a:effectLst/>
                <a:latin typeface="inherit"/>
              </a:rPr>
              <a:t>However, The ELS Standards encourage not only introductory building of awareness, but encourage full development of the practice into action, including design of actionable questions at each grade level</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9</a:t>
            </a:fld>
            <a:endParaRPr lang="en-US"/>
          </a:p>
        </p:txBody>
      </p:sp>
    </p:spTree>
    <p:extLst>
      <p:ext uri="{BB962C8B-B14F-4D97-AF65-F5344CB8AC3E}">
        <p14:creationId xmlns:p14="http://schemas.microsoft.com/office/powerpoint/2010/main" val="3929035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10</a:t>
            </a:fld>
            <a:endParaRPr lang="en-US"/>
          </a:p>
        </p:txBody>
      </p:sp>
    </p:spTree>
    <p:extLst>
      <p:ext uri="{BB962C8B-B14F-4D97-AF65-F5344CB8AC3E}">
        <p14:creationId xmlns:p14="http://schemas.microsoft.com/office/powerpoint/2010/main" val="3299147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012C48-CBE3-4456-858D-2A38C9D9ED43}" type="slidenum">
              <a:rPr lang="en-US" smtClean="0"/>
              <a:t>12</a:t>
            </a:fld>
            <a:endParaRPr lang="en-US"/>
          </a:p>
        </p:txBody>
      </p:sp>
    </p:spTree>
    <p:extLst>
      <p:ext uri="{BB962C8B-B14F-4D97-AF65-F5344CB8AC3E}">
        <p14:creationId xmlns:p14="http://schemas.microsoft.com/office/powerpoint/2010/main" val="2157877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1" dirty="0">
                <a:solidFill>
                  <a:srgbClr val="002060"/>
                </a:solidFill>
                <a:latin typeface="Calibri"/>
                <a:cs typeface="Calibri"/>
              </a:rPr>
              <a:t>Providing an overview  of the foundation box structure for ELS/Science – more detail in ELS Foundation Boxes Webinar found on the PA STEELS Hub/SAS</a:t>
            </a:r>
          </a:p>
          <a:p>
            <a:pPr>
              <a:defRPr/>
            </a:pPr>
            <a:endParaRPr lang="en-US" sz="1200" b="1" dirty="0">
              <a:solidFill>
                <a:srgbClr val="002060"/>
              </a:solidFill>
              <a:latin typeface="Calibri"/>
              <a:cs typeface="Calibri"/>
            </a:endParaRPr>
          </a:p>
          <a:p>
            <a:pPr>
              <a:defRPr/>
            </a:pPr>
            <a:r>
              <a:rPr lang="en-US" sz="1200" b="1" dirty="0">
                <a:solidFill>
                  <a:srgbClr val="002060"/>
                </a:solidFill>
                <a:latin typeface="Calibri"/>
                <a:cs typeface="Calibri"/>
              </a:rPr>
              <a:t>Clarifying Statements </a:t>
            </a:r>
            <a:r>
              <a:rPr lang="en-US" sz="1200" dirty="0">
                <a:solidFill>
                  <a:srgbClr val="002060"/>
                </a:solidFill>
                <a:latin typeface="Calibri"/>
                <a:cs typeface="Calibri"/>
              </a:rPr>
              <a:t>supply examples or additional clarification and emphasis to the language of the performance expectations. </a:t>
            </a:r>
          </a:p>
          <a:p>
            <a:pPr>
              <a:defRPr/>
            </a:pPr>
            <a:endParaRPr lang="en-US" sz="1200" dirty="0">
              <a:solidFill>
                <a:srgbClr val="002060"/>
              </a:solidFill>
              <a:latin typeface="Calibri"/>
              <a:cs typeface="Calibri"/>
            </a:endParaRPr>
          </a:p>
          <a:p>
            <a:pPr>
              <a:defRPr/>
            </a:pPr>
            <a:endParaRPr lang="en-US" sz="1200" dirty="0">
              <a:solidFill>
                <a:srgbClr val="002060"/>
              </a:solidFill>
              <a:latin typeface="Calibri"/>
              <a:cs typeface="Calibri"/>
            </a:endParaRPr>
          </a:p>
          <a:p>
            <a:pPr>
              <a:defRPr/>
            </a:pPr>
            <a:r>
              <a:rPr lang="en-US" sz="1200" b="1" dirty="0">
                <a:solidFill>
                  <a:srgbClr val="002060"/>
                </a:solidFill>
                <a:latin typeface="Calibri"/>
                <a:cs typeface="Calibri"/>
              </a:rPr>
              <a:t>Assessment Boundaries </a:t>
            </a:r>
            <a:r>
              <a:rPr lang="en-US" sz="1200" dirty="0">
                <a:solidFill>
                  <a:srgbClr val="002060"/>
                </a:solidFill>
                <a:latin typeface="Calibri"/>
                <a:cs typeface="Calibri"/>
              </a:rPr>
              <a:t>specify limits to large-scale assessment. They are not meant to put limits on what can be taught or how it is taught, but to provide guidance to assessment developers.</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13</a:t>
            </a:fld>
            <a:endParaRPr lang="en-US"/>
          </a:p>
        </p:txBody>
      </p:sp>
    </p:spTree>
    <p:extLst>
      <p:ext uri="{BB962C8B-B14F-4D97-AF65-F5344CB8AC3E}">
        <p14:creationId xmlns:p14="http://schemas.microsoft.com/office/powerpoint/2010/main" val="24601835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F38B-4F72-1840-49DA-E8867A16189A}"/>
              </a:ext>
            </a:extLst>
          </p:cNvPr>
          <p:cNvSpPr>
            <a:spLocks noGrp="1"/>
          </p:cNvSpPr>
          <p:nvPr>
            <p:ph type="ctrTitle"/>
          </p:nvPr>
        </p:nvSpPr>
        <p:spPr>
          <a:xfrm>
            <a:off x="1463615" y="1913178"/>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C16A18-8BEE-A3DE-0E0A-257BD711267C}"/>
              </a:ext>
            </a:extLst>
          </p:cNvPr>
          <p:cNvSpPr>
            <a:spLocks noGrp="1"/>
          </p:cNvSpPr>
          <p:nvPr>
            <p:ph type="subTitle" idx="1"/>
          </p:nvPr>
        </p:nvSpPr>
        <p:spPr>
          <a:xfrm>
            <a:off x="1524000" y="430077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01BEB6-B431-7786-071D-B956BF878A1F}"/>
              </a:ext>
            </a:extLst>
          </p:cNvPr>
          <p:cNvSpPr>
            <a:spLocks noGrp="1"/>
          </p:cNvSpPr>
          <p:nvPr>
            <p:ph type="dt" sz="half" idx="10"/>
          </p:nvPr>
        </p:nvSpPr>
        <p:spPr/>
        <p:txBody>
          <a:bodyPr/>
          <a:lstStyle/>
          <a:p>
            <a:fld id="{22BA6408-90F9-4FE1-83A4-B1D50ED00294}" type="datetime1">
              <a:rPr lang="en-US" smtClean="0"/>
              <a:t>1/26/2023</a:t>
            </a:fld>
            <a:endParaRPr lang="en-US"/>
          </a:p>
        </p:txBody>
      </p:sp>
      <p:sp>
        <p:nvSpPr>
          <p:cNvPr id="5" name="Footer Placeholder 4">
            <a:extLst>
              <a:ext uri="{FF2B5EF4-FFF2-40B4-BE49-F238E27FC236}">
                <a16:creationId xmlns:a16="http://schemas.microsoft.com/office/drawing/2014/main" id="{6FA8B36E-268F-799C-F7BC-8365CD476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6D37CF-0AD6-ECB7-3ECC-E2DB4F60D73A}"/>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Picture 6" descr="Ornamental shape. Blue gradient and gray rectangles">
            <a:extLst>
              <a:ext uri="{FF2B5EF4-FFF2-40B4-BE49-F238E27FC236}">
                <a16:creationId xmlns:a16="http://schemas.microsoft.com/office/drawing/2014/main" id="{73CA9021-3EA6-3F1D-A425-16C8069FC0B7}"/>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8" name="Picture 7" descr="Pennsylvania Department of Education Logo">
            <a:extLst>
              <a:ext uri="{FF2B5EF4-FFF2-40B4-BE49-F238E27FC236}">
                <a16:creationId xmlns:a16="http://schemas.microsoft.com/office/drawing/2014/main" id="{98288550-DC8A-BF20-9C8D-3C34DBB89C60}"/>
              </a:ext>
            </a:extLst>
          </p:cNvPr>
          <p:cNvPicPr>
            <a:picLocks noChangeAspect="1"/>
          </p:cNvPicPr>
          <p:nvPr userDrawn="1"/>
        </p:nvPicPr>
        <p:blipFill>
          <a:blip r:embed="rId3"/>
          <a:stretch>
            <a:fillRect/>
          </a:stretch>
        </p:blipFill>
        <p:spPr>
          <a:xfrm>
            <a:off x="210696" y="530226"/>
            <a:ext cx="3556000" cy="1270000"/>
          </a:xfrm>
          <a:prstGeom prst="rect">
            <a:avLst/>
          </a:prstGeom>
        </p:spPr>
      </p:pic>
    </p:spTree>
    <p:extLst>
      <p:ext uri="{BB962C8B-B14F-4D97-AF65-F5344CB8AC3E}">
        <p14:creationId xmlns:p14="http://schemas.microsoft.com/office/powerpoint/2010/main" val="329225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p>
            <a:fld id="{AF212BA9-EFE2-4AFF-BF9D-E8B1DAC0BC18}" type="datetime1">
              <a:rPr lang="en-US" smtClean="0"/>
              <a:t>1/26/2023</a:t>
            </a:fld>
            <a:endParaRPr lang="en-US"/>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6" name="Picture 5" descr="Pennsylvania Department of Education Logo">
            <a:extLst>
              <a:ext uri="{FF2B5EF4-FFF2-40B4-BE49-F238E27FC236}">
                <a16:creationId xmlns:a16="http://schemas.microsoft.com/office/drawing/2014/main" id="{BF49D115-6E3C-0A02-2556-15FC8E1DC877}"/>
              </a:ext>
            </a:extLst>
          </p:cNvPr>
          <p:cNvPicPr>
            <a:picLocks noChangeAspect="1"/>
          </p:cNvPicPr>
          <p:nvPr userDrawn="1"/>
        </p:nvPicPr>
        <p:blipFill>
          <a:blip r:embed="rId2"/>
          <a:stretch>
            <a:fillRect/>
          </a:stretch>
        </p:blipFill>
        <p:spPr>
          <a:xfrm>
            <a:off x="10355327" y="136525"/>
            <a:ext cx="1836673" cy="655955"/>
          </a:xfrm>
          <a:prstGeom prst="rect">
            <a:avLst/>
          </a:prstGeom>
        </p:spPr>
      </p:pic>
      <p:pic>
        <p:nvPicPr>
          <p:cNvPr id="7" name="Picture 6" descr="PDE Logo inside a blue square">
            <a:extLst>
              <a:ext uri="{FF2B5EF4-FFF2-40B4-BE49-F238E27FC236}">
                <a16:creationId xmlns:a16="http://schemas.microsoft.com/office/drawing/2014/main" id="{8C504C3F-60BB-14EF-091F-9565A3C0C174}"/>
              </a:ext>
            </a:extLst>
          </p:cNvPr>
          <p:cNvPicPr>
            <a:picLocks noChangeAspect="1"/>
          </p:cNvPicPr>
          <p:nvPr userDrawn="1"/>
        </p:nvPicPr>
        <p:blipFill>
          <a:blip r:embed="rId3"/>
          <a:stretch>
            <a:fillRect/>
          </a:stretch>
        </p:blipFill>
        <p:spPr>
          <a:xfrm>
            <a:off x="9725475" y="257902"/>
            <a:ext cx="2121348" cy="2121348"/>
          </a:xfrm>
          <a:prstGeom prst="rect">
            <a:avLst/>
          </a:prstGeom>
        </p:spPr>
      </p:pic>
      <p:pic>
        <p:nvPicPr>
          <p:cNvPr id="8" name="Picture 7" descr="Pennsylvania Department of Education logo">
            <a:extLst>
              <a:ext uri="{FF2B5EF4-FFF2-40B4-BE49-F238E27FC236}">
                <a16:creationId xmlns:a16="http://schemas.microsoft.com/office/drawing/2014/main" id="{6C65AF12-DFBC-1A92-8273-9466BEB1E9A7}"/>
              </a:ext>
            </a:extLst>
          </p:cNvPr>
          <p:cNvPicPr>
            <a:picLocks noChangeAspect="1"/>
          </p:cNvPicPr>
          <p:nvPr userDrawn="1"/>
        </p:nvPicPr>
        <p:blipFill>
          <a:blip r:embed="rId4"/>
          <a:stretch>
            <a:fillRect/>
          </a:stretch>
        </p:blipFill>
        <p:spPr>
          <a:xfrm>
            <a:off x="10077363" y="792480"/>
            <a:ext cx="1417572" cy="855730"/>
          </a:xfrm>
          <a:prstGeom prst="rect">
            <a:avLst/>
          </a:prstGeom>
        </p:spPr>
      </p:pic>
    </p:spTree>
    <p:extLst>
      <p:ext uri="{BB962C8B-B14F-4D97-AF65-F5344CB8AC3E}">
        <p14:creationId xmlns:p14="http://schemas.microsoft.com/office/powerpoint/2010/main" val="3988613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E685F-8FE5-BAB3-651F-9216D373BE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66450A-26B0-FB21-73CE-9019D9AC41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7202F7-784D-F7D4-B425-FA808B4D2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43AEB-D729-04FF-7CA8-FEBE5A69B881}"/>
              </a:ext>
            </a:extLst>
          </p:cNvPr>
          <p:cNvSpPr>
            <a:spLocks noGrp="1"/>
          </p:cNvSpPr>
          <p:nvPr>
            <p:ph type="dt" sz="half" idx="10"/>
          </p:nvPr>
        </p:nvSpPr>
        <p:spPr/>
        <p:txBody>
          <a:bodyPr/>
          <a:lstStyle/>
          <a:p>
            <a:fld id="{39FB0975-47B6-4BE8-B879-EB115C8840C9}" type="datetime1">
              <a:rPr lang="en-US" smtClean="0"/>
              <a:t>1/26/2023</a:t>
            </a:fld>
            <a:endParaRPr lang="en-US"/>
          </a:p>
        </p:txBody>
      </p:sp>
      <p:sp>
        <p:nvSpPr>
          <p:cNvPr id="6" name="Footer Placeholder 5">
            <a:extLst>
              <a:ext uri="{FF2B5EF4-FFF2-40B4-BE49-F238E27FC236}">
                <a16:creationId xmlns:a16="http://schemas.microsoft.com/office/drawing/2014/main" id="{23EDC3CA-9838-7D30-1571-F4294DB38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B8D24C-2601-ACA8-2C0B-181A7F2C3A42}"/>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8" name="Content Placeholder 6" descr="Ornamental shapes. Dark blue and light blue rectangles">
            <a:extLst>
              <a:ext uri="{FF2B5EF4-FFF2-40B4-BE49-F238E27FC236}">
                <a16:creationId xmlns:a16="http://schemas.microsoft.com/office/drawing/2014/main" id="{000F9132-2FA6-531B-853B-7FA60C4EE986}"/>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9" name="Picture 8" descr="Pennsylvania Department of Education Logo">
            <a:extLst>
              <a:ext uri="{FF2B5EF4-FFF2-40B4-BE49-F238E27FC236}">
                <a16:creationId xmlns:a16="http://schemas.microsoft.com/office/drawing/2014/main" id="{DF560240-EEF9-E3AD-E70F-0049B713CB29}"/>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1091097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6A541-70B4-C2B2-8919-38928449B1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75DF3D-5910-9092-944E-68073C5AD3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21744E-5668-8E0E-7F9D-79A21C062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754305-D8FA-18F1-7D1C-0323602500FA}"/>
              </a:ext>
            </a:extLst>
          </p:cNvPr>
          <p:cNvSpPr>
            <a:spLocks noGrp="1"/>
          </p:cNvSpPr>
          <p:nvPr>
            <p:ph type="dt" sz="half" idx="10"/>
          </p:nvPr>
        </p:nvSpPr>
        <p:spPr/>
        <p:txBody>
          <a:bodyPr/>
          <a:lstStyle/>
          <a:p>
            <a:fld id="{C43C5B11-EC1F-4C0C-86C0-7EC27F255174}" type="datetime1">
              <a:rPr lang="en-US" smtClean="0"/>
              <a:t>1/26/2023</a:t>
            </a:fld>
            <a:endParaRPr lang="en-US"/>
          </a:p>
        </p:txBody>
      </p:sp>
      <p:sp>
        <p:nvSpPr>
          <p:cNvPr id="6" name="Footer Placeholder 5">
            <a:extLst>
              <a:ext uri="{FF2B5EF4-FFF2-40B4-BE49-F238E27FC236}">
                <a16:creationId xmlns:a16="http://schemas.microsoft.com/office/drawing/2014/main" id="{71354EDB-B905-1AF9-78F3-44291E2CDA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5354CF-B85A-F363-9999-9A8B7188D703}"/>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10" name="Picture 9" descr="PDE Logo inside a blue square">
            <a:extLst>
              <a:ext uri="{FF2B5EF4-FFF2-40B4-BE49-F238E27FC236}">
                <a16:creationId xmlns:a16="http://schemas.microsoft.com/office/drawing/2014/main" id="{931248E6-F468-3E78-9D55-0EAE4144AE67}"/>
              </a:ext>
            </a:extLst>
          </p:cNvPr>
          <p:cNvPicPr>
            <a:picLocks noChangeAspect="1"/>
          </p:cNvPicPr>
          <p:nvPr userDrawn="1"/>
        </p:nvPicPr>
        <p:blipFill>
          <a:blip r:embed="rId2"/>
          <a:stretch>
            <a:fillRect/>
          </a:stretch>
        </p:blipFill>
        <p:spPr>
          <a:xfrm>
            <a:off x="9501188" y="611585"/>
            <a:ext cx="2121348" cy="2121348"/>
          </a:xfrm>
          <a:prstGeom prst="rect">
            <a:avLst/>
          </a:prstGeom>
        </p:spPr>
      </p:pic>
      <p:pic>
        <p:nvPicPr>
          <p:cNvPr id="11" name="Picture 10" descr="Pennsylvania Department of Education logo">
            <a:extLst>
              <a:ext uri="{FF2B5EF4-FFF2-40B4-BE49-F238E27FC236}">
                <a16:creationId xmlns:a16="http://schemas.microsoft.com/office/drawing/2014/main" id="{F1DFF1FE-B4F3-B08C-899D-E23D461C9503}"/>
              </a:ext>
            </a:extLst>
          </p:cNvPr>
          <p:cNvPicPr>
            <a:picLocks noChangeAspect="1"/>
          </p:cNvPicPr>
          <p:nvPr userDrawn="1"/>
        </p:nvPicPr>
        <p:blipFill>
          <a:blip r:embed="rId3"/>
          <a:stretch>
            <a:fillRect/>
          </a:stretch>
        </p:blipFill>
        <p:spPr>
          <a:xfrm>
            <a:off x="9848415" y="1191811"/>
            <a:ext cx="1417572" cy="855730"/>
          </a:xfrm>
          <a:prstGeom prst="rect">
            <a:avLst/>
          </a:prstGeom>
        </p:spPr>
      </p:pic>
    </p:spTree>
    <p:extLst>
      <p:ext uri="{BB962C8B-B14F-4D97-AF65-F5344CB8AC3E}">
        <p14:creationId xmlns:p14="http://schemas.microsoft.com/office/powerpoint/2010/main" val="180599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B487-1515-5EC0-EEE4-58615CC7EDC2}"/>
              </a:ext>
            </a:extLst>
          </p:cNvPr>
          <p:cNvSpPr>
            <a:spLocks noGrp="1"/>
          </p:cNvSpPr>
          <p:nvPr>
            <p:ph type="title" hasCustomPrompt="1"/>
          </p:nvPr>
        </p:nvSpPr>
        <p:spPr/>
        <p:txBody>
          <a:bodyPr/>
          <a:lstStyle>
            <a:lvl1pPr>
              <a:defRPr/>
            </a:lvl1pPr>
          </a:lstStyle>
          <a:p>
            <a:r>
              <a:rPr lang="en-US"/>
              <a:t>Contact/Mission</a:t>
            </a:r>
          </a:p>
        </p:txBody>
      </p:sp>
      <p:sp>
        <p:nvSpPr>
          <p:cNvPr id="3" name="Content Placeholder 2">
            <a:extLst>
              <a:ext uri="{FF2B5EF4-FFF2-40B4-BE49-F238E27FC236}">
                <a16:creationId xmlns:a16="http://schemas.microsoft.com/office/drawing/2014/main" id="{E1E4DAF0-3314-8F24-DDFE-B90A4416247A}"/>
              </a:ext>
            </a:extLst>
          </p:cNvPr>
          <p:cNvSpPr>
            <a:spLocks noGrp="1"/>
          </p:cNvSpPr>
          <p:nvPr>
            <p:ph idx="1"/>
          </p:nvPr>
        </p:nvSpPr>
        <p:spPr>
          <a:xfrm>
            <a:off x="838200" y="1825625"/>
            <a:ext cx="10515600" cy="1875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0363D0-A71B-A696-2912-89A6CF2E6BD6}"/>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C72E730-7964-4CDF-A2E3-4BCF0755E00A}" type="datetime1">
              <a:rPr lang="en-US" smtClean="0"/>
              <a:t>1/26/2023</a:t>
            </a:fld>
            <a:endParaRPr lang="en-US"/>
          </a:p>
        </p:txBody>
      </p:sp>
      <p:sp>
        <p:nvSpPr>
          <p:cNvPr id="6" name="Slide Number Placeholder 5">
            <a:extLst>
              <a:ext uri="{FF2B5EF4-FFF2-40B4-BE49-F238E27FC236}">
                <a16:creationId xmlns:a16="http://schemas.microsoft.com/office/drawing/2014/main" id="{F89A4848-B5F4-26E7-D4E3-56FF89A9A004}"/>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Content Placeholder 6" descr="Ornamental shapes. Dark blue and light blue rectangles">
            <a:extLst>
              <a:ext uri="{FF2B5EF4-FFF2-40B4-BE49-F238E27FC236}">
                <a16:creationId xmlns:a16="http://schemas.microsoft.com/office/drawing/2014/main" id="{79C3DD4C-86BC-D051-AE3E-45FB253C998A}"/>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8" name="Picture 7" descr="Pennsylvania Department of Education Logo">
            <a:extLst>
              <a:ext uri="{FF2B5EF4-FFF2-40B4-BE49-F238E27FC236}">
                <a16:creationId xmlns:a16="http://schemas.microsoft.com/office/drawing/2014/main" id="{9A270310-886E-256E-C883-D3A770A4138C}"/>
              </a:ext>
            </a:extLst>
          </p:cNvPr>
          <p:cNvPicPr>
            <a:picLocks noChangeAspect="1"/>
          </p:cNvPicPr>
          <p:nvPr userDrawn="1"/>
        </p:nvPicPr>
        <p:blipFill>
          <a:blip r:embed="rId3"/>
          <a:stretch>
            <a:fillRect/>
          </a:stretch>
        </p:blipFill>
        <p:spPr>
          <a:xfrm>
            <a:off x="10355327" y="136525"/>
            <a:ext cx="1836673" cy="655955"/>
          </a:xfrm>
          <a:prstGeom prst="rect">
            <a:avLst/>
          </a:prstGeom>
        </p:spPr>
      </p:pic>
      <p:sp>
        <p:nvSpPr>
          <p:cNvPr id="9" name="TextBox 8">
            <a:extLst>
              <a:ext uri="{FF2B5EF4-FFF2-40B4-BE49-F238E27FC236}">
                <a16:creationId xmlns:a16="http://schemas.microsoft.com/office/drawing/2014/main" id="{A4913B61-B8DB-8A4C-59D3-7CF2ABAB7F3B}"/>
              </a:ext>
            </a:extLst>
          </p:cNvPr>
          <p:cNvSpPr txBox="1"/>
          <p:nvPr userDrawn="1"/>
        </p:nvSpPr>
        <p:spPr>
          <a:xfrm>
            <a:off x="1086928" y="4606505"/>
            <a:ext cx="10266872"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a:latin typeface="Arial" panose="020B0604020202020204" pitchFamily="34" charset="0"/>
                <a:cs typeface="Arial" panose="020B0604020202020204" pitchFamily="34" charset="0"/>
              </a:rPr>
              <a:t>The mission of the Department of Education is to ensure that every learner has access to a world-class education system that academically prepares children and adults to succeed as productive citizens. Further, the Department seeks to establish a culture that is committed to improving opportunities throughout the commonwealth by ensuring that technical support, resources, and optimal learning environments are available for all students, whether children or adults.</a:t>
            </a:r>
            <a:endParaRPr lang="en-US" sz="1600">
              <a:latin typeface="Arial" panose="020B060402020202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4099492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B487-1515-5EC0-EEE4-58615CC7ED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E4DAF0-3314-8F24-DDFE-B90A441624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0363D0-A71B-A696-2912-89A6CF2E6BD6}"/>
              </a:ext>
            </a:extLst>
          </p:cNvPr>
          <p:cNvSpPr>
            <a:spLocks noGrp="1"/>
          </p:cNvSpPr>
          <p:nvPr>
            <p:ph type="dt" sz="half" idx="10"/>
          </p:nvPr>
        </p:nvSpPr>
        <p:spPr/>
        <p:txBody>
          <a:bodyPr/>
          <a:lstStyle/>
          <a:p>
            <a:fld id="{A1DC029C-5B17-409B-86F2-A65FE5BE79A1}" type="datetime1">
              <a:rPr lang="en-US" smtClean="0"/>
              <a:t>1/26/2023</a:t>
            </a:fld>
            <a:endParaRPr lang="en-US"/>
          </a:p>
        </p:txBody>
      </p:sp>
      <p:sp>
        <p:nvSpPr>
          <p:cNvPr id="5" name="Footer Placeholder 4">
            <a:extLst>
              <a:ext uri="{FF2B5EF4-FFF2-40B4-BE49-F238E27FC236}">
                <a16:creationId xmlns:a16="http://schemas.microsoft.com/office/drawing/2014/main" id="{DB3E8AFF-CE3F-E0E8-4EF3-7DA0B1E1B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9A4848-B5F4-26E7-D4E3-56FF89A9A004}"/>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Content Placeholder 6" descr="Ornamental shapes. Dark blue and light blue rectangles">
            <a:extLst>
              <a:ext uri="{FF2B5EF4-FFF2-40B4-BE49-F238E27FC236}">
                <a16:creationId xmlns:a16="http://schemas.microsoft.com/office/drawing/2014/main" id="{79C3DD4C-86BC-D051-AE3E-45FB253C998A}"/>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8" name="Picture 7" descr="Pennsylvania Department of Education Logo">
            <a:extLst>
              <a:ext uri="{FF2B5EF4-FFF2-40B4-BE49-F238E27FC236}">
                <a16:creationId xmlns:a16="http://schemas.microsoft.com/office/drawing/2014/main" id="{9A270310-886E-256E-C883-D3A770A4138C}"/>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1990721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1F210-029F-E095-CA68-8B2290AD13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DE8633-CAF1-94AE-D24C-21B3EB5AEE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2C7BC3-E25D-D40A-6B64-7EF414A1EEE2}"/>
              </a:ext>
            </a:extLst>
          </p:cNvPr>
          <p:cNvSpPr>
            <a:spLocks noGrp="1"/>
          </p:cNvSpPr>
          <p:nvPr>
            <p:ph type="dt" sz="half" idx="10"/>
          </p:nvPr>
        </p:nvSpPr>
        <p:spPr/>
        <p:txBody>
          <a:bodyPr/>
          <a:lstStyle/>
          <a:p>
            <a:fld id="{A918DB6E-6D70-4FEC-A112-5F97BC4AEE43}" type="datetime1">
              <a:rPr lang="en-US" smtClean="0"/>
              <a:t>1/26/2023</a:t>
            </a:fld>
            <a:endParaRPr lang="en-US"/>
          </a:p>
        </p:txBody>
      </p:sp>
      <p:sp>
        <p:nvSpPr>
          <p:cNvPr id="5" name="Footer Placeholder 4">
            <a:extLst>
              <a:ext uri="{FF2B5EF4-FFF2-40B4-BE49-F238E27FC236}">
                <a16:creationId xmlns:a16="http://schemas.microsoft.com/office/drawing/2014/main" id="{AE47242D-6913-7C20-7953-B581907F3F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79EFF3-20FA-34D5-B90C-BE36221D5CEA}"/>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Picture 6" descr="Ornamental shape. Blue gradient and gray rectangles">
            <a:extLst>
              <a:ext uri="{FF2B5EF4-FFF2-40B4-BE49-F238E27FC236}">
                <a16:creationId xmlns:a16="http://schemas.microsoft.com/office/drawing/2014/main" id="{C56D4987-17F8-5DD6-30EC-9DA0725D3357}"/>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8" name="Picture 7" descr="Pennsylvania Department of Education Logo">
            <a:extLst>
              <a:ext uri="{FF2B5EF4-FFF2-40B4-BE49-F238E27FC236}">
                <a16:creationId xmlns:a16="http://schemas.microsoft.com/office/drawing/2014/main" id="{3A160336-F072-33D2-7025-BC4795EF6A54}"/>
              </a:ext>
            </a:extLst>
          </p:cNvPr>
          <p:cNvPicPr>
            <a:picLocks noChangeAspect="1"/>
          </p:cNvPicPr>
          <p:nvPr userDrawn="1"/>
        </p:nvPicPr>
        <p:blipFill>
          <a:blip r:embed="rId3"/>
          <a:stretch>
            <a:fillRect/>
          </a:stretch>
        </p:blipFill>
        <p:spPr>
          <a:xfrm>
            <a:off x="210696" y="530226"/>
            <a:ext cx="3556000" cy="1270000"/>
          </a:xfrm>
          <a:prstGeom prst="rect">
            <a:avLst/>
          </a:prstGeom>
        </p:spPr>
      </p:pic>
    </p:spTree>
    <p:extLst>
      <p:ext uri="{BB962C8B-B14F-4D97-AF65-F5344CB8AC3E}">
        <p14:creationId xmlns:p14="http://schemas.microsoft.com/office/powerpoint/2010/main" val="2642947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BE1CD-B1D2-FD34-4B40-B97BAD7444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108F26-BE84-E16A-DCC9-30F0C46982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18E27B-F2B3-D744-F6F2-A89C651C74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C5F240-8BB6-EF46-2AF5-52667484661D}"/>
              </a:ext>
            </a:extLst>
          </p:cNvPr>
          <p:cNvSpPr>
            <a:spLocks noGrp="1"/>
          </p:cNvSpPr>
          <p:nvPr>
            <p:ph type="dt" sz="half" idx="10"/>
          </p:nvPr>
        </p:nvSpPr>
        <p:spPr/>
        <p:txBody>
          <a:bodyPr/>
          <a:lstStyle/>
          <a:p>
            <a:fld id="{956BFE5A-6E96-494B-BDD8-6F437FF9AB11}" type="datetime1">
              <a:rPr lang="en-US" smtClean="0"/>
              <a:t>1/26/2023</a:t>
            </a:fld>
            <a:endParaRPr lang="en-US"/>
          </a:p>
        </p:txBody>
      </p:sp>
      <p:sp>
        <p:nvSpPr>
          <p:cNvPr id="6" name="Footer Placeholder 5">
            <a:extLst>
              <a:ext uri="{FF2B5EF4-FFF2-40B4-BE49-F238E27FC236}">
                <a16:creationId xmlns:a16="http://schemas.microsoft.com/office/drawing/2014/main" id="{EF3F7E33-4ACC-CA0E-A851-0633E8007C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1526BE-FED8-3A4C-D122-F217B17929FD}"/>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8" name="Content Placeholder 6" descr="Ornamental shapes. Dark blue and light blue rectangles">
            <a:extLst>
              <a:ext uri="{FF2B5EF4-FFF2-40B4-BE49-F238E27FC236}">
                <a16:creationId xmlns:a16="http://schemas.microsoft.com/office/drawing/2014/main" id="{E05121F8-F8D0-12BE-2280-7E60891ED6C5}"/>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9" name="Picture 8" descr="Pennsylvania Department of Education Logo">
            <a:extLst>
              <a:ext uri="{FF2B5EF4-FFF2-40B4-BE49-F238E27FC236}">
                <a16:creationId xmlns:a16="http://schemas.microsoft.com/office/drawing/2014/main" id="{E150CC1C-9925-9798-5AED-1CA3599D8CAA}"/>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3996416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AC45C-FCDD-8C82-6BAE-191F39AEF9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A0E196-69DC-0037-E268-81EEC6A19E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5793AD-42F2-D892-5BC1-2C2EEFCFD8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4833A3-0D20-240B-BF7B-E79DB765F1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CD78F-9005-BA9B-FE0C-7CD98EC815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797DD2-4FC4-4BD3-E123-CBC3D4E319A6}"/>
              </a:ext>
            </a:extLst>
          </p:cNvPr>
          <p:cNvSpPr>
            <a:spLocks noGrp="1"/>
          </p:cNvSpPr>
          <p:nvPr>
            <p:ph type="dt" sz="half" idx="10"/>
          </p:nvPr>
        </p:nvSpPr>
        <p:spPr/>
        <p:txBody>
          <a:bodyPr/>
          <a:lstStyle/>
          <a:p>
            <a:fld id="{B1C15760-DF15-44D3-BE51-84A885468F1F}" type="datetime1">
              <a:rPr lang="en-US" smtClean="0"/>
              <a:t>1/26/2023</a:t>
            </a:fld>
            <a:endParaRPr lang="en-US"/>
          </a:p>
        </p:txBody>
      </p:sp>
      <p:sp>
        <p:nvSpPr>
          <p:cNvPr id="8" name="Footer Placeholder 7">
            <a:extLst>
              <a:ext uri="{FF2B5EF4-FFF2-40B4-BE49-F238E27FC236}">
                <a16:creationId xmlns:a16="http://schemas.microsoft.com/office/drawing/2014/main" id="{89E03071-322D-C992-7498-959F4A42B6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F68EC2-081E-D5E2-4E69-34D35705C95E}"/>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10" name="Content Placeholder 6" descr="Ornamental shapes. Dark blue and light blue rectangles">
            <a:extLst>
              <a:ext uri="{FF2B5EF4-FFF2-40B4-BE49-F238E27FC236}">
                <a16:creationId xmlns:a16="http://schemas.microsoft.com/office/drawing/2014/main" id="{7D39C305-7D91-BD64-0A4C-03A5F78D1817}"/>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11" name="Picture 10" descr="Pennsylvania Department of Education Logo">
            <a:extLst>
              <a:ext uri="{FF2B5EF4-FFF2-40B4-BE49-F238E27FC236}">
                <a16:creationId xmlns:a16="http://schemas.microsoft.com/office/drawing/2014/main" id="{755D1E9F-F6AD-9175-7C8F-59495A112C99}"/>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75873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EBD6-84C9-6F8B-1FA6-F3CDF548A6DD}"/>
              </a:ext>
            </a:extLst>
          </p:cNvPr>
          <p:cNvSpPr>
            <a:spLocks noGrp="1"/>
          </p:cNvSpPr>
          <p:nvPr>
            <p:ph type="title"/>
          </p:nvPr>
        </p:nvSpPr>
        <p:spPr>
          <a:xfrm>
            <a:off x="838200" y="2694257"/>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9EA2365-C3E5-3626-0B83-978B2CF7F2F7}"/>
              </a:ext>
            </a:extLst>
          </p:cNvPr>
          <p:cNvSpPr>
            <a:spLocks noGrp="1"/>
          </p:cNvSpPr>
          <p:nvPr>
            <p:ph type="dt" sz="half" idx="10"/>
          </p:nvPr>
        </p:nvSpPr>
        <p:spPr/>
        <p:txBody>
          <a:bodyPr/>
          <a:lstStyle/>
          <a:p>
            <a:fld id="{3A2CBF18-C1C5-4E58-AE1E-EFC1DEA4ED61}" type="datetime1">
              <a:rPr lang="en-US" smtClean="0"/>
              <a:t>1/26/2023</a:t>
            </a:fld>
            <a:endParaRPr lang="en-US"/>
          </a:p>
        </p:txBody>
      </p:sp>
      <p:sp>
        <p:nvSpPr>
          <p:cNvPr id="4" name="Footer Placeholder 3">
            <a:extLst>
              <a:ext uri="{FF2B5EF4-FFF2-40B4-BE49-F238E27FC236}">
                <a16:creationId xmlns:a16="http://schemas.microsoft.com/office/drawing/2014/main" id="{DDFDCAC1-0456-600F-02CB-792E298A44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811319-E93D-F436-D166-049D1CE1B4E2}"/>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6" name="Picture 5" descr="Ornamental shape. Blue gradient and gray rectangles">
            <a:extLst>
              <a:ext uri="{FF2B5EF4-FFF2-40B4-BE49-F238E27FC236}">
                <a16:creationId xmlns:a16="http://schemas.microsoft.com/office/drawing/2014/main" id="{CAD87B9F-3FE8-A5B1-53CA-F7B23BB36498}"/>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7" name="Picture 6" descr="Pennsylvania Department of Education Logo">
            <a:extLst>
              <a:ext uri="{FF2B5EF4-FFF2-40B4-BE49-F238E27FC236}">
                <a16:creationId xmlns:a16="http://schemas.microsoft.com/office/drawing/2014/main" id="{87221160-2A5A-3172-BC02-3233B27E7FEC}"/>
              </a:ext>
            </a:extLst>
          </p:cNvPr>
          <p:cNvPicPr>
            <a:picLocks noChangeAspect="1"/>
          </p:cNvPicPr>
          <p:nvPr userDrawn="1"/>
        </p:nvPicPr>
        <p:blipFill>
          <a:blip r:embed="rId3"/>
          <a:stretch>
            <a:fillRect/>
          </a:stretch>
        </p:blipFill>
        <p:spPr>
          <a:xfrm>
            <a:off x="210696" y="530226"/>
            <a:ext cx="3556000" cy="1270000"/>
          </a:xfrm>
          <a:prstGeom prst="rect">
            <a:avLst/>
          </a:prstGeom>
        </p:spPr>
      </p:pic>
    </p:spTree>
    <p:extLst>
      <p:ext uri="{BB962C8B-B14F-4D97-AF65-F5344CB8AC3E}">
        <p14:creationId xmlns:p14="http://schemas.microsoft.com/office/powerpoint/2010/main" val="1860688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EBD6-84C9-6F8B-1FA6-F3CDF548A6DD}"/>
              </a:ext>
            </a:extLst>
          </p:cNvPr>
          <p:cNvSpPr>
            <a:spLocks noGrp="1"/>
          </p:cNvSpPr>
          <p:nvPr>
            <p:ph type="title"/>
          </p:nvPr>
        </p:nvSpPr>
        <p:spPr>
          <a:xfrm>
            <a:off x="838200" y="623917"/>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9EA2365-C3E5-3626-0B83-978B2CF7F2F7}"/>
              </a:ext>
            </a:extLst>
          </p:cNvPr>
          <p:cNvSpPr>
            <a:spLocks noGrp="1"/>
          </p:cNvSpPr>
          <p:nvPr>
            <p:ph type="dt" sz="half" idx="10"/>
          </p:nvPr>
        </p:nvSpPr>
        <p:spPr/>
        <p:txBody>
          <a:bodyPr/>
          <a:lstStyle/>
          <a:p>
            <a:fld id="{C2423AD3-50EC-4B5C-A8DC-11AAD0AA691E}" type="datetime1">
              <a:rPr lang="en-US" smtClean="0"/>
              <a:t>1/26/2023</a:t>
            </a:fld>
            <a:endParaRPr lang="en-US"/>
          </a:p>
        </p:txBody>
      </p:sp>
      <p:sp>
        <p:nvSpPr>
          <p:cNvPr id="4" name="Footer Placeholder 3">
            <a:extLst>
              <a:ext uri="{FF2B5EF4-FFF2-40B4-BE49-F238E27FC236}">
                <a16:creationId xmlns:a16="http://schemas.microsoft.com/office/drawing/2014/main" id="{DDFDCAC1-0456-600F-02CB-792E298A44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811319-E93D-F436-D166-049D1CE1B4E2}"/>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Content Placeholder 6" descr="Ornamental shapes. Dark blue and light blue rectangles">
            <a:extLst>
              <a:ext uri="{FF2B5EF4-FFF2-40B4-BE49-F238E27FC236}">
                <a16:creationId xmlns:a16="http://schemas.microsoft.com/office/drawing/2014/main" id="{E4F887E4-34BD-F7FC-4D22-B4F5E90DECB0}"/>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8" name="Picture 7" descr="Pennsylvania Department of Education Logo">
            <a:extLst>
              <a:ext uri="{FF2B5EF4-FFF2-40B4-BE49-F238E27FC236}">
                <a16:creationId xmlns:a16="http://schemas.microsoft.com/office/drawing/2014/main" id="{7491FC91-7DFD-6051-4082-56850C2C06BF}"/>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179868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p>
            <a:fld id="{F3509735-4568-4232-8455-719822765581}" type="datetime1">
              <a:rPr lang="en-US" smtClean="0"/>
              <a:t>1/26/2023</a:t>
            </a:fld>
            <a:endParaRPr lang="en-US"/>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5" name="Picture 4" descr="Ornamental shape. Blue gradient and gray rectangles">
            <a:extLst>
              <a:ext uri="{FF2B5EF4-FFF2-40B4-BE49-F238E27FC236}">
                <a16:creationId xmlns:a16="http://schemas.microsoft.com/office/drawing/2014/main" id="{0458D707-3027-F739-5F6C-B2E783194165}"/>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6" name="Picture 5" descr="Pennsylvania Department of Education Logo">
            <a:extLst>
              <a:ext uri="{FF2B5EF4-FFF2-40B4-BE49-F238E27FC236}">
                <a16:creationId xmlns:a16="http://schemas.microsoft.com/office/drawing/2014/main" id="{8B1B135F-B2E6-8185-1A0C-17D34F0D9138}"/>
              </a:ext>
            </a:extLst>
          </p:cNvPr>
          <p:cNvPicPr>
            <a:picLocks noChangeAspect="1"/>
          </p:cNvPicPr>
          <p:nvPr userDrawn="1"/>
        </p:nvPicPr>
        <p:blipFill>
          <a:blip r:embed="rId3"/>
          <a:stretch>
            <a:fillRect/>
          </a:stretch>
        </p:blipFill>
        <p:spPr>
          <a:xfrm>
            <a:off x="210696" y="530226"/>
            <a:ext cx="3556000" cy="1270000"/>
          </a:xfrm>
          <a:prstGeom prst="rect">
            <a:avLst/>
          </a:prstGeom>
        </p:spPr>
      </p:pic>
    </p:spTree>
    <p:extLst>
      <p:ext uri="{BB962C8B-B14F-4D97-AF65-F5344CB8AC3E}">
        <p14:creationId xmlns:p14="http://schemas.microsoft.com/office/powerpoint/2010/main" val="2694991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p>
            <a:fld id="{40F2A2EE-1442-4CB6-BF6C-1D64706A3A6A}" type="datetime1">
              <a:rPr lang="en-US" smtClean="0"/>
              <a:t>1/26/2023</a:t>
            </a:fld>
            <a:endParaRPr lang="en-US"/>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5" name="Content Placeholder 6" descr="Ornamental shapes. Dark blue and light blue rectangles">
            <a:extLst>
              <a:ext uri="{FF2B5EF4-FFF2-40B4-BE49-F238E27FC236}">
                <a16:creationId xmlns:a16="http://schemas.microsoft.com/office/drawing/2014/main" id="{8844F8AB-E383-518B-0A27-BEF6C9D7D9B8}"/>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6" name="Picture 5" descr="Pennsylvania Department of Education Logo">
            <a:extLst>
              <a:ext uri="{FF2B5EF4-FFF2-40B4-BE49-F238E27FC236}">
                <a16:creationId xmlns:a16="http://schemas.microsoft.com/office/drawing/2014/main" id="{BF49D115-6E3C-0A02-2556-15FC8E1DC877}"/>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2864512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D5EECB-BA88-AB8C-2130-CCFA959299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3E900D-2962-0933-E1EE-1A25E5EBFE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0E451C-7B19-00FE-8DB4-9DD64B4958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295EC-14AD-4FC4-B914-473EB0A47781}" type="datetime1">
              <a:rPr lang="en-US" smtClean="0"/>
              <a:t>1/26/2023</a:t>
            </a:fld>
            <a:endParaRPr lang="en-US"/>
          </a:p>
        </p:txBody>
      </p:sp>
      <p:sp>
        <p:nvSpPr>
          <p:cNvPr id="5" name="Footer Placeholder 4">
            <a:extLst>
              <a:ext uri="{FF2B5EF4-FFF2-40B4-BE49-F238E27FC236}">
                <a16:creationId xmlns:a16="http://schemas.microsoft.com/office/drawing/2014/main" id="{1BFF7FC3-0481-E379-7CCC-6123B0BE6E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FBC55C25-28C2-4C10-5388-29FF6AE39C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4F5015-3417-4B27-A586-E4CCF4D77832}" type="slidenum">
              <a:rPr lang="en-US" smtClean="0"/>
              <a:t>‹#›</a:t>
            </a:fld>
            <a:endParaRPr lang="en-US"/>
          </a:p>
        </p:txBody>
      </p:sp>
    </p:spTree>
    <p:extLst>
      <p:ext uri="{BB962C8B-B14F-4D97-AF65-F5344CB8AC3E}">
        <p14:creationId xmlns:p14="http://schemas.microsoft.com/office/powerpoint/2010/main" val="1061611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55" r:id="rId8"/>
    <p:sldLayoutId id="2147483661" r:id="rId9"/>
    <p:sldLayoutId id="2147483662" r:id="rId10"/>
    <p:sldLayoutId id="2147483656" r:id="rId11"/>
    <p:sldLayoutId id="2147483657" r:id="rId12"/>
    <p:sldLayoutId id="2147483663" r:id="rId13"/>
  </p:sldLayoutIdLst>
  <p:hf hdr="0" ft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hyperlink" Target="http://pdesas.org/" TargetMode="Externa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s://www.pdesas.org/Page/Viewer/ViewPage/58?SectionPageItemId=13003"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9C3E0-7EF5-2F3E-9DEF-4298D79B234E}"/>
              </a:ext>
            </a:extLst>
          </p:cNvPr>
          <p:cNvSpPr>
            <a:spLocks noGrp="1"/>
          </p:cNvSpPr>
          <p:nvPr>
            <p:ph type="ctrTitle"/>
          </p:nvPr>
        </p:nvSpPr>
        <p:spPr>
          <a:xfrm>
            <a:off x="1610498" y="3868291"/>
            <a:ext cx="9144000" cy="2387600"/>
          </a:xfrm>
        </p:spPr>
        <p:txBody>
          <a:bodyPr>
            <a:noAutofit/>
          </a:bodyPr>
          <a:lstStyle/>
          <a:p>
            <a:pPr algn="ctr">
              <a:defRPr/>
            </a:pPr>
            <a:r>
              <a:rPr lang="en-US" altLang="en-US" sz="3600" b="1" u="sng" dirty="0">
                <a:solidFill>
                  <a:srgbClr val="002060"/>
                </a:solidFill>
              </a:rPr>
              <a:t>S</a:t>
            </a:r>
            <a:r>
              <a:rPr lang="en-US" altLang="en-US" sz="3600" dirty="0">
                <a:solidFill>
                  <a:srgbClr val="002060"/>
                </a:solidFill>
              </a:rPr>
              <a:t>cience, </a:t>
            </a:r>
            <a:r>
              <a:rPr lang="en-US" altLang="en-US" sz="3600" b="1" u="sng" dirty="0">
                <a:solidFill>
                  <a:srgbClr val="002060"/>
                </a:solidFill>
              </a:rPr>
              <a:t>T</a:t>
            </a:r>
            <a:r>
              <a:rPr lang="en-US" altLang="en-US" sz="3600" dirty="0">
                <a:solidFill>
                  <a:srgbClr val="002060"/>
                </a:solidFill>
              </a:rPr>
              <a:t>echnology &amp; </a:t>
            </a:r>
            <a:r>
              <a:rPr lang="en-US" altLang="en-US" sz="3600" b="1" u="sng" dirty="0">
                <a:solidFill>
                  <a:srgbClr val="002060"/>
                </a:solidFill>
              </a:rPr>
              <a:t>E</a:t>
            </a:r>
            <a:r>
              <a:rPr lang="en-US" altLang="en-US" sz="3600" dirty="0">
                <a:solidFill>
                  <a:srgbClr val="002060"/>
                </a:solidFill>
              </a:rPr>
              <a:t>ngineering, </a:t>
            </a:r>
            <a:r>
              <a:rPr lang="en-US" altLang="en-US" sz="3600" b="1" u="sng" dirty="0">
                <a:solidFill>
                  <a:srgbClr val="002060"/>
                </a:solidFill>
              </a:rPr>
              <a:t>E</a:t>
            </a:r>
            <a:r>
              <a:rPr lang="en-US" altLang="en-US" sz="3600" dirty="0">
                <a:solidFill>
                  <a:srgbClr val="002060"/>
                </a:solidFill>
              </a:rPr>
              <a:t>nvironmental </a:t>
            </a:r>
            <a:r>
              <a:rPr lang="en-US" altLang="en-US" sz="3600" b="1" u="sng" dirty="0">
                <a:solidFill>
                  <a:srgbClr val="002060"/>
                </a:solidFill>
              </a:rPr>
              <a:t>L</a:t>
            </a:r>
            <a:r>
              <a:rPr lang="en-US" altLang="en-US" sz="3600" dirty="0">
                <a:solidFill>
                  <a:srgbClr val="002060"/>
                </a:solidFill>
              </a:rPr>
              <a:t>iteracy </a:t>
            </a:r>
            <a:r>
              <a:rPr lang="en-US" altLang="en-US" sz="3600" b="1" u="sng" dirty="0">
                <a:solidFill>
                  <a:srgbClr val="002060"/>
                </a:solidFill>
              </a:rPr>
              <a:t>S</a:t>
            </a:r>
            <a:r>
              <a:rPr lang="en-US" altLang="en-US" sz="3600" dirty="0">
                <a:solidFill>
                  <a:srgbClr val="002060"/>
                </a:solidFill>
              </a:rPr>
              <a:t>ustainability</a:t>
            </a:r>
            <a:br>
              <a:rPr lang="en-US" altLang="en-US" sz="3600" dirty="0">
                <a:solidFill>
                  <a:srgbClr val="002060"/>
                </a:solidFill>
              </a:rPr>
            </a:br>
            <a:br>
              <a:rPr lang="en-US" altLang="en-US" sz="3600" dirty="0">
                <a:solidFill>
                  <a:srgbClr val="002060"/>
                </a:solidFill>
              </a:rPr>
            </a:br>
            <a:r>
              <a:rPr lang="en-US" altLang="en-US" sz="3600" b="1" dirty="0">
                <a:solidFill>
                  <a:srgbClr val="002060"/>
                </a:solidFill>
              </a:rPr>
              <a:t>STEELS</a:t>
            </a:r>
            <a:br>
              <a:rPr lang="en-US" altLang="en-US" sz="3600" dirty="0">
                <a:solidFill>
                  <a:srgbClr val="002060"/>
                </a:solidFill>
              </a:rPr>
            </a:br>
            <a:br>
              <a:rPr lang="en-US" altLang="en-US" sz="3600" dirty="0">
                <a:solidFill>
                  <a:srgbClr val="002060"/>
                </a:solidFill>
              </a:rPr>
            </a:br>
            <a:r>
              <a:rPr lang="en-US" altLang="en-US" sz="3600" dirty="0">
                <a:solidFill>
                  <a:srgbClr val="002060"/>
                </a:solidFill>
              </a:rPr>
              <a:t>Unpacking the Environmental Literacy and Sustainability Standards</a:t>
            </a:r>
            <a:endParaRPr lang="en-US" sz="3600" dirty="0">
              <a:solidFill>
                <a:srgbClr val="002060"/>
              </a:solidFill>
              <a:latin typeface="Calibri"/>
              <a:cs typeface="Calibri"/>
            </a:endParaRPr>
          </a:p>
        </p:txBody>
      </p:sp>
      <p:sp>
        <p:nvSpPr>
          <p:cNvPr id="4" name="Date Placeholder 3">
            <a:extLst>
              <a:ext uri="{FF2B5EF4-FFF2-40B4-BE49-F238E27FC236}">
                <a16:creationId xmlns:a16="http://schemas.microsoft.com/office/drawing/2014/main" id="{E28EAF45-5E1A-E6C8-F973-80D63041E7EE}"/>
              </a:ext>
            </a:extLst>
          </p:cNvPr>
          <p:cNvSpPr>
            <a:spLocks noGrp="1"/>
          </p:cNvSpPr>
          <p:nvPr>
            <p:ph type="dt" sz="half" idx="10"/>
          </p:nvPr>
        </p:nvSpPr>
        <p:spPr/>
        <p:txBody>
          <a:bodyPr/>
          <a:lstStyle/>
          <a:p>
            <a:fld id="{10BAD1B0-6FA5-4CED-9D40-9697E17ADC70}" type="datetime1">
              <a:rPr lang="en-US" smtClean="0"/>
              <a:t>1/26/2023</a:t>
            </a:fld>
            <a:endParaRPr lang="en-US"/>
          </a:p>
        </p:txBody>
      </p:sp>
      <p:sp>
        <p:nvSpPr>
          <p:cNvPr id="5" name="Slide Number Placeholder 4">
            <a:extLst>
              <a:ext uri="{FF2B5EF4-FFF2-40B4-BE49-F238E27FC236}">
                <a16:creationId xmlns:a16="http://schemas.microsoft.com/office/drawing/2014/main" id="{71C4FA12-EEE6-1998-6DAD-405E92860DC7}"/>
              </a:ext>
            </a:extLst>
          </p:cNvPr>
          <p:cNvSpPr>
            <a:spLocks noGrp="1"/>
          </p:cNvSpPr>
          <p:nvPr>
            <p:ph type="sldNum" sz="quarter" idx="12"/>
          </p:nvPr>
        </p:nvSpPr>
        <p:spPr/>
        <p:txBody>
          <a:bodyPr/>
          <a:lstStyle/>
          <a:p>
            <a:fld id="{B24F5015-3417-4B27-A586-E4CCF4D77832}" type="slidenum">
              <a:rPr lang="en-US" smtClean="0"/>
              <a:t>1</a:t>
            </a:fld>
            <a:endParaRPr lang="en-US"/>
          </a:p>
        </p:txBody>
      </p:sp>
      <p:sp>
        <p:nvSpPr>
          <p:cNvPr id="3" name="Google Shape;166;p27">
            <a:extLst>
              <a:ext uri="{FF2B5EF4-FFF2-40B4-BE49-F238E27FC236}">
                <a16:creationId xmlns:a16="http://schemas.microsoft.com/office/drawing/2014/main" id="{F68F904E-AB99-054B-3E53-BB81904FECB1}"/>
              </a:ext>
            </a:extLst>
          </p:cNvPr>
          <p:cNvSpPr txBox="1">
            <a:spLocks/>
          </p:cNvSpPr>
          <p:nvPr/>
        </p:nvSpPr>
        <p:spPr>
          <a:xfrm>
            <a:off x="4528220" y="536930"/>
            <a:ext cx="5142600" cy="10452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ctr">
              <a:lnSpc>
                <a:spcPct val="115000"/>
              </a:lnSpc>
              <a:spcBef>
                <a:spcPts val="0"/>
              </a:spcBef>
              <a:buClr>
                <a:srgbClr val="000000"/>
              </a:buClr>
              <a:buFont typeface="Arial"/>
              <a:buNone/>
              <a:defRPr/>
            </a:pPr>
            <a:r>
              <a:rPr lang="en-US" sz="2600" i="1" kern="0">
                <a:solidFill>
                  <a:srgbClr val="FFFFFF"/>
                </a:solidFill>
                <a:latin typeface="Calibri"/>
                <a:ea typeface="Calibri"/>
                <a:cs typeface="Calibri"/>
                <a:sym typeface="Calibri"/>
              </a:rPr>
              <a:t>STEELS </a:t>
            </a:r>
          </a:p>
          <a:p>
            <a:pPr algn="ctr">
              <a:lnSpc>
                <a:spcPct val="115000"/>
              </a:lnSpc>
              <a:spcBef>
                <a:spcPts val="0"/>
              </a:spcBef>
              <a:buClr>
                <a:srgbClr val="000000"/>
              </a:buClr>
              <a:buFont typeface="Arial"/>
              <a:buNone/>
              <a:defRPr/>
            </a:pPr>
            <a:r>
              <a:rPr lang="en-US" sz="2600" i="1" kern="0">
                <a:solidFill>
                  <a:srgbClr val="FFFFFF"/>
                </a:solidFill>
                <a:latin typeface="Calibri"/>
                <a:ea typeface="Calibri"/>
                <a:cs typeface="Calibri"/>
                <a:sym typeface="Calibri"/>
              </a:rPr>
              <a:t>Professional Learning Series</a:t>
            </a:r>
            <a:endParaRPr lang="en-US" sz="1600" i="1"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2242808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9EF96-24BE-8C96-CBEC-B46519C1FA70}"/>
              </a:ext>
            </a:extLst>
          </p:cNvPr>
          <p:cNvSpPr>
            <a:spLocks noGrp="1"/>
          </p:cNvSpPr>
          <p:nvPr>
            <p:ph type="title"/>
          </p:nvPr>
        </p:nvSpPr>
        <p:spPr/>
        <p:txBody>
          <a:bodyPr>
            <a:normAutofit/>
          </a:bodyPr>
          <a:lstStyle/>
          <a:p>
            <a:r>
              <a:rPr lang="en-US"/>
              <a:t>ELS Local Phenomena Focus Contextualizes CCCs</a:t>
            </a:r>
          </a:p>
        </p:txBody>
      </p:sp>
      <p:sp>
        <p:nvSpPr>
          <p:cNvPr id="6" name="Date Placeholder 5">
            <a:extLst>
              <a:ext uri="{FF2B5EF4-FFF2-40B4-BE49-F238E27FC236}">
                <a16:creationId xmlns:a16="http://schemas.microsoft.com/office/drawing/2014/main" id="{F0704CFC-722E-BE51-07E1-A3AC3C6FF4BC}"/>
              </a:ext>
            </a:extLst>
          </p:cNvPr>
          <p:cNvSpPr>
            <a:spLocks noGrp="1"/>
          </p:cNvSpPr>
          <p:nvPr>
            <p:ph type="dt" sz="half" idx="10"/>
          </p:nvPr>
        </p:nvSpPr>
        <p:spPr/>
        <p:txBody>
          <a:bodyPr/>
          <a:lstStyle/>
          <a:p>
            <a:fld id="{0BD27E96-2943-4845-80C9-923B6DF36F65}" type="datetime1">
              <a:rPr lang="en-US" smtClean="0"/>
              <a:t>1/26/2023</a:t>
            </a:fld>
            <a:endParaRPr lang="en-US"/>
          </a:p>
        </p:txBody>
      </p:sp>
      <p:sp>
        <p:nvSpPr>
          <p:cNvPr id="7" name="Slide Number Placeholder 6">
            <a:extLst>
              <a:ext uri="{FF2B5EF4-FFF2-40B4-BE49-F238E27FC236}">
                <a16:creationId xmlns:a16="http://schemas.microsoft.com/office/drawing/2014/main" id="{2CFE86BB-2E88-7D1D-6985-8820128FA00F}"/>
              </a:ext>
            </a:extLst>
          </p:cNvPr>
          <p:cNvSpPr>
            <a:spLocks noGrp="1"/>
          </p:cNvSpPr>
          <p:nvPr>
            <p:ph type="sldNum" sz="quarter" idx="12"/>
          </p:nvPr>
        </p:nvSpPr>
        <p:spPr/>
        <p:txBody>
          <a:bodyPr/>
          <a:lstStyle/>
          <a:p>
            <a:fld id="{B24F5015-3417-4B27-A586-E4CCF4D77832}" type="slidenum">
              <a:rPr lang="en-US" smtClean="0"/>
              <a:t>10</a:t>
            </a:fld>
            <a:endParaRPr lang="en-US"/>
          </a:p>
        </p:txBody>
      </p:sp>
      <p:pic>
        <p:nvPicPr>
          <p:cNvPr id="1028" name="Picture 4" descr="EE and the Next Generation Science Standards | NEEF">
            <a:extLst>
              <a:ext uri="{FF2B5EF4-FFF2-40B4-BE49-F238E27FC236}">
                <a16:creationId xmlns:a16="http://schemas.microsoft.com/office/drawing/2014/main" id="{941B9F3A-DDFA-3349-4D3F-84DF8E83F6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00" y="1629058"/>
            <a:ext cx="4922520" cy="48140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30" name="TextBox 4">
            <a:extLst>
              <a:ext uri="{FF2B5EF4-FFF2-40B4-BE49-F238E27FC236}">
                <a16:creationId xmlns:a16="http://schemas.microsoft.com/office/drawing/2014/main" id="{B2351B23-8C45-F440-258D-CB25530984C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42471755"/>
              </p:ext>
            </p:extLst>
          </p:nvPr>
        </p:nvGraphicFramePr>
        <p:xfrm>
          <a:off x="6624320" y="1857375"/>
          <a:ext cx="4922520" cy="43237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75810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44D6F43-DB7D-7974-DE1F-FB3560EC9D44}"/>
              </a:ext>
            </a:extLst>
          </p:cNvPr>
          <p:cNvSpPr>
            <a:spLocks noGrp="1"/>
          </p:cNvSpPr>
          <p:nvPr>
            <p:ph type="dt" sz="half" idx="10"/>
          </p:nvPr>
        </p:nvSpPr>
        <p:spPr/>
        <p:txBody>
          <a:bodyPr/>
          <a:lstStyle/>
          <a:p>
            <a:fld id="{C43C5B11-EC1F-4C0C-86C0-7EC27F255174}" type="datetime1">
              <a:rPr lang="en-US" smtClean="0"/>
              <a:t>1/26/2023</a:t>
            </a:fld>
            <a:endParaRPr lang="en-US"/>
          </a:p>
        </p:txBody>
      </p:sp>
      <p:sp>
        <p:nvSpPr>
          <p:cNvPr id="6" name="Slide Number Placeholder 5">
            <a:extLst>
              <a:ext uri="{FF2B5EF4-FFF2-40B4-BE49-F238E27FC236}">
                <a16:creationId xmlns:a16="http://schemas.microsoft.com/office/drawing/2014/main" id="{769029B1-83AA-EEC2-A568-776E2DA35360}"/>
              </a:ext>
            </a:extLst>
          </p:cNvPr>
          <p:cNvSpPr>
            <a:spLocks noGrp="1"/>
          </p:cNvSpPr>
          <p:nvPr>
            <p:ph type="sldNum" sz="quarter" idx="12"/>
          </p:nvPr>
        </p:nvSpPr>
        <p:spPr/>
        <p:txBody>
          <a:bodyPr/>
          <a:lstStyle/>
          <a:p>
            <a:fld id="{B24F5015-3417-4B27-A586-E4CCF4D77832}" type="slidenum">
              <a:rPr lang="en-US" smtClean="0"/>
              <a:t>11</a:t>
            </a:fld>
            <a:endParaRPr lang="en-US"/>
          </a:p>
        </p:txBody>
      </p:sp>
      <p:sp>
        <p:nvSpPr>
          <p:cNvPr id="4" name="Text Placeholder 3">
            <a:extLst>
              <a:ext uri="{FF2B5EF4-FFF2-40B4-BE49-F238E27FC236}">
                <a16:creationId xmlns:a16="http://schemas.microsoft.com/office/drawing/2014/main" id="{84175E72-3AB8-D39C-8E98-21C9102C9559}"/>
              </a:ext>
            </a:extLst>
          </p:cNvPr>
          <p:cNvSpPr>
            <a:spLocks noGrp="1"/>
          </p:cNvSpPr>
          <p:nvPr>
            <p:ph type="body" sz="half" idx="4294967295"/>
          </p:nvPr>
        </p:nvSpPr>
        <p:spPr>
          <a:xfrm>
            <a:off x="574159" y="1696678"/>
            <a:ext cx="5679990" cy="4089087"/>
          </a:xfrm>
        </p:spPr>
        <p:txBody>
          <a:bodyPr>
            <a:noAutofit/>
          </a:bodyPr>
          <a:lstStyle/>
          <a:p>
            <a:r>
              <a:rPr lang="en-US" sz="2300">
                <a:latin typeface="Cambria" panose="02040503050406030204" pitchFamily="18" charset="0"/>
              </a:rPr>
              <a:t>Local phenomena</a:t>
            </a:r>
          </a:p>
          <a:p>
            <a:r>
              <a:rPr lang="en-US" sz="2300">
                <a:latin typeface="Cambria" panose="02040503050406030204" pitchFamily="18" charset="0"/>
              </a:rPr>
              <a:t>Issue investigation</a:t>
            </a:r>
          </a:p>
          <a:p>
            <a:r>
              <a:rPr lang="en-US" sz="2300">
                <a:latin typeface="Cambria" panose="02040503050406030204" pitchFamily="18" charset="0"/>
              </a:rPr>
              <a:t>Field experiences</a:t>
            </a:r>
          </a:p>
          <a:p>
            <a:r>
              <a:rPr lang="en-US" sz="2300">
                <a:latin typeface="Cambria" panose="02040503050406030204" pitchFamily="18" charset="0"/>
              </a:rPr>
              <a:t>Data collection/observation</a:t>
            </a:r>
          </a:p>
          <a:p>
            <a:r>
              <a:rPr lang="en-US" sz="2300">
                <a:latin typeface="Cambria" panose="02040503050406030204" pitchFamily="18" charset="0"/>
              </a:rPr>
              <a:t>Synthesis and conclusions</a:t>
            </a:r>
          </a:p>
          <a:p>
            <a:r>
              <a:rPr lang="en-US" sz="2300">
                <a:latin typeface="Cambria" panose="02040503050406030204" pitchFamily="18" charset="0"/>
              </a:rPr>
              <a:t>Action design  and implementation with claims, evidence, and reasoning embedded</a:t>
            </a:r>
          </a:p>
          <a:p>
            <a:r>
              <a:rPr lang="en-US" sz="2300">
                <a:latin typeface="Cambria" panose="02040503050406030204" pitchFamily="18" charset="0"/>
              </a:rPr>
              <a:t>In iterative flow, the inquiry does not end but builds upon new knowledge to expand the breadth and depth of understanding</a:t>
            </a:r>
          </a:p>
          <a:p>
            <a:endParaRPr lang="en-US" sz="2300">
              <a:latin typeface="Cambria" panose="02040503050406030204" pitchFamily="18" charset="0"/>
            </a:endParaRPr>
          </a:p>
          <a:p>
            <a:endParaRPr lang="en-US" sz="2300">
              <a:latin typeface="Cambria" panose="02040503050406030204" pitchFamily="18" charset="0"/>
            </a:endParaRPr>
          </a:p>
        </p:txBody>
      </p:sp>
      <p:sp>
        <p:nvSpPr>
          <p:cNvPr id="8" name="Title 7">
            <a:extLst>
              <a:ext uri="{FF2B5EF4-FFF2-40B4-BE49-F238E27FC236}">
                <a16:creationId xmlns:a16="http://schemas.microsoft.com/office/drawing/2014/main" id="{8D1226BA-D86B-1A7F-3350-C4FB2DFA7FB3}"/>
              </a:ext>
            </a:extLst>
          </p:cNvPr>
          <p:cNvSpPr>
            <a:spLocks noGrp="1"/>
          </p:cNvSpPr>
          <p:nvPr>
            <p:ph type="title" idx="4294967295"/>
          </p:nvPr>
        </p:nvSpPr>
        <p:spPr>
          <a:xfrm>
            <a:off x="574159" y="136525"/>
            <a:ext cx="4621620" cy="1600200"/>
          </a:xfrm>
        </p:spPr>
        <p:txBody>
          <a:bodyPr>
            <a:normAutofit fontScale="90000"/>
          </a:bodyPr>
          <a:lstStyle/>
          <a:p>
            <a:r>
              <a:rPr lang="en-US"/>
              <a:t>Promotes Integrative Inquiry</a:t>
            </a:r>
          </a:p>
        </p:txBody>
      </p:sp>
      <p:sp>
        <p:nvSpPr>
          <p:cNvPr id="9" name="TextBox 4">
            <a:extLst>
              <a:ext uri="{FF2B5EF4-FFF2-40B4-BE49-F238E27FC236}">
                <a16:creationId xmlns:a16="http://schemas.microsoft.com/office/drawing/2014/main" id="{24DAF923-7A2D-830A-AEAA-E5321D0C26EB}"/>
              </a:ext>
            </a:extLst>
          </p:cNvPr>
          <p:cNvSpPr txBox="1">
            <a:spLocks noChangeArrowheads="1"/>
          </p:cNvSpPr>
          <p:nvPr/>
        </p:nvSpPr>
        <p:spPr bwMode="auto">
          <a:xfrm>
            <a:off x="6581840" y="1747143"/>
            <a:ext cx="5191469" cy="4640694"/>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marR="0" indent="-457200">
              <a:lnSpc>
                <a:spcPct val="107000"/>
              </a:lnSpc>
              <a:spcBef>
                <a:spcPts val="0"/>
              </a:spcBef>
              <a:spcAft>
                <a:spcPts val="800"/>
              </a:spcAft>
              <a:buFont typeface="Arial" panose="020B0604020202020204" pitchFamily="34" charset="0"/>
              <a:buChar char="•"/>
            </a:pPr>
            <a:r>
              <a:rPr lang="en-US" sz="2300">
                <a:latin typeface="Cambria" panose="02040503050406030204" pitchFamily="18" charset="0"/>
                <a:ea typeface="Calibri" panose="020F0502020204030204" pitchFamily="34" charset="0"/>
                <a:cs typeface="Times New Roman" panose="02020603050405020304" pitchFamily="18" charset="0"/>
              </a:rPr>
              <a:t>Accessible locally through outdoor field experiences</a:t>
            </a:r>
          </a:p>
          <a:p>
            <a:pPr marL="457200" marR="0" indent="-457200">
              <a:lnSpc>
                <a:spcPct val="107000"/>
              </a:lnSpc>
              <a:spcBef>
                <a:spcPts val="0"/>
              </a:spcBef>
              <a:spcAft>
                <a:spcPts val="800"/>
              </a:spcAft>
              <a:buFont typeface="Arial" panose="020B0604020202020204" pitchFamily="34" charset="0"/>
              <a:buChar char="•"/>
            </a:pPr>
            <a:r>
              <a:rPr lang="en-US" sz="2300">
                <a:effectLst/>
                <a:latin typeface="Cambria" panose="02040503050406030204" pitchFamily="18" charset="0"/>
                <a:ea typeface="Calibri" panose="020F0502020204030204" pitchFamily="34" charset="0"/>
                <a:cs typeface="Times New Roman" panose="02020603050405020304" pitchFamily="18" charset="0"/>
              </a:rPr>
              <a:t>Encourage student-driven inquiry</a:t>
            </a:r>
          </a:p>
          <a:p>
            <a:pPr marL="457200" marR="0" indent="-457200">
              <a:lnSpc>
                <a:spcPct val="107000"/>
              </a:lnSpc>
              <a:spcBef>
                <a:spcPts val="0"/>
              </a:spcBef>
              <a:spcAft>
                <a:spcPts val="800"/>
              </a:spcAft>
              <a:buFont typeface="Arial" panose="020B0604020202020204" pitchFamily="34" charset="0"/>
              <a:buChar char="•"/>
            </a:pPr>
            <a:r>
              <a:rPr lang="en-US" sz="2300">
                <a:effectLst/>
                <a:latin typeface="Cambria" panose="02040503050406030204" pitchFamily="18" charset="0"/>
                <a:ea typeface="Calibri" panose="020F0502020204030204" pitchFamily="34" charset="0"/>
                <a:cs typeface="Times New Roman" panose="02020603050405020304" pitchFamily="18" charset="0"/>
              </a:rPr>
              <a:t>Observable phenomena that occur in students’ communities and surrounding ecosystems.</a:t>
            </a:r>
          </a:p>
          <a:p>
            <a:pPr marL="457200" indent="-457200">
              <a:lnSpc>
                <a:spcPct val="107000"/>
              </a:lnSpc>
              <a:spcAft>
                <a:spcPts val="800"/>
              </a:spcAft>
              <a:buFont typeface="Arial" panose="020B0604020202020204" pitchFamily="34" charset="0"/>
              <a:buChar char="•"/>
            </a:pPr>
            <a:r>
              <a:rPr lang="en-US" sz="2300">
                <a:latin typeface="Cambria" panose="02040503050406030204" pitchFamily="18" charset="0"/>
                <a:ea typeface="Calibri" panose="020F0502020204030204" pitchFamily="34" charset="0"/>
                <a:cs typeface="Times New Roman" panose="02020603050405020304" pitchFamily="18" charset="0"/>
              </a:rPr>
              <a:t>Wonder and observations grounded learning in relevant, real-world scenarios encourage agency in finding actionable solutions</a:t>
            </a:r>
          </a:p>
          <a:p>
            <a:pPr marL="457200" marR="0" indent="-457200">
              <a:lnSpc>
                <a:spcPct val="107000"/>
              </a:lnSpc>
              <a:spcBef>
                <a:spcPts val="0"/>
              </a:spcBef>
              <a:spcAft>
                <a:spcPts val="800"/>
              </a:spcAft>
              <a:buFont typeface="Arial" panose="020B0604020202020204" pitchFamily="34" charset="0"/>
              <a:buChar char="•"/>
            </a:pPr>
            <a:endParaRPr lang="en-US" sz="2300">
              <a:solidFill>
                <a:srgbClr val="002060"/>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4944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F42935-7059-0981-9AB1-029E200574FF}"/>
              </a:ext>
            </a:extLst>
          </p:cNvPr>
          <p:cNvSpPr>
            <a:spLocks noGrp="1"/>
          </p:cNvSpPr>
          <p:nvPr>
            <p:ph type="dt" sz="half" idx="10"/>
          </p:nvPr>
        </p:nvSpPr>
        <p:spPr/>
        <p:txBody>
          <a:bodyPr/>
          <a:lstStyle/>
          <a:p>
            <a:fld id="{40F2A2EE-1442-4CB6-BF6C-1D64706A3A6A}" type="datetime1">
              <a:rPr lang="en-US" smtClean="0"/>
              <a:t>1/26/2023</a:t>
            </a:fld>
            <a:endParaRPr lang="en-US"/>
          </a:p>
        </p:txBody>
      </p:sp>
      <p:sp>
        <p:nvSpPr>
          <p:cNvPr id="3" name="Slide Number Placeholder 2">
            <a:extLst>
              <a:ext uri="{FF2B5EF4-FFF2-40B4-BE49-F238E27FC236}">
                <a16:creationId xmlns:a16="http://schemas.microsoft.com/office/drawing/2014/main" id="{2F16626F-7775-E82A-D828-A3A5EB437A1C}"/>
              </a:ext>
            </a:extLst>
          </p:cNvPr>
          <p:cNvSpPr>
            <a:spLocks noGrp="1"/>
          </p:cNvSpPr>
          <p:nvPr>
            <p:ph type="sldNum" sz="quarter" idx="12"/>
          </p:nvPr>
        </p:nvSpPr>
        <p:spPr/>
        <p:txBody>
          <a:bodyPr/>
          <a:lstStyle/>
          <a:p>
            <a:fld id="{B24F5015-3417-4B27-A586-E4CCF4D77832}" type="slidenum">
              <a:rPr lang="en-US" smtClean="0"/>
              <a:t>12</a:t>
            </a:fld>
            <a:endParaRPr lang="en-US"/>
          </a:p>
        </p:txBody>
      </p:sp>
      <p:sp>
        <p:nvSpPr>
          <p:cNvPr id="5" name="Title 4">
            <a:extLst>
              <a:ext uri="{FF2B5EF4-FFF2-40B4-BE49-F238E27FC236}">
                <a16:creationId xmlns:a16="http://schemas.microsoft.com/office/drawing/2014/main" id="{ADBE0465-A64F-43DB-DD41-2C280AE96CD3}"/>
              </a:ext>
            </a:extLst>
          </p:cNvPr>
          <p:cNvSpPr>
            <a:spLocks noGrp="1"/>
          </p:cNvSpPr>
          <p:nvPr>
            <p:ph type="title" idx="4294967295"/>
          </p:nvPr>
        </p:nvSpPr>
        <p:spPr>
          <a:xfrm>
            <a:off x="9899492" y="2541180"/>
            <a:ext cx="2262806" cy="3269702"/>
          </a:xfrm>
        </p:spPr>
        <p:txBody>
          <a:bodyPr>
            <a:noAutofit/>
          </a:bodyPr>
          <a:lstStyle/>
          <a:p>
            <a:r>
              <a:rPr lang="en-US" sz="2800"/>
              <a:t>Focuses on Student-Driven Inquiry and Design</a:t>
            </a:r>
          </a:p>
        </p:txBody>
      </p:sp>
      <p:pic>
        <p:nvPicPr>
          <p:cNvPr id="6" name="Picture 2" descr="Image titled three types of field investigations">
            <a:extLst>
              <a:ext uri="{FF2B5EF4-FFF2-40B4-BE49-F238E27FC236}">
                <a16:creationId xmlns:a16="http://schemas.microsoft.com/office/drawing/2014/main" id="{86C0E40B-32CA-3431-C09E-DE6D078375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07" y="210953"/>
            <a:ext cx="4861010" cy="46587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hree types of field investigations continued">
            <a:extLst>
              <a:ext uri="{FF2B5EF4-FFF2-40B4-BE49-F238E27FC236}">
                <a16:creationId xmlns:a16="http://schemas.microsoft.com/office/drawing/2014/main" id="{02CADABD-147F-5366-D869-07D1CF6B78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5317" y="665480"/>
            <a:ext cx="4785989" cy="5873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399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F9AE9-B87C-AD78-79C3-1BE9825515F2}"/>
              </a:ext>
            </a:extLst>
          </p:cNvPr>
          <p:cNvSpPr>
            <a:spLocks noGrp="1"/>
          </p:cNvSpPr>
          <p:nvPr>
            <p:ph type="title"/>
          </p:nvPr>
        </p:nvSpPr>
        <p:spPr/>
        <p:txBody>
          <a:bodyPr/>
          <a:lstStyle/>
          <a:p>
            <a:r>
              <a:rPr lang="en-US"/>
              <a:t>ELS Foundation Box Structure</a:t>
            </a:r>
          </a:p>
        </p:txBody>
      </p:sp>
      <p:sp>
        <p:nvSpPr>
          <p:cNvPr id="3" name="Content Placeholder 2">
            <a:extLst>
              <a:ext uri="{FF2B5EF4-FFF2-40B4-BE49-F238E27FC236}">
                <a16:creationId xmlns:a16="http://schemas.microsoft.com/office/drawing/2014/main" id="{5196B068-1828-7023-4D6E-CB9A90CF913F}"/>
              </a:ext>
            </a:extLst>
          </p:cNvPr>
          <p:cNvSpPr>
            <a:spLocks noGrp="1"/>
          </p:cNvSpPr>
          <p:nvPr>
            <p:ph sz="half" idx="1"/>
          </p:nvPr>
        </p:nvSpPr>
        <p:spPr/>
        <p:txBody>
          <a:bodyPr>
            <a:normAutofit/>
          </a:bodyPr>
          <a:lstStyle/>
          <a:p>
            <a:pPr>
              <a:defRPr/>
            </a:pPr>
            <a:r>
              <a:rPr lang="en-US" sz="2800">
                <a:solidFill>
                  <a:srgbClr val="002060"/>
                </a:solidFill>
                <a:latin typeface="Calibri"/>
                <a:cs typeface="Calibri"/>
              </a:rPr>
              <a:t>The </a:t>
            </a:r>
            <a:r>
              <a:rPr lang="en-US">
                <a:solidFill>
                  <a:srgbClr val="002060"/>
                </a:solidFill>
                <a:latin typeface="Calibri"/>
                <a:cs typeface="Calibri"/>
              </a:rPr>
              <a:t>PA Standards are analogous to a </a:t>
            </a:r>
            <a:r>
              <a:rPr lang="en-US" sz="2800">
                <a:solidFill>
                  <a:srgbClr val="002060"/>
                </a:solidFill>
                <a:latin typeface="Calibri"/>
                <a:cs typeface="Calibri"/>
              </a:rPr>
              <a:t>Performance Expectation  </a:t>
            </a:r>
          </a:p>
          <a:p>
            <a:pPr>
              <a:defRPr/>
            </a:pPr>
            <a:r>
              <a:rPr lang="en-US" sz="2800">
                <a:solidFill>
                  <a:srgbClr val="002060"/>
                </a:solidFill>
                <a:latin typeface="Calibri"/>
                <a:cs typeface="Calibri"/>
              </a:rPr>
              <a:t>All standards are rooted in three dimensions of knowing</a:t>
            </a:r>
          </a:p>
          <a:p>
            <a:pPr>
              <a:defRPr/>
            </a:pPr>
            <a:r>
              <a:rPr lang="en-US" sz="2800">
                <a:solidFill>
                  <a:srgbClr val="002060"/>
                </a:solidFill>
                <a:latin typeface="Calibri"/>
                <a:cs typeface="Calibri"/>
              </a:rPr>
              <a:t>Foundation Boxes include:</a:t>
            </a:r>
          </a:p>
          <a:p>
            <a:pPr lvl="1">
              <a:defRPr/>
            </a:pPr>
            <a:r>
              <a:rPr lang="en-US" b="1">
                <a:solidFill>
                  <a:srgbClr val="0070C0"/>
                </a:solidFill>
                <a:latin typeface="Calibri"/>
                <a:cs typeface="Calibri"/>
              </a:rPr>
              <a:t>Disciplinary Core Ideas</a:t>
            </a:r>
          </a:p>
          <a:p>
            <a:pPr lvl="1">
              <a:defRPr/>
            </a:pPr>
            <a:r>
              <a:rPr lang="en-US" b="1">
                <a:solidFill>
                  <a:srgbClr val="00B050"/>
                </a:solidFill>
                <a:latin typeface="Calibri"/>
                <a:cs typeface="Calibri"/>
              </a:rPr>
              <a:t>Science and Engineering Practices</a:t>
            </a:r>
          </a:p>
          <a:p>
            <a:pPr lvl="1">
              <a:defRPr/>
            </a:pPr>
            <a:r>
              <a:rPr lang="en-US" b="1">
                <a:solidFill>
                  <a:srgbClr val="7030A0"/>
                </a:solidFill>
                <a:latin typeface="Calibri"/>
                <a:cs typeface="Calibri"/>
              </a:rPr>
              <a:t>Crosscutting Concepts</a:t>
            </a:r>
          </a:p>
          <a:p>
            <a:endParaRPr lang="en-US"/>
          </a:p>
        </p:txBody>
      </p:sp>
      <p:sp>
        <p:nvSpPr>
          <p:cNvPr id="4" name="Content Placeholder 3">
            <a:extLst>
              <a:ext uri="{FF2B5EF4-FFF2-40B4-BE49-F238E27FC236}">
                <a16:creationId xmlns:a16="http://schemas.microsoft.com/office/drawing/2014/main" id="{1448EC31-C487-9348-5A56-69B1F3DF3D4B}"/>
              </a:ext>
            </a:extLst>
          </p:cNvPr>
          <p:cNvSpPr>
            <a:spLocks noGrp="1"/>
          </p:cNvSpPr>
          <p:nvPr>
            <p:ph sz="half" idx="2"/>
          </p:nvPr>
        </p:nvSpPr>
        <p:spPr/>
        <p:txBody>
          <a:bodyPr>
            <a:normAutofit/>
          </a:bodyPr>
          <a:lstStyle/>
          <a:p>
            <a:r>
              <a:rPr lang="en-US"/>
              <a:t>PA additions to the foundation boxes</a:t>
            </a:r>
          </a:p>
          <a:p>
            <a:pPr lvl="1"/>
            <a:r>
              <a:rPr lang="en-US"/>
              <a:t>Clarifying statements</a:t>
            </a:r>
          </a:p>
          <a:p>
            <a:pPr lvl="1"/>
            <a:r>
              <a:rPr lang="en-US"/>
              <a:t>Connections to other academic standards and disciplinary guidance</a:t>
            </a:r>
          </a:p>
          <a:p>
            <a:pPr lvl="1"/>
            <a:r>
              <a:rPr lang="en-US"/>
              <a:t>Pennsylvania Context</a:t>
            </a:r>
          </a:p>
          <a:p>
            <a:pPr lvl="1"/>
            <a:r>
              <a:rPr lang="en-US"/>
              <a:t>PA Career Ready Skills</a:t>
            </a:r>
          </a:p>
          <a:p>
            <a:pPr lvl="1"/>
            <a:endParaRPr lang="en-US"/>
          </a:p>
        </p:txBody>
      </p:sp>
      <p:sp>
        <p:nvSpPr>
          <p:cNvPr id="5" name="Date Placeholder 4">
            <a:extLst>
              <a:ext uri="{FF2B5EF4-FFF2-40B4-BE49-F238E27FC236}">
                <a16:creationId xmlns:a16="http://schemas.microsoft.com/office/drawing/2014/main" id="{61009022-5355-110D-C31A-8EA901BA83C6}"/>
              </a:ext>
            </a:extLst>
          </p:cNvPr>
          <p:cNvSpPr>
            <a:spLocks noGrp="1"/>
          </p:cNvSpPr>
          <p:nvPr>
            <p:ph type="dt" sz="half" idx="10"/>
          </p:nvPr>
        </p:nvSpPr>
        <p:spPr/>
        <p:txBody>
          <a:bodyPr/>
          <a:lstStyle/>
          <a:p>
            <a:fld id="{956BFE5A-6E96-494B-BDD8-6F437FF9AB11}" type="datetime1">
              <a:rPr lang="en-US" smtClean="0"/>
              <a:t>1/26/2023</a:t>
            </a:fld>
            <a:endParaRPr lang="en-US"/>
          </a:p>
        </p:txBody>
      </p:sp>
      <p:sp>
        <p:nvSpPr>
          <p:cNvPr id="6" name="Slide Number Placeholder 5">
            <a:extLst>
              <a:ext uri="{FF2B5EF4-FFF2-40B4-BE49-F238E27FC236}">
                <a16:creationId xmlns:a16="http://schemas.microsoft.com/office/drawing/2014/main" id="{0D4B8387-683F-6DAC-8AC2-6318C966AD22}"/>
              </a:ext>
            </a:extLst>
          </p:cNvPr>
          <p:cNvSpPr>
            <a:spLocks noGrp="1"/>
          </p:cNvSpPr>
          <p:nvPr>
            <p:ph type="sldNum" sz="quarter" idx="12"/>
          </p:nvPr>
        </p:nvSpPr>
        <p:spPr/>
        <p:txBody>
          <a:bodyPr/>
          <a:lstStyle/>
          <a:p>
            <a:fld id="{B24F5015-3417-4B27-A586-E4CCF4D77832}" type="slidenum">
              <a:rPr lang="en-US" smtClean="0"/>
              <a:t>13</a:t>
            </a:fld>
            <a:endParaRPr lang="en-US"/>
          </a:p>
        </p:txBody>
      </p:sp>
    </p:spTree>
    <p:extLst>
      <p:ext uri="{BB962C8B-B14F-4D97-AF65-F5344CB8AC3E}">
        <p14:creationId xmlns:p14="http://schemas.microsoft.com/office/powerpoint/2010/main" val="2739307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142EA4-96E0-C242-82F7-39635C261D44}"/>
              </a:ext>
            </a:extLst>
          </p:cNvPr>
          <p:cNvSpPr>
            <a:spLocks noGrp="1"/>
          </p:cNvSpPr>
          <p:nvPr>
            <p:ph type="dt" sz="half" idx="10"/>
          </p:nvPr>
        </p:nvSpPr>
        <p:spPr/>
        <p:txBody>
          <a:bodyPr/>
          <a:lstStyle/>
          <a:p>
            <a:fld id="{AF212BA9-EFE2-4AFF-BF9D-E8B1DAC0BC18}" type="datetime1">
              <a:rPr lang="en-US" smtClean="0"/>
              <a:t>1/26/2023</a:t>
            </a:fld>
            <a:endParaRPr lang="en-US"/>
          </a:p>
        </p:txBody>
      </p:sp>
      <p:sp>
        <p:nvSpPr>
          <p:cNvPr id="3" name="Slide Number Placeholder 2">
            <a:extLst>
              <a:ext uri="{FF2B5EF4-FFF2-40B4-BE49-F238E27FC236}">
                <a16:creationId xmlns:a16="http://schemas.microsoft.com/office/drawing/2014/main" id="{ADD44667-E898-486E-2647-5D8DC095812C}"/>
              </a:ext>
            </a:extLst>
          </p:cNvPr>
          <p:cNvSpPr>
            <a:spLocks noGrp="1"/>
          </p:cNvSpPr>
          <p:nvPr>
            <p:ph type="sldNum" sz="quarter" idx="12"/>
          </p:nvPr>
        </p:nvSpPr>
        <p:spPr/>
        <p:txBody>
          <a:bodyPr/>
          <a:lstStyle/>
          <a:p>
            <a:fld id="{B24F5015-3417-4B27-A586-E4CCF4D77832}" type="slidenum">
              <a:rPr lang="en-US" smtClean="0"/>
              <a:t>14</a:t>
            </a:fld>
            <a:endParaRPr lang="en-US"/>
          </a:p>
        </p:txBody>
      </p:sp>
      <p:pic>
        <p:nvPicPr>
          <p:cNvPr id="4" name="Picture 3" descr="Image showing standard 3.4.3-5.E">
            <a:extLst>
              <a:ext uri="{FF2B5EF4-FFF2-40B4-BE49-F238E27FC236}">
                <a16:creationId xmlns:a16="http://schemas.microsoft.com/office/drawing/2014/main" id="{5AD40BAD-DF9D-2ACC-C065-EC280FDDD994}"/>
              </a:ext>
            </a:extLst>
          </p:cNvPr>
          <p:cNvPicPr>
            <a:picLocks noChangeAspect="1"/>
          </p:cNvPicPr>
          <p:nvPr/>
        </p:nvPicPr>
        <p:blipFill>
          <a:blip r:embed="rId3"/>
          <a:stretch>
            <a:fillRect/>
          </a:stretch>
        </p:blipFill>
        <p:spPr>
          <a:xfrm>
            <a:off x="212650" y="166181"/>
            <a:ext cx="9551825" cy="6064498"/>
          </a:xfrm>
          <a:prstGeom prst="rect">
            <a:avLst/>
          </a:prstGeom>
        </p:spPr>
      </p:pic>
      <p:sp>
        <p:nvSpPr>
          <p:cNvPr id="6" name="Title 5">
            <a:extLst>
              <a:ext uri="{FF2B5EF4-FFF2-40B4-BE49-F238E27FC236}">
                <a16:creationId xmlns:a16="http://schemas.microsoft.com/office/drawing/2014/main" id="{121CAE7B-5402-709B-A4BE-1415EFFF3BDC}"/>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Standard</a:t>
            </a:r>
          </a:p>
        </p:txBody>
      </p:sp>
    </p:spTree>
    <p:extLst>
      <p:ext uri="{BB962C8B-B14F-4D97-AF65-F5344CB8AC3E}">
        <p14:creationId xmlns:p14="http://schemas.microsoft.com/office/powerpoint/2010/main" val="1628440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C20790-0F77-FE15-6072-D9CE5E0A2BBB}"/>
              </a:ext>
            </a:extLst>
          </p:cNvPr>
          <p:cNvSpPr>
            <a:spLocks noGrp="1"/>
          </p:cNvSpPr>
          <p:nvPr>
            <p:ph type="dt" sz="half" idx="10"/>
          </p:nvPr>
        </p:nvSpPr>
        <p:spPr/>
        <p:txBody>
          <a:bodyPr/>
          <a:lstStyle/>
          <a:p>
            <a:fld id="{AF212BA9-EFE2-4AFF-BF9D-E8B1DAC0BC18}" type="datetime1">
              <a:rPr lang="en-US" smtClean="0"/>
              <a:t>1/26/2023</a:t>
            </a:fld>
            <a:endParaRPr lang="en-US"/>
          </a:p>
        </p:txBody>
      </p:sp>
      <p:sp>
        <p:nvSpPr>
          <p:cNvPr id="3" name="Slide Number Placeholder 2">
            <a:extLst>
              <a:ext uri="{FF2B5EF4-FFF2-40B4-BE49-F238E27FC236}">
                <a16:creationId xmlns:a16="http://schemas.microsoft.com/office/drawing/2014/main" id="{60F08C59-458F-7DB6-C3C6-F29BEE6547E1}"/>
              </a:ext>
            </a:extLst>
          </p:cNvPr>
          <p:cNvSpPr>
            <a:spLocks noGrp="1"/>
          </p:cNvSpPr>
          <p:nvPr>
            <p:ph type="sldNum" sz="quarter" idx="12"/>
          </p:nvPr>
        </p:nvSpPr>
        <p:spPr/>
        <p:txBody>
          <a:bodyPr/>
          <a:lstStyle/>
          <a:p>
            <a:fld id="{B24F5015-3417-4B27-A586-E4CCF4D77832}" type="slidenum">
              <a:rPr lang="en-US" smtClean="0"/>
              <a:t>15</a:t>
            </a:fld>
            <a:endParaRPr lang="en-US"/>
          </a:p>
        </p:txBody>
      </p:sp>
      <p:pic>
        <p:nvPicPr>
          <p:cNvPr id="4" name="Picture 3" descr="Image showing 3.4.3-5.E Connections to Other Standards Content and Practices">
            <a:extLst>
              <a:ext uri="{FF2B5EF4-FFF2-40B4-BE49-F238E27FC236}">
                <a16:creationId xmlns:a16="http://schemas.microsoft.com/office/drawing/2014/main" id="{33494509-E4BC-B379-9601-1CF2137A4332}"/>
              </a:ext>
            </a:extLst>
          </p:cNvPr>
          <p:cNvPicPr>
            <a:picLocks noChangeAspect="1"/>
          </p:cNvPicPr>
          <p:nvPr/>
        </p:nvPicPr>
        <p:blipFill>
          <a:blip r:embed="rId3"/>
          <a:stretch>
            <a:fillRect/>
          </a:stretch>
        </p:blipFill>
        <p:spPr>
          <a:xfrm>
            <a:off x="238836" y="1816232"/>
            <a:ext cx="9509448" cy="4540118"/>
          </a:xfrm>
          <a:prstGeom prst="rect">
            <a:avLst/>
          </a:prstGeom>
        </p:spPr>
      </p:pic>
      <p:pic>
        <p:nvPicPr>
          <p:cNvPr id="5" name="Picture 4" descr="Image showing portions of standard 3.4.3-5.E">
            <a:extLst>
              <a:ext uri="{FF2B5EF4-FFF2-40B4-BE49-F238E27FC236}">
                <a16:creationId xmlns:a16="http://schemas.microsoft.com/office/drawing/2014/main" id="{C1018593-F774-6CFE-5056-5459273FE7A0}"/>
              </a:ext>
            </a:extLst>
          </p:cNvPr>
          <p:cNvPicPr>
            <a:picLocks noChangeAspect="1"/>
          </p:cNvPicPr>
          <p:nvPr/>
        </p:nvPicPr>
        <p:blipFill>
          <a:blip r:embed="rId4"/>
          <a:stretch>
            <a:fillRect/>
          </a:stretch>
        </p:blipFill>
        <p:spPr>
          <a:xfrm>
            <a:off x="1044091" y="223283"/>
            <a:ext cx="8292869" cy="1430665"/>
          </a:xfrm>
          <a:prstGeom prst="rect">
            <a:avLst/>
          </a:prstGeom>
        </p:spPr>
      </p:pic>
      <p:sp>
        <p:nvSpPr>
          <p:cNvPr id="6" name="Title 5">
            <a:extLst>
              <a:ext uri="{FF2B5EF4-FFF2-40B4-BE49-F238E27FC236}">
                <a16:creationId xmlns:a16="http://schemas.microsoft.com/office/drawing/2014/main" id="{2469B413-282A-8676-639E-0AF876D637DF}"/>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Standard, continued</a:t>
            </a:r>
          </a:p>
        </p:txBody>
      </p:sp>
    </p:spTree>
    <p:extLst>
      <p:ext uri="{BB962C8B-B14F-4D97-AF65-F5344CB8AC3E}">
        <p14:creationId xmlns:p14="http://schemas.microsoft.com/office/powerpoint/2010/main" val="3429158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DFD6F7-F62E-F705-CD9C-17F309BBA420}"/>
              </a:ext>
            </a:extLst>
          </p:cNvPr>
          <p:cNvSpPr>
            <a:spLocks noGrp="1"/>
          </p:cNvSpPr>
          <p:nvPr>
            <p:ph type="dt" sz="half" idx="10"/>
          </p:nvPr>
        </p:nvSpPr>
        <p:spPr/>
        <p:txBody>
          <a:bodyPr/>
          <a:lstStyle/>
          <a:p>
            <a:fld id="{AF212BA9-EFE2-4AFF-BF9D-E8B1DAC0BC18}" type="datetime1">
              <a:rPr lang="en-US" smtClean="0"/>
              <a:t>1/26/2023</a:t>
            </a:fld>
            <a:endParaRPr lang="en-US"/>
          </a:p>
        </p:txBody>
      </p:sp>
      <p:sp>
        <p:nvSpPr>
          <p:cNvPr id="3" name="Slide Number Placeholder 2">
            <a:extLst>
              <a:ext uri="{FF2B5EF4-FFF2-40B4-BE49-F238E27FC236}">
                <a16:creationId xmlns:a16="http://schemas.microsoft.com/office/drawing/2014/main" id="{745A7C53-79F9-9C88-F14C-4B541DEFBF1F}"/>
              </a:ext>
            </a:extLst>
          </p:cNvPr>
          <p:cNvSpPr>
            <a:spLocks noGrp="1"/>
          </p:cNvSpPr>
          <p:nvPr>
            <p:ph type="sldNum" sz="quarter" idx="12"/>
          </p:nvPr>
        </p:nvSpPr>
        <p:spPr/>
        <p:txBody>
          <a:bodyPr/>
          <a:lstStyle/>
          <a:p>
            <a:fld id="{B24F5015-3417-4B27-A586-E4CCF4D77832}" type="slidenum">
              <a:rPr lang="en-US" smtClean="0"/>
              <a:t>16</a:t>
            </a:fld>
            <a:endParaRPr lang="en-US"/>
          </a:p>
        </p:txBody>
      </p:sp>
      <p:sp>
        <p:nvSpPr>
          <p:cNvPr id="5" name="TextBox 4">
            <a:extLst>
              <a:ext uri="{FF2B5EF4-FFF2-40B4-BE49-F238E27FC236}">
                <a16:creationId xmlns:a16="http://schemas.microsoft.com/office/drawing/2014/main" id="{2C2CB791-E18D-DB46-D1D3-F5D727A54103}"/>
              </a:ext>
            </a:extLst>
          </p:cNvPr>
          <p:cNvSpPr txBox="1"/>
          <p:nvPr/>
        </p:nvSpPr>
        <p:spPr>
          <a:xfrm>
            <a:off x="276447" y="233917"/>
            <a:ext cx="8965903" cy="6081152"/>
          </a:xfrm>
          <a:prstGeom prst="rect">
            <a:avLst/>
          </a:prstGeom>
          <a:noFill/>
        </p:spPr>
        <p:txBody>
          <a:bodyPr wrap="square">
            <a:spAutoFit/>
          </a:bodyPr>
          <a:lstStyle/>
          <a:p>
            <a:pPr fontAlgn="base"/>
            <a:r>
              <a:rPr lang="en-US" sz="2000" i="1">
                <a:effectLst/>
                <a:latin typeface="Georgia" panose="02040502050405020303" pitchFamily="18" charset="0"/>
                <a:ea typeface="Times New Roman" panose="02020603050405020304" pitchFamily="18" charset="0"/>
              </a:rPr>
              <a:t>Please take a moment and tell your peers about the </a:t>
            </a:r>
            <a:r>
              <a:rPr lang="en-US" sz="2000" b="1" i="0">
                <a:solidFill>
                  <a:srgbClr val="082A3D"/>
                </a:solidFill>
                <a:effectLst/>
                <a:latin typeface="Georgia" panose="02040502050405020303" pitchFamily="18" charset="0"/>
              </a:rPr>
              <a:t>PDE - Environmental Literacy, Sustainability, Ecology, and Agriculture Education Community</a:t>
            </a:r>
            <a:endParaRPr lang="en-US" sz="2000" b="1" i="0">
              <a:solidFill>
                <a:srgbClr val="1C9AE1"/>
              </a:solidFill>
              <a:effectLst/>
              <a:latin typeface="Georgia" panose="02040502050405020303" pitchFamily="18" charset="0"/>
            </a:endParaRPr>
          </a:p>
          <a:p>
            <a:pPr marL="0" marR="0" fontAlgn="base">
              <a:spcBef>
                <a:spcPts val="0"/>
              </a:spcBef>
              <a:spcAft>
                <a:spcPts val="0"/>
              </a:spcAft>
            </a:pPr>
            <a:endParaRPr lang="en-US" sz="2000">
              <a:effectLst/>
              <a:latin typeface="Georgia" panose="02040502050405020303" pitchFamily="18" charset="0"/>
              <a:ea typeface="Times New Roman" panose="02020603050405020304" pitchFamily="18" charset="0"/>
            </a:endParaRPr>
          </a:p>
          <a:p>
            <a:pPr marL="342900" marR="0" lvl="0" indent="-342900" fontAlgn="base">
              <a:spcBef>
                <a:spcPts val="0"/>
              </a:spcBef>
              <a:spcAft>
                <a:spcPts val="650"/>
              </a:spcAft>
              <a:buFont typeface="Symbol" pitchFamily="2" charset="2"/>
              <a:buChar char=""/>
            </a:pPr>
            <a:r>
              <a:rPr lang="en-US" sz="2000" i="1">
                <a:effectLst/>
                <a:latin typeface="Georgia" panose="02040502050405020303" pitchFamily="18" charset="0"/>
                <a:ea typeface="Times New Roman" panose="02020603050405020304" pitchFamily="18" charset="0"/>
              </a:rPr>
              <a:t>To access PDE SAS, one must first register on the PA Department of Education’s Standards Aligned System web page</a:t>
            </a:r>
            <a:r>
              <a:rPr lang="en-US" sz="2000" b="1" i="1">
                <a:effectLst/>
                <a:latin typeface="Georgia" panose="02040502050405020303" pitchFamily="18" charset="0"/>
                <a:ea typeface="Times New Roman" panose="02020603050405020304" pitchFamily="18" charset="0"/>
              </a:rPr>
              <a:t>. (</a:t>
            </a:r>
            <a:r>
              <a:rPr lang="en-US" sz="2000" b="1" i="1" u="none" strike="noStrike">
                <a:solidFill>
                  <a:srgbClr val="0000FF"/>
                </a:solidFill>
                <a:effectLst/>
                <a:latin typeface="Georgia" panose="02040502050405020303" pitchFamily="18" charset="0"/>
                <a:ea typeface="Times New Roman" panose="02020603050405020304" pitchFamily="18" charset="0"/>
                <a:hlinkClick r:id="rId2"/>
              </a:rPr>
              <a:t>http://pdesas.org/</a:t>
            </a:r>
            <a:r>
              <a:rPr lang="en-US" sz="2000" b="1" i="1">
                <a:effectLst/>
                <a:latin typeface="Georgia" panose="02040502050405020303" pitchFamily="18" charset="0"/>
                <a:ea typeface="Times New Roman" panose="02020603050405020304" pitchFamily="18" charset="0"/>
              </a:rPr>
              <a:t>)</a:t>
            </a:r>
            <a:r>
              <a:rPr lang="en-US" sz="2000" i="1">
                <a:effectLst/>
                <a:latin typeface="Georgia" panose="02040502050405020303" pitchFamily="18" charset="0"/>
                <a:ea typeface="Times New Roman" panose="02020603050405020304" pitchFamily="18" charset="0"/>
              </a:rPr>
              <a:t>.  </a:t>
            </a:r>
            <a:r>
              <a:rPr lang="en-US" sz="2000">
                <a:effectLst/>
                <a:latin typeface="Georgia" panose="02040502050405020303" pitchFamily="18" charset="0"/>
                <a:ea typeface="Times New Roman" panose="02020603050405020304" pitchFamily="18" charset="0"/>
              </a:rPr>
              <a:t> </a:t>
            </a:r>
          </a:p>
          <a:p>
            <a:pPr marL="342900" marR="0" lvl="0" indent="-342900" fontAlgn="base">
              <a:spcBef>
                <a:spcPts val="0"/>
              </a:spcBef>
              <a:spcAft>
                <a:spcPts val="650"/>
              </a:spcAft>
              <a:buFont typeface="Symbol" pitchFamily="2" charset="2"/>
              <a:buChar char=""/>
            </a:pPr>
            <a:r>
              <a:rPr lang="en-US" sz="2000" i="1">
                <a:effectLst/>
                <a:latin typeface="Georgia" panose="02040502050405020303" pitchFamily="18" charset="0"/>
                <a:ea typeface="Times New Roman" panose="02020603050405020304" pitchFamily="18" charset="0"/>
              </a:rPr>
              <a:t>To join your select Professional Learning Communities follow these steps</a:t>
            </a:r>
            <a:r>
              <a:rPr lang="en-US" sz="2000">
                <a:effectLst/>
                <a:latin typeface="Georgia" panose="02040502050405020303" pitchFamily="18" charset="0"/>
                <a:ea typeface="Times New Roman" panose="02020603050405020304" pitchFamily="18" charset="0"/>
              </a:rPr>
              <a:t> </a:t>
            </a:r>
          </a:p>
          <a:p>
            <a:pPr marL="342900" marR="0" lvl="0" indent="-342900" fontAlgn="base">
              <a:spcBef>
                <a:spcPts val="0"/>
              </a:spcBef>
              <a:spcAft>
                <a:spcPts val="650"/>
              </a:spcAft>
              <a:buFont typeface="Symbol" pitchFamily="2" charset="2"/>
              <a:buChar char=""/>
            </a:pPr>
            <a:r>
              <a:rPr lang="en-US" sz="2000" i="1">
                <a:effectLst/>
                <a:latin typeface="Georgia" panose="02040502050405020303" pitchFamily="18" charset="0"/>
                <a:ea typeface="Times New Roman" panose="02020603050405020304" pitchFamily="18" charset="0"/>
              </a:rPr>
              <a:t>Click on the </a:t>
            </a:r>
            <a:r>
              <a:rPr lang="en-US" sz="2000" b="1" i="1">
                <a:effectLst/>
                <a:latin typeface="Georgia" panose="02040502050405020303" pitchFamily="18" charset="0"/>
                <a:ea typeface="Times New Roman" panose="02020603050405020304" pitchFamily="18" charset="0"/>
              </a:rPr>
              <a:t>My SAS Tools</a:t>
            </a:r>
            <a:r>
              <a:rPr lang="en-US" sz="2000" i="1">
                <a:effectLst/>
                <a:latin typeface="Georgia" panose="02040502050405020303" pitchFamily="18" charset="0"/>
                <a:ea typeface="Times New Roman" panose="02020603050405020304" pitchFamily="18" charset="0"/>
              </a:rPr>
              <a:t> link in the upper right-hand corner of the landing page. </a:t>
            </a:r>
            <a:r>
              <a:rPr lang="en-US" sz="2000">
                <a:effectLst/>
                <a:latin typeface="Georgia" panose="02040502050405020303" pitchFamily="18" charset="0"/>
                <a:ea typeface="Times New Roman" panose="02020603050405020304" pitchFamily="18" charset="0"/>
              </a:rPr>
              <a:t> </a:t>
            </a:r>
          </a:p>
          <a:p>
            <a:pPr marL="342900" marR="0" lvl="0" indent="-342900" fontAlgn="base">
              <a:spcBef>
                <a:spcPts val="0"/>
              </a:spcBef>
              <a:spcAft>
                <a:spcPts val="650"/>
              </a:spcAft>
              <a:buFont typeface="Symbol" pitchFamily="2" charset="2"/>
              <a:buChar char=""/>
            </a:pPr>
            <a:r>
              <a:rPr lang="en-US" sz="2000" i="1">
                <a:effectLst/>
                <a:latin typeface="Georgia" panose="02040502050405020303" pitchFamily="18" charset="0"/>
                <a:ea typeface="Times New Roman" panose="02020603050405020304" pitchFamily="18" charset="0"/>
              </a:rPr>
              <a:t>A series of buttons will open just below the PDE SAS menu bar, select </a:t>
            </a:r>
            <a:r>
              <a:rPr lang="en-US" sz="2000" b="1" i="1">
                <a:effectLst/>
                <a:latin typeface="Georgia" panose="02040502050405020303" pitchFamily="18" charset="0"/>
                <a:ea typeface="Times New Roman" panose="02020603050405020304" pitchFamily="18" charset="0"/>
              </a:rPr>
              <a:t>Communities</a:t>
            </a:r>
            <a:r>
              <a:rPr lang="en-US" sz="2000" i="1">
                <a:effectLst/>
                <a:latin typeface="Georgia" panose="02040502050405020303" pitchFamily="18" charset="0"/>
                <a:ea typeface="Times New Roman" panose="02020603050405020304" pitchFamily="18" charset="0"/>
              </a:rPr>
              <a:t>, usually located in the second row towards the left side of the screen.</a:t>
            </a:r>
            <a:r>
              <a:rPr lang="en-US" sz="2000">
                <a:effectLst/>
                <a:latin typeface="Georgia" panose="02040502050405020303" pitchFamily="18" charset="0"/>
                <a:ea typeface="Times New Roman" panose="02020603050405020304" pitchFamily="18" charset="0"/>
              </a:rPr>
              <a:t> </a:t>
            </a:r>
          </a:p>
          <a:p>
            <a:pPr marL="342900" indent="-342900" fontAlgn="base">
              <a:spcAft>
                <a:spcPts val="650"/>
              </a:spcAft>
              <a:buFont typeface="Symbol" pitchFamily="2" charset="2"/>
              <a:buChar char=""/>
            </a:pPr>
            <a:r>
              <a:rPr lang="en-US" sz="2000" i="1">
                <a:effectLst/>
                <a:latin typeface="Georgia" panose="02040502050405020303" pitchFamily="18" charset="0"/>
                <a:ea typeface="Times New Roman" panose="02020603050405020304" pitchFamily="18" charset="0"/>
              </a:rPr>
              <a:t>This will open a listing of all the communities. Scroll down the page and click on </a:t>
            </a:r>
            <a:r>
              <a:rPr lang="en-US" sz="2000" b="1" i="0">
                <a:solidFill>
                  <a:srgbClr val="082A3D"/>
                </a:solidFill>
                <a:effectLst/>
                <a:latin typeface="Georgia" panose="02040502050405020303" pitchFamily="18" charset="0"/>
              </a:rPr>
              <a:t>PDE - Environmental Literacy, Sustainability, Ecology, and Agriculture Education</a:t>
            </a:r>
            <a:r>
              <a:rPr lang="en-US" sz="2000" b="1" i="1">
                <a:effectLst/>
                <a:latin typeface="Georgia" panose="02040502050405020303" pitchFamily="18" charset="0"/>
                <a:ea typeface="Times New Roman" panose="02020603050405020304" pitchFamily="18" charset="0"/>
              </a:rPr>
              <a:t>   </a:t>
            </a:r>
            <a:r>
              <a:rPr lang="en-US" sz="2000">
                <a:effectLst/>
                <a:latin typeface="Georgia" panose="02040502050405020303" pitchFamily="18" charset="0"/>
                <a:ea typeface="Times New Roman" panose="02020603050405020304" pitchFamily="18" charset="0"/>
              </a:rPr>
              <a:t> </a:t>
            </a:r>
          </a:p>
          <a:p>
            <a:pPr marL="342900" marR="0" lvl="0" indent="-342900" fontAlgn="base">
              <a:spcBef>
                <a:spcPts val="0"/>
              </a:spcBef>
              <a:spcAft>
                <a:spcPts val="650"/>
              </a:spcAft>
              <a:buFont typeface="Symbol" pitchFamily="2" charset="2"/>
              <a:buChar char=""/>
            </a:pPr>
            <a:r>
              <a:rPr lang="en-US" sz="2000" i="1">
                <a:effectLst/>
                <a:latin typeface="Georgia" panose="02040502050405020303" pitchFamily="18" charset="0"/>
                <a:ea typeface="Times New Roman" panose="02020603050405020304" pitchFamily="18" charset="0"/>
              </a:rPr>
              <a:t>Just below the Community description, above the moderator’s message, there will be a link to </a:t>
            </a:r>
            <a:r>
              <a:rPr lang="en-US" sz="2000" b="1" i="1">
                <a:effectLst/>
                <a:latin typeface="Georgia" panose="02040502050405020303" pitchFamily="18" charset="0"/>
                <a:ea typeface="Times New Roman" panose="02020603050405020304" pitchFamily="18" charset="0"/>
              </a:rPr>
              <a:t>Join this Community</a:t>
            </a:r>
            <a:r>
              <a:rPr lang="en-US" sz="2000" i="1">
                <a:effectLst/>
                <a:latin typeface="Georgia" panose="02040502050405020303" pitchFamily="18" charset="0"/>
                <a:ea typeface="Times New Roman" panose="02020603050405020304" pitchFamily="18" charset="0"/>
              </a:rPr>
              <a:t>; click the link.</a:t>
            </a:r>
            <a:r>
              <a:rPr lang="en-US" sz="2000">
                <a:effectLst/>
                <a:latin typeface="Georgia" panose="02040502050405020303" pitchFamily="18" charset="0"/>
                <a:ea typeface="Times New Roman" panose="02020603050405020304" pitchFamily="18" charset="0"/>
              </a:rPr>
              <a:t> </a:t>
            </a:r>
          </a:p>
        </p:txBody>
      </p:sp>
      <p:sp>
        <p:nvSpPr>
          <p:cNvPr id="4" name="Title 3">
            <a:extLst>
              <a:ext uri="{FF2B5EF4-FFF2-40B4-BE49-F238E27FC236}">
                <a16:creationId xmlns:a16="http://schemas.microsoft.com/office/drawing/2014/main" id="{F48D96CC-B21A-1BCF-A7C1-76931374A732}"/>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Communication</a:t>
            </a:r>
          </a:p>
        </p:txBody>
      </p:sp>
    </p:spTree>
    <p:extLst>
      <p:ext uri="{BB962C8B-B14F-4D97-AF65-F5344CB8AC3E}">
        <p14:creationId xmlns:p14="http://schemas.microsoft.com/office/powerpoint/2010/main" val="2574482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1167A-319B-4747-B9E6-BD9547AA35A7}"/>
              </a:ext>
            </a:extLst>
          </p:cNvPr>
          <p:cNvSpPr>
            <a:spLocks noGrp="1"/>
          </p:cNvSpPr>
          <p:nvPr>
            <p:ph type="title"/>
          </p:nvPr>
        </p:nvSpPr>
        <p:spPr/>
        <p:txBody>
          <a:bodyPr/>
          <a:lstStyle/>
          <a:p>
            <a:r>
              <a:rPr lang="en-US"/>
              <a:t>Contact/Mission</a:t>
            </a:r>
          </a:p>
        </p:txBody>
      </p:sp>
      <p:sp>
        <p:nvSpPr>
          <p:cNvPr id="3" name="Content Placeholder 2">
            <a:extLst>
              <a:ext uri="{FF2B5EF4-FFF2-40B4-BE49-F238E27FC236}">
                <a16:creationId xmlns:a16="http://schemas.microsoft.com/office/drawing/2014/main" id="{9491081C-A9F3-80A2-39FD-D7B0DF8AD679}"/>
              </a:ext>
            </a:extLst>
          </p:cNvPr>
          <p:cNvSpPr>
            <a:spLocks noGrp="1"/>
          </p:cNvSpPr>
          <p:nvPr>
            <p:ph idx="1"/>
          </p:nvPr>
        </p:nvSpPr>
        <p:spPr/>
        <p:txBody>
          <a:bodyPr>
            <a:normAutofit/>
          </a:bodyPr>
          <a:lstStyle/>
          <a:p>
            <a:pPr marL="0" indent="0" algn="ctr">
              <a:buNone/>
            </a:pPr>
            <a:r>
              <a:rPr lang="en-US" altLang="en-US">
                <a:solidFill>
                  <a:srgbClr val="000000"/>
                </a:solidFill>
                <a:ea typeface="Verdana" pitchFamily="34" charset="0"/>
              </a:rPr>
              <a:t>For more information on the STEELS Standards, </a:t>
            </a:r>
          </a:p>
          <a:p>
            <a:pPr marL="0" indent="0" algn="ctr">
              <a:buNone/>
            </a:pPr>
            <a:r>
              <a:rPr lang="en-US" altLang="en-US">
                <a:solidFill>
                  <a:srgbClr val="000000"/>
                </a:solidFill>
                <a:ea typeface="Verdana" pitchFamily="34" charset="0"/>
              </a:rPr>
              <a:t>please visit</a:t>
            </a:r>
          </a:p>
          <a:p>
            <a:pPr marL="0" indent="0" algn="ctr">
              <a:buNone/>
            </a:pPr>
            <a:r>
              <a:rPr lang="en-US">
                <a:solidFill>
                  <a:srgbClr val="002060"/>
                </a:solidFill>
              </a:rPr>
              <a:t>the </a:t>
            </a:r>
            <a:r>
              <a:rPr lang="en-US">
                <a:solidFill>
                  <a:srgbClr val="002060"/>
                </a:solidFill>
                <a:hlinkClick r:id="rId3"/>
              </a:rPr>
              <a:t>STEELS Hub on SAS</a:t>
            </a:r>
            <a:r>
              <a:rPr lang="en-US">
                <a:solidFill>
                  <a:srgbClr val="002060"/>
                </a:solidFill>
              </a:rPr>
              <a:t>.</a:t>
            </a:r>
          </a:p>
          <a:p>
            <a:pPr marL="0" indent="0">
              <a:buNone/>
            </a:pPr>
            <a:endParaRPr lang="en-US" altLang="en-US" u="sng">
              <a:solidFill>
                <a:srgbClr val="0000FF"/>
              </a:solidFill>
              <a:latin typeface="Arial" panose="020B0604020202020204" pitchFamily="34" charset="0"/>
              <a:ea typeface="Verdana" pitchFamily="34" charset="0"/>
              <a:cs typeface="Arial" panose="020B0604020202020204" pitchFamily="34" charset="0"/>
            </a:endParaRPr>
          </a:p>
          <a:p>
            <a:pPr marL="0" indent="0">
              <a:buNone/>
            </a:pPr>
            <a:endParaRPr lang="en-US"/>
          </a:p>
        </p:txBody>
      </p:sp>
      <p:sp>
        <p:nvSpPr>
          <p:cNvPr id="4" name="Date Placeholder 3">
            <a:extLst>
              <a:ext uri="{FF2B5EF4-FFF2-40B4-BE49-F238E27FC236}">
                <a16:creationId xmlns:a16="http://schemas.microsoft.com/office/drawing/2014/main" id="{055C0541-7B26-1786-973A-5983C6D63D3A}"/>
              </a:ext>
            </a:extLst>
          </p:cNvPr>
          <p:cNvSpPr>
            <a:spLocks noGrp="1"/>
          </p:cNvSpPr>
          <p:nvPr>
            <p:ph type="dt" sz="half" idx="10"/>
          </p:nvPr>
        </p:nvSpPr>
        <p:spPr/>
        <p:txBody>
          <a:bodyPr/>
          <a:lstStyle/>
          <a:p>
            <a:fld id="{8BFD4896-482F-4304-B07B-9DA00812ABB5}" type="datetime1">
              <a:rPr lang="en-US" smtClean="0"/>
              <a:t>1/26/2023</a:t>
            </a:fld>
            <a:endParaRPr lang="en-US"/>
          </a:p>
        </p:txBody>
      </p:sp>
      <p:sp>
        <p:nvSpPr>
          <p:cNvPr id="5" name="Slide Number Placeholder 4">
            <a:extLst>
              <a:ext uri="{FF2B5EF4-FFF2-40B4-BE49-F238E27FC236}">
                <a16:creationId xmlns:a16="http://schemas.microsoft.com/office/drawing/2014/main" id="{EAFEF462-6E37-636A-3EAC-7B7A58832872}"/>
              </a:ext>
            </a:extLst>
          </p:cNvPr>
          <p:cNvSpPr>
            <a:spLocks noGrp="1"/>
          </p:cNvSpPr>
          <p:nvPr>
            <p:ph type="sldNum" sz="quarter" idx="12"/>
          </p:nvPr>
        </p:nvSpPr>
        <p:spPr/>
        <p:txBody>
          <a:bodyPr/>
          <a:lstStyle/>
          <a:p>
            <a:fld id="{B24F5015-3417-4B27-A586-E4CCF4D77832}" type="slidenum">
              <a:rPr lang="en-US" smtClean="0"/>
              <a:t>17</a:t>
            </a:fld>
            <a:endParaRPr lang="en-US"/>
          </a:p>
        </p:txBody>
      </p:sp>
    </p:spTree>
    <p:extLst>
      <p:ext uri="{BB962C8B-B14F-4D97-AF65-F5344CB8AC3E}">
        <p14:creationId xmlns:p14="http://schemas.microsoft.com/office/powerpoint/2010/main" val="2885167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ED61B7-DEA2-EAC5-A78C-A366505DC402}"/>
              </a:ext>
            </a:extLst>
          </p:cNvPr>
          <p:cNvSpPr>
            <a:spLocks noGrp="1"/>
          </p:cNvSpPr>
          <p:nvPr>
            <p:ph type="title"/>
          </p:nvPr>
        </p:nvSpPr>
        <p:spPr>
          <a:xfrm>
            <a:off x="1371597" y="348865"/>
            <a:ext cx="10044023" cy="877729"/>
          </a:xfrm>
        </p:spPr>
        <p:txBody>
          <a:bodyPr anchor="ctr">
            <a:normAutofit/>
          </a:bodyPr>
          <a:lstStyle/>
          <a:p>
            <a:pPr algn="ctr"/>
            <a:r>
              <a:rPr lang="en-US" sz="4000">
                <a:solidFill>
                  <a:srgbClr val="FFFFFF"/>
                </a:solidFill>
              </a:rPr>
              <a:t>STEELS Standards Organization</a:t>
            </a:r>
          </a:p>
        </p:txBody>
      </p:sp>
      <p:sp>
        <p:nvSpPr>
          <p:cNvPr id="4" name="Date Placeholder 3">
            <a:extLst>
              <a:ext uri="{FF2B5EF4-FFF2-40B4-BE49-F238E27FC236}">
                <a16:creationId xmlns:a16="http://schemas.microsoft.com/office/drawing/2014/main" id="{91AD2738-7264-8727-FBEB-21C545446651}"/>
              </a:ext>
            </a:extLst>
          </p:cNvPr>
          <p:cNvSpPr>
            <a:spLocks noGrp="1"/>
          </p:cNvSpPr>
          <p:nvPr>
            <p:ph type="dt" sz="half" idx="10"/>
          </p:nvPr>
        </p:nvSpPr>
        <p:spPr>
          <a:xfrm>
            <a:off x="8970264" y="6455664"/>
            <a:ext cx="2743200" cy="365125"/>
          </a:xfrm>
        </p:spPr>
        <p:txBody>
          <a:bodyPr>
            <a:normAutofit/>
          </a:bodyPr>
          <a:lstStyle/>
          <a:p>
            <a:pPr algn="r">
              <a:spcAft>
                <a:spcPts val="600"/>
              </a:spcAft>
            </a:pPr>
            <a:fld id="{01DB9E94-833B-45AC-8A0E-41B549F95FE2}" type="datetime1">
              <a:rPr lang="en-US" sz="1100">
                <a:solidFill>
                  <a:schemeClr val="tx1">
                    <a:lumMod val="50000"/>
                    <a:lumOff val="50000"/>
                  </a:schemeClr>
                </a:solidFill>
              </a:rPr>
              <a:pPr algn="r">
                <a:spcAft>
                  <a:spcPts val="600"/>
                </a:spcAft>
              </a:pPr>
              <a:t>1/26/2023</a:t>
            </a:fld>
            <a:endParaRPr lang="en-US" sz="110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FD2400D8-8E6F-5A4E-412C-56E0E8C4EE62}"/>
              </a:ext>
            </a:extLst>
          </p:cNvPr>
          <p:cNvSpPr>
            <a:spLocks noGrp="1"/>
          </p:cNvSpPr>
          <p:nvPr>
            <p:ph type="sldNum" sz="quarter" idx="12"/>
          </p:nvPr>
        </p:nvSpPr>
        <p:spPr>
          <a:xfrm>
            <a:off x="11704320" y="6455664"/>
            <a:ext cx="448056" cy="365125"/>
          </a:xfrm>
        </p:spPr>
        <p:txBody>
          <a:bodyPr>
            <a:normAutofit/>
          </a:bodyPr>
          <a:lstStyle/>
          <a:p>
            <a:pPr>
              <a:spcAft>
                <a:spcPts val="600"/>
              </a:spcAft>
            </a:pPr>
            <a:fld id="{B24F5015-3417-4B27-A586-E4CCF4D77832}" type="slidenum">
              <a:rPr lang="en-US" sz="1100">
                <a:solidFill>
                  <a:schemeClr val="tx1">
                    <a:lumMod val="50000"/>
                    <a:lumOff val="50000"/>
                  </a:schemeClr>
                </a:solidFill>
              </a:rPr>
              <a:pPr>
                <a:spcAft>
                  <a:spcPts val="600"/>
                </a:spcAft>
              </a:pPr>
              <a:t>2</a:t>
            </a:fld>
            <a:endParaRPr lang="en-US" sz="1100">
              <a:solidFill>
                <a:schemeClr val="tx1">
                  <a:lumMod val="50000"/>
                  <a:lumOff val="50000"/>
                </a:schemeClr>
              </a:solidFill>
            </a:endParaRPr>
          </a:p>
        </p:txBody>
      </p:sp>
      <p:graphicFrame>
        <p:nvGraphicFramePr>
          <p:cNvPr id="6" name="Table 6">
            <a:extLst>
              <a:ext uri="{FF2B5EF4-FFF2-40B4-BE49-F238E27FC236}">
                <a16:creationId xmlns:a16="http://schemas.microsoft.com/office/drawing/2014/main" id="{372D35FF-498E-F218-3F88-88DF6480DBE3}"/>
              </a:ext>
            </a:extLst>
          </p:cNvPr>
          <p:cNvGraphicFramePr>
            <a:graphicFrameLocks noGrp="1"/>
          </p:cNvGraphicFramePr>
          <p:nvPr>
            <p:ph idx="1"/>
            <p:extLst>
              <p:ext uri="{D42A27DB-BD31-4B8C-83A1-F6EECF244321}">
                <p14:modId xmlns:p14="http://schemas.microsoft.com/office/powerpoint/2010/main" val="1613365926"/>
              </p:ext>
            </p:extLst>
          </p:nvPr>
        </p:nvGraphicFramePr>
        <p:xfrm>
          <a:off x="39624" y="1575460"/>
          <a:ext cx="12112752" cy="6203942"/>
        </p:xfrm>
        <a:graphic>
          <a:graphicData uri="http://schemas.openxmlformats.org/drawingml/2006/table">
            <a:tbl>
              <a:tblPr firstRow="1" bandRow="1">
                <a:tableStyleId>{5C22544A-7EE6-4342-B048-85BDC9FD1C3A}</a:tableStyleId>
              </a:tblPr>
              <a:tblGrid>
                <a:gridCol w="3882387">
                  <a:extLst>
                    <a:ext uri="{9D8B030D-6E8A-4147-A177-3AD203B41FA5}">
                      <a16:colId xmlns:a16="http://schemas.microsoft.com/office/drawing/2014/main" val="285686438"/>
                    </a:ext>
                  </a:extLst>
                </a:gridCol>
                <a:gridCol w="4054961">
                  <a:extLst>
                    <a:ext uri="{9D8B030D-6E8A-4147-A177-3AD203B41FA5}">
                      <a16:colId xmlns:a16="http://schemas.microsoft.com/office/drawing/2014/main" val="3284582177"/>
                    </a:ext>
                  </a:extLst>
                </a:gridCol>
                <a:gridCol w="4175404">
                  <a:extLst>
                    <a:ext uri="{9D8B030D-6E8A-4147-A177-3AD203B41FA5}">
                      <a16:colId xmlns:a16="http://schemas.microsoft.com/office/drawing/2014/main" val="3776255381"/>
                    </a:ext>
                  </a:extLst>
                </a:gridCol>
              </a:tblGrid>
              <a:tr h="580997">
                <a:tc>
                  <a:txBody>
                    <a:bodyPr/>
                    <a:lstStyle/>
                    <a:p>
                      <a:r>
                        <a:rPr lang="en-US" sz="2400"/>
                        <a:t>Science</a:t>
                      </a:r>
                    </a:p>
                  </a:txBody>
                  <a:tcPr marL="167640" marR="167640" marT="83820" marB="83820"/>
                </a:tc>
                <a:tc rowSpan="4">
                  <a:txBody>
                    <a:bodyPr/>
                    <a:lstStyle/>
                    <a:p>
                      <a:r>
                        <a:rPr lang="en-US" sz="2400"/>
                        <a:t>Technology and Engineering</a:t>
                      </a:r>
                    </a:p>
                    <a:p>
                      <a:endParaRPr lang="en-US" sz="1100"/>
                    </a:p>
                    <a:p>
                      <a:pPr marL="285750" indent="-285750">
                        <a:buFont typeface="Arial" panose="020B0604020202020204" pitchFamily="34" charset="0"/>
                        <a:buChar char="•"/>
                      </a:pPr>
                      <a:r>
                        <a:rPr lang="en-US" sz="2000" b="1" i="1" kern="1200">
                          <a:solidFill>
                            <a:schemeClr val="lt1"/>
                          </a:solidFill>
                          <a:effectLst/>
                          <a:latin typeface="+mn-lt"/>
                          <a:ea typeface="+mn-ea"/>
                          <a:cs typeface="+mn-cs"/>
                        </a:rPr>
                        <a:t>Applying, Maintaining, and Assessing Technological Products and Systems </a:t>
                      </a:r>
                      <a:endParaRPr lang="en-US" sz="2000"/>
                    </a:p>
                    <a:p>
                      <a:pPr marL="285750" indent="-285750">
                        <a:buFont typeface="Arial" panose="020B0604020202020204" pitchFamily="34" charset="0"/>
                        <a:buChar char="•"/>
                      </a:pPr>
                      <a:r>
                        <a:rPr lang="en-US" sz="2000" b="1" i="1" kern="1200">
                          <a:solidFill>
                            <a:schemeClr val="lt1"/>
                          </a:solidFill>
                          <a:effectLst/>
                          <a:latin typeface="+mn-lt"/>
                          <a:ea typeface="+mn-ea"/>
                          <a:cs typeface="+mn-cs"/>
                        </a:rPr>
                        <a:t>Impacts of Technology </a:t>
                      </a:r>
                      <a:endParaRPr lang="en-US" sz="2000"/>
                    </a:p>
                    <a:p>
                      <a:pPr marL="285750" indent="-285750">
                        <a:buFont typeface="Arial" panose="020B0604020202020204" pitchFamily="34" charset="0"/>
                        <a:buChar char="•"/>
                      </a:pPr>
                      <a:r>
                        <a:rPr lang="en-US" sz="2000" b="1" i="1" kern="1200">
                          <a:solidFill>
                            <a:schemeClr val="lt1"/>
                          </a:solidFill>
                          <a:effectLst/>
                          <a:latin typeface="+mn-lt"/>
                          <a:ea typeface="+mn-ea"/>
                          <a:cs typeface="+mn-cs"/>
                        </a:rPr>
                        <a:t>Influence of Society on Technological Development </a:t>
                      </a:r>
                      <a:endParaRPr lang="en-US" sz="2000"/>
                    </a:p>
                  </a:txBody>
                  <a:tcPr marL="167640" marR="167640" marT="83820" marB="83820">
                    <a:solidFill>
                      <a:schemeClr val="accent2">
                        <a:lumMod val="75000"/>
                      </a:schemeClr>
                    </a:solidFill>
                  </a:tcPr>
                </a:tc>
                <a:tc rowSpan="7">
                  <a:txBody>
                    <a:bodyPr/>
                    <a:lstStyle/>
                    <a:p>
                      <a:r>
                        <a:rPr lang="en-US" sz="2400"/>
                        <a:t>Environmental Literacy &amp; Sustainability</a:t>
                      </a:r>
                    </a:p>
                    <a:p>
                      <a:endParaRPr lang="en-US" sz="1400"/>
                    </a:p>
                    <a:p>
                      <a:pPr marL="285750" indent="-285750">
                        <a:buFont typeface="Arial" panose="020B0604020202020204" pitchFamily="34" charset="0"/>
                        <a:buChar char="•"/>
                      </a:pPr>
                      <a:r>
                        <a:rPr lang="en-US" sz="2000" b="1" i="1" kern="1200">
                          <a:solidFill>
                            <a:schemeClr val="lt1"/>
                          </a:solidFill>
                          <a:effectLst/>
                          <a:latin typeface="+mn-lt"/>
                          <a:ea typeface="+mn-ea"/>
                          <a:cs typeface="+mn-cs"/>
                        </a:rPr>
                        <a:t>Agricultural and Environmental Systems and Resources </a:t>
                      </a:r>
                      <a:endParaRPr lang="en-US" sz="2000"/>
                    </a:p>
                    <a:p>
                      <a:pPr marL="742950" lvl="1" indent="-285750">
                        <a:buFont typeface="Arial" panose="020B0604020202020204" pitchFamily="34" charset="0"/>
                        <a:buChar char="•"/>
                      </a:pPr>
                      <a:r>
                        <a:rPr lang="en-US" sz="2000" b="1" i="1" kern="1200">
                          <a:solidFill>
                            <a:schemeClr val="lt1"/>
                          </a:solidFill>
                          <a:effectLst/>
                          <a:latin typeface="+mn-lt"/>
                          <a:ea typeface="+mn-ea"/>
                          <a:cs typeface="+mn-cs"/>
                        </a:rPr>
                        <a:t>Agricultural Systems</a:t>
                      </a:r>
                    </a:p>
                    <a:p>
                      <a:pPr marL="742950" lvl="1" indent="-285750">
                        <a:buFont typeface="Arial" panose="020B0604020202020204" pitchFamily="34" charset="0"/>
                        <a:buChar char="•"/>
                      </a:pPr>
                      <a:r>
                        <a:rPr lang="en-US" sz="2000" b="1" i="1" kern="1200">
                          <a:solidFill>
                            <a:schemeClr val="lt1"/>
                          </a:solidFill>
                          <a:effectLst/>
                          <a:latin typeface="+mn-lt"/>
                          <a:ea typeface="+mn-ea"/>
                          <a:cs typeface="+mn-cs"/>
                        </a:rPr>
                        <a:t>Environment and Society</a:t>
                      </a:r>
                    </a:p>
                    <a:p>
                      <a:pPr marL="742950" lvl="1" indent="-285750">
                        <a:buFont typeface="Arial" panose="020B0604020202020204" pitchFamily="34" charset="0"/>
                        <a:buChar char="•"/>
                      </a:pPr>
                      <a:r>
                        <a:rPr lang="en-US" sz="2000" b="1" i="1" kern="1200">
                          <a:solidFill>
                            <a:schemeClr val="lt1"/>
                          </a:solidFill>
                          <a:effectLst/>
                          <a:latin typeface="+mn-lt"/>
                          <a:ea typeface="+mn-ea"/>
                          <a:cs typeface="+mn-cs"/>
                        </a:rPr>
                        <a:t>Watersheds and Wetlands</a:t>
                      </a:r>
                    </a:p>
                    <a:p>
                      <a:pPr marL="285750" indent="-285750">
                        <a:buFont typeface="Arial" panose="020B0604020202020204" pitchFamily="34" charset="0"/>
                        <a:buChar char="•"/>
                      </a:pPr>
                      <a:r>
                        <a:rPr lang="en-US" sz="2000" b="1" i="1" kern="1200">
                          <a:solidFill>
                            <a:schemeClr val="lt1"/>
                          </a:solidFill>
                          <a:effectLst/>
                          <a:latin typeface="+mn-lt"/>
                          <a:ea typeface="+mn-ea"/>
                          <a:cs typeface="+mn-cs"/>
                        </a:rPr>
                        <a:t>Environmental Literacy Skills</a:t>
                      </a:r>
                    </a:p>
                    <a:p>
                      <a:pPr marL="742950" lvl="1" indent="-285750">
                        <a:buFont typeface="Arial" panose="020B0604020202020204" pitchFamily="34" charset="0"/>
                        <a:buChar char="•"/>
                      </a:pPr>
                      <a:r>
                        <a:rPr lang="en-US" sz="2000" b="1" i="1" kern="1200">
                          <a:solidFill>
                            <a:schemeClr val="lt1"/>
                          </a:solidFill>
                          <a:effectLst/>
                          <a:latin typeface="+mn-lt"/>
                          <a:ea typeface="+mn-ea"/>
                          <a:cs typeface="+mn-cs"/>
                        </a:rPr>
                        <a:t>Investigating Environmental</a:t>
                      </a:r>
                    </a:p>
                    <a:p>
                      <a:pPr marL="742950" lvl="1" indent="-285750">
                        <a:buFont typeface="Arial" panose="020B0604020202020204" pitchFamily="34" charset="0"/>
                        <a:buChar char="•"/>
                      </a:pPr>
                      <a:r>
                        <a:rPr lang="en-US" sz="2000" b="1" i="1" kern="1200">
                          <a:solidFill>
                            <a:schemeClr val="lt1"/>
                          </a:solidFill>
                          <a:effectLst/>
                          <a:latin typeface="+mn-lt"/>
                          <a:ea typeface="+mn-ea"/>
                          <a:cs typeface="+mn-cs"/>
                        </a:rPr>
                        <a:t>Issues Environmental Experiences</a:t>
                      </a:r>
                    </a:p>
                    <a:p>
                      <a:pPr marL="742950" lvl="1" indent="-285750">
                        <a:buFont typeface="Arial" panose="020B0604020202020204" pitchFamily="34" charset="0"/>
                        <a:buChar char="•"/>
                      </a:pPr>
                      <a:r>
                        <a:rPr lang="en-US" sz="2000" b="1" i="1" kern="1200">
                          <a:solidFill>
                            <a:schemeClr val="lt1"/>
                          </a:solidFill>
                          <a:effectLst/>
                          <a:latin typeface="+mn-lt"/>
                          <a:ea typeface="+mn-ea"/>
                          <a:cs typeface="+mn-cs"/>
                        </a:rPr>
                        <a:t>Evaluating Solutions </a:t>
                      </a:r>
                      <a:endParaRPr lang="en-US" sz="2000"/>
                    </a:p>
                    <a:p>
                      <a:pPr marL="285750" indent="-285750">
                        <a:buFont typeface="Arial" panose="020B0604020202020204" pitchFamily="34" charset="0"/>
                        <a:buChar char="•"/>
                      </a:pPr>
                      <a:r>
                        <a:rPr lang="en-US" sz="2000" b="1" i="1" kern="1200">
                          <a:solidFill>
                            <a:schemeClr val="lt1"/>
                          </a:solidFill>
                          <a:effectLst/>
                          <a:latin typeface="+mn-lt"/>
                          <a:ea typeface="+mn-ea"/>
                          <a:cs typeface="+mn-cs"/>
                        </a:rPr>
                        <a:t>Sustainability and Stewardship</a:t>
                      </a:r>
                    </a:p>
                    <a:p>
                      <a:pPr marL="742950" lvl="1" indent="-285750">
                        <a:buFont typeface="Arial" panose="020B0604020202020204" pitchFamily="34" charset="0"/>
                        <a:buChar char="•"/>
                      </a:pPr>
                      <a:r>
                        <a:rPr lang="en-US" sz="2000" b="1" i="1" kern="1200">
                          <a:solidFill>
                            <a:schemeClr val="lt1"/>
                          </a:solidFill>
                          <a:effectLst/>
                          <a:latin typeface="+mn-lt"/>
                          <a:ea typeface="+mn-ea"/>
                          <a:cs typeface="+mn-cs"/>
                        </a:rPr>
                        <a:t>Environmental Sustainability</a:t>
                      </a:r>
                    </a:p>
                    <a:p>
                      <a:pPr marL="742950" lvl="1" indent="-285750">
                        <a:buFont typeface="Arial" panose="020B0604020202020204" pitchFamily="34" charset="0"/>
                        <a:buChar char="•"/>
                      </a:pPr>
                      <a:r>
                        <a:rPr lang="en-US" sz="2000" b="1" i="1" kern="1200">
                          <a:solidFill>
                            <a:schemeClr val="lt1"/>
                          </a:solidFill>
                          <a:effectLst/>
                          <a:latin typeface="+mn-lt"/>
                          <a:ea typeface="+mn-ea"/>
                          <a:cs typeface="+mn-cs"/>
                        </a:rPr>
                        <a:t>Environmental Stewardship</a:t>
                      </a:r>
                    </a:p>
                    <a:p>
                      <a:pPr marL="742950" lvl="1" indent="-285750">
                        <a:buFont typeface="Arial" panose="020B0604020202020204" pitchFamily="34" charset="0"/>
                        <a:buChar char="•"/>
                      </a:pPr>
                      <a:r>
                        <a:rPr lang="en-US" sz="2000" b="1" i="1" kern="1200">
                          <a:solidFill>
                            <a:schemeClr val="lt1"/>
                          </a:solidFill>
                          <a:effectLst/>
                          <a:latin typeface="+mn-lt"/>
                          <a:ea typeface="+mn-ea"/>
                          <a:cs typeface="+mn-cs"/>
                        </a:rPr>
                        <a:t>Environmental Justice </a:t>
                      </a:r>
                      <a:endParaRPr lang="en-US" sz="2000"/>
                    </a:p>
                    <a:p>
                      <a:endParaRPr lang="en-US" sz="2000"/>
                    </a:p>
                  </a:txBody>
                  <a:tcPr marL="167640" marR="167640" marT="83820" marB="83820">
                    <a:solidFill>
                      <a:schemeClr val="accent6">
                        <a:lumMod val="50000"/>
                      </a:schemeClr>
                    </a:solidFill>
                  </a:tcPr>
                </a:tc>
                <a:extLst>
                  <a:ext uri="{0D108BD9-81ED-4DB2-BD59-A6C34878D82A}">
                    <a16:rowId xmlns:a16="http://schemas.microsoft.com/office/drawing/2014/main" val="3237069912"/>
                  </a:ext>
                </a:extLst>
              </a:tr>
              <a:tr h="580997">
                <a:tc>
                  <a:txBody>
                    <a:bodyPr/>
                    <a:lstStyle/>
                    <a:p>
                      <a:r>
                        <a:rPr lang="en-US" sz="2400"/>
                        <a:t>Life Science</a:t>
                      </a:r>
                    </a:p>
                  </a:txBody>
                  <a:tcPr marL="167640" marR="167640" marT="83820" marB="8382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73012551"/>
                  </a:ext>
                </a:extLst>
              </a:tr>
              <a:tr h="580997">
                <a:tc>
                  <a:txBody>
                    <a:bodyPr/>
                    <a:lstStyle/>
                    <a:p>
                      <a:r>
                        <a:rPr lang="en-US" sz="2400"/>
                        <a:t>Physical Science</a:t>
                      </a:r>
                    </a:p>
                  </a:txBody>
                  <a:tcPr marL="167640" marR="167640" marT="83820" marB="8382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70610396"/>
                  </a:ext>
                </a:extLst>
              </a:tr>
              <a:tr h="0">
                <a:tc rowSpan="4">
                  <a:txBody>
                    <a:bodyPr/>
                    <a:lstStyle/>
                    <a:p>
                      <a:r>
                        <a:rPr lang="en-US" sz="2400"/>
                        <a:t>Earth and Space Science</a:t>
                      </a:r>
                    </a:p>
                  </a:txBody>
                  <a:tcPr marL="167640" marR="167640" marT="83820" marB="8382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448683698"/>
                  </a:ext>
                </a:extLst>
              </a:tr>
              <a:tr h="874473">
                <a:tc vMerge="1">
                  <a:txBody>
                    <a:bodyPr/>
                    <a:lstStyle/>
                    <a:p>
                      <a:endParaRPr lang="en-US"/>
                    </a:p>
                  </a:txBody>
                  <a:tcPr/>
                </a:tc>
                <a:tc>
                  <a:txBody>
                    <a:bodyPr/>
                    <a:lstStyle/>
                    <a:p>
                      <a:pPr marL="285750" indent="-285750">
                        <a:buFont typeface="Arial" panose="020B0604020202020204" pitchFamily="34" charset="0"/>
                        <a:buChar char="•"/>
                      </a:pPr>
                      <a:r>
                        <a:rPr lang="en-US" sz="2000" b="1" i="1" kern="1200">
                          <a:solidFill>
                            <a:schemeClr val="lt1"/>
                          </a:solidFill>
                          <a:effectLst/>
                          <a:latin typeface="+mn-lt"/>
                          <a:ea typeface="+mn-ea"/>
                          <a:cs typeface="+mn-cs"/>
                        </a:rPr>
                        <a:t>Design in Technology and Engineering Education </a:t>
                      </a:r>
                      <a:endParaRPr lang="en-US" sz="2000"/>
                    </a:p>
                  </a:txBody>
                  <a:tcPr marL="167640" marR="167640" marT="83820" marB="83820">
                    <a:solidFill>
                      <a:schemeClr val="accent2">
                        <a:lumMod val="75000"/>
                      </a:schemeClr>
                    </a:solidFill>
                  </a:tcPr>
                </a:tc>
                <a:tc vMerge="1">
                  <a:txBody>
                    <a:bodyPr/>
                    <a:lstStyle/>
                    <a:p>
                      <a:endParaRPr lang="en-US"/>
                    </a:p>
                  </a:txBody>
                  <a:tcPr/>
                </a:tc>
                <a:extLst>
                  <a:ext uri="{0D108BD9-81ED-4DB2-BD59-A6C34878D82A}">
                    <a16:rowId xmlns:a16="http://schemas.microsoft.com/office/drawing/2014/main" val="3633610341"/>
                  </a:ext>
                </a:extLst>
              </a:tr>
              <a:tr h="803189">
                <a:tc vMerge="1">
                  <a:txBody>
                    <a:bodyPr/>
                    <a:lstStyle/>
                    <a:p>
                      <a:endParaRPr lang="en-US"/>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i="1" kern="1200">
                          <a:solidFill>
                            <a:schemeClr val="lt1"/>
                          </a:solidFill>
                          <a:effectLst/>
                          <a:latin typeface="+mn-lt"/>
                          <a:ea typeface="+mn-ea"/>
                          <a:cs typeface="+mn-cs"/>
                        </a:rPr>
                        <a:t>Integration of Knowledge, Technologies, and Practices </a:t>
                      </a:r>
                      <a:endParaRPr lang="en-US" sz="2000"/>
                    </a:p>
                  </a:txBody>
                  <a:tcPr marL="167640" marR="167640" marT="83820" marB="83820">
                    <a:solidFill>
                      <a:schemeClr val="accent2">
                        <a:lumMod val="75000"/>
                      </a:schemeClr>
                    </a:solidFill>
                  </a:tcPr>
                </a:tc>
                <a:tc vMerge="1">
                  <a:txBody>
                    <a:bodyPr/>
                    <a:lstStyle/>
                    <a:p>
                      <a:endParaRPr lang="en-US"/>
                    </a:p>
                  </a:txBody>
                  <a:tcPr/>
                </a:tc>
                <a:extLst>
                  <a:ext uri="{0D108BD9-81ED-4DB2-BD59-A6C34878D82A}">
                    <a16:rowId xmlns:a16="http://schemas.microsoft.com/office/drawing/2014/main" val="3493115454"/>
                  </a:ext>
                </a:extLst>
              </a:tr>
              <a:tr h="1140104">
                <a:tc vMerge="1">
                  <a:txBody>
                    <a:bodyPr/>
                    <a:lstStyle/>
                    <a:p>
                      <a:endParaRPr lang="en-US"/>
                    </a:p>
                  </a:txBody>
                  <a:tcPr/>
                </a:tc>
                <a:tc>
                  <a:txBody>
                    <a:bodyPr/>
                    <a:lstStyle/>
                    <a:p>
                      <a:pPr marL="285750" indent="-285750">
                        <a:buFont typeface="Arial" panose="020B0604020202020204" pitchFamily="34" charset="0"/>
                        <a:buChar char="•"/>
                      </a:pPr>
                      <a:r>
                        <a:rPr lang="en-US" sz="2000" b="1" i="1" kern="1200">
                          <a:solidFill>
                            <a:schemeClr val="lt1"/>
                          </a:solidFill>
                          <a:effectLst/>
                          <a:latin typeface="+mn-lt"/>
                          <a:ea typeface="+mn-ea"/>
                          <a:cs typeface="+mn-cs"/>
                        </a:rPr>
                        <a:t>Nature and Characteristics of Technology and Engineering </a:t>
                      </a:r>
                      <a:endParaRPr lang="en-US" sz="2000"/>
                    </a:p>
                    <a:p>
                      <a:pPr marL="285750" indent="-285750">
                        <a:buFont typeface="Arial" panose="020B0604020202020204" pitchFamily="34" charset="0"/>
                        <a:buChar char="•"/>
                      </a:pPr>
                      <a:r>
                        <a:rPr lang="en-US" sz="2000" b="1" i="1" kern="1200">
                          <a:solidFill>
                            <a:schemeClr val="lt1"/>
                          </a:solidFill>
                          <a:effectLst/>
                          <a:latin typeface="+mn-lt"/>
                          <a:ea typeface="+mn-ea"/>
                          <a:cs typeface="+mn-cs"/>
                        </a:rPr>
                        <a:t>Core Concepts of Technology and Engineering </a:t>
                      </a:r>
                      <a:endParaRPr lang="en-US" sz="2000"/>
                    </a:p>
                    <a:p>
                      <a:pPr marL="285750" indent="-285750">
                        <a:buFont typeface="Arial" panose="020B0604020202020204" pitchFamily="34" charset="0"/>
                        <a:buChar char="•"/>
                      </a:pPr>
                      <a:r>
                        <a:rPr lang="en-US" sz="2000" b="1" i="1" kern="1200">
                          <a:solidFill>
                            <a:schemeClr val="lt1"/>
                          </a:solidFill>
                          <a:effectLst/>
                          <a:latin typeface="+mn-lt"/>
                          <a:ea typeface="+mn-ea"/>
                          <a:cs typeface="+mn-cs"/>
                        </a:rPr>
                        <a:t>History of Technology </a:t>
                      </a:r>
                      <a:endParaRPr lang="en-US" sz="2000"/>
                    </a:p>
                    <a:p>
                      <a:endParaRPr lang="en-US" sz="2000"/>
                    </a:p>
                  </a:txBody>
                  <a:tcPr marL="167640" marR="167640" marT="83820" marB="83820">
                    <a:solidFill>
                      <a:schemeClr val="accent2">
                        <a:lumMod val="75000"/>
                      </a:schemeClr>
                    </a:solidFill>
                  </a:tcPr>
                </a:tc>
                <a:tc vMerge="1">
                  <a:txBody>
                    <a:bodyPr/>
                    <a:lstStyle/>
                    <a:p>
                      <a:endParaRPr lang="en-US"/>
                    </a:p>
                  </a:txBody>
                  <a:tcPr/>
                </a:tc>
                <a:extLst>
                  <a:ext uri="{0D108BD9-81ED-4DB2-BD59-A6C34878D82A}">
                    <a16:rowId xmlns:a16="http://schemas.microsoft.com/office/drawing/2014/main" val="42119207"/>
                  </a:ext>
                </a:extLst>
              </a:tr>
            </a:tbl>
          </a:graphicData>
        </a:graphic>
      </p:graphicFrame>
    </p:spTree>
    <p:extLst>
      <p:ext uri="{BB962C8B-B14F-4D97-AF65-F5344CB8AC3E}">
        <p14:creationId xmlns:p14="http://schemas.microsoft.com/office/powerpoint/2010/main" val="1141317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52AB3-983D-9C12-16B4-7831434851C4}"/>
              </a:ext>
            </a:extLst>
          </p:cNvPr>
          <p:cNvSpPr>
            <a:spLocks noGrp="1"/>
          </p:cNvSpPr>
          <p:nvPr>
            <p:ph type="title"/>
          </p:nvPr>
        </p:nvSpPr>
        <p:spPr>
          <a:xfrm>
            <a:off x="886597" y="410368"/>
            <a:ext cx="10418805" cy="1325563"/>
          </a:xfrm>
        </p:spPr>
        <p:txBody>
          <a:bodyPr/>
          <a:lstStyle/>
          <a:p>
            <a:r>
              <a:rPr lang="en-US"/>
              <a:t>Diving Deeper into the ELS </a:t>
            </a:r>
            <a:br>
              <a:rPr lang="en-US"/>
            </a:br>
            <a:r>
              <a:rPr lang="en-US"/>
              <a:t>Standards Structure</a:t>
            </a:r>
          </a:p>
        </p:txBody>
      </p:sp>
      <p:sp>
        <p:nvSpPr>
          <p:cNvPr id="3" name="Content Placeholder 2">
            <a:extLst>
              <a:ext uri="{FF2B5EF4-FFF2-40B4-BE49-F238E27FC236}">
                <a16:creationId xmlns:a16="http://schemas.microsoft.com/office/drawing/2014/main" id="{0556A299-666F-56FF-1470-DE1468D5EC3E}"/>
              </a:ext>
            </a:extLst>
          </p:cNvPr>
          <p:cNvSpPr>
            <a:spLocks noGrp="1"/>
          </p:cNvSpPr>
          <p:nvPr>
            <p:ph idx="1"/>
          </p:nvPr>
        </p:nvSpPr>
        <p:spPr/>
        <p:txBody>
          <a:bodyPr>
            <a:normAutofit fontScale="92500" lnSpcReduction="20000"/>
          </a:bodyPr>
          <a:lstStyle/>
          <a:p>
            <a:pPr marL="457200" indent="-457200">
              <a:buFont typeface="Arial" panose="020B0604020202020204" pitchFamily="34" charset="0"/>
              <a:buChar char="•"/>
              <a:defRPr/>
            </a:pPr>
            <a:r>
              <a:rPr lang="en-US" sz="3200">
                <a:latin typeface="Calibri"/>
                <a:cs typeface="Calibri"/>
              </a:rPr>
              <a:t>BASICS</a:t>
            </a:r>
          </a:p>
          <a:p>
            <a:pPr lvl="1">
              <a:defRPr/>
            </a:pPr>
            <a:r>
              <a:rPr lang="en-US">
                <a:solidFill>
                  <a:srgbClr val="002060"/>
                </a:solidFill>
                <a:latin typeface="Calibri"/>
                <a:cs typeface="Calibri"/>
              </a:rPr>
              <a:t>The PA Standards are analogous to a Performance Expectation  </a:t>
            </a:r>
          </a:p>
          <a:p>
            <a:pPr lvl="1">
              <a:defRPr/>
            </a:pPr>
            <a:r>
              <a:rPr lang="en-US">
                <a:solidFill>
                  <a:srgbClr val="002060"/>
                </a:solidFill>
                <a:latin typeface="Calibri"/>
                <a:cs typeface="Calibri"/>
              </a:rPr>
              <a:t>All standards are rooted in three dimensions of knowing</a:t>
            </a:r>
          </a:p>
          <a:p>
            <a:pPr lvl="1">
              <a:defRPr/>
            </a:pPr>
            <a:r>
              <a:rPr lang="en-US">
                <a:solidFill>
                  <a:srgbClr val="002060"/>
                </a:solidFill>
                <a:latin typeface="Calibri"/>
                <a:cs typeface="Calibri"/>
              </a:rPr>
              <a:t>Foundation Boxes include:</a:t>
            </a:r>
          </a:p>
          <a:p>
            <a:pPr lvl="2">
              <a:defRPr/>
            </a:pPr>
            <a:r>
              <a:rPr lang="en-US">
                <a:solidFill>
                  <a:srgbClr val="0070C0"/>
                </a:solidFill>
                <a:latin typeface="Calibri"/>
                <a:cs typeface="Calibri"/>
              </a:rPr>
              <a:t>Disciplinary Core Ideas</a:t>
            </a:r>
          </a:p>
          <a:p>
            <a:pPr lvl="2">
              <a:defRPr/>
            </a:pPr>
            <a:r>
              <a:rPr lang="en-US">
                <a:solidFill>
                  <a:srgbClr val="00B050"/>
                </a:solidFill>
                <a:latin typeface="Calibri"/>
                <a:cs typeface="Calibri"/>
              </a:rPr>
              <a:t>Science and Engineering Practices</a:t>
            </a:r>
          </a:p>
          <a:p>
            <a:pPr lvl="2">
              <a:defRPr/>
            </a:pPr>
            <a:r>
              <a:rPr lang="en-US">
                <a:solidFill>
                  <a:srgbClr val="7030A0"/>
                </a:solidFill>
                <a:latin typeface="Calibri"/>
                <a:cs typeface="Calibri"/>
              </a:rPr>
              <a:t>Crosscutting Concepts</a:t>
            </a:r>
          </a:p>
          <a:p>
            <a:pPr marL="457200" indent="-457200">
              <a:defRPr/>
            </a:pPr>
            <a:r>
              <a:rPr lang="en-US" sz="3000">
                <a:latin typeface="Calibri"/>
                <a:cs typeface="Calibri"/>
              </a:rPr>
              <a:t>Strands are designed to provide connected cognitive progression through and into each grade band</a:t>
            </a:r>
          </a:p>
          <a:p>
            <a:pPr marL="457200" indent="-457200">
              <a:defRPr/>
            </a:pPr>
            <a:r>
              <a:rPr lang="en-US" sz="3000">
                <a:latin typeface="Calibri"/>
                <a:cs typeface="Calibri"/>
              </a:rPr>
              <a:t>ELS Strands are best framed through local phenomena inquiry</a:t>
            </a:r>
          </a:p>
          <a:p>
            <a:pPr marL="457200" indent="-457200">
              <a:defRPr/>
            </a:pPr>
            <a:r>
              <a:rPr lang="en-US" sz="3000">
                <a:latin typeface="Calibri"/>
                <a:cs typeface="Calibri"/>
              </a:rPr>
              <a:t>Designed as a uniting concept to tie standards from other domains and disciplines</a:t>
            </a:r>
            <a:endParaRPr lang="en-US" sz="2800">
              <a:latin typeface="Calibri"/>
              <a:cs typeface="Calibri"/>
            </a:endParaRPr>
          </a:p>
          <a:p>
            <a:pPr marL="0" indent="0">
              <a:buNone/>
              <a:defRPr/>
            </a:pPr>
            <a:endParaRPr lang="en-US" sz="2800">
              <a:solidFill>
                <a:srgbClr val="7030A0"/>
              </a:solidFill>
              <a:latin typeface="Calibri"/>
              <a:cs typeface="Calibri"/>
            </a:endParaRPr>
          </a:p>
        </p:txBody>
      </p:sp>
      <p:sp>
        <p:nvSpPr>
          <p:cNvPr id="4" name="Date Placeholder 3">
            <a:extLst>
              <a:ext uri="{FF2B5EF4-FFF2-40B4-BE49-F238E27FC236}">
                <a16:creationId xmlns:a16="http://schemas.microsoft.com/office/drawing/2014/main" id="{E48AD501-5741-0F13-EB8D-25F98014F63F}"/>
              </a:ext>
            </a:extLst>
          </p:cNvPr>
          <p:cNvSpPr>
            <a:spLocks noGrp="1"/>
          </p:cNvSpPr>
          <p:nvPr>
            <p:ph type="dt" sz="half" idx="10"/>
          </p:nvPr>
        </p:nvSpPr>
        <p:spPr/>
        <p:txBody>
          <a:bodyPr/>
          <a:lstStyle/>
          <a:p>
            <a:fld id="{A1DC029C-5B17-409B-86F2-A65FE5BE79A1}" type="datetime1">
              <a:rPr lang="en-US" smtClean="0"/>
              <a:t>1/26/2023</a:t>
            </a:fld>
            <a:endParaRPr lang="en-US"/>
          </a:p>
        </p:txBody>
      </p:sp>
      <p:sp>
        <p:nvSpPr>
          <p:cNvPr id="5" name="Slide Number Placeholder 4">
            <a:extLst>
              <a:ext uri="{FF2B5EF4-FFF2-40B4-BE49-F238E27FC236}">
                <a16:creationId xmlns:a16="http://schemas.microsoft.com/office/drawing/2014/main" id="{D61E6D80-081B-B284-0A8A-00E512E0A365}"/>
              </a:ext>
            </a:extLst>
          </p:cNvPr>
          <p:cNvSpPr>
            <a:spLocks noGrp="1"/>
          </p:cNvSpPr>
          <p:nvPr>
            <p:ph type="sldNum" sz="quarter" idx="12"/>
          </p:nvPr>
        </p:nvSpPr>
        <p:spPr/>
        <p:txBody>
          <a:bodyPr/>
          <a:lstStyle/>
          <a:p>
            <a:fld id="{B24F5015-3417-4B27-A586-E4CCF4D77832}" type="slidenum">
              <a:rPr lang="en-US" smtClean="0"/>
              <a:t>3</a:t>
            </a:fld>
            <a:endParaRPr lang="en-US"/>
          </a:p>
        </p:txBody>
      </p:sp>
    </p:spTree>
    <p:extLst>
      <p:ext uri="{BB962C8B-B14F-4D97-AF65-F5344CB8AC3E}">
        <p14:creationId xmlns:p14="http://schemas.microsoft.com/office/powerpoint/2010/main" val="3977644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52AB3-983D-9C12-16B4-7831434851C4}"/>
              </a:ext>
            </a:extLst>
          </p:cNvPr>
          <p:cNvSpPr>
            <a:spLocks noGrp="1"/>
          </p:cNvSpPr>
          <p:nvPr>
            <p:ph type="title"/>
          </p:nvPr>
        </p:nvSpPr>
        <p:spPr>
          <a:xfrm>
            <a:off x="886597" y="410368"/>
            <a:ext cx="10418805" cy="1325563"/>
          </a:xfrm>
        </p:spPr>
        <p:txBody>
          <a:bodyPr/>
          <a:lstStyle/>
          <a:p>
            <a:r>
              <a:rPr lang="en-US"/>
              <a:t>Diving Deeper into the ELS </a:t>
            </a:r>
            <a:br>
              <a:rPr lang="en-US"/>
            </a:br>
            <a:r>
              <a:rPr lang="en-US"/>
              <a:t>Standards Structure</a:t>
            </a:r>
          </a:p>
        </p:txBody>
      </p:sp>
      <p:sp>
        <p:nvSpPr>
          <p:cNvPr id="3" name="Content Placeholder 2">
            <a:extLst>
              <a:ext uri="{FF2B5EF4-FFF2-40B4-BE49-F238E27FC236}">
                <a16:creationId xmlns:a16="http://schemas.microsoft.com/office/drawing/2014/main" id="{0556A299-666F-56FF-1470-DE1468D5EC3E}"/>
              </a:ext>
            </a:extLst>
          </p:cNvPr>
          <p:cNvSpPr>
            <a:spLocks noGrp="1"/>
          </p:cNvSpPr>
          <p:nvPr>
            <p:ph idx="1"/>
          </p:nvPr>
        </p:nvSpPr>
        <p:spPr>
          <a:xfrm>
            <a:off x="838200" y="1825625"/>
            <a:ext cx="6909486" cy="4351338"/>
          </a:xfrm>
        </p:spPr>
        <p:txBody>
          <a:bodyPr vert="horz" lIns="91440" tIns="45720" rIns="91440" bIns="45720" rtlCol="0" anchor="t">
            <a:normAutofit lnSpcReduction="10000"/>
          </a:bodyPr>
          <a:lstStyle/>
          <a:p>
            <a:pPr marL="457200" indent="-457200">
              <a:buFont typeface="Arial" panose="020B0604020202020204" pitchFamily="34" charset="0"/>
              <a:buChar char="•"/>
              <a:defRPr/>
            </a:pPr>
            <a:r>
              <a:rPr lang="en-US">
                <a:latin typeface="Calibri"/>
                <a:cs typeface="Calibri"/>
              </a:rPr>
              <a:t>Interwoven inquiry practice and disciplinary constructs from guiding, well-researched  frameworks</a:t>
            </a:r>
          </a:p>
          <a:p>
            <a:pPr marL="914400" lvl="1" indent="-457200">
              <a:defRPr/>
            </a:pPr>
            <a:r>
              <a:rPr lang="en-US">
                <a:latin typeface="Calibri"/>
                <a:cs typeface="Calibri"/>
              </a:rPr>
              <a:t>Guidelines for Excellence – K-12 Learning (North American Association for Environmental Education – NAAEE )  </a:t>
            </a:r>
          </a:p>
          <a:p>
            <a:pPr marL="914400" lvl="1" indent="-457200">
              <a:defRPr/>
            </a:pPr>
            <a:r>
              <a:rPr lang="en-US">
                <a:latin typeface="Calibri"/>
                <a:cs typeface="Calibri"/>
              </a:rPr>
              <a:t>Four-Dimensional Education (4DEE) (</a:t>
            </a:r>
            <a:r>
              <a:rPr lang="en-US" u="sng">
                <a:latin typeface="Calibri"/>
                <a:cs typeface="Calibri"/>
              </a:rPr>
              <a:t>E</a:t>
            </a:r>
            <a:r>
              <a:rPr lang="en-US">
                <a:latin typeface="Calibri"/>
                <a:cs typeface="Calibri"/>
              </a:rPr>
              <a:t>cology </a:t>
            </a:r>
            <a:r>
              <a:rPr lang="en-US" u="sng">
                <a:latin typeface="Calibri"/>
                <a:cs typeface="Calibri"/>
              </a:rPr>
              <a:t>S</a:t>
            </a:r>
            <a:r>
              <a:rPr lang="en-US">
                <a:latin typeface="Calibri"/>
                <a:cs typeface="Calibri"/>
              </a:rPr>
              <a:t>ociety of </a:t>
            </a:r>
            <a:r>
              <a:rPr lang="en-US" u="sng">
                <a:latin typeface="Calibri"/>
                <a:cs typeface="Calibri"/>
              </a:rPr>
              <a:t>A</a:t>
            </a:r>
            <a:r>
              <a:rPr lang="en-US">
                <a:latin typeface="Calibri"/>
                <a:cs typeface="Calibri"/>
              </a:rPr>
              <a:t>merica - ESA) </a:t>
            </a:r>
          </a:p>
          <a:p>
            <a:pPr marL="914400" lvl="1" indent="-457200">
              <a:defRPr/>
            </a:pPr>
            <a:r>
              <a:rPr lang="en-US">
                <a:latin typeface="Calibri"/>
                <a:cs typeface="Calibri"/>
              </a:rPr>
              <a:t>Meaningful Watershed Educational Experience (MWEE) Framework Elements (National Oceanographic and Atmospheric Agency – NOAA)</a:t>
            </a:r>
          </a:p>
          <a:p>
            <a:pPr>
              <a:defRPr/>
            </a:pPr>
            <a:endParaRPr lang="en-US" sz="2400">
              <a:solidFill>
                <a:srgbClr val="7030A0"/>
              </a:solidFill>
              <a:latin typeface="Calibri"/>
              <a:cs typeface="Calibri"/>
            </a:endParaRPr>
          </a:p>
          <a:p>
            <a:pPr>
              <a:defRPr/>
            </a:pPr>
            <a:endParaRPr lang="en-US" sz="2400">
              <a:solidFill>
                <a:srgbClr val="7030A0"/>
              </a:solidFill>
              <a:latin typeface="Calibri"/>
              <a:cs typeface="Calibri"/>
            </a:endParaRPr>
          </a:p>
        </p:txBody>
      </p:sp>
      <p:sp>
        <p:nvSpPr>
          <p:cNvPr id="4" name="Date Placeholder 3">
            <a:extLst>
              <a:ext uri="{FF2B5EF4-FFF2-40B4-BE49-F238E27FC236}">
                <a16:creationId xmlns:a16="http://schemas.microsoft.com/office/drawing/2014/main" id="{E48AD501-5741-0F13-EB8D-25F98014F63F}"/>
              </a:ext>
            </a:extLst>
          </p:cNvPr>
          <p:cNvSpPr>
            <a:spLocks noGrp="1"/>
          </p:cNvSpPr>
          <p:nvPr>
            <p:ph type="dt" sz="half" idx="10"/>
          </p:nvPr>
        </p:nvSpPr>
        <p:spPr/>
        <p:txBody>
          <a:bodyPr/>
          <a:lstStyle/>
          <a:p>
            <a:fld id="{A1DC029C-5B17-409B-86F2-A65FE5BE79A1}" type="datetime1">
              <a:rPr lang="en-US" smtClean="0"/>
              <a:t>1/26/2023</a:t>
            </a:fld>
            <a:endParaRPr lang="en-US"/>
          </a:p>
        </p:txBody>
      </p:sp>
      <p:sp>
        <p:nvSpPr>
          <p:cNvPr id="5" name="Slide Number Placeholder 4">
            <a:extLst>
              <a:ext uri="{FF2B5EF4-FFF2-40B4-BE49-F238E27FC236}">
                <a16:creationId xmlns:a16="http://schemas.microsoft.com/office/drawing/2014/main" id="{D61E6D80-081B-B284-0A8A-00E512E0A365}"/>
              </a:ext>
            </a:extLst>
          </p:cNvPr>
          <p:cNvSpPr>
            <a:spLocks noGrp="1"/>
          </p:cNvSpPr>
          <p:nvPr>
            <p:ph type="sldNum" sz="quarter" idx="12"/>
          </p:nvPr>
        </p:nvSpPr>
        <p:spPr/>
        <p:txBody>
          <a:bodyPr/>
          <a:lstStyle/>
          <a:p>
            <a:fld id="{B24F5015-3417-4B27-A586-E4CCF4D77832}" type="slidenum">
              <a:rPr lang="en-US" smtClean="0"/>
              <a:t>4</a:t>
            </a:fld>
            <a:endParaRPr lang="en-US"/>
          </a:p>
        </p:txBody>
      </p:sp>
      <p:pic>
        <p:nvPicPr>
          <p:cNvPr id="1026" name="Picture 2">
            <a:extLst>
              <a:ext uri="{FF2B5EF4-FFF2-40B4-BE49-F238E27FC236}">
                <a16:creationId xmlns:a16="http://schemas.microsoft.com/office/drawing/2014/main" id="{3628B207-2FCE-EE74-C361-0ADF11CE1EDA}"/>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7768" y="1291373"/>
            <a:ext cx="2750231" cy="27780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47188CE-C281-DB0A-15E2-FF265F60375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7768" y="4153230"/>
            <a:ext cx="2958567" cy="2273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493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52AB3-983D-9C12-16B4-7831434851C4}"/>
              </a:ext>
            </a:extLst>
          </p:cNvPr>
          <p:cNvSpPr>
            <a:spLocks noGrp="1"/>
          </p:cNvSpPr>
          <p:nvPr>
            <p:ph type="title"/>
          </p:nvPr>
        </p:nvSpPr>
        <p:spPr>
          <a:xfrm>
            <a:off x="269909" y="171598"/>
            <a:ext cx="10418805" cy="1325563"/>
          </a:xfrm>
        </p:spPr>
        <p:txBody>
          <a:bodyPr/>
          <a:lstStyle/>
          <a:p>
            <a:r>
              <a:rPr lang="en-US"/>
              <a:t>Performance Expectation Structure</a:t>
            </a:r>
          </a:p>
        </p:txBody>
      </p:sp>
      <p:sp>
        <p:nvSpPr>
          <p:cNvPr id="3" name="Content Placeholder 2">
            <a:extLst>
              <a:ext uri="{FF2B5EF4-FFF2-40B4-BE49-F238E27FC236}">
                <a16:creationId xmlns:a16="http://schemas.microsoft.com/office/drawing/2014/main" id="{0556A299-666F-56FF-1470-DE1468D5EC3E}"/>
              </a:ext>
              <a:ext uri="{C183D7F6-B498-43B3-948B-1728B52AA6E4}">
                <adec:decorative xmlns:adec="http://schemas.microsoft.com/office/drawing/2017/decorative" val="1"/>
              </a:ext>
            </a:extLst>
          </p:cNvPr>
          <p:cNvSpPr>
            <a:spLocks noGrp="1"/>
          </p:cNvSpPr>
          <p:nvPr>
            <p:ph idx="1"/>
          </p:nvPr>
        </p:nvSpPr>
        <p:spPr>
          <a:xfrm>
            <a:off x="838200" y="1825625"/>
            <a:ext cx="6909486" cy="4351338"/>
          </a:xfrm>
        </p:spPr>
        <p:txBody>
          <a:bodyPr>
            <a:normAutofit/>
          </a:bodyPr>
          <a:lstStyle/>
          <a:p>
            <a:pPr>
              <a:defRPr/>
            </a:pPr>
            <a:endParaRPr lang="en-US" sz="2400">
              <a:solidFill>
                <a:srgbClr val="7030A0"/>
              </a:solidFill>
              <a:latin typeface="Calibri"/>
              <a:cs typeface="Calibri"/>
            </a:endParaRPr>
          </a:p>
          <a:p>
            <a:pPr>
              <a:defRPr/>
            </a:pPr>
            <a:endParaRPr lang="en-US" sz="2400">
              <a:solidFill>
                <a:srgbClr val="7030A0"/>
              </a:solidFill>
              <a:latin typeface="Calibri"/>
              <a:cs typeface="Calibri"/>
            </a:endParaRPr>
          </a:p>
        </p:txBody>
      </p:sp>
      <p:sp>
        <p:nvSpPr>
          <p:cNvPr id="4" name="Date Placeholder 3">
            <a:extLst>
              <a:ext uri="{FF2B5EF4-FFF2-40B4-BE49-F238E27FC236}">
                <a16:creationId xmlns:a16="http://schemas.microsoft.com/office/drawing/2014/main" id="{E48AD501-5741-0F13-EB8D-25F98014F63F}"/>
              </a:ext>
            </a:extLst>
          </p:cNvPr>
          <p:cNvSpPr>
            <a:spLocks noGrp="1"/>
          </p:cNvSpPr>
          <p:nvPr>
            <p:ph type="dt" sz="half" idx="10"/>
          </p:nvPr>
        </p:nvSpPr>
        <p:spPr/>
        <p:txBody>
          <a:bodyPr/>
          <a:lstStyle/>
          <a:p>
            <a:fld id="{A1DC029C-5B17-409B-86F2-A65FE5BE79A1}" type="datetime1">
              <a:rPr lang="en-US" smtClean="0"/>
              <a:t>1/26/2023</a:t>
            </a:fld>
            <a:endParaRPr lang="en-US"/>
          </a:p>
        </p:txBody>
      </p:sp>
      <p:sp>
        <p:nvSpPr>
          <p:cNvPr id="5" name="Slide Number Placeholder 4">
            <a:extLst>
              <a:ext uri="{FF2B5EF4-FFF2-40B4-BE49-F238E27FC236}">
                <a16:creationId xmlns:a16="http://schemas.microsoft.com/office/drawing/2014/main" id="{D61E6D80-081B-B284-0A8A-00E512E0A365}"/>
              </a:ext>
            </a:extLst>
          </p:cNvPr>
          <p:cNvSpPr>
            <a:spLocks noGrp="1"/>
          </p:cNvSpPr>
          <p:nvPr>
            <p:ph type="sldNum" sz="quarter" idx="12"/>
          </p:nvPr>
        </p:nvSpPr>
        <p:spPr/>
        <p:txBody>
          <a:bodyPr/>
          <a:lstStyle/>
          <a:p>
            <a:fld id="{B24F5015-3417-4B27-A586-E4CCF4D77832}" type="slidenum">
              <a:rPr lang="en-US" smtClean="0"/>
              <a:t>5</a:t>
            </a:fld>
            <a:endParaRPr lang="en-US"/>
          </a:p>
        </p:txBody>
      </p:sp>
      <p:sp>
        <p:nvSpPr>
          <p:cNvPr id="7" name="TextBox 6">
            <a:extLst>
              <a:ext uri="{FF2B5EF4-FFF2-40B4-BE49-F238E27FC236}">
                <a16:creationId xmlns:a16="http://schemas.microsoft.com/office/drawing/2014/main" id="{43735251-11E2-C81A-581C-CF1855C0552C}"/>
              </a:ext>
            </a:extLst>
          </p:cNvPr>
          <p:cNvSpPr txBox="1"/>
          <p:nvPr/>
        </p:nvSpPr>
        <p:spPr>
          <a:xfrm>
            <a:off x="368264" y="1344214"/>
            <a:ext cx="6404676" cy="5047536"/>
          </a:xfrm>
          <a:prstGeom prst="rect">
            <a:avLst/>
          </a:prstGeom>
          <a:noFill/>
        </p:spPr>
        <p:txBody>
          <a:bodyPr wrap="square">
            <a:spAutoFit/>
          </a:bodyPr>
          <a:lstStyle/>
          <a:p>
            <a:pPr>
              <a:defRPr/>
            </a:pPr>
            <a:r>
              <a:rPr lang="en-US" sz="2800" b="0" i="0">
                <a:solidFill>
                  <a:srgbClr val="002060"/>
                </a:solidFill>
                <a:effectLst/>
                <a:latin typeface="Calibri" panose="020F0502020204030204" pitchFamily="34" charset="0"/>
                <a:cs typeface="Calibri" panose="020F0502020204030204" pitchFamily="34" charset="0"/>
              </a:rPr>
              <a:t>Three-dimensional learning uses </a:t>
            </a:r>
            <a:r>
              <a:rPr lang="en-US" sz="2800" b="0" i="0">
                <a:solidFill>
                  <a:srgbClr val="0000FF"/>
                </a:solidFill>
                <a:effectLst/>
                <a:latin typeface="Calibri" panose="020F0502020204030204" pitchFamily="34" charset="0"/>
                <a:cs typeface="Calibri" panose="020F0502020204030204" pitchFamily="34" charset="0"/>
              </a:rPr>
              <a:t>science and engineering practices</a:t>
            </a:r>
            <a:r>
              <a:rPr lang="en-US" sz="2800" b="0" i="0">
                <a:solidFill>
                  <a:srgbClr val="002060"/>
                </a:solidFill>
                <a:effectLst/>
                <a:latin typeface="Calibri" panose="020F0502020204030204" pitchFamily="34" charset="0"/>
                <a:cs typeface="Calibri" panose="020F0502020204030204" pitchFamily="34" charset="0"/>
              </a:rPr>
              <a:t> to actively engage students in science learning, integrating these with </a:t>
            </a:r>
            <a:r>
              <a:rPr lang="en-US" sz="2800" b="0" i="0">
                <a:solidFill>
                  <a:schemeClr val="accent2"/>
                </a:solidFill>
                <a:effectLst/>
                <a:latin typeface="Calibri" panose="020F0502020204030204" pitchFamily="34" charset="0"/>
                <a:cs typeface="Calibri" panose="020F0502020204030204" pitchFamily="34" charset="0"/>
              </a:rPr>
              <a:t>disciplinary core ideas</a:t>
            </a:r>
            <a:r>
              <a:rPr lang="en-US" sz="2800" b="0" i="0">
                <a:solidFill>
                  <a:srgbClr val="002060"/>
                </a:solidFill>
                <a:effectLst/>
                <a:latin typeface="Calibri" panose="020F0502020204030204" pitchFamily="34" charset="0"/>
                <a:cs typeface="Calibri" panose="020F0502020204030204" pitchFamily="34" charset="0"/>
              </a:rPr>
              <a:t> and </a:t>
            </a:r>
            <a:r>
              <a:rPr lang="en-US" sz="2800" b="0" i="0">
                <a:solidFill>
                  <a:srgbClr val="00B050"/>
                </a:solidFill>
                <a:effectLst/>
                <a:latin typeface="Calibri" panose="020F0502020204030204" pitchFamily="34" charset="0"/>
                <a:cs typeface="Calibri" panose="020F0502020204030204" pitchFamily="34" charset="0"/>
              </a:rPr>
              <a:t>crosscutting concepts</a:t>
            </a:r>
            <a:r>
              <a:rPr lang="en-US" sz="2800" b="0" i="0">
                <a:solidFill>
                  <a:srgbClr val="002060"/>
                </a:solidFill>
                <a:effectLst/>
                <a:latin typeface="Calibri" panose="020F0502020204030204" pitchFamily="34" charset="0"/>
                <a:cs typeface="Calibri" panose="020F0502020204030204" pitchFamily="34" charset="0"/>
              </a:rPr>
              <a:t>, and explaining phenomena and/or designing solutions to problems to drive student learning.</a:t>
            </a:r>
          </a:p>
          <a:p>
            <a:pPr>
              <a:defRPr/>
            </a:pPr>
            <a:endParaRPr lang="en-US" sz="1400">
              <a:solidFill>
                <a:srgbClr val="002060"/>
              </a:solidFill>
              <a:latin typeface="Calibri" panose="020F0502020204030204" pitchFamily="34" charset="0"/>
              <a:cs typeface="Calibri" pitchFamily="34" charset="0"/>
            </a:endParaRPr>
          </a:p>
          <a:p>
            <a:pPr marL="457200" indent="-457200">
              <a:buFont typeface="Arial" pitchFamily="34" charset="0"/>
              <a:buChar char="•"/>
              <a:defRPr/>
            </a:pPr>
            <a:r>
              <a:rPr lang="en-US" sz="2800">
                <a:solidFill>
                  <a:schemeClr val="accent2"/>
                </a:solidFill>
                <a:latin typeface="Calibri" pitchFamily="34" charset="0"/>
                <a:cs typeface="Calibri" pitchFamily="34" charset="0"/>
              </a:rPr>
              <a:t>DCI – Disciplinary Core Idea</a:t>
            </a:r>
          </a:p>
          <a:p>
            <a:pPr marL="457200" indent="-457200">
              <a:buFont typeface="Arial" pitchFamily="34" charset="0"/>
              <a:buChar char="•"/>
              <a:defRPr/>
            </a:pPr>
            <a:r>
              <a:rPr lang="en-US" sz="2800">
                <a:solidFill>
                  <a:srgbClr val="0070C0"/>
                </a:solidFill>
                <a:latin typeface="Calibri" pitchFamily="34" charset="0"/>
                <a:cs typeface="Calibri" pitchFamily="34" charset="0"/>
              </a:rPr>
              <a:t>SEP – Science and Engineering Practices</a:t>
            </a:r>
          </a:p>
          <a:p>
            <a:pPr marL="457200" indent="-457200">
              <a:buFont typeface="Arial" pitchFamily="34" charset="0"/>
              <a:buChar char="•"/>
              <a:defRPr/>
            </a:pPr>
            <a:r>
              <a:rPr lang="en-US" sz="2800">
                <a:solidFill>
                  <a:srgbClr val="00B050"/>
                </a:solidFill>
                <a:latin typeface="Calibri" pitchFamily="34" charset="0"/>
                <a:cs typeface="Calibri" pitchFamily="34" charset="0"/>
              </a:rPr>
              <a:t>CCC – Crosscutting Concepts</a:t>
            </a:r>
          </a:p>
        </p:txBody>
      </p:sp>
      <p:sp>
        <p:nvSpPr>
          <p:cNvPr id="11" name="TextBox 10">
            <a:extLst>
              <a:ext uri="{FF2B5EF4-FFF2-40B4-BE49-F238E27FC236}">
                <a16:creationId xmlns:a16="http://schemas.microsoft.com/office/drawing/2014/main" id="{AABE9EA2-7E46-2ED1-128B-F43482C724AF}"/>
              </a:ext>
            </a:extLst>
          </p:cNvPr>
          <p:cNvSpPr txBox="1"/>
          <p:nvPr/>
        </p:nvSpPr>
        <p:spPr>
          <a:xfrm>
            <a:off x="6940734" y="1652648"/>
            <a:ext cx="4883002" cy="4524315"/>
          </a:xfrm>
          <a:prstGeom prst="rect">
            <a:avLst/>
          </a:prstGeom>
          <a:noFill/>
        </p:spPr>
        <p:txBody>
          <a:bodyPr wrap="square">
            <a:spAutoFit/>
          </a:bodyPr>
          <a:lstStyle/>
          <a:p>
            <a:r>
              <a:rPr lang="en-US" sz="3200" b="1">
                <a:ea typeface="+mj-lt"/>
                <a:cs typeface="+mj-lt"/>
              </a:rPr>
              <a:t>3.4.3-5.G</a:t>
            </a:r>
          </a:p>
          <a:p>
            <a:r>
              <a:rPr lang="en-US" sz="3200">
                <a:solidFill>
                  <a:srgbClr val="0070C0"/>
                </a:solidFill>
                <a:ea typeface="+mj-lt"/>
                <a:cs typeface="+mj-lt"/>
              </a:rPr>
              <a:t>Investigate</a:t>
            </a:r>
            <a:r>
              <a:rPr lang="en-US" sz="3200">
                <a:solidFill>
                  <a:schemeClr val="tx1"/>
                </a:solidFill>
                <a:ea typeface="+mj-lt"/>
                <a:cs typeface="+mj-lt"/>
              </a:rPr>
              <a:t> how </a:t>
            </a:r>
            <a:r>
              <a:rPr lang="en-US" sz="3200">
                <a:solidFill>
                  <a:srgbClr val="FF5D0D"/>
                </a:solidFill>
                <a:ea typeface="+mj-lt"/>
                <a:cs typeface="+mj-lt"/>
              </a:rPr>
              <a:t>perspectives over the use of resources and the development of technology</a:t>
            </a:r>
            <a:r>
              <a:rPr lang="en-US" sz="3200">
                <a:solidFill>
                  <a:schemeClr val="tx1"/>
                </a:solidFill>
                <a:ea typeface="+mj-lt"/>
                <a:cs typeface="+mj-lt"/>
              </a:rPr>
              <a:t> have </a:t>
            </a:r>
            <a:r>
              <a:rPr lang="en-US" sz="3200">
                <a:solidFill>
                  <a:srgbClr val="00B050"/>
                </a:solidFill>
                <a:ea typeface="+mj-lt"/>
                <a:cs typeface="+mj-lt"/>
              </a:rPr>
              <a:t>changed over time </a:t>
            </a:r>
            <a:r>
              <a:rPr lang="en-US" sz="3200">
                <a:solidFill>
                  <a:schemeClr val="tx2"/>
                </a:solidFill>
                <a:ea typeface="+mj-lt"/>
                <a:cs typeface="+mj-lt"/>
              </a:rPr>
              <a:t>and</a:t>
            </a:r>
            <a:r>
              <a:rPr lang="en-US" sz="3200">
                <a:solidFill>
                  <a:srgbClr val="00B050"/>
                </a:solidFill>
                <a:ea typeface="+mj-lt"/>
                <a:cs typeface="+mj-lt"/>
              </a:rPr>
              <a:t> resulted in conflict over the development of societies and nations</a:t>
            </a:r>
            <a:r>
              <a:rPr lang="en-US" sz="3200">
                <a:solidFill>
                  <a:schemeClr val="tx1"/>
                </a:solidFill>
                <a:ea typeface="+mj-lt"/>
                <a:cs typeface="+mj-lt"/>
              </a:rPr>
              <a:t>.</a:t>
            </a:r>
            <a:endParaRPr lang="en-US" sz="3200"/>
          </a:p>
        </p:txBody>
      </p:sp>
    </p:spTree>
    <p:extLst>
      <p:ext uri="{BB962C8B-B14F-4D97-AF65-F5344CB8AC3E}">
        <p14:creationId xmlns:p14="http://schemas.microsoft.com/office/powerpoint/2010/main" val="1555757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CC714-992E-98A2-2CEF-29A041D7A744}"/>
              </a:ext>
            </a:extLst>
          </p:cNvPr>
          <p:cNvSpPr>
            <a:spLocks noGrp="1"/>
          </p:cNvSpPr>
          <p:nvPr>
            <p:ph type="title"/>
          </p:nvPr>
        </p:nvSpPr>
        <p:spPr>
          <a:xfrm>
            <a:off x="380993" y="112412"/>
            <a:ext cx="10515600" cy="1325563"/>
          </a:xfrm>
        </p:spPr>
        <p:txBody>
          <a:bodyPr>
            <a:noAutofit/>
          </a:bodyPr>
          <a:lstStyle/>
          <a:p>
            <a:r>
              <a:rPr lang="en-US" sz="3600" dirty="0"/>
              <a:t>Environmental Literacy and Sustainability: </a:t>
            </a:r>
            <a:br>
              <a:rPr lang="en-US" sz="3600" dirty="0"/>
            </a:br>
            <a:r>
              <a:rPr lang="en-US" sz="2800" dirty="0"/>
              <a:t>Agriculture and Environmental </a:t>
            </a:r>
            <a:br>
              <a:rPr lang="en-US" sz="2800" dirty="0"/>
            </a:br>
            <a:r>
              <a:rPr lang="en-US" sz="2800" dirty="0"/>
              <a:t>Systems and Resources </a:t>
            </a:r>
            <a:endParaRPr lang="en-US" sz="3600" dirty="0"/>
          </a:p>
        </p:txBody>
      </p:sp>
      <p:sp>
        <p:nvSpPr>
          <p:cNvPr id="4" name="Date Placeholder 3">
            <a:extLst>
              <a:ext uri="{FF2B5EF4-FFF2-40B4-BE49-F238E27FC236}">
                <a16:creationId xmlns:a16="http://schemas.microsoft.com/office/drawing/2014/main" id="{71683C6D-F252-2A7E-AAB3-F23FE27BA8E4}"/>
              </a:ext>
            </a:extLst>
          </p:cNvPr>
          <p:cNvSpPr>
            <a:spLocks noGrp="1"/>
          </p:cNvSpPr>
          <p:nvPr>
            <p:ph type="dt" sz="half" idx="10"/>
          </p:nvPr>
        </p:nvSpPr>
        <p:spPr/>
        <p:txBody>
          <a:bodyPr/>
          <a:lstStyle/>
          <a:p>
            <a:fld id="{A1DC029C-5B17-409B-86F2-A65FE5BE79A1}" type="datetime1">
              <a:rPr lang="en-US" smtClean="0"/>
              <a:t>1/26/2023</a:t>
            </a:fld>
            <a:endParaRPr lang="en-US"/>
          </a:p>
        </p:txBody>
      </p:sp>
      <p:sp>
        <p:nvSpPr>
          <p:cNvPr id="5" name="Slide Number Placeholder 4">
            <a:extLst>
              <a:ext uri="{FF2B5EF4-FFF2-40B4-BE49-F238E27FC236}">
                <a16:creationId xmlns:a16="http://schemas.microsoft.com/office/drawing/2014/main" id="{893C7A5B-5B89-3AB7-E838-885867FC3A3F}"/>
              </a:ext>
            </a:extLst>
          </p:cNvPr>
          <p:cNvSpPr>
            <a:spLocks noGrp="1"/>
          </p:cNvSpPr>
          <p:nvPr>
            <p:ph type="sldNum" sz="quarter" idx="12"/>
          </p:nvPr>
        </p:nvSpPr>
        <p:spPr/>
        <p:txBody>
          <a:bodyPr/>
          <a:lstStyle/>
          <a:p>
            <a:fld id="{B24F5015-3417-4B27-A586-E4CCF4D77832}" type="slidenum">
              <a:rPr lang="en-US" smtClean="0"/>
              <a:t>6</a:t>
            </a:fld>
            <a:endParaRPr lang="en-US"/>
          </a:p>
        </p:txBody>
      </p:sp>
      <p:graphicFrame>
        <p:nvGraphicFramePr>
          <p:cNvPr id="10" name="Table 10">
            <a:extLst>
              <a:ext uri="{FF2B5EF4-FFF2-40B4-BE49-F238E27FC236}">
                <a16:creationId xmlns:a16="http://schemas.microsoft.com/office/drawing/2014/main" id="{03571291-BFBA-7142-C928-9AC7C12C43DA}"/>
              </a:ext>
            </a:extLst>
          </p:cNvPr>
          <p:cNvGraphicFramePr>
            <a:graphicFrameLocks noGrp="1"/>
          </p:cNvGraphicFramePr>
          <p:nvPr>
            <p:extLst>
              <p:ext uri="{D42A27DB-BD31-4B8C-83A1-F6EECF244321}">
                <p14:modId xmlns:p14="http://schemas.microsoft.com/office/powerpoint/2010/main" val="1684129965"/>
              </p:ext>
            </p:extLst>
          </p:nvPr>
        </p:nvGraphicFramePr>
        <p:xfrm>
          <a:off x="479846" y="1431191"/>
          <a:ext cx="11246717" cy="5019036"/>
        </p:xfrm>
        <a:graphic>
          <a:graphicData uri="http://schemas.openxmlformats.org/drawingml/2006/table">
            <a:tbl>
              <a:tblPr firstRow="1" bandRow="1">
                <a:tableStyleId>{AF606853-7671-496A-8E4F-DF71F8EC918B}</a:tableStyleId>
              </a:tblPr>
              <a:tblGrid>
                <a:gridCol w="1719657">
                  <a:extLst>
                    <a:ext uri="{9D8B030D-6E8A-4147-A177-3AD203B41FA5}">
                      <a16:colId xmlns:a16="http://schemas.microsoft.com/office/drawing/2014/main" val="3549192403"/>
                    </a:ext>
                  </a:extLst>
                </a:gridCol>
                <a:gridCol w="2381765">
                  <a:extLst>
                    <a:ext uri="{9D8B030D-6E8A-4147-A177-3AD203B41FA5}">
                      <a16:colId xmlns:a16="http://schemas.microsoft.com/office/drawing/2014/main" val="3536681071"/>
                    </a:ext>
                  </a:extLst>
                </a:gridCol>
                <a:gridCol w="2381765">
                  <a:extLst>
                    <a:ext uri="{9D8B030D-6E8A-4147-A177-3AD203B41FA5}">
                      <a16:colId xmlns:a16="http://schemas.microsoft.com/office/drawing/2014/main" val="2111348641"/>
                    </a:ext>
                  </a:extLst>
                </a:gridCol>
                <a:gridCol w="2381765">
                  <a:extLst>
                    <a:ext uri="{9D8B030D-6E8A-4147-A177-3AD203B41FA5}">
                      <a16:colId xmlns:a16="http://schemas.microsoft.com/office/drawing/2014/main" val="3570873512"/>
                    </a:ext>
                  </a:extLst>
                </a:gridCol>
                <a:gridCol w="2381765">
                  <a:extLst>
                    <a:ext uri="{9D8B030D-6E8A-4147-A177-3AD203B41FA5}">
                      <a16:colId xmlns:a16="http://schemas.microsoft.com/office/drawing/2014/main" val="2492647259"/>
                    </a:ext>
                  </a:extLst>
                </a:gridCol>
              </a:tblGrid>
              <a:tr h="414529">
                <a:tc>
                  <a:txBody>
                    <a:bodyPr/>
                    <a:lstStyle/>
                    <a:p>
                      <a:pPr algn="ctr"/>
                      <a:r>
                        <a:rPr lang="en-US" sz="1200" b="1">
                          <a:latin typeface="Cambria" panose="02040503050406030204" pitchFamily="18" charset="0"/>
                        </a:rPr>
                        <a:t>Strand</a:t>
                      </a:r>
                    </a:p>
                  </a:txBody>
                  <a:tcPr anchor="ctr"/>
                </a:tc>
                <a:tc>
                  <a:txBody>
                    <a:bodyPr/>
                    <a:lstStyle/>
                    <a:p>
                      <a:pPr algn="ctr"/>
                      <a:r>
                        <a:rPr lang="en-US" sz="1200" b="1">
                          <a:latin typeface="Cambria" panose="02040503050406030204" pitchFamily="18" charset="0"/>
                        </a:rPr>
                        <a:t>K-2</a:t>
                      </a:r>
                    </a:p>
                  </a:txBody>
                  <a:tcPr anchor="ctr"/>
                </a:tc>
                <a:tc>
                  <a:txBody>
                    <a:bodyPr/>
                    <a:lstStyle/>
                    <a:p>
                      <a:pPr algn="ctr"/>
                      <a:r>
                        <a:rPr lang="en-US" sz="1200" b="1">
                          <a:latin typeface="Cambria" panose="02040503050406030204" pitchFamily="18" charset="0"/>
                        </a:rPr>
                        <a:t>3-5</a:t>
                      </a:r>
                    </a:p>
                  </a:txBody>
                  <a:tcPr anchor="ctr"/>
                </a:tc>
                <a:tc>
                  <a:txBody>
                    <a:bodyPr/>
                    <a:lstStyle/>
                    <a:p>
                      <a:pPr algn="ctr"/>
                      <a:r>
                        <a:rPr lang="en-US" sz="1200" b="1">
                          <a:latin typeface="Cambria" panose="02040503050406030204" pitchFamily="18" charset="0"/>
                        </a:rPr>
                        <a:t>6-8</a:t>
                      </a:r>
                    </a:p>
                  </a:txBody>
                  <a:tcPr anchor="ctr"/>
                </a:tc>
                <a:tc>
                  <a:txBody>
                    <a:bodyPr/>
                    <a:lstStyle/>
                    <a:p>
                      <a:pPr algn="ctr"/>
                      <a:r>
                        <a:rPr lang="en-US" sz="1200" b="1">
                          <a:latin typeface="Cambria" panose="02040503050406030204" pitchFamily="18" charset="0"/>
                        </a:rPr>
                        <a:t>9-12</a:t>
                      </a:r>
                    </a:p>
                  </a:txBody>
                  <a:tcPr anchor="ctr"/>
                </a:tc>
                <a:extLst>
                  <a:ext uri="{0D108BD9-81ED-4DB2-BD59-A6C34878D82A}">
                    <a16:rowId xmlns:a16="http://schemas.microsoft.com/office/drawing/2014/main" val="2841194143"/>
                  </a:ext>
                </a:extLst>
              </a:tr>
              <a:tr h="1681786">
                <a:tc>
                  <a:txBody>
                    <a:bodyPr/>
                    <a:lstStyle/>
                    <a:p>
                      <a:pPr algn="l"/>
                      <a:r>
                        <a:rPr lang="en-US" sz="1400" b="1" kern="1200" dirty="0">
                          <a:solidFill>
                            <a:schemeClr val="lt1"/>
                          </a:solidFill>
                          <a:effectLst/>
                          <a:latin typeface="Cambria" panose="02040503050406030204" pitchFamily="18" charset="0"/>
                        </a:rPr>
                        <a:t>Agricultural and Environmental Systems and Resources:</a:t>
                      </a:r>
                      <a:endParaRPr lang="en-US" sz="1400" dirty="0">
                        <a:latin typeface="Cambria" panose="02040503050406030204" pitchFamily="18" charset="0"/>
                      </a:endParaRPr>
                    </a:p>
                    <a:p>
                      <a:pPr algn="l"/>
                      <a:r>
                        <a:rPr lang="en-US" sz="1400" i="1" kern="1200" dirty="0">
                          <a:solidFill>
                            <a:schemeClr val="lt1"/>
                          </a:solidFill>
                          <a:effectLst/>
                          <a:latin typeface="Cambria" panose="02040503050406030204" pitchFamily="18" charset="0"/>
                        </a:rPr>
                        <a:t>Agricultural Systems </a:t>
                      </a:r>
                      <a:endParaRPr lang="en-US" sz="1400" i="1" dirty="0">
                        <a:latin typeface="Cambria" panose="02040503050406030204" pitchFamily="18" charset="0"/>
                      </a:endParaRPr>
                    </a:p>
                    <a:p>
                      <a:pPr algn="l"/>
                      <a:endParaRPr lang="en-US" sz="1400" dirty="0">
                        <a:latin typeface="Cambria" panose="02040503050406030204" pitchFamily="18" charset="0"/>
                      </a:endParaRPr>
                    </a:p>
                  </a:txBody>
                  <a:tcPr anchor="ctr"/>
                </a:tc>
                <a:tc>
                  <a:txBody>
                    <a:bodyPr/>
                    <a:lstStyle/>
                    <a:p>
                      <a:pPr algn="l"/>
                      <a:r>
                        <a:rPr lang="en-US" sz="1200" b="1" kern="1200" dirty="0">
                          <a:solidFill>
                            <a:schemeClr val="lt1"/>
                          </a:solidFill>
                          <a:effectLst/>
                          <a:latin typeface="Cambria" panose="02040503050406030204" pitchFamily="18" charset="0"/>
                        </a:rPr>
                        <a:t>3.4.K-2.A </a:t>
                      </a:r>
                      <a:endParaRPr lang="en-US" sz="1200" dirty="0">
                        <a:latin typeface="Cambria" panose="02040503050406030204" pitchFamily="18" charset="0"/>
                      </a:endParaRPr>
                    </a:p>
                    <a:p>
                      <a:pPr algn="l"/>
                      <a:r>
                        <a:rPr lang="en-US" sz="1200" kern="1200" dirty="0">
                          <a:solidFill>
                            <a:schemeClr val="lt1"/>
                          </a:solidFill>
                          <a:effectLst/>
                          <a:latin typeface="Cambria" panose="02040503050406030204" pitchFamily="18" charset="0"/>
                        </a:rPr>
                        <a:t>Categorize ways people harvest, redistribute, and use natural resources. </a:t>
                      </a:r>
                      <a:endParaRPr lang="en-US" sz="1200" dirty="0">
                        <a:latin typeface="Cambria" panose="02040503050406030204" pitchFamily="18" charset="0"/>
                      </a:endParaRPr>
                    </a:p>
                    <a:p>
                      <a:pPr algn="l"/>
                      <a:endParaRPr lang="en-US" sz="1200" dirty="0">
                        <a:latin typeface="Cambria" panose="02040503050406030204" pitchFamily="18" charset="0"/>
                      </a:endParaRPr>
                    </a:p>
                  </a:txBody>
                  <a:tcPr marT="91440"/>
                </a:tc>
                <a:tc>
                  <a:txBody>
                    <a:bodyPr/>
                    <a:lstStyle/>
                    <a:p>
                      <a:pPr algn="l"/>
                      <a:r>
                        <a:rPr lang="en-US" sz="1200" b="1" kern="1200">
                          <a:solidFill>
                            <a:schemeClr val="lt1"/>
                          </a:solidFill>
                          <a:effectLst/>
                          <a:latin typeface="Cambria" panose="02040503050406030204" pitchFamily="18" charset="0"/>
                        </a:rPr>
                        <a:t>3.4.3-5.A </a:t>
                      </a:r>
                      <a:endParaRPr lang="en-US" sz="1200">
                        <a:latin typeface="Cambria" panose="02040503050406030204" pitchFamily="18" charset="0"/>
                      </a:endParaRPr>
                    </a:p>
                    <a:p>
                      <a:pPr algn="l"/>
                      <a:r>
                        <a:rPr lang="en-US" sz="1200" kern="1200">
                          <a:solidFill>
                            <a:schemeClr val="lt1"/>
                          </a:solidFill>
                          <a:effectLst/>
                          <a:latin typeface="Cambria" panose="02040503050406030204" pitchFamily="18" charset="0"/>
                        </a:rPr>
                        <a:t>Analyze how living organisms, including humans, affect the environment in which they live, and how their environment affects them. </a:t>
                      </a:r>
                      <a:endParaRPr lang="en-US" sz="1200">
                        <a:latin typeface="Cambria" panose="02040503050406030204" pitchFamily="18" charset="0"/>
                      </a:endParaRPr>
                    </a:p>
                    <a:p>
                      <a:pPr algn="l"/>
                      <a:endParaRPr lang="en-US" sz="1200">
                        <a:latin typeface="Cambria" panose="02040503050406030204" pitchFamily="18" charset="0"/>
                      </a:endParaRPr>
                    </a:p>
                  </a:txBody>
                  <a:tcPr marT="91440"/>
                </a:tc>
                <a:tc>
                  <a:txBody>
                    <a:bodyPr/>
                    <a:lstStyle/>
                    <a:p>
                      <a:pPr algn="l"/>
                      <a:r>
                        <a:rPr lang="en-US" sz="1200" b="1" kern="1200">
                          <a:solidFill>
                            <a:schemeClr val="lt1"/>
                          </a:solidFill>
                          <a:effectLst/>
                          <a:latin typeface="Cambria" panose="02040503050406030204" pitchFamily="18" charset="0"/>
                        </a:rPr>
                        <a:t>3.4.6-8.A </a:t>
                      </a:r>
                      <a:endParaRPr lang="en-US" sz="1200">
                        <a:latin typeface="Cambria" panose="02040503050406030204" pitchFamily="18" charset="0"/>
                      </a:endParaRPr>
                    </a:p>
                    <a:p>
                      <a:pPr algn="l"/>
                      <a:r>
                        <a:rPr lang="en-US" sz="1200" kern="1200">
                          <a:solidFill>
                            <a:schemeClr val="lt1"/>
                          </a:solidFill>
                          <a:effectLst/>
                          <a:latin typeface="Cambria" panose="02040503050406030204" pitchFamily="18" charset="0"/>
                        </a:rPr>
                        <a:t>Develop a model to describe how agricultural and food systems function, including the sustainable use of natural resources and the production, processing, and management of food, fiber, and energy. </a:t>
                      </a:r>
                      <a:endParaRPr lang="en-US" sz="1200">
                        <a:latin typeface="Cambria" panose="02040503050406030204" pitchFamily="18" charset="0"/>
                      </a:endParaRPr>
                    </a:p>
                  </a:txBody>
                  <a:tcPr marT="91440"/>
                </a:tc>
                <a:tc>
                  <a:txBody>
                    <a:bodyPr/>
                    <a:lstStyle/>
                    <a:p>
                      <a:pPr algn="l"/>
                      <a:r>
                        <a:rPr lang="en-US" sz="1200" b="1" kern="1200">
                          <a:solidFill>
                            <a:schemeClr val="lt1"/>
                          </a:solidFill>
                          <a:effectLst/>
                          <a:latin typeface="Cambria" panose="02040503050406030204" pitchFamily="18" charset="0"/>
                        </a:rPr>
                        <a:t>3.4.9-12.A </a:t>
                      </a:r>
                      <a:endParaRPr lang="en-US" sz="1200">
                        <a:latin typeface="Cambria" panose="02040503050406030204" pitchFamily="18" charset="0"/>
                      </a:endParaRPr>
                    </a:p>
                    <a:p>
                      <a:pPr algn="l"/>
                      <a:r>
                        <a:rPr lang="en-US" sz="1200" kern="1200">
                          <a:solidFill>
                            <a:schemeClr val="lt1"/>
                          </a:solidFill>
                          <a:effectLst/>
                          <a:latin typeface="Cambria" panose="02040503050406030204" pitchFamily="18" charset="0"/>
                        </a:rPr>
                        <a:t>Analyze and interpret how issues, trends, technologies, and policies impact agricultural, food, and environmental systems and resources. </a:t>
                      </a:r>
                      <a:endParaRPr lang="en-US" sz="1200">
                        <a:latin typeface="Cambria" panose="02040503050406030204" pitchFamily="18" charset="0"/>
                      </a:endParaRPr>
                    </a:p>
                    <a:p>
                      <a:pPr algn="l"/>
                      <a:endParaRPr lang="en-US" sz="1200">
                        <a:latin typeface="Cambria" panose="02040503050406030204" pitchFamily="18" charset="0"/>
                      </a:endParaRPr>
                    </a:p>
                  </a:txBody>
                  <a:tcPr marT="91440"/>
                </a:tc>
                <a:extLst>
                  <a:ext uri="{0D108BD9-81ED-4DB2-BD59-A6C34878D82A}">
                    <a16:rowId xmlns:a16="http://schemas.microsoft.com/office/drawing/2014/main" val="3669463640"/>
                  </a:ext>
                </a:extLst>
              </a:tr>
              <a:tr h="1545911">
                <a:tc>
                  <a:txBody>
                    <a:bodyPr/>
                    <a:lstStyle/>
                    <a:p>
                      <a:pPr algn="l"/>
                      <a:r>
                        <a:rPr lang="en-US" sz="1400" b="1" kern="1200">
                          <a:solidFill>
                            <a:schemeClr val="lt1"/>
                          </a:solidFill>
                          <a:effectLst/>
                          <a:latin typeface="Cambria" panose="02040503050406030204" pitchFamily="18" charset="0"/>
                          <a:ea typeface="+mn-ea"/>
                          <a:cs typeface="+mn-cs"/>
                        </a:rPr>
                        <a:t>Agricultural and Environmental Systems and Resources: </a:t>
                      </a:r>
                      <a:endParaRPr lang="en-US" sz="1400">
                        <a:latin typeface="Cambria" panose="02040503050406030204" pitchFamily="18" charset="0"/>
                      </a:endParaRPr>
                    </a:p>
                    <a:p>
                      <a:pPr algn="l"/>
                      <a:r>
                        <a:rPr lang="en-US" sz="1400" i="1" kern="1200">
                          <a:solidFill>
                            <a:schemeClr val="lt1"/>
                          </a:solidFill>
                          <a:effectLst/>
                          <a:latin typeface="Cambria" panose="02040503050406030204" pitchFamily="18" charset="0"/>
                          <a:ea typeface="+mn-ea"/>
                          <a:cs typeface="+mn-cs"/>
                        </a:rPr>
                        <a:t>Environment and Society </a:t>
                      </a:r>
                      <a:endParaRPr lang="en-US" sz="1400" i="1">
                        <a:latin typeface="Cambria" panose="02040503050406030204" pitchFamily="18" charset="0"/>
                      </a:endParaRPr>
                    </a:p>
                  </a:txBody>
                  <a:tcPr anchor="ctr"/>
                </a:tc>
                <a:tc>
                  <a:txBody>
                    <a:bodyPr/>
                    <a:lstStyle/>
                    <a:p>
                      <a:pPr algn="l"/>
                      <a:r>
                        <a:rPr lang="en-US" sz="1200" b="1" kern="1200">
                          <a:solidFill>
                            <a:schemeClr val="lt1"/>
                          </a:solidFill>
                          <a:effectLst/>
                          <a:latin typeface="Cambria" panose="02040503050406030204" pitchFamily="18" charset="0"/>
                          <a:ea typeface="+mn-ea"/>
                          <a:cs typeface="+mn-cs"/>
                        </a:rPr>
                        <a:t>3.4.K-2.B </a:t>
                      </a:r>
                      <a:endParaRPr lang="en-US" sz="1200">
                        <a:latin typeface="Cambria" panose="02040503050406030204" pitchFamily="18" charset="0"/>
                      </a:endParaRPr>
                    </a:p>
                    <a:p>
                      <a:pPr algn="l"/>
                      <a:r>
                        <a:rPr lang="en-US" sz="1200" kern="1200">
                          <a:solidFill>
                            <a:schemeClr val="lt1"/>
                          </a:solidFill>
                          <a:effectLst/>
                          <a:latin typeface="Cambria" panose="02040503050406030204" pitchFamily="18" charset="0"/>
                          <a:ea typeface="+mn-ea"/>
                          <a:cs typeface="+mn-cs"/>
                        </a:rPr>
                        <a:t>Examine how people from different cultures and communities, including one’s own, interact and express their beliefs about nature. </a:t>
                      </a:r>
                      <a:endParaRPr lang="en-US" sz="1200">
                        <a:latin typeface="Cambria" panose="02040503050406030204" pitchFamily="18" charset="0"/>
                      </a:endParaRPr>
                    </a:p>
                  </a:txBody>
                  <a:tcPr marT="91440"/>
                </a:tc>
                <a:tc>
                  <a:txBody>
                    <a:bodyPr/>
                    <a:lstStyle/>
                    <a:p>
                      <a:pPr algn="l"/>
                      <a:r>
                        <a:rPr lang="en-US" sz="1200" b="1" kern="1200">
                          <a:solidFill>
                            <a:schemeClr val="lt1"/>
                          </a:solidFill>
                          <a:effectLst/>
                          <a:latin typeface="Cambria" panose="02040503050406030204" pitchFamily="18" charset="0"/>
                          <a:ea typeface="+mn-ea"/>
                          <a:cs typeface="+mn-cs"/>
                        </a:rPr>
                        <a:t>3.4.3-5.B </a:t>
                      </a:r>
                      <a:endParaRPr lang="en-US" sz="1200">
                        <a:latin typeface="Cambria" panose="02040503050406030204" pitchFamily="18" charset="0"/>
                      </a:endParaRPr>
                    </a:p>
                    <a:p>
                      <a:pPr algn="l"/>
                      <a:r>
                        <a:rPr lang="en-US" sz="1200" kern="1200">
                          <a:solidFill>
                            <a:schemeClr val="lt1"/>
                          </a:solidFill>
                          <a:effectLst/>
                          <a:latin typeface="Cambria" panose="02040503050406030204" pitchFamily="18" charset="0"/>
                          <a:ea typeface="+mn-ea"/>
                          <a:cs typeface="+mn-cs"/>
                        </a:rPr>
                        <a:t>Make a claim about the environmental and social impacts of design solutions and civic actions, including their own actions. </a:t>
                      </a:r>
                      <a:endParaRPr lang="en-US" sz="1200">
                        <a:latin typeface="Cambria" panose="02040503050406030204" pitchFamily="18" charset="0"/>
                      </a:endParaRPr>
                    </a:p>
                  </a:txBody>
                  <a:tcPr marT="91440"/>
                </a:tc>
                <a:tc>
                  <a:txBody>
                    <a:bodyPr/>
                    <a:lstStyle/>
                    <a:p>
                      <a:pPr algn="l"/>
                      <a:r>
                        <a:rPr lang="en-US" sz="1200" b="1" kern="1200">
                          <a:solidFill>
                            <a:schemeClr val="lt1"/>
                          </a:solidFill>
                          <a:effectLst/>
                          <a:latin typeface="Cambria" panose="02040503050406030204" pitchFamily="18" charset="0"/>
                          <a:ea typeface="+mn-ea"/>
                          <a:cs typeface="+mn-cs"/>
                        </a:rPr>
                        <a:t>3.4.6-8.B </a:t>
                      </a:r>
                      <a:endParaRPr lang="en-US" sz="1200">
                        <a:latin typeface="Cambria" panose="02040503050406030204" pitchFamily="18" charset="0"/>
                      </a:endParaRPr>
                    </a:p>
                    <a:p>
                      <a:pPr algn="l"/>
                      <a:r>
                        <a:rPr lang="en-US" sz="1200" kern="1200">
                          <a:solidFill>
                            <a:schemeClr val="lt1"/>
                          </a:solidFill>
                          <a:effectLst/>
                          <a:latin typeface="Cambria" panose="02040503050406030204" pitchFamily="18" charset="0"/>
                          <a:ea typeface="+mn-ea"/>
                          <a:cs typeface="+mn-cs"/>
                        </a:rPr>
                        <a:t>Analyze and interpret data about how different societies (economic and social systems) and cultures use and manage natural resources differently. </a:t>
                      </a:r>
                      <a:endParaRPr lang="en-US" sz="1200">
                        <a:latin typeface="Cambria" panose="02040503050406030204" pitchFamily="18" charset="0"/>
                      </a:endParaRPr>
                    </a:p>
                  </a:txBody>
                  <a:tcPr marT="91440"/>
                </a:tc>
                <a:tc>
                  <a:txBody>
                    <a:bodyPr/>
                    <a:lstStyle/>
                    <a:p>
                      <a:pPr algn="l"/>
                      <a:r>
                        <a:rPr lang="en-US" sz="1200" b="1" kern="1200">
                          <a:solidFill>
                            <a:schemeClr val="lt1"/>
                          </a:solidFill>
                          <a:effectLst/>
                          <a:latin typeface="Cambria" panose="02040503050406030204" pitchFamily="18" charset="0"/>
                          <a:ea typeface="+mn-ea"/>
                          <a:cs typeface="+mn-cs"/>
                        </a:rPr>
                        <a:t>3.4.9-12.B </a:t>
                      </a:r>
                      <a:endParaRPr lang="en-US" sz="1200">
                        <a:latin typeface="Cambria" panose="02040503050406030204" pitchFamily="18" charset="0"/>
                      </a:endParaRPr>
                    </a:p>
                    <a:p>
                      <a:pPr algn="l"/>
                      <a:r>
                        <a:rPr lang="en-US" sz="1200" kern="1200">
                          <a:solidFill>
                            <a:schemeClr val="lt1"/>
                          </a:solidFill>
                          <a:effectLst/>
                          <a:latin typeface="Cambria" panose="02040503050406030204" pitchFamily="18" charset="0"/>
                          <a:ea typeface="+mn-ea"/>
                          <a:cs typeface="+mn-cs"/>
                        </a:rPr>
                        <a:t>Apply research and analytical skills to evaluate the conditions and motivations that lead to conflict, cooperation, and change among individuals, groups, and nations. </a:t>
                      </a:r>
                      <a:endParaRPr lang="en-US" sz="1200">
                        <a:latin typeface="Cambria" panose="02040503050406030204" pitchFamily="18" charset="0"/>
                      </a:endParaRPr>
                    </a:p>
                  </a:txBody>
                  <a:tcPr marT="91440"/>
                </a:tc>
                <a:extLst>
                  <a:ext uri="{0D108BD9-81ED-4DB2-BD59-A6C34878D82A}">
                    <a16:rowId xmlns:a16="http://schemas.microsoft.com/office/drawing/2014/main" val="2177799720"/>
                  </a:ext>
                </a:extLst>
              </a:tr>
              <a:tr h="1376810">
                <a:tc>
                  <a:txBody>
                    <a:bodyPr/>
                    <a:lstStyle/>
                    <a:p>
                      <a:pPr algn="l"/>
                      <a:r>
                        <a:rPr lang="en-US" sz="1400" b="1">
                          <a:effectLst/>
                          <a:latin typeface="Cambria" panose="02040503050406030204" pitchFamily="18" charset="0"/>
                        </a:rPr>
                        <a:t>Agricultural and Environmental Systems and </a:t>
                      </a:r>
                      <a:r>
                        <a:rPr lang="en-US" sz="1400" b="1" i="1">
                          <a:effectLst/>
                          <a:latin typeface="Cambria" panose="02040503050406030204" pitchFamily="18" charset="0"/>
                        </a:rPr>
                        <a:t>Resources: </a:t>
                      </a:r>
                    </a:p>
                    <a:p>
                      <a:pPr algn="l"/>
                      <a:r>
                        <a:rPr lang="en-US" sz="1400" i="1">
                          <a:effectLst/>
                          <a:latin typeface="Cambria" panose="02040503050406030204" pitchFamily="18" charset="0"/>
                        </a:rPr>
                        <a:t>Watersheds and Wetlands </a:t>
                      </a:r>
                    </a:p>
                  </a:txBody>
                  <a:tcPr marL="47625" marR="4762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a:solidFill>
                            <a:schemeClr val="lt1"/>
                          </a:solidFill>
                          <a:effectLst/>
                          <a:latin typeface="Cambria" panose="02040503050406030204" pitchFamily="18" charset="0"/>
                          <a:ea typeface="+mn-ea"/>
                          <a:cs typeface="+mn-cs"/>
                        </a:rPr>
                        <a:t>Refer to other STEELS standards to build a learning progression. </a:t>
                      </a:r>
                      <a:endParaRPr lang="en-US" sz="1200" i="1">
                        <a:latin typeface="Cambria" panose="02040503050406030204" pitchFamily="18" charset="0"/>
                      </a:endParaRPr>
                    </a:p>
                    <a:p>
                      <a:pPr algn="l"/>
                      <a:endParaRPr lang="en-US" sz="1200">
                        <a:latin typeface="Cambria" panose="02040503050406030204" pitchFamily="18" charset="0"/>
                      </a:endParaRPr>
                    </a:p>
                  </a:txBody>
                  <a:tcPr marT="91440" anchor="ctr"/>
                </a:tc>
                <a:tc>
                  <a:txBody>
                    <a:bodyPr/>
                    <a:lstStyle/>
                    <a:p>
                      <a:pPr algn="l"/>
                      <a:r>
                        <a:rPr lang="en-US" sz="1200" b="1">
                          <a:solidFill>
                            <a:schemeClr val="bg1"/>
                          </a:solidFill>
                          <a:effectLst/>
                          <a:latin typeface="Cambria" panose="02040503050406030204" pitchFamily="18" charset="0"/>
                        </a:rPr>
                        <a:t>3.4.3-5.C </a:t>
                      </a:r>
                    </a:p>
                    <a:p>
                      <a:pPr algn="l"/>
                      <a:r>
                        <a:rPr lang="en-US" sz="1200">
                          <a:solidFill>
                            <a:schemeClr val="bg1"/>
                          </a:solidFill>
                          <a:effectLst/>
                          <a:latin typeface="Cambria" panose="02040503050406030204" pitchFamily="18" charset="0"/>
                        </a:rPr>
                        <a:t>Examine ways you influence your local environment and community by collecting and displaying data</a:t>
                      </a:r>
                      <a:r>
                        <a:rPr lang="en-US" sz="1200">
                          <a:solidFill>
                            <a:srgbClr val="444444"/>
                          </a:solidFill>
                          <a:effectLst/>
                          <a:latin typeface="Cambria" panose="02040503050406030204" pitchFamily="18" charset="0"/>
                        </a:rPr>
                        <a:t>. </a:t>
                      </a:r>
                    </a:p>
                  </a:txBody>
                  <a:tcPr marL="47625" marR="47625" marT="91440" marB="0"/>
                </a:tc>
                <a:tc>
                  <a:txBody>
                    <a:bodyPr/>
                    <a:lstStyle/>
                    <a:p>
                      <a:pPr algn="l"/>
                      <a:r>
                        <a:rPr lang="en-US" sz="1200" b="1">
                          <a:solidFill>
                            <a:schemeClr val="bg1"/>
                          </a:solidFill>
                          <a:effectLst/>
                          <a:latin typeface="Cambria" panose="02040503050406030204" pitchFamily="18" charset="0"/>
                        </a:rPr>
                        <a:t>3.4.6-8.C </a:t>
                      </a:r>
                    </a:p>
                    <a:p>
                      <a:pPr algn="l"/>
                      <a:r>
                        <a:rPr lang="en-US" sz="1200">
                          <a:solidFill>
                            <a:schemeClr val="bg1"/>
                          </a:solidFill>
                          <a:effectLst/>
                          <a:latin typeface="Cambria" panose="02040503050406030204" pitchFamily="18" charset="0"/>
                        </a:rPr>
                        <a:t>Develop a model to describe how watersheds and wetlands function as systems, including the roles and functions they serve. </a:t>
                      </a:r>
                    </a:p>
                  </a:txBody>
                  <a:tcPr marL="47625" marR="47625" marT="91440" marB="0"/>
                </a:tc>
                <a:tc>
                  <a:txBody>
                    <a:bodyPr/>
                    <a:lstStyle/>
                    <a:p>
                      <a:pPr algn="l"/>
                      <a:r>
                        <a:rPr lang="en-US" sz="1200" b="1" dirty="0">
                          <a:solidFill>
                            <a:schemeClr val="bg1"/>
                          </a:solidFill>
                          <a:effectLst/>
                          <a:latin typeface="Cambria" panose="02040503050406030204" pitchFamily="18" charset="0"/>
                        </a:rPr>
                        <a:t>3.4.9-12.C </a:t>
                      </a:r>
                    </a:p>
                    <a:p>
                      <a:pPr algn="l"/>
                      <a:r>
                        <a:rPr lang="en-US" sz="1200" dirty="0">
                          <a:effectLst/>
                          <a:latin typeface="Cambria" panose="02040503050406030204" pitchFamily="18" charset="0"/>
                        </a:rPr>
                        <a:t>Analyze and interpret how issues, trends, technologies, and policies impact watersheds and water resources. </a:t>
                      </a:r>
                    </a:p>
                  </a:txBody>
                  <a:tcPr marL="47625" marR="47625" marT="91440" marB="0"/>
                </a:tc>
                <a:extLst>
                  <a:ext uri="{0D108BD9-81ED-4DB2-BD59-A6C34878D82A}">
                    <a16:rowId xmlns:a16="http://schemas.microsoft.com/office/drawing/2014/main" val="3681565069"/>
                  </a:ext>
                </a:extLst>
              </a:tr>
            </a:tbl>
          </a:graphicData>
        </a:graphic>
      </p:graphicFrame>
    </p:spTree>
    <p:extLst>
      <p:ext uri="{BB962C8B-B14F-4D97-AF65-F5344CB8AC3E}">
        <p14:creationId xmlns:p14="http://schemas.microsoft.com/office/powerpoint/2010/main" val="710176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CC714-992E-98A2-2CEF-29A041D7A744}"/>
              </a:ext>
            </a:extLst>
          </p:cNvPr>
          <p:cNvSpPr>
            <a:spLocks noGrp="1"/>
          </p:cNvSpPr>
          <p:nvPr>
            <p:ph type="title"/>
          </p:nvPr>
        </p:nvSpPr>
        <p:spPr>
          <a:xfrm>
            <a:off x="479847" y="241555"/>
            <a:ext cx="10515600" cy="1325563"/>
          </a:xfrm>
        </p:spPr>
        <p:txBody>
          <a:bodyPr>
            <a:noAutofit/>
          </a:bodyPr>
          <a:lstStyle/>
          <a:p>
            <a:r>
              <a:rPr lang="en-US" sz="3600"/>
              <a:t>Environmental Literacy and Sustainability: </a:t>
            </a:r>
            <a:br>
              <a:rPr lang="en-US" sz="3600"/>
            </a:br>
            <a:r>
              <a:rPr lang="en-US" sz="2800"/>
              <a:t>Environmental Literacy Skills</a:t>
            </a:r>
            <a:endParaRPr lang="en-US" sz="3600"/>
          </a:p>
        </p:txBody>
      </p:sp>
      <p:sp>
        <p:nvSpPr>
          <p:cNvPr id="4" name="Date Placeholder 3">
            <a:extLst>
              <a:ext uri="{FF2B5EF4-FFF2-40B4-BE49-F238E27FC236}">
                <a16:creationId xmlns:a16="http://schemas.microsoft.com/office/drawing/2014/main" id="{71683C6D-F252-2A7E-AAB3-F23FE27BA8E4}"/>
              </a:ext>
            </a:extLst>
          </p:cNvPr>
          <p:cNvSpPr>
            <a:spLocks noGrp="1"/>
          </p:cNvSpPr>
          <p:nvPr>
            <p:ph type="dt" sz="half" idx="10"/>
          </p:nvPr>
        </p:nvSpPr>
        <p:spPr/>
        <p:txBody>
          <a:bodyPr/>
          <a:lstStyle/>
          <a:p>
            <a:fld id="{A1DC029C-5B17-409B-86F2-A65FE5BE79A1}" type="datetime1">
              <a:rPr lang="en-US" smtClean="0"/>
              <a:t>1/26/2023</a:t>
            </a:fld>
            <a:endParaRPr lang="en-US"/>
          </a:p>
        </p:txBody>
      </p:sp>
      <p:sp>
        <p:nvSpPr>
          <p:cNvPr id="5" name="Slide Number Placeholder 4">
            <a:extLst>
              <a:ext uri="{FF2B5EF4-FFF2-40B4-BE49-F238E27FC236}">
                <a16:creationId xmlns:a16="http://schemas.microsoft.com/office/drawing/2014/main" id="{893C7A5B-5B89-3AB7-E838-885867FC3A3F}"/>
              </a:ext>
            </a:extLst>
          </p:cNvPr>
          <p:cNvSpPr>
            <a:spLocks noGrp="1"/>
          </p:cNvSpPr>
          <p:nvPr>
            <p:ph type="sldNum" sz="quarter" idx="12"/>
          </p:nvPr>
        </p:nvSpPr>
        <p:spPr/>
        <p:txBody>
          <a:bodyPr/>
          <a:lstStyle/>
          <a:p>
            <a:fld id="{B24F5015-3417-4B27-A586-E4CCF4D77832}" type="slidenum">
              <a:rPr lang="en-US" smtClean="0"/>
              <a:t>7</a:t>
            </a:fld>
            <a:endParaRPr lang="en-US"/>
          </a:p>
        </p:txBody>
      </p:sp>
      <p:graphicFrame>
        <p:nvGraphicFramePr>
          <p:cNvPr id="10" name="Table 10">
            <a:extLst>
              <a:ext uri="{FF2B5EF4-FFF2-40B4-BE49-F238E27FC236}">
                <a16:creationId xmlns:a16="http://schemas.microsoft.com/office/drawing/2014/main" id="{03571291-BFBA-7142-C928-9AC7C12C43DA}"/>
              </a:ext>
            </a:extLst>
          </p:cNvPr>
          <p:cNvGraphicFramePr>
            <a:graphicFrameLocks noGrp="1"/>
          </p:cNvGraphicFramePr>
          <p:nvPr>
            <p:extLst>
              <p:ext uri="{D42A27DB-BD31-4B8C-83A1-F6EECF244321}">
                <p14:modId xmlns:p14="http://schemas.microsoft.com/office/powerpoint/2010/main" val="1117507242"/>
              </p:ext>
            </p:extLst>
          </p:nvPr>
        </p:nvGraphicFramePr>
        <p:xfrm>
          <a:off x="479847" y="1567118"/>
          <a:ext cx="11121083" cy="4468599"/>
        </p:xfrm>
        <a:graphic>
          <a:graphicData uri="http://schemas.openxmlformats.org/drawingml/2006/table">
            <a:tbl>
              <a:tblPr firstRow="1" bandRow="1">
                <a:tableStyleId>{AF606853-7671-496A-8E4F-DF71F8EC918B}</a:tableStyleId>
              </a:tblPr>
              <a:tblGrid>
                <a:gridCol w="1781439">
                  <a:extLst>
                    <a:ext uri="{9D8B030D-6E8A-4147-A177-3AD203B41FA5}">
                      <a16:colId xmlns:a16="http://schemas.microsoft.com/office/drawing/2014/main" val="3549192403"/>
                    </a:ext>
                  </a:extLst>
                </a:gridCol>
                <a:gridCol w="2334911">
                  <a:extLst>
                    <a:ext uri="{9D8B030D-6E8A-4147-A177-3AD203B41FA5}">
                      <a16:colId xmlns:a16="http://schemas.microsoft.com/office/drawing/2014/main" val="3536681071"/>
                    </a:ext>
                  </a:extLst>
                </a:gridCol>
                <a:gridCol w="2334911">
                  <a:extLst>
                    <a:ext uri="{9D8B030D-6E8A-4147-A177-3AD203B41FA5}">
                      <a16:colId xmlns:a16="http://schemas.microsoft.com/office/drawing/2014/main" val="2111348641"/>
                    </a:ext>
                  </a:extLst>
                </a:gridCol>
                <a:gridCol w="2334911">
                  <a:extLst>
                    <a:ext uri="{9D8B030D-6E8A-4147-A177-3AD203B41FA5}">
                      <a16:colId xmlns:a16="http://schemas.microsoft.com/office/drawing/2014/main" val="3570873512"/>
                    </a:ext>
                  </a:extLst>
                </a:gridCol>
                <a:gridCol w="2334911">
                  <a:extLst>
                    <a:ext uri="{9D8B030D-6E8A-4147-A177-3AD203B41FA5}">
                      <a16:colId xmlns:a16="http://schemas.microsoft.com/office/drawing/2014/main" val="2492647259"/>
                    </a:ext>
                  </a:extLst>
                </a:gridCol>
              </a:tblGrid>
              <a:tr h="420129">
                <a:tc>
                  <a:txBody>
                    <a:bodyPr/>
                    <a:lstStyle/>
                    <a:p>
                      <a:pPr algn="ctr"/>
                      <a:r>
                        <a:rPr lang="en-US" sz="1400">
                          <a:latin typeface="Cambria" panose="02040503050406030204" pitchFamily="18" charset="0"/>
                        </a:rPr>
                        <a:t>Strand</a:t>
                      </a:r>
                    </a:p>
                  </a:txBody>
                  <a:tcPr anchor="ctr"/>
                </a:tc>
                <a:tc>
                  <a:txBody>
                    <a:bodyPr/>
                    <a:lstStyle/>
                    <a:p>
                      <a:pPr algn="ctr"/>
                      <a:r>
                        <a:rPr lang="en-US" sz="1400">
                          <a:latin typeface="Cambria" panose="02040503050406030204" pitchFamily="18" charset="0"/>
                        </a:rPr>
                        <a:t>K-2</a:t>
                      </a:r>
                    </a:p>
                  </a:txBody>
                  <a:tcPr anchor="ctr"/>
                </a:tc>
                <a:tc>
                  <a:txBody>
                    <a:bodyPr/>
                    <a:lstStyle/>
                    <a:p>
                      <a:pPr algn="ctr"/>
                      <a:r>
                        <a:rPr lang="en-US" sz="1400">
                          <a:latin typeface="Cambria" panose="02040503050406030204" pitchFamily="18" charset="0"/>
                        </a:rPr>
                        <a:t>3-5</a:t>
                      </a:r>
                    </a:p>
                  </a:txBody>
                  <a:tcPr anchor="ctr"/>
                </a:tc>
                <a:tc>
                  <a:txBody>
                    <a:bodyPr/>
                    <a:lstStyle/>
                    <a:p>
                      <a:pPr algn="ctr"/>
                      <a:r>
                        <a:rPr lang="en-US" sz="1400">
                          <a:latin typeface="Cambria" panose="02040503050406030204" pitchFamily="18" charset="0"/>
                        </a:rPr>
                        <a:t>6-8</a:t>
                      </a:r>
                    </a:p>
                  </a:txBody>
                  <a:tcPr anchor="ctr"/>
                </a:tc>
                <a:tc>
                  <a:txBody>
                    <a:bodyPr/>
                    <a:lstStyle/>
                    <a:p>
                      <a:pPr algn="ctr"/>
                      <a:r>
                        <a:rPr lang="en-US" sz="1400">
                          <a:latin typeface="Cambria" panose="02040503050406030204" pitchFamily="18" charset="0"/>
                        </a:rPr>
                        <a:t>9-12</a:t>
                      </a:r>
                    </a:p>
                  </a:txBody>
                  <a:tcPr anchor="ctr"/>
                </a:tc>
                <a:extLst>
                  <a:ext uri="{0D108BD9-81ED-4DB2-BD59-A6C34878D82A}">
                    <a16:rowId xmlns:a16="http://schemas.microsoft.com/office/drawing/2014/main" val="2841194143"/>
                  </a:ext>
                </a:extLst>
              </a:tr>
              <a:tr h="1523691">
                <a:tc>
                  <a:txBody>
                    <a:bodyPr/>
                    <a:lstStyle/>
                    <a:p>
                      <a:pPr algn="l"/>
                      <a:r>
                        <a:rPr lang="en-US" sz="1400" b="1">
                          <a:effectLst/>
                          <a:latin typeface="Calibri" panose="020F0502020204030204" pitchFamily="34" charset="0"/>
                        </a:rPr>
                        <a:t>Environmental Literacy Skills: </a:t>
                      </a:r>
                    </a:p>
                    <a:p>
                      <a:pPr algn="l"/>
                      <a:r>
                        <a:rPr lang="en-US" sz="1400" i="1">
                          <a:effectLst/>
                          <a:latin typeface="Calibri" panose="020F0502020204030204" pitchFamily="34" charset="0"/>
                        </a:rPr>
                        <a:t>Investigating Environmental Issues </a:t>
                      </a:r>
                    </a:p>
                  </a:txBody>
                  <a:tcPr marL="47625" marR="4762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a:solidFill>
                            <a:schemeClr val="bg1"/>
                          </a:solidFill>
                          <a:effectLst/>
                          <a:latin typeface="Cambria" panose="02040503050406030204" pitchFamily="18" charset="0"/>
                          <a:ea typeface="+mn-ea"/>
                          <a:cs typeface="+mn-cs"/>
                        </a:rPr>
                        <a:t>Refer to other STEELS standards to build a learning progression. </a:t>
                      </a:r>
                      <a:endParaRPr lang="en-US" sz="1200" i="1">
                        <a:solidFill>
                          <a:schemeClr val="bg1"/>
                        </a:solidFill>
                        <a:latin typeface="Cambria" panose="02040503050406030204" pitchFamily="18" charset="0"/>
                      </a:endParaRPr>
                    </a:p>
                    <a:p>
                      <a:pPr algn="l"/>
                      <a:endParaRPr lang="en-US" sz="1200">
                        <a:solidFill>
                          <a:schemeClr val="bg1"/>
                        </a:solidFill>
                        <a:latin typeface="Cambria" panose="02040503050406030204" pitchFamily="18" charset="0"/>
                      </a:endParaRPr>
                    </a:p>
                  </a:txBody>
                  <a:tcPr anchor="ctr"/>
                </a:tc>
                <a:tc>
                  <a:txBody>
                    <a:bodyPr/>
                    <a:lstStyle/>
                    <a:p>
                      <a:pPr algn="l"/>
                      <a:r>
                        <a:rPr lang="en-US" sz="1200" b="1">
                          <a:solidFill>
                            <a:schemeClr val="bg1"/>
                          </a:solidFill>
                          <a:effectLst/>
                          <a:latin typeface="Calibri" panose="020F0502020204030204" pitchFamily="34" charset="0"/>
                        </a:rPr>
                        <a:t>3.4.3-5.D </a:t>
                      </a:r>
                    </a:p>
                    <a:p>
                      <a:pPr algn="l"/>
                      <a:r>
                        <a:rPr lang="en-US" sz="1200">
                          <a:solidFill>
                            <a:schemeClr val="bg1"/>
                          </a:solidFill>
                          <a:effectLst/>
                          <a:latin typeface="Calibri" panose="020F0502020204030204" pitchFamily="34" charset="0"/>
                        </a:rPr>
                        <a:t>Develop a model to demonstrate how local environmental issues are connected to larger local environment and human systems. </a:t>
                      </a:r>
                    </a:p>
                  </a:txBody>
                  <a:tcPr marL="47625" marR="47625" marT="91440" marB="0"/>
                </a:tc>
                <a:tc>
                  <a:txBody>
                    <a:bodyPr/>
                    <a:lstStyle/>
                    <a:p>
                      <a:pPr algn="l"/>
                      <a:r>
                        <a:rPr lang="en-US" sz="1200" b="1">
                          <a:solidFill>
                            <a:schemeClr val="bg1"/>
                          </a:solidFill>
                          <a:effectLst/>
                          <a:latin typeface="Calibri" panose="020F0502020204030204" pitchFamily="34" charset="0"/>
                        </a:rPr>
                        <a:t>3.4.6-8.D </a:t>
                      </a:r>
                    </a:p>
                    <a:p>
                      <a:pPr algn="l"/>
                      <a:r>
                        <a:rPr lang="en-US" sz="1200">
                          <a:solidFill>
                            <a:schemeClr val="bg1"/>
                          </a:solidFill>
                          <a:effectLst/>
                          <a:latin typeface="Calibri" panose="020F0502020204030204" pitchFamily="34" charset="0"/>
                        </a:rPr>
                        <a:t>Gather, read, and synthesize information from multiple sources to investigate how Pennsylvania environmental issues affect Pennsylvania’s human and natural systems. </a:t>
                      </a:r>
                    </a:p>
                  </a:txBody>
                  <a:tcPr marL="47625" marR="47625" marT="91440" marB="0"/>
                </a:tc>
                <a:tc>
                  <a:txBody>
                    <a:bodyPr/>
                    <a:lstStyle/>
                    <a:p>
                      <a:pPr algn="l"/>
                      <a:r>
                        <a:rPr lang="en-US" sz="1200" b="1">
                          <a:solidFill>
                            <a:schemeClr val="bg1"/>
                          </a:solidFill>
                          <a:effectLst/>
                          <a:latin typeface="Calibri" panose="020F0502020204030204" pitchFamily="34" charset="0"/>
                        </a:rPr>
                        <a:t>3.4.9-12.D </a:t>
                      </a:r>
                    </a:p>
                    <a:p>
                      <a:pPr algn="l"/>
                      <a:r>
                        <a:rPr lang="en-US" sz="1200">
                          <a:solidFill>
                            <a:schemeClr val="bg1"/>
                          </a:solidFill>
                          <a:effectLst/>
                          <a:latin typeface="Calibri" panose="020F0502020204030204" pitchFamily="34" charset="0"/>
                        </a:rPr>
                        <a:t>Apply research and analytical skills to systematically investigate environmental issues ranging from local issues to those that are regional or global in scope. </a:t>
                      </a:r>
                    </a:p>
                  </a:txBody>
                  <a:tcPr marL="47625" marR="47625" marT="91440" marB="0"/>
                </a:tc>
                <a:extLst>
                  <a:ext uri="{0D108BD9-81ED-4DB2-BD59-A6C34878D82A}">
                    <a16:rowId xmlns:a16="http://schemas.microsoft.com/office/drawing/2014/main" val="3669463640"/>
                  </a:ext>
                </a:extLst>
              </a:tr>
              <a:tr h="1258770">
                <a:tc>
                  <a:txBody>
                    <a:bodyPr/>
                    <a:lstStyle/>
                    <a:p>
                      <a:pPr algn="l"/>
                      <a:r>
                        <a:rPr lang="en-US" sz="1400" b="1">
                          <a:effectLst/>
                          <a:latin typeface="Calibri" panose="020F0502020204030204" pitchFamily="34" charset="0"/>
                        </a:rPr>
                        <a:t>Environmental Literacy Skills: </a:t>
                      </a:r>
                    </a:p>
                    <a:p>
                      <a:pPr algn="l"/>
                      <a:r>
                        <a:rPr lang="en-US" sz="1400" i="1">
                          <a:effectLst/>
                          <a:latin typeface="Calibri" panose="020F0502020204030204" pitchFamily="34" charset="0"/>
                        </a:rPr>
                        <a:t>Environmental Experiences </a:t>
                      </a:r>
                    </a:p>
                  </a:txBody>
                  <a:tcPr marL="47625" marR="47625" marT="0" marB="0" anchor="ctr"/>
                </a:tc>
                <a:tc>
                  <a:txBody>
                    <a:bodyPr/>
                    <a:lstStyle/>
                    <a:p>
                      <a:pPr algn="l"/>
                      <a:r>
                        <a:rPr lang="en-US" sz="1200" b="1">
                          <a:solidFill>
                            <a:schemeClr val="bg1"/>
                          </a:solidFill>
                          <a:effectLst/>
                          <a:latin typeface="Calibri" panose="020F0502020204030204" pitchFamily="34" charset="0"/>
                        </a:rPr>
                        <a:t>3.4.K-2.C </a:t>
                      </a:r>
                    </a:p>
                    <a:p>
                      <a:pPr algn="l"/>
                      <a:r>
                        <a:rPr lang="en-US" sz="1200">
                          <a:solidFill>
                            <a:schemeClr val="bg1"/>
                          </a:solidFill>
                          <a:effectLst/>
                          <a:latin typeface="Calibri" panose="020F0502020204030204" pitchFamily="34" charset="0"/>
                        </a:rPr>
                        <a:t>Explain ways that places differ in their physical characteristics, their meaning, and their value and/or importance. </a:t>
                      </a:r>
                    </a:p>
                  </a:txBody>
                  <a:tcPr marL="47625" marR="47625" marT="9144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a:solidFill>
                            <a:schemeClr val="bg1"/>
                          </a:solidFill>
                          <a:effectLst/>
                          <a:latin typeface="Cambria" panose="02040503050406030204" pitchFamily="18" charset="0"/>
                          <a:ea typeface="+mn-ea"/>
                          <a:cs typeface="+mn-cs"/>
                        </a:rPr>
                        <a:t>Refer to other STEELS standards to build a learning progression. </a:t>
                      </a:r>
                      <a:endParaRPr lang="en-US" sz="1200" i="1">
                        <a:solidFill>
                          <a:schemeClr val="bg1"/>
                        </a:solidFill>
                        <a:latin typeface="Cambria" panose="02040503050406030204" pitchFamily="18" charset="0"/>
                      </a:endParaRPr>
                    </a:p>
                  </a:txBody>
                  <a:tcPr anchor="ctr"/>
                </a:tc>
                <a:tc>
                  <a:txBody>
                    <a:bodyPr/>
                    <a:lstStyle/>
                    <a:p>
                      <a:pPr algn="l"/>
                      <a:r>
                        <a:rPr lang="en-US" sz="1200" b="1">
                          <a:solidFill>
                            <a:schemeClr val="bg1"/>
                          </a:solidFill>
                          <a:effectLst/>
                          <a:latin typeface="Calibri" panose="020F0502020204030204" pitchFamily="34" charset="0"/>
                        </a:rPr>
                        <a:t>3.4.6-8.E </a:t>
                      </a:r>
                    </a:p>
                    <a:p>
                      <a:pPr algn="l"/>
                      <a:r>
                        <a:rPr lang="en-US" sz="1200">
                          <a:solidFill>
                            <a:schemeClr val="bg1"/>
                          </a:solidFill>
                          <a:effectLst/>
                          <a:latin typeface="Calibri" panose="020F0502020204030204" pitchFamily="34" charset="0"/>
                        </a:rPr>
                        <a:t>Collect, analyze, and interpret environmental data to describe a local environment. </a:t>
                      </a:r>
                    </a:p>
                  </a:txBody>
                  <a:tcPr marL="47625" marR="47625" marT="91440" marB="0"/>
                </a:tc>
                <a:tc>
                  <a:txBody>
                    <a:bodyPr/>
                    <a:lstStyle/>
                    <a:p>
                      <a:pPr algn="l"/>
                      <a:r>
                        <a:rPr lang="en-US" sz="1200" b="1">
                          <a:solidFill>
                            <a:schemeClr val="bg1"/>
                          </a:solidFill>
                          <a:effectLst/>
                          <a:latin typeface="Calibri" panose="020F0502020204030204" pitchFamily="34" charset="0"/>
                        </a:rPr>
                        <a:t>3.4.9-12.E </a:t>
                      </a:r>
                    </a:p>
                    <a:p>
                      <a:pPr algn="l"/>
                      <a:r>
                        <a:rPr lang="en-US" sz="1200">
                          <a:solidFill>
                            <a:schemeClr val="bg1"/>
                          </a:solidFill>
                          <a:effectLst/>
                          <a:latin typeface="Calibri" panose="020F0502020204030204" pitchFamily="34" charset="0"/>
                        </a:rPr>
                        <a:t>Plan and conduct an investigation utilizing environmental data about a local environmental issue. </a:t>
                      </a:r>
                    </a:p>
                  </a:txBody>
                  <a:tcPr marL="47625" marR="47625" marT="91440" marB="0"/>
                </a:tc>
                <a:extLst>
                  <a:ext uri="{0D108BD9-81ED-4DB2-BD59-A6C34878D82A}">
                    <a16:rowId xmlns:a16="http://schemas.microsoft.com/office/drawing/2014/main" val="2177799720"/>
                  </a:ext>
                </a:extLst>
              </a:tr>
              <a:tr h="1266009">
                <a:tc>
                  <a:txBody>
                    <a:bodyPr/>
                    <a:lstStyle/>
                    <a:p>
                      <a:pPr algn="l"/>
                      <a:r>
                        <a:rPr lang="en-US" sz="1400" b="1">
                          <a:effectLst/>
                          <a:latin typeface="Calibri" panose="020F0502020204030204" pitchFamily="34" charset="0"/>
                        </a:rPr>
                        <a:t>Environmental Literacy Skills: </a:t>
                      </a:r>
                    </a:p>
                    <a:p>
                      <a:pPr algn="l"/>
                      <a:r>
                        <a:rPr lang="en-US" sz="1400" i="1">
                          <a:effectLst/>
                          <a:latin typeface="Calibri" panose="020F0502020204030204" pitchFamily="34" charset="0"/>
                        </a:rPr>
                        <a:t>Evaluating Solutions </a:t>
                      </a:r>
                    </a:p>
                  </a:txBody>
                  <a:tcPr marL="47625" marR="4762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a:solidFill>
                            <a:schemeClr val="bg1"/>
                          </a:solidFill>
                          <a:effectLst/>
                          <a:latin typeface="Cambria" panose="02040503050406030204" pitchFamily="18" charset="0"/>
                          <a:ea typeface="+mn-ea"/>
                          <a:cs typeface="+mn-cs"/>
                        </a:rPr>
                        <a:t>Refer to other STEELS standards to build a learning progression. </a:t>
                      </a:r>
                      <a:endParaRPr lang="en-US" sz="1200" i="1">
                        <a:solidFill>
                          <a:schemeClr val="bg1"/>
                        </a:solidFill>
                        <a:latin typeface="Cambria" panose="02040503050406030204" pitchFamily="18" charset="0"/>
                      </a:endParaRPr>
                    </a:p>
                    <a:p>
                      <a:pPr algn="l"/>
                      <a:endParaRPr lang="en-US" sz="1200">
                        <a:solidFill>
                          <a:schemeClr val="bg1"/>
                        </a:solidFill>
                        <a:latin typeface="Cambria" panose="02040503050406030204" pitchFamily="18" charset="0"/>
                      </a:endParaRPr>
                    </a:p>
                  </a:txBody>
                  <a:tcPr anchor="ctr"/>
                </a:tc>
                <a:tc>
                  <a:txBody>
                    <a:bodyPr/>
                    <a:lstStyle/>
                    <a:p>
                      <a:pPr algn="l"/>
                      <a:r>
                        <a:rPr lang="en-US" sz="1200" b="1">
                          <a:solidFill>
                            <a:schemeClr val="bg1"/>
                          </a:solidFill>
                          <a:effectLst/>
                          <a:latin typeface="Calibri" panose="020F0502020204030204" pitchFamily="34" charset="0"/>
                        </a:rPr>
                        <a:t>3.4.3-5.E </a:t>
                      </a:r>
                    </a:p>
                    <a:p>
                      <a:pPr algn="l"/>
                      <a:r>
                        <a:rPr lang="en-US" sz="1200">
                          <a:solidFill>
                            <a:schemeClr val="bg1"/>
                          </a:solidFill>
                          <a:effectLst/>
                          <a:latin typeface="Calibri" panose="020F0502020204030204" pitchFamily="34" charset="0"/>
                        </a:rPr>
                        <a:t>Construct an argument to support whether action is needed on a selected environmental issue and propose possible solutions. </a:t>
                      </a:r>
                    </a:p>
                  </a:txBody>
                  <a:tcPr marL="47625" marR="47625" marT="91440" marB="0"/>
                </a:tc>
                <a:tc>
                  <a:txBody>
                    <a:bodyPr/>
                    <a:lstStyle/>
                    <a:p>
                      <a:pPr algn="l"/>
                      <a:r>
                        <a:rPr lang="en-US" sz="1200" b="1">
                          <a:solidFill>
                            <a:schemeClr val="bg1"/>
                          </a:solidFill>
                          <a:effectLst/>
                          <a:latin typeface="Calibri" panose="020F0502020204030204" pitchFamily="34" charset="0"/>
                        </a:rPr>
                        <a:t>3.4.6-8.F </a:t>
                      </a:r>
                    </a:p>
                    <a:p>
                      <a:pPr algn="l"/>
                      <a:r>
                        <a:rPr lang="en-US" sz="1200">
                          <a:solidFill>
                            <a:schemeClr val="bg1"/>
                          </a:solidFill>
                          <a:effectLst/>
                          <a:latin typeface="Calibri" panose="020F0502020204030204" pitchFamily="34" charset="0"/>
                        </a:rPr>
                        <a:t>Obtain and communicate information on how integrated pest management could improve indoor and outdoor environments. </a:t>
                      </a:r>
                    </a:p>
                  </a:txBody>
                  <a:tcPr marL="47625" marR="47625" marT="91440" marB="0"/>
                </a:tc>
                <a:tc>
                  <a:txBody>
                    <a:bodyPr/>
                    <a:lstStyle/>
                    <a:p>
                      <a:pPr algn="l"/>
                      <a:r>
                        <a:rPr lang="en-US" sz="1200" b="1">
                          <a:solidFill>
                            <a:schemeClr val="bg1"/>
                          </a:solidFill>
                          <a:effectLst/>
                          <a:latin typeface="Calibri" panose="020F0502020204030204" pitchFamily="34" charset="0"/>
                        </a:rPr>
                        <a:t>3.4.9-12.F </a:t>
                      </a:r>
                    </a:p>
                    <a:p>
                      <a:pPr algn="l"/>
                      <a:r>
                        <a:rPr lang="en-US" sz="1200">
                          <a:solidFill>
                            <a:schemeClr val="bg1"/>
                          </a:solidFill>
                          <a:effectLst/>
                          <a:latin typeface="Calibri" panose="020F0502020204030204" pitchFamily="34" charset="0"/>
                        </a:rPr>
                        <a:t>Evaluate and communicate the effect of integrated pest management practices on indoor and outdoor environments. </a:t>
                      </a:r>
                    </a:p>
                  </a:txBody>
                  <a:tcPr marL="47625" marR="47625" marT="91440" marB="0"/>
                </a:tc>
                <a:extLst>
                  <a:ext uri="{0D108BD9-81ED-4DB2-BD59-A6C34878D82A}">
                    <a16:rowId xmlns:a16="http://schemas.microsoft.com/office/drawing/2014/main" val="3681565069"/>
                  </a:ext>
                </a:extLst>
              </a:tr>
            </a:tbl>
          </a:graphicData>
        </a:graphic>
      </p:graphicFrame>
    </p:spTree>
    <p:extLst>
      <p:ext uri="{BB962C8B-B14F-4D97-AF65-F5344CB8AC3E}">
        <p14:creationId xmlns:p14="http://schemas.microsoft.com/office/powerpoint/2010/main" val="3497695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CC714-992E-98A2-2CEF-29A041D7A744}"/>
              </a:ext>
            </a:extLst>
          </p:cNvPr>
          <p:cNvSpPr>
            <a:spLocks noGrp="1"/>
          </p:cNvSpPr>
          <p:nvPr>
            <p:ph type="title"/>
          </p:nvPr>
        </p:nvSpPr>
        <p:spPr>
          <a:xfrm>
            <a:off x="479847" y="241555"/>
            <a:ext cx="10515600" cy="1325563"/>
          </a:xfrm>
        </p:spPr>
        <p:txBody>
          <a:bodyPr>
            <a:noAutofit/>
          </a:bodyPr>
          <a:lstStyle/>
          <a:p>
            <a:r>
              <a:rPr lang="en-US" sz="3600" dirty="0"/>
              <a:t>Environmental Literacy and Sustainability: </a:t>
            </a:r>
            <a:br>
              <a:rPr lang="en-US" sz="3600" dirty="0"/>
            </a:br>
            <a:r>
              <a:rPr lang="en-US" sz="2800" dirty="0"/>
              <a:t>Sustainability and Stewardship</a:t>
            </a:r>
            <a:endParaRPr lang="en-US" sz="3600" dirty="0"/>
          </a:p>
        </p:txBody>
      </p:sp>
      <p:sp>
        <p:nvSpPr>
          <p:cNvPr id="4" name="Date Placeholder 3">
            <a:extLst>
              <a:ext uri="{FF2B5EF4-FFF2-40B4-BE49-F238E27FC236}">
                <a16:creationId xmlns:a16="http://schemas.microsoft.com/office/drawing/2014/main" id="{71683C6D-F252-2A7E-AAB3-F23FE27BA8E4}"/>
              </a:ext>
            </a:extLst>
          </p:cNvPr>
          <p:cNvSpPr>
            <a:spLocks noGrp="1"/>
          </p:cNvSpPr>
          <p:nvPr>
            <p:ph type="dt" sz="half" idx="10"/>
          </p:nvPr>
        </p:nvSpPr>
        <p:spPr/>
        <p:txBody>
          <a:bodyPr/>
          <a:lstStyle/>
          <a:p>
            <a:fld id="{A1DC029C-5B17-409B-86F2-A65FE5BE79A1}" type="datetime1">
              <a:rPr lang="en-US" smtClean="0"/>
              <a:t>1/26/2023</a:t>
            </a:fld>
            <a:endParaRPr lang="en-US"/>
          </a:p>
        </p:txBody>
      </p:sp>
      <p:sp>
        <p:nvSpPr>
          <p:cNvPr id="5" name="Slide Number Placeholder 4">
            <a:extLst>
              <a:ext uri="{FF2B5EF4-FFF2-40B4-BE49-F238E27FC236}">
                <a16:creationId xmlns:a16="http://schemas.microsoft.com/office/drawing/2014/main" id="{893C7A5B-5B89-3AB7-E838-885867FC3A3F}"/>
              </a:ext>
            </a:extLst>
          </p:cNvPr>
          <p:cNvSpPr>
            <a:spLocks noGrp="1"/>
          </p:cNvSpPr>
          <p:nvPr>
            <p:ph type="sldNum" sz="quarter" idx="12"/>
          </p:nvPr>
        </p:nvSpPr>
        <p:spPr/>
        <p:txBody>
          <a:bodyPr/>
          <a:lstStyle/>
          <a:p>
            <a:fld id="{B24F5015-3417-4B27-A586-E4CCF4D77832}" type="slidenum">
              <a:rPr lang="en-US" smtClean="0"/>
              <a:t>8</a:t>
            </a:fld>
            <a:endParaRPr lang="en-US"/>
          </a:p>
        </p:txBody>
      </p:sp>
      <p:graphicFrame>
        <p:nvGraphicFramePr>
          <p:cNvPr id="10" name="Table 10">
            <a:extLst>
              <a:ext uri="{FF2B5EF4-FFF2-40B4-BE49-F238E27FC236}">
                <a16:creationId xmlns:a16="http://schemas.microsoft.com/office/drawing/2014/main" id="{03571291-BFBA-7142-C928-9AC7C12C43DA}"/>
              </a:ext>
            </a:extLst>
          </p:cNvPr>
          <p:cNvGraphicFramePr>
            <a:graphicFrameLocks noGrp="1"/>
          </p:cNvGraphicFramePr>
          <p:nvPr>
            <p:extLst>
              <p:ext uri="{D42A27DB-BD31-4B8C-83A1-F6EECF244321}">
                <p14:modId xmlns:p14="http://schemas.microsoft.com/office/powerpoint/2010/main" val="721893763"/>
              </p:ext>
            </p:extLst>
          </p:nvPr>
        </p:nvGraphicFramePr>
        <p:xfrm>
          <a:off x="479847" y="1567118"/>
          <a:ext cx="11121081" cy="4482750"/>
        </p:xfrm>
        <a:graphic>
          <a:graphicData uri="http://schemas.openxmlformats.org/drawingml/2006/table">
            <a:tbl>
              <a:tblPr firstRow="1" bandRow="1">
                <a:tableStyleId>{AF606853-7671-496A-8E4F-DF71F8EC918B}</a:tableStyleId>
              </a:tblPr>
              <a:tblGrid>
                <a:gridCol w="1682585">
                  <a:extLst>
                    <a:ext uri="{9D8B030D-6E8A-4147-A177-3AD203B41FA5}">
                      <a16:colId xmlns:a16="http://schemas.microsoft.com/office/drawing/2014/main" val="3549192403"/>
                    </a:ext>
                  </a:extLst>
                </a:gridCol>
                <a:gridCol w="2359624">
                  <a:extLst>
                    <a:ext uri="{9D8B030D-6E8A-4147-A177-3AD203B41FA5}">
                      <a16:colId xmlns:a16="http://schemas.microsoft.com/office/drawing/2014/main" val="3536681071"/>
                    </a:ext>
                  </a:extLst>
                </a:gridCol>
                <a:gridCol w="2359624">
                  <a:extLst>
                    <a:ext uri="{9D8B030D-6E8A-4147-A177-3AD203B41FA5}">
                      <a16:colId xmlns:a16="http://schemas.microsoft.com/office/drawing/2014/main" val="2111348641"/>
                    </a:ext>
                  </a:extLst>
                </a:gridCol>
                <a:gridCol w="2359624">
                  <a:extLst>
                    <a:ext uri="{9D8B030D-6E8A-4147-A177-3AD203B41FA5}">
                      <a16:colId xmlns:a16="http://schemas.microsoft.com/office/drawing/2014/main" val="3570873512"/>
                    </a:ext>
                  </a:extLst>
                </a:gridCol>
                <a:gridCol w="2359624">
                  <a:extLst>
                    <a:ext uri="{9D8B030D-6E8A-4147-A177-3AD203B41FA5}">
                      <a16:colId xmlns:a16="http://schemas.microsoft.com/office/drawing/2014/main" val="2492647259"/>
                    </a:ext>
                  </a:extLst>
                </a:gridCol>
              </a:tblGrid>
              <a:tr h="420129">
                <a:tc>
                  <a:txBody>
                    <a:bodyPr/>
                    <a:lstStyle/>
                    <a:p>
                      <a:pPr algn="ctr"/>
                      <a:r>
                        <a:rPr lang="en-US" sz="1400">
                          <a:latin typeface="Cambria" panose="02040503050406030204" pitchFamily="18" charset="0"/>
                        </a:rPr>
                        <a:t>Strand</a:t>
                      </a:r>
                    </a:p>
                  </a:txBody>
                  <a:tcPr anchor="ctr"/>
                </a:tc>
                <a:tc>
                  <a:txBody>
                    <a:bodyPr/>
                    <a:lstStyle/>
                    <a:p>
                      <a:pPr algn="ctr"/>
                      <a:r>
                        <a:rPr lang="en-US" sz="1400">
                          <a:latin typeface="Cambria" panose="02040503050406030204" pitchFamily="18" charset="0"/>
                        </a:rPr>
                        <a:t>K-2</a:t>
                      </a:r>
                    </a:p>
                  </a:txBody>
                  <a:tcPr anchor="ctr"/>
                </a:tc>
                <a:tc>
                  <a:txBody>
                    <a:bodyPr/>
                    <a:lstStyle/>
                    <a:p>
                      <a:pPr algn="ctr"/>
                      <a:r>
                        <a:rPr lang="en-US" sz="1400">
                          <a:latin typeface="Cambria" panose="02040503050406030204" pitchFamily="18" charset="0"/>
                        </a:rPr>
                        <a:t>3-5</a:t>
                      </a:r>
                    </a:p>
                  </a:txBody>
                  <a:tcPr anchor="ctr"/>
                </a:tc>
                <a:tc>
                  <a:txBody>
                    <a:bodyPr/>
                    <a:lstStyle/>
                    <a:p>
                      <a:pPr algn="ctr"/>
                      <a:r>
                        <a:rPr lang="en-US" sz="1400">
                          <a:latin typeface="Cambria" panose="02040503050406030204" pitchFamily="18" charset="0"/>
                        </a:rPr>
                        <a:t>6-8</a:t>
                      </a:r>
                    </a:p>
                  </a:txBody>
                  <a:tcPr anchor="ctr"/>
                </a:tc>
                <a:tc>
                  <a:txBody>
                    <a:bodyPr/>
                    <a:lstStyle/>
                    <a:p>
                      <a:pPr algn="ctr"/>
                      <a:r>
                        <a:rPr lang="en-US" sz="1400">
                          <a:latin typeface="Cambria" panose="02040503050406030204" pitchFamily="18" charset="0"/>
                        </a:rPr>
                        <a:t>9-12</a:t>
                      </a:r>
                    </a:p>
                  </a:txBody>
                  <a:tcPr anchor="ctr"/>
                </a:tc>
                <a:extLst>
                  <a:ext uri="{0D108BD9-81ED-4DB2-BD59-A6C34878D82A}">
                    <a16:rowId xmlns:a16="http://schemas.microsoft.com/office/drawing/2014/main" val="2841194143"/>
                  </a:ext>
                </a:extLst>
              </a:tr>
              <a:tr h="1523691">
                <a:tc>
                  <a:txBody>
                    <a:bodyPr/>
                    <a:lstStyle/>
                    <a:p>
                      <a:pPr algn="l"/>
                      <a:r>
                        <a:rPr lang="en-US" sz="1400" b="1">
                          <a:effectLst/>
                          <a:latin typeface="Calibri" panose="020F0502020204030204" pitchFamily="34" charset="0"/>
                        </a:rPr>
                        <a:t>Sustainability and Stewardship:</a:t>
                      </a:r>
                    </a:p>
                    <a:p>
                      <a:pPr algn="l"/>
                      <a:r>
                        <a:rPr lang="en-US" sz="1400" i="1">
                          <a:effectLst/>
                          <a:latin typeface="Calibri" panose="020F0502020204030204" pitchFamily="34" charset="0"/>
                        </a:rPr>
                        <a:t>Environmental Sustainably</a:t>
                      </a:r>
                    </a:p>
                  </a:txBody>
                  <a:tcPr marL="47625" marR="47625" marT="0" marB="0" anchor="ctr"/>
                </a:tc>
                <a:tc>
                  <a:txBody>
                    <a:bodyPr/>
                    <a:lstStyle/>
                    <a:p>
                      <a:r>
                        <a:rPr lang="en-US" sz="1200" b="1">
                          <a:solidFill>
                            <a:schemeClr val="bg1"/>
                          </a:solidFill>
                          <a:effectLst/>
                          <a:latin typeface="Calibri" panose="020F0502020204030204" pitchFamily="34" charset="0"/>
                        </a:rPr>
                        <a:t>3.4.K-2.D </a:t>
                      </a:r>
                    </a:p>
                    <a:p>
                      <a:r>
                        <a:rPr lang="en-US" sz="1200">
                          <a:solidFill>
                            <a:schemeClr val="bg1"/>
                          </a:solidFill>
                          <a:effectLst/>
                          <a:latin typeface="Calibri" panose="020F0502020204030204" pitchFamily="34" charset="0"/>
                        </a:rPr>
                        <a:t>Plan and carry out an investigation to address an issue in the local environment and community. </a:t>
                      </a:r>
                    </a:p>
                  </a:txBody>
                  <a:tcPr marL="47625" marR="4762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a:solidFill>
                            <a:schemeClr val="bg1"/>
                          </a:solidFill>
                          <a:effectLst/>
                          <a:latin typeface="Cambria" panose="02040503050406030204" pitchFamily="18" charset="0"/>
                          <a:ea typeface="+mn-ea"/>
                          <a:cs typeface="+mn-cs"/>
                        </a:rPr>
                        <a:t>Refer to other STEELS standards to build a learning progression. </a:t>
                      </a:r>
                      <a:endParaRPr lang="en-US" sz="1200" i="1">
                        <a:solidFill>
                          <a:schemeClr val="bg1"/>
                        </a:solidFill>
                        <a:latin typeface="Cambria" panose="02040503050406030204" pitchFamily="18" charset="0"/>
                      </a:endParaRPr>
                    </a:p>
                    <a:p>
                      <a:pPr algn="l"/>
                      <a:endParaRPr lang="en-US" sz="1200">
                        <a:solidFill>
                          <a:schemeClr val="bg1"/>
                        </a:solidFill>
                        <a:effectLst/>
                        <a:latin typeface="Calibri" panose="020F0502020204030204" pitchFamily="34" charset="0"/>
                      </a:endParaRPr>
                    </a:p>
                  </a:txBody>
                  <a:tcPr marL="47625" marR="47625" marT="0" marB="0" anchor="ctr"/>
                </a:tc>
                <a:tc>
                  <a:txBody>
                    <a:bodyPr/>
                    <a:lstStyle/>
                    <a:p>
                      <a:r>
                        <a:rPr lang="en-US" sz="1200" b="1">
                          <a:solidFill>
                            <a:schemeClr val="bg1"/>
                          </a:solidFill>
                          <a:effectLst/>
                          <a:latin typeface="Calibri" panose="020F0502020204030204" pitchFamily="34" charset="0"/>
                        </a:rPr>
                        <a:t>3.4.6-8.G </a:t>
                      </a:r>
                    </a:p>
                    <a:p>
                      <a:r>
                        <a:rPr lang="en-US" sz="1200">
                          <a:solidFill>
                            <a:schemeClr val="bg1"/>
                          </a:solidFill>
                          <a:effectLst/>
                          <a:latin typeface="Calibri" panose="020F0502020204030204" pitchFamily="34" charset="0"/>
                        </a:rPr>
                        <a:t>Obtain and communicate information to describe how best resource management practices and environmental laws are designed to achieve environmental sustainability. </a:t>
                      </a:r>
                    </a:p>
                  </a:txBody>
                  <a:tcPr marL="47625" marR="47625" marT="0" marB="0"/>
                </a:tc>
                <a:tc>
                  <a:txBody>
                    <a:bodyPr/>
                    <a:lstStyle/>
                    <a:p>
                      <a:r>
                        <a:rPr lang="en-US" sz="1200" b="1">
                          <a:solidFill>
                            <a:schemeClr val="bg1"/>
                          </a:solidFill>
                          <a:effectLst/>
                          <a:latin typeface="Calibri" panose="020F0502020204030204" pitchFamily="34" charset="0"/>
                        </a:rPr>
                        <a:t>3.4.9-12.G </a:t>
                      </a:r>
                    </a:p>
                    <a:p>
                      <a:r>
                        <a:rPr lang="en-US" sz="1200">
                          <a:solidFill>
                            <a:schemeClr val="bg1"/>
                          </a:solidFill>
                          <a:effectLst/>
                          <a:latin typeface="Calibri" panose="020F0502020204030204" pitchFamily="34" charset="0"/>
                        </a:rPr>
                        <a:t>Analyze and evaluate how best resource management practices and environmental laws achieve sustainability of natural resources. </a:t>
                      </a:r>
                    </a:p>
                  </a:txBody>
                  <a:tcPr marL="47625" marR="47625" marT="0" marB="0"/>
                </a:tc>
                <a:extLst>
                  <a:ext uri="{0D108BD9-81ED-4DB2-BD59-A6C34878D82A}">
                    <a16:rowId xmlns:a16="http://schemas.microsoft.com/office/drawing/2014/main" val="3669463640"/>
                  </a:ext>
                </a:extLst>
              </a:tr>
              <a:tr h="1258770">
                <a:tc>
                  <a:txBody>
                    <a:bodyPr/>
                    <a:lstStyle/>
                    <a:p>
                      <a:pPr algn="l"/>
                      <a:r>
                        <a:rPr lang="en-US" sz="1400" b="1">
                          <a:effectLst/>
                          <a:latin typeface="Calibri" panose="020F0502020204030204" pitchFamily="34" charset="0"/>
                        </a:rPr>
                        <a:t>Sustainability and Stewardship:</a:t>
                      </a:r>
                    </a:p>
                    <a:p>
                      <a:pPr algn="l"/>
                      <a:r>
                        <a:rPr lang="en-US" sz="1400" i="1">
                          <a:effectLst/>
                          <a:latin typeface="Calibri" panose="020F0502020204030204" pitchFamily="34" charset="0"/>
                        </a:rPr>
                        <a:t>Environmental Stewardship</a:t>
                      </a:r>
                    </a:p>
                  </a:txBody>
                  <a:tcPr marL="47625" marR="4762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a:solidFill>
                            <a:schemeClr val="bg1"/>
                          </a:solidFill>
                          <a:effectLst/>
                          <a:latin typeface="Cambria" panose="02040503050406030204" pitchFamily="18" charset="0"/>
                          <a:ea typeface="+mn-ea"/>
                          <a:cs typeface="+mn-cs"/>
                        </a:rPr>
                        <a:t>Refer to other STEELS standards to build a learning progression. </a:t>
                      </a:r>
                      <a:endParaRPr lang="en-US" sz="1200" i="1">
                        <a:solidFill>
                          <a:schemeClr val="bg1"/>
                        </a:solidFill>
                        <a:latin typeface="Cambria" panose="02040503050406030204" pitchFamily="18" charset="0"/>
                      </a:endParaRPr>
                    </a:p>
                    <a:p>
                      <a:pPr algn="l"/>
                      <a:endParaRPr lang="en-US" sz="1200">
                        <a:solidFill>
                          <a:schemeClr val="bg1"/>
                        </a:solidFill>
                        <a:effectLst/>
                        <a:latin typeface="Calibri" panose="020F0502020204030204" pitchFamily="34" charset="0"/>
                      </a:endParaRPr>
                    </a:p>
                  </a:txBody>
                  <a:tcPr marL="47625" marR="47625" marT="0" marB="0" anchor="ctr"/>
                </a:tc>
                <a:tc>
                  <a:txBody>
                    <a:bodyPr/>
                    <a:lstStyle/>
                    <a:p>
                      <a:r>
                        <a:rPr lang="en-US" sz="1200" b="1">
                          <a:solidFill>
                            <a:schemeClr val="bg1"/>
                          </a:solidFill>
                          <a:effectLst/>
                          <a:latin typeface="Calibri" panose="020F0502020204030204" pitchFamily="34" charset="0"/>
                        </a:rPr>
                        <a:t>3.4.3-5.F </a:t>
                      </a:r>
                    </a:p>
                    <a:p>
                      <a:r>
                        <a:rPr lang="en-US" sz="1200">
                          <a:solidFill>
                            <a:schemeClr val="bg1"/>
                          </a:solidFill>
                          <a:effectLst/>
                          <a:latin typeface="Calibri" panose="020F0502020204030204" pitchFamily="34" charset="0"/>
                        </a:rPr>
                        <a:t>Critique ways that people depend on and change the environment. </a:t>
                      </a:r>
                    </a:p>
                  </a:txBody>
                  <a:tcPr marL="47625" marR="47625" marT="0" marB="0"/>
                </a:tc>
                <a:tc>
                  <a:txBody>
                    <a:bodyPr/>
                    <a:lstStyle/>
                    <a:p>
                      <a:r>
                        <a:rPr lang="en-US" sz="1200" b="1">
                          <a:solidFill>
                            <a:schemeClr val="bg1"/>
                          </a:solidFill>
                          <a:effectLst/>
                          <a:latin typeface="Calibri" panose="020F0502020204030204" pitchFamily="34" charset="0"/>
                        </a:rPr>
                        <a:t>3.4.6-8.H </a:t>
                      </a:r>
                    </a:p>
                    <a:p>
                      <a:r>
                        <a:rPr lang="en-US" sz="1200">
                          <a:solidFill>
                            <a:schemeClr val="bg1"/>
                          </a:solidFill>
                          <a:effectLst/>
                          <a:latin typeface="Calibri" panose="020F0502020204030204" pitchFamily="34" charset="0"/>
                        </a:rPr>
                        <a:t>Design a solution to an environmental issue in which individuals and societies can engage as stewards of the environment. </a:t>
                      </a:r>
                    </a:p>
                  </a:txBody>
                  <a:tcPr marL="47625" marR="47625" marT="0" marB="0"/>
                </a:tc>
                <a:tc>
                  <a:txBody>
                    <a:bodyPr/>
                    <a:lstStyle/>
                    <a:p>
                      <a:r>
                        <a:rPr lang="en-US" sz="1200" b="1" dirty="0">
                          <a:solidFill>
                            <a:schemeClr val="bg1"/>
                          </a:solidFill>
                          <a:effectLst/>
                          <a:latin typeface="Calibri" panose="020F0502020204030204" pitchFamily="34" charset="0"/>
                        </a:rPr>
                        <a:t>3.4.9-12.H </a:t>
                      </a:r>
                    </a:p>
                    <a:p>
                      <a:r>
                        <a:rPr lang="en-US" sz="1200" dirty="0">
                          <a:solidFill>
                            <a:schemeClr val="bg1"/>
                          </a:solidFill>
                          <a:effectLst/>
                          <a:latin typeface="Calibri" panose="020F0502020204030204" pitchFamily="34" charset="0"/>
                        </a:rPr>
                        <a:t>Design and evaluate solutions in which individuals and societies can promote stewardship in environmental quality and community well-being. </a:t>
                      </a:r>
                    </a:p>
                  </a:txBody>
                  <a:tcPr marL="47625" marR="47625" marT="0" marB="0"/>
                </a:tc>
                <a:extLst>
                  <a:ext uri="{0D108BD9-81ED-4DB2-BD59-A6C34878D82A}">
                    <a16:rowId xmlns:a16="http://schemas.microsoft.com/office/drawing/2014/main" val="2177799720"/>
                  </a:ext>
                </a:extLst>
              </a:tr>
              <a:tr h="1266009">
                <a:tc>
                  <a:txBody>
                    <a:bodyPr/>
                    <a:lstStyle/>
                    <a:p>
                      <a:pPr algn="l"/>
                      <a:r>
                        <a:rPr lang="en-US" sz="1400" b="1">
                          <a:effectLst/>
                          <a:latin typeface="Calibri" panose="020F0502020204030204" pitchFamily="34" charset="0"/>
                        </a:rPr>
                        <a:t>Sustainability and Stewardship:</a:t>
                      </a:r>
                    </a:p>
                    <a:p>
                      <a:pPr algn="l"/>
                      <a:r>
                        <a:rPr lang="en-US" sz="1400" i="1">
                          <a:effectLst/>
                          <a:latin typeface="Calibri" panose="020F0502020204030204" pitchFamily="34" charset="0"/>
                        </a:rPr>
                        <a:t>Environmental Justice</a:t>
                      </a:r>
                    </a:p>
                  </a:txBody>
                  <a:tcPr marL="47625" marR="4762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a:solidFill>
                            <a:schemeClr val="bg1"/>
                          </a:solidFill>
                          <a:effectLst/>
                          <a:latin typeface="Cambria" panose="02040503050406030204" pitchFamily="18" charset="0"/>
                          <a:ea typeface="+mn-ea"/>
                          <a:cs typeface="+mn-cs"/>
                        </a:rPr>
                        <a:t>Refer to other STEELS standards to build a learning progression. </a:t>
                      </a:r>
                      <a:endParaRPr lang="en-US" sz="1200" i="1">
                        <a:solidFill>
                          <a:schemeClr val="bg1"/>
                        </a:solidFill>
                        <a:latin typeface="Cambria" panose="02040503050406030204" pitchFamily="18" charset="0"/>
                      </a:endParaRPr>
                    </a:p>
                    <a:p>
                      <a:pPr algn="l"/>
                      <a:endParaRPr lang="en-US" sz="1200">
                        <a:solidFill>
                          <a:schemeClr val="bg1"/>
                        </a:solidFill>
                        <a:latin typeface="Cambria" panose="02040503050406030204" pitchFamily="18" charset="0"/>
                      </a:endParaRPr>
                    </a:p>
                  </a:txBody>
                  <a:tcPr anchor="ctr"/>
                </a:tc>
                <a:tc>
                  <a:txBody>
                    <a:bodyPr/>
                    <a:lstStyle/>
                    <a:p>
                      <a:r>
                        <a:rPr lang="en-US" sz="1200" b="1" dirty="0">
                          <a:solidFill>
                            <a:schemeClr val="bg1"/>
                          </a:solidFill>
                          <a:effectLst/>
                          <a:latin typeface="Calibri" panose="020F0502020204030204" pitchFamily="34" charset="0"/>
                        </a:rPr>
                        <a:t>3.4.3-5.G </a:t>
                      </a:r>
                    </a:p>
                    <a:p>
                      <a:r>
                        <a:rPr lang="en-US" sz="1200" dirty="0">
                          <a:solidFill>
                            <a:schemeClr val="bg1"/>
                          </a:solidFill>
                          <a:effectLst/>
                          <a:latin typeface="Calibri" panose="020F0502020204030204" pitchFamily="34" charset="0"/>
                        </a:rPr>
                        <a:t>Investigate how perspectives over the use of resources and the development of technology have changed over time and resulted in conflict over the development of societies and nations. </a:t>
                      </a:r>
                    </a:p>
                  </a:txBody>
                  <a:tcPr marL="47625" marR="47625" marT="0" marB="0"/>
                </a:tc>
                <a:tc>
                  <a:txBody>
                    <a:bodyPr/>
                    <a:lstStyle/>
                    <a:p>
                      <a:r>
                        <a:rPr lang="en-US" sz="1200" b="1" dirty="0">
                          <a:solidFill>
                            <a:schemeClr val="bg1"/>
                          </a:solidFill>
                          <a:effectLst/>
                          <a:latin typeface="Calibri" panose="020F0502020204030204" pitchFamily="34" charset="0"/>
                        </a:rPr>
                        <a:t>3.4.6-8.I </a:t>
                      </a:r>
                    </a:p>
                    <a:p>
                      <a:r>
                        <a:rPr lang="en-US" sz="1200" dirty="0">
                          <a:solidFill>
                            <a:schemeClr val="bg1"/>
                          </a:solidFill>
                          <a:effectLst/>
                          <a:latin typeface="Calibri" panose="020F0502020204030204" pitchFamily="34" charset="0"/>
                        </a:rPr>
                        <a:t>Construct an explanation that describes regional environmental conditions and their implications on environmental justice and social equity. </a:t>
                      </a:r>
                    </a:p>
                  </a:txBody>
                  <a:tcPr marL="47625" marR="47625" marT="0" marB="0"/>
                </a:tc>
                <a:tc>
                  <a:txBody>
                    <a:bodyPr/>
                    <a:lstStyle/>
                    <a:p>
                      <a:r>
                        <a:rPr lang="en-US" sz="1200" b="1" dirty="0">
                          <a:solidFill>
                            <a:schemeClr val="bg1"/>
                          </a:solidFill>
                          <a:effectLst/>
                          <a:latin typeface="Calibri" panose="020F0502020204030204" pitchFamily="34" charset="0"/>
                        </a:rPr>
                        <a:t>3.4.9-12.I </a:t>
                      </a:r>
                    </a:p>
                    <a:p>
                      <a:r>
                        <a:rPr lang="en-US" sz="1200" dirty="0">
                          <a:solidFill>
                            <a:schemeClr val="bg1"/>
                          </a:solidFill>
                          <a:effectLst/>
                          <a:latin typeface="Calibri" panose="020F0502020204030204" pitchFamily="34" charset="0"/>
                        </a:rPr>
                        <a:t>Analyze and interpret data on a regional environmental condition and its implications on environmental justice and social equity. </a:t>
                      </a:r>
                    </a:p>
                  </a:txBody>
                  <a:tcPr marL="47625" marR="47625" marT="0" marB="0"/>
                </a:tc>
                <a:extLst>
                  <a:ext uri="{0D108BD9-81ED-4DB2-BD59-A6C34878D82A}">
                    <a16:rowId xmlns:a16="http://schemas.microsoft.com/office/drawing/2014/main" val="3681565069"/>
                  </a:ext>
                </a:extLst>
              </a:tr>
            </a:tbl>
          </a:graphicData>
        </a:graphic>
      </p:graphicFrame>
    </p:spTree>
    <p:extLst>
      <p:ext uri="{BB962C8B-B14F-4D97-AF65-F5344CB8AC3E}">
        <p14:creationId xmlns:p14="http://schemas.microsoft.com/office/powerpoint/2010/main" val="855229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9EF96-24BE-8C96-CBEC-B46519C1FA70}"/>
              </a:ext>
            </a:extLst>
          </p:cNvPr>
          <p:cNvSpPr>
            <a:spLocks noGrp="1"/>
          </p:cNvSpPr>
          <p:nvPr>
            <p:ph type="title"/>
          </p:nvPr>
        </p:nvSpPr>
        <p:spPr>
          <a:xfrm>
            <a:off x="279400" y="136525"/>
            <a:ext cx="10515600" cy="1325563"/>
          </a:xfrm>
        </p:spPr>
        <p:txBody>
          <a:bodyPr>
            <a:normAutofit/>
          </a:bodyPr>
          <a:lstStyle/>
          <a:p>
            <a:r>
              <a:rPr lang="en-US"/>
              <a:t>ELS SEP’s Blend</a:t>
            </a:r>
            <a:br>
              <a:rPr lang="en-US"/>
            </a:br>
            <a:r>
              <a:rPr lang="en-US"/>
              <a:t>Interdisciplinary Inquiry Practices</a:t>
            </a:r>
          </a:p>
        </p:txBody>
      </p:sp>
      <p:sp>
        <p:nvSpPr>
          <p:cNvPr id="6" name="Date Placeholder 5">
            <a:extLst>
              <a:ext uri="{FF2B5EF4-FFF2-40B4-BE49-F238E27FC236}">
                <a16:creationId xmlns:a16="http://schemas.microsoft.com/office/drawing/2014/main" id="{F0704CFC-722E-BE51-07E1-A3AC3C6FF4BC}"/>
              </a:ext>
            </a:extLst>
          </p:cNvPr>
          <p:cNvSpPr>
            <a:spLocks noGrp="1"/>
          </p:cNvSpPr>
          <p:nvPr>
            <p:ph type="dt" sz="half" idx="10"/>
          </p:nvPr>
        </p:nvSpPr>
        <p:spPr/>
        <p:txBody>
          <a:bodyPr/>
          <a:lstStyle/>
          <a:p>
            <a:fld id="{0BD27E96-2943-4845-80C9-923B6DF36F65}" type="datetime1">
              <a:rPr lang="en-US" smtClean="0"/>
              <a:t>1/26/2023</a:t>
            </a:fld>
            <a:endParaRPr lang="en-US"/>
          </a:p>
        </p:txBody>
      </p:sp>
      <p:sp>
        <p:nvSpPr>
          <p:cNvPr id="7" name="Slide Number Placeholder 6">
            <a:extLst>
              <a:ext uri="{FF2B5EF4-FFF2-40B4-BE49-F238E27FC236}">
                <a16:creationId xmlns:a16="http://schemas.microsoft.com/office/drawing/2014/main" id="{2CFE86BB-2E88-7D1D-6985-8820128FA00F}"/>
              </a:ext>
            </a:extLst>
          </p:cNvPr>
          <p:cNvSpPr>
            <a:spLocks noGrp="1"/>
          </p:cNvSpPr>
          <p:nvPr>
            <p:ph type="sldNum" sz="quarter" idx="12"/>
          </p:nvPr>
        </p:nvSpPr>
        <p:spPr/>
        <p:txBody>
          <a:bodyPr/>
          <a:lstStyle/>
          <a:p>
            <a:fld id="{B24F5015-3417-4B27-A586-E4CCF4D77832}" type="slidenum">
              <a:rPr lang="en-US" smtClean="0"/>
              <a:t>9</a:t>
            </a:fld>
            <a:endParaRPr lang="en-US"/>
          </a:p>
        </p:txBody>
      </p:sp>
      <p:pic>
        <p:nvPicPr>
          <p:cNvPr id="1032" name="Picture 8" descr="EE and the Next Generation Science Standards | NEEF">
            <a:extLst>
              <a:ext uri="{FF2B5EF4-FFF2-40B4-BE49-F238E27FC236}">
                <a16:creationId xmlns:a16="http://schemas.microsoft.com/office/drawing/2014/main" id="{FFEC04ED-1A1B-EF1F-81AA-2FB222139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976" y="2132590"/>
            <a:ext cx="3798741" cy="37818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F315140-A631-709C-AA0A-393899A2170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03601" y="1573729"/>
            <a:ext cx="3628876" cy="2319903"/>
          </a:xfrm>
          <a:prstGeom prst="rect">
            <a:avLst/>
          </a:prstGeom>
        </p:spPr>
      </p:pic>
      <p:pic>
        <p:nvPicPr>
          <p:cNvPr id="11" name="Picture 4">
            <a:extLst>
              <a:ext uri="{FF2B5EF4-FFF2-40B4-BE49-F238E27FC236}">
                <a16:creationId xmlns:a16="http://schemas.microsoft.com/office/drawing/2014/main" id="{3642AD3E-4F81-34CC-0001-F7CD57428313}"/>
              </a:ex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56" r="669"/>
          <a:stretch/>
        </p:blipFill>
        <p:spPr bwMode="auto">
          <a:xfrm>
            <a:off x="4741794" y="4010264"/>
            <a:ext cx="3152491" cy="2482611"/>
          </a:xfrm>
          <a:prstGeom prst="rect">
            <a:avLst/>
          </a:prstGeom>
          <a:noFill/>
          <a:extLst>
            <a:ext uri="{909E8E84-426E-40DD-AFC4-6F175D3DCCD1}">
              <a14:hiddenFill xmlns:a14="http://schemas.microsoft.com/office/drawing/2010/main">
                <a:solidFill>
                  <a:srgbClr val="FFFFFF"/>
                </a:solidFill>
              </a14:hiddenFill>
            </a:ext>
          </a:extLst>
        </p:spPr>
      </p:pic>
      <p:pic>
        <p:nvPicPr>
          <p:cNvPr id="19" name="Google Shape;218;p33" descr="Image of technology &amp; engineering standards organization chart">
            <a:extLst>
              <a:ext uri="{FF2B5EF4-FFF2-40B4-BE49-F238E27FC236}">
                <a16:creationId xmlns:a16="http://schemas.microsoft.com/office/drawing/2014/main" id="{BB0C5BC7-DAA9-04A3-FAAE-3D93868DF907}"/>
              </a:ext>
            </a:extLst>
          </p:cNvPr>
          <p:cNvPicPr preferRelativeResize="0"/>
          <p:nvPr/>
        </p:nvPicPr>
        <p:blipFill>
          <a:blip r:embed="rId6">
            <a:alphaModFix/>
          </a:blip>
          <a:stretch>
            <a:fillRect/>
          </a:stretch>
        </p:blipFill>
        <p:spPr>
          <a:xfrm>
            <a:off x="7609840" y="1963227"/>
            <a:ext cx="4993640" cy="3951221"/>
          </a:xfrm>
          <a:prstGeom prst="rect">
            <a:avLst/>
          </a:prstGeom>
          <a:noFill/>
          <a:ln>
            <a:noFill/>
          </a:ln>
        </p:spPr>
      </p:pic>
    </p:spTree>
    <p:extLst>
      <p:ext uri="{BB962C8B-B14F-4D97-AF65-F5344CB8AC3E}">
        <p14:creationId xmlns:p14="http://schemas.microsoft.com/office/powerpoint/2010/main" val="2179482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5745096E880943ACB0FE4084512437" ma:contentTypeVersion="13" ma:contentTypeDescription="Create a new document." ma:contentTypeScope="" ma:versionID="60aa1b27530aed6876dc73b340de09e3">
  <xsd:schema xmlns:xsd="http://www.w3.org/2001/XMLSchema" xmlns:xs="http://www.w3.org/2001/XMLSchema" xmlns:p="http://schemas.microsoft.com/office/2006/metadata/properties" xmlns:ns2="f1c7bf0e-1cb0-48f8-99df-6e3f20f315ba" targetNamespace="http://schemas.microsoft.com/office/2006/metadata/properties" ma:root="true" ma:fieldsID="c2e208f0d06b82c83284b9b87c653362" ns2:_="">
    <xsd:import namespace="f1c7bf0e-1cb0-48f8-99df-6e3f20f315ba"/>
    <xsd:element name="properties">
      <xsd:complexType>
        <xsd:sequence>
          <xsd:element name="documentManagement">
            <xsd:complexType>
              <xsd:all>
                <xsd:element ref="ns2:Group"/>
                <xsd:element ref="ns2:Document_x0020_Type" minOccurs="0"/>
                <xsd:element ref="ns2:Document_x0020_Type_x0020_II" minOccurs="0"/>
                <xsd:element ref="ns2:Category" minOccurs="0"/>
                <xsd:element ref="ns2:Month" minOccurs="0"/>
                <xsd:element ref="ns2:Author0" minOccurs="0"/>
                <xsd:element ref="ns2:Year" minOccurs="0"/>
                <xsd:element ref="ns2:To_x0020_Be_x0020_Deleted_x003f_"/>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c7bf0e-1cb0-48f8-99df-6e3f20f315ba" elementFormDefault="qualified">
    <xsd:import namespace="http://schemas.microsoft.com/office/2006/documentManagement/types"/>
    <xsd:import namespace="http://schemas.microsoft.com/office/infopath/2007/PartnerControls"/>
    <xsd:element name="Group" ma:index="2" ma:displayName="Group" ma:default="Select..." ma:format="Dropdown" ma:internalName="Group">
      <xsd:simpleType>
        <xsd:restriction base="dms:Choice">
          <xsd:enumeration value="Select..."/>
          <xsd:enumeration value="PDE Highlights"/>
          <xsd:enumeration value="Transition"/>
          <xsd:enumeration value="COVID-19"/>
          <xsd:enumeration value="Getting My Job Done"/>
          <xsd:enumeration value="Internal Controls"/>
          <xsd:enumeration value="My Professional Growth"/>
          <xsd:enumeration value="My Personal Stuff"/>
          <xsd:enumeration value="My Work Place"/>
          <xsd:enumeration value="Health Safety and Security"/>
          <xsd:enumeration value="Management Services"/>
          <xsd:enumeration value="Penn Link"/>
          <xsd:enumeration value="Accessibility"/>
        </xsd:restriction>
      </xsd:simpleType>
    </xsd:element>
    <xsd:element name="Document_x0020_Type" ma:index="3" nillable="true" ma:displayName="Document Type I" ma:default="Select..." ma:format="Dropdown" ma:internalName="Document_x0020_Type">
      <xsd:simpleType>
        <xsd:restriction base="dms:Choice">
          <xsd:enumeration value="Select..."/>
          <xsd:enumeration value="COVID-HR"/>
          <xsd:enumeration value="COVID-IT"/>
          <xsd:enumeration value="COVID-Budget"/>
          <xsd:enumeration value="COVID-Resources"/>
          <xsd:enumeration value="Accessibility"/>
          <xsd:enumeration value="Admin Policies"/>
          <xsd:enumeration value="Electronic Personnel Action Request (ePAR)"/>
          <xsd:enumeration value="Emergency Evacuation Plan"/>
          <xsd:enumeration value="Employee"/>
          <xsd:enumeration value="Health, Safety &amp; Security"/>
          <xsd:enumeration value="HR Transition"/>
          <xsd:enumeration value="IT Transition"/>
          <xsd:enumeration value="Leave/AWS"/>
          <xsd:enumeration value="Miscellaneous"/>
          <xsd:enumeration value="Parking"/>
          <xsd:enumeration value="Pay and Benefits"/>
          <xsd:enumeration value="PDE Academy"/>
          <xsd:enumeration value="Supervisor"/>
        </xsd:restriction>
      </xsd:simpleType>
    </xsd:element>
    <xsd:element name="Document_x0020_Type_x0020_II" ma:index="4" nillable="true" ma:displayName="Document Type II" ma:default="Select..." ma:format="Dropdown" ma:internalName="Document_x0020_Type_x0020_II">
      <xsd:simpleType>
        <xsd:restriction base="dms:Choice">
          <xsd:enumeration value="Select..."/>
          <xsd:enumeration value="Accessibility"/>
          <xsd:enumeration value="Admin Policies"/>
          <xsd:enumeration value="Electronic Personnel Action Request (ePAR)"/>
          <xsd:enumeration value="Emergency Evacuation Plan"/>
          <xsd:enumeration value="Employee"/>
          <xsd:enumeration value="Health, Safety &amp; Security"/>
          <xsd:enumeration value="HR Transition"/>
          <xsd:enumeration value="IT Transition"/>
          <xsd:enumeration value="Leave/AWS"/>
          <xsd:enumeration value="Miscellaneous"/>
          <xsd:enumeration value="Parking"/>
          <xsd:enumeration value="Pay and Benefits"/>
          <xsd:enumeration value="PDE Academy"/>
          <xsd:enumeration value="Supervisor"/>
          <xsd:enumeration value="Zoom"/>
        </xsd:restriction>
      </xsd:simpleType>
    </xsd:element>
    <xsd:element name="Category" ma:index="5" nillable="true" ma:displayName="Category" ma:default="Select..." ma:format="Dropdown" ma:internalName="Category">
      <xsd:simpleType>
        <xsd:restriction base="dms:Choice">
          <xsd:enumeration value="Select..."/>
          <xsd:enumeration value="1. Active Shooter"/>
          <xsd:enumeration value="2. AED/Medical Emergencies"/>
          <xsd:enumeration value="3. Emergency Evacuation/Emergency Preparedness"/>
          <xsd:enumeration value="4. Accidents"/>
          <xsd:enumeration value="5. Safety Goals /Personal Safety"/>
          <xsd:enumeration value="6. Health, Wellness and Fitness"/>
          <xsd:enumeration value="7. Security/ID Badge"/>
          <xsd:enumeration value="8. Worker's Compensation"/>
          <xsd:enumeration value="9. Additional Resources"/>
          <xsd:enumeration value="Employee"/>
          <xsd:enumeration value="Supervisor"/>
          <xsd:enumeration value="Year 2022"/>
          <xsd:enumeration value="Year 2021"/>
          <xsd:enumeration value="Year 2020"/>
          <xsd:enumeration value="Year 2019"/>
          <xsd:enumeration value="Year 2018"/>
          <xsd:enumeration value="Year 2017"/>
          <xsd:enumeration value="Year 2016"/>
          <xsd:enumeration value="Year 2015"/>
          <xsd:enumeration value="Year 2014"/>
          <xsd:enumeration value="Year 2013"/>
          <xsd:enumeration value="Year 2012"/>
          <xsd:enumeration value="Year 2011"/>
        </xsd:restriction>
      </xsd:simpleType>
    </xsd:element>
    <xsd:element name="Month" ma:index="12" nillable="true" ma:displayName="Month" ma:default="Select..." ma:format="Dropdown" ma:internalName="Month">
      <xsd:simpleType>
        <xsd:restriction base="dms:Choice">
          <xsd:enumeration value="Select..."/>
          <xsd:enumeration value="01 - January"/>
          <xsd:enumeration value="02 - February"/>
          <xsd:enumeration value="03 - March"/>
          <xsd:enumeration value="04 - April"/>
          <xsd:enumeration value="05 - May"/>
          <xsd:enumeration value="06 - June"/>
          <xsd:enumeration value="07 - July"/>
          <xsd:enumeration value="08 - August"/>
          <xsd:enumeration value="09 - September"/>
          <xsd:enumeration value="10 - October"/>
          <xsd:enumeration value="11 - November"/>
          <xsd:enumeration value="12 - December"/>
        </xsd:restriction>
      </xsd:simpleType>
    </xsd:element>
    <xsd:element name="Author0" ma:index="13" nillable="true" ma:displayName="Sent By" ma:description="The name in the column reflect the name of the Penn Link message creator/submitter." ma:internalName="Author0">
      <xsd:simpleType>
        <xsd:restriction base="dms:Text">
          <xsd:maxLength value="255"/>
        </xsd:restriction>
      </xsd:simpleType>
    </xsd:element>
    <xsd:element name="Year" ma:index="14" nillable="true" ma:displayName="Year" ma:default="2021" ma:format="Dropdown" ma:internalName="Year">
      <xsd:simpleType>
        <xsd:restriction base="dms:Choice">
          <xsd:enumeration value="2022"/>
          <xsd:enumeration value="2021"/>
          <xsd:enumeration value="2020"/>
          <xsd:enumeration value="2019"/>
          <xsd:enumeration value="2018"/>
          <xsd:enumeration value="2017"/>
          <xsd:enumeration value="2016"/>
          <xsd:enumeration value="2015"/>
          <xsd:enumeration value="2014"/>
          <xsd:enumeration value="2013"/>
          <xsd:enumeration value="2012"/>
          <xsd:enumeration value="2011"/>
          <xsd:enumeration value="2010"/>
        </xsd:restriction>
      </xsd:simpleType>
    </xsd:element>
    <xsd:element name="To_x0020_Be_x0020_Deleted_x003f_" ma:index="15" ma:displayName="To Be Deleted?" ma:default="NO" ma:description="Identify if this Document needs to be removed from this Inside PDE site?" ma:format="Dropdown" ma:internalName="To_x0020_Be_x0020_Deleted_x003f_">
      <xsd:simpleType>
        <xsd:restriction base="dms:Choice">
          <xsd:enumeration value="NO"/>
          <xsd:enumeration value="Y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o_x0020_Be_x0020_Deleted_x003f_ xmlns="f1c7bf0e-1cb0-48f8-99df-6e3f20f315ba">NO</To_x0020_Be_x0020_Deleted_x003f_>
    <Document_x0020_Type_x0020_II xmlns="f1c7bf0e-1cb0-48f8-99df-6e3f20f315ba" xsi:nil="true"/>
    <Category xmlns="f1c7bf0e-1cb0-48f8-99df-6e3f20f315ba" xsi:nil="true"/>
    <Group xmlns="f1c7bf0e-1cb0-48f8-99df-6e3f20f315ba">Select...</Group>
    <Year xmlns="f1c7bf0e-1cb0-48f8-99df-6e3f20f315ba" xsi:nil="true"/>
    <Month xmlns="f1c7bf0e-1cb0-48f8-99df-6e3f20f315ba" xsi:nil="true"/>
    <Document_x0020_Type xmlns="f1c7bf0e-1cb0-48f8-99df-6e3f20f315ba" xsi:nil="true"/>
    <Author0 xmlns="f1c7bf0e-1cb0-48f8-99df-6e3f20f315b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4B3DE0-A293-416A-8B30-8A82F0158D59}">
  <ds:schemaRefs>
    <ds:schemaRef ds:uri="f1c7bf0e-1cb0-48f8-99df-6e3f20f315b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8CB3FC7-B59E-40D5-A9DE-932E9E5BECE3}">
  <ds:schemaRefs>
    <ds:schemaRef ds:uri="http://www.w3.org/XML/1998/namespace"/>
    <ds:schemaRef ds:uri="http://schemas.microsoft.com/office/2006/documentManagement/types"/>
    <ds:schemaRef ds:uri="http://purl.org/dc/elements/1.1/"/>
    <ds:schemaRef ds:uri="http://purl.org/dc/dcmitype/"/>
    <ds:schemaRef ds:uri="http://schemas.microsoft.com/office/2006/metadata/properties"/>
    <ds:schemaRef ds:uri="http://schemas.openxmlformats.org/package/2006/metadata/core-properties"/>
    <ds:schemaRef ds:uri="http://schemas.microsoft.com/office/infopath/2007/PartnerControls"/>
    <ds:schemaRef ds:uri="f1c7bf0e-1cb0-48f8-99df-6e3f20f315ba"/>
    <ds:schemaRef ds:uri="http://purl.org/dc/terms/"/>
  </ds:schemaRefs>
</ds:datastoreItem>
</file>

<file path=customXml/itemProps3.xml><?xml version="1.0" encoding="utf-8"?>
<ds:datastoreItem xmlns:ds="http://schemas.openxmlformats.org/officeDocument/2006/customXml" ds:itemID="{514C1FC7-4E50-493F-BCB4-8C1A73F486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TotalTime>
  <Words>2553</Words>
  <Application>Microsoft Office PowerPoint</Application>
  <PresentationFormat>Widescreen</PresentationFormat>
  <Paragraphs>289</Paragraphs>
  <Slides>17</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Cambria</vt:lpstr>
      <vt:lpstr>Georgia</vt:lpstr>
      <vt:lpstr>inherit</vt:lpstr>
      <vt:lpstr>Symbol</vt:lpstr>
      <vt:lpstr>Office Theme</vt:lpstr>
      <vt:lpstr>Science, Technology &amp; Engineering, Environmental Literacy Sustainability  STEELS  Unpacking the Environmental Literacy and Sustainability Standards</vt:lpstr>
      <vt:lpstr>STEELS Standards Organization</vt:lpstr>
      <vt:lpstr>Diving Deeper into the ELS  Standards Structure</vt:lpstr>
      <vt:lpstr>Diving Deeper into the ELS  Standards Structure</vt:lpstr>
      <vt:lpstr>Performance Expectation Structure</vt:lpstr>
      <vt:lpstr>Environmental Literacy and Sustainability:  Agriculture and Environmental  Systems and Resources </vt:lpstr>
      <vt:lpstr>Environmental Literacy and Sustainability:  Environmental Literacy Skills</vt:lpstr>
      <vt:lpstr>Environmental Literacy and Sustainability:  Sustainability and Stewardship</vt:lpstr>
      <vt:lpstr>ELS SEP’s Blend Interdisciplinary Inquiry Practices</vt:lpstr>
      <vt:lpstr>ELS Local Phenomena Focus Contextualizes CCCs</vt:lpstr>
      <vt:lpstr>Promotes Integrative Inquiry</vt:lpstr>
      <vt:lpstr>Focuses on Student-Driven Inquiry and Design</vt:lpstr>
      <vt:lpstr>ELS Foundation Box Structure</vt:lpstr>
      <vt:lpstr>Standard</vt:lpstr>
      <vt:lpstr>Standard, continued</vt:lpstr>
      <vt:lpstr>Communication</vt:lpstr>
      <vt:lpstr>Contact/Mission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Milakovic, Dana</dc:creator>
  <cp:lastModifiedBy>Andrea Brown</cp:lastModifiedBy>
  <cp:revision>3</cp:revision>
  <dcterms:created xsi:type="dcterms:W3CDTF">2022-07-06T18:28:13Z</dcterms:created>
  <dcterms:modified xsi:type="dcterms:W3CDTF">2023-01-26T20:38:54Z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0x010100545745096E880943ACB0FE4084512437</vt:lpwstr>
  </property>
</Properties>
</file>