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5"/>
  </p:notesMasterIdLst>
  <p:sldIdLst>
    <p:sldId id="256" r:id="rId5"/>
    <p:sldId id="257" r:id="rId6"/>
    <p:sldId id="260" r:id="rId7"/>
    <p:sldId id="344" r:id="rId8"/>
    <p:sldId id="345" r:id="rId9"/>
    <p:sldId id="313" r:id="rId10"/>
    <p:sldId id="346" r:id="rId11"/>
    <p:sldId id="347" r:id="rId12"/>
    <p:sldId id="348" r:id="rId13"/>
    <p:sldId id="319" r:id="rId14"/>
    <p:sldId id="349" r:id="rId15"/>
    <p:sldId id="352" r:id="rId16"/>
    <p:sldId id="354" r:id="rId17"/>
    <p:sldId id="339" r:id="rId18"/>
    <p:sldId id="340" r:id="rId19"/>
    <p:sldId id="341" r:id="rId20"/>
    <p:sldId id="350" r:id="rId21"/>
    <p:sldId id="351" r:id="rId22"/>
    <p:sldId id="353" r:id="rId23"/>
    <p:sldId id="299"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7835001-18C9-4074-831A-3018C6F25340}" v="1" dt="2022-11-04T16:15:54.47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9881" autoAdjust="0"/>
    <p:restoredTop sz="79416" autoAdjust="0"/>
  </p:normalViewPr>
  <p:slideViewPr>
    <p:cSldViewPr snapToGrid="0">
      <p:cViewPr varScale="1">
        <p:scale>
          <a:sx n="66" d="100"/>
          <a:sy n="66" d="100"/>
        </p:scale>
        <p:origin x="106" y="53"/>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65" d="100"/>
          <a:sy n="65" d="100"/>
        </p:scale>
        <p:origin x="3154"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BD94993-336E-4449-87F7-E5B567E39011}" type="datetimeFigureOut">
              <a:rPr lang="en-US" smtClean="0"/>
              <a:t>11/9/2022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B012C48-CBE3-4456-858D-2A38C9D9ED43}" type="slidenum">
              <a:rPr lang="en-US" smtClean="0"/>
              <a:t>‹#›</a:t>
            </a:fld>
            <a:endParaRPr lang="en-US" dirty="0"/>
          </a:p>
        </p:txBody>
      </p:sp>
    </p:spTree>
    <p:extLst>
      <p:ext uri="{BB962C8B-B14F-4D97-AF65-F5344CB8AC3E}">
        <p14:creationId xmlns:p14="http://schemas.microsoft.com/office/powerpoint/2010/main" val="38093668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s://www.education.pa.gov/K-12/Career%20and%20Technical%20Education/Resources/Teacher%20Resources/IndustryRecognized/Pages/default.aspx" TargetMode="External"/><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www.education.pa.gov/K-12/Career%20and%20Technical%20Education/Resources/Teacher%20Resources/IndustryRecognized/Pages/Hospitality.aspx#120501" TargetMode="External"/><Relationship Id="rId2" Type="http://schemas.openxmlformats.org/officeDocument/2006/relationships/slide" Target="../slides/slide7.xml"/><Relationship Id="rId1" Type="http://schemas.openxmlformats.org/officeDocument/2006/relationships/notesMaster" Target="../notesMasters/notesMaster1.xml"/><Relationship Id="rId5" Type="http://schemas.openxmlformats.org/officeDocument/2006/relationships/hyperlink" Target="https://www.education.pa.gov/K-12/Career%20and%20Technical%20Education/Resources/Teacher%20Resources/IndustryRecognized/Pages/Hospitality.aspx#521905" TargetMode="External"/><Relationship Id="rId4" Type="http://schemas.openxmlformats.org/officeDocument/2006/relationships/hyperlink" Target="https://www.education.pa.gov/K-12/Career%20and%20Technical%20Education/Resources/Teacher%20Resources/IndustryRecognized/Pages/Hospitality.aspx#120508" TargetMode="Externa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Welcome!</a:t>
            </a:r>
          </a:p>
          <a:p>
            <a:r>
              <a:rPr lang="en-US" dirty="0"/>
              <a:t>Today’s presentation will be moderated by Laura Fridirici, our Career Readiness Advisor; and Jean Kelleher, </a:t>
            </a:r>
            <a:r>
              <a:rPr lang="en-US" b="0" i="0" dirty="0">
                <a:solidFill>
                  <a:srgbClr val="242424"/>
                </a:solidFill>
                <a:effectLst/>
                <a:latin typeface="Calibri" panose="020F0502020204030204" pitchFamily="34" charset="0"/>
              </a:rPr>
              <a:t>Program Standards and Quality Assurance Manager.  </a:t>
            </a:r>
            <a:r>
              <a:rPr lang="en-US" b="0" i="0" dirty="0">
                <a:solidFill>
                  <a:srgbClr val="2F5496"/>
                </a:solidFill>
                <a:effectLst/>
                <a:latin typeface="Verdana" panose="020B0604030504040204" pitchFamily="34" charset="0"/>
              </a:rPr>
              <a:t>Note that w</a:t>
            </a:r>
            <a:r>
              <a:rPr lang="en-US" dirty="0"/>
              <a:t>e will pause at the end of each topic (time permitting) to address questions in the chat </a:t>
            </a:r>
            <a:r>
              <a:rPr lang="en-US" u="sng" dirty="0"/>
              <a:t>specific to that area</a:t>
            </a:r>
            <a:r>
              <a:rPr lang="en-US" u="none" dirty="0"/>
              <a:t> </a:t>
            </a:r>
            <a:r>
              <a:rPr lang="en-US" dirty="0"/>
              <a:t>and we’ve allotted time at the end for additional questions. We will NOT be providing responses in the chat window during the presentation, however, so as not to distract you from all the content being covered.</a:t>
            </a:r>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1</a:t>
            </a:fld>
            <a:endParaRPr lang="en-US" dirty="0"/>
          </a:p>
        </p:txBody>
      </p:sp>
    </p:spTree>
    <p:extLst>
      <p:ext uri="{BB962C8B-B14F-4D97-AF65-F5344CB8AC3E}">
        <p14:creationId xmlns:p14="http://schemas.microsoft.com/office/powerpoint/2010/main" val="38036536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10</a:t>
            </a:fld>
            <a:endParaRPr lang="en-US" dirty="0"/>
          </a:p>
        </p:txBody>
      </p:sp>
    </p:spTree>
    <p:extLst>
      <p:ext uri="{BB962C8B-B14F-4D97-AF65-F5344CB8AC3E}">
        <p14:creationId xmlns:p14="http://schemas.microsoft.com/office/powerpoint/2010/main" val="22071105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11</a:t>
            </a:fld>
            <a:endParaRPr lang="en-US" dirty="0"/>
          </a:p>
        </p:txBody>
      </p:sp>
    </p:spTree>
    <p:extLst>
      <p:ext uri="{BB962C8B-B14F-4D97-AF65-F5344CB8AC3E}">
        <p14:creationId xmlns:p14="http://schemas.microsoft.com/office/powerpoint/2010/main" val="33398735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Under the Alternative Assessment Pathway, a student must successfully complete </a:t>
            </a:r>
            <a:r>
              <a:rPr lang="en-US" i="1" dirty="0"/>
              <a:t>only one </a:t>
            </a:r>
            <a:r>
              <a:rPr lang="en-US" dirty="0"/>
              <a:t>pre-apprenticeship program </a:t>
            </a:r>
            <a:r>
              <a:rPr lang="en-US" i="1" dirty="0"/>
              <a:t>regardless </a:t>
            </a:r>
            <a:r>
              <a:rPr lang="en-US" dirty="0"/>
              <a:t>of the number of Keystone areas in which the student does not have a Proficient or Advanced – and the pre-apprenticeship program does </a:t>
            </a:r>
            <a:r>
              <a:rPr lang="en-US" i="1" dirty="0"/>
              <a:t>not </a:t>
            </a:r>
            <a:r>
              <a:rPr lang="en-US" dirty="0"/>
              <a:t>need to align to any Keystone content.  Preapprenticeships provide related training instruction, result in industry credentials, can include college credit, aligned to an existing apprenticeship.</a:t>
            </a:r>
          </a:p>
          <a:p>
            <a:endParaRPr lang="en-US" dirty="0"/>
          </a:p>
          <a:p>
            <a:r>
              <a:rPr lang="en-US" dirty="0"/>
              <a:t>Note: LEGBR must still be met for those Keystone areas in which they do not have a Proficient or Advanced.  </a:t>
            </a:r>
          </a:p>
        </p:txBody>
      </p:sp>
      <p:sp>
        <p:nvSpPr>
          <p:cNvPr id="4" name="Slide Number Placeholder 3"/>
          <p:cNvSpPr>
            <a:spLocks noGrp="1"/>
          </p:cNvSpPr>
          <p:nvPr>
            <p:ph type="sldNum" sz="quarter" idx="5"/>
          </p:nvPr>
        </p:nvSpPr>
        <p:spPr/>
        <p:txBody>
          <a:bodyPr/>
          <a:lstStyle/>
          <a:p>
            <a:fld id="{5B012C48-CBE3-4456-858D-2A38C9D9ED43}" type="slidenum">
              <a:rPr lang="en-US" smtClean="0"/>
              <a:t>12</a:t>
            </a:fld>
            <a:endParaRPr lang="en-US" dirty="0"/>
          </a:p>
        </p:txBody>
      </p:sp>
    </p:spTree>
    <p:extLst>
      <p:ext uri="{BB962C8B-B14F-4D97-AF65-F5344CB8AC3E}">
        <p14:creationId xmlns:p14="http://schemas.microsoft.com/office/powerpoint/2010/main" val="9226025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effectLst/>
                <a:latin typeface="Arial" panose="020B0604020202020204" pitchFamily="34" charset="0"/>
                <a:ea typeface="Times New Roman" panose="02020603050405020304" pitchFamily="18" charset="0"/>
                <a:cs typeface="Times New Roman" panose="02020603050405020304" pitchFamily="18" charset="0"/>
              </a:rPr>
              <a:t>Attainment of an Industry-Recognized Credential counts as one of the required three pieces of evidence under the Evidence-Based Pathway. The green plus sign indicates a student may satisfy this criterion more than once, provided each is a different credential. Because this criterion is from Section One of the Evidence-Based Pathway, the student may earn up to three credentials! And let’s remember that this evidence is in addition to meeting locally established grade-based requirements, where applicable.</a:t>
            </a:r>
          </a:p>
          <a:p>
            <a:endParaRPr lang="en-US" sz="1200" dirty="0">
              <a:effectLst/>
              <a:highlight>
                <a:srgbClr val="FFFF00"/>
              </a:highlight>
              <a:latin typeface="Arial" panose="020B0604020202020204" pitchFamily="34" charset="0"/>
              <a:ea typeface="Times New Roman" panose="02020603050405020304" pitchFamily="18" charset="0"/>
              <a:cs typeface="Times New Roman" panose="02020603050405020304" pitchFamily="18" charset="0"/>
            </a:endParaRPr>
          </a:p>
          <a:p>
            <a:r>
              <a:rPr lang="en-US" sz="1200" dirty="0">
                <a:effectLst/>
                <a:latin typeface="Arial" panose="020B0604020202020204" pitchFamily="34" charset="0"/>
                <a:ea typeface="Times New Roman" panose="02020603050405020304" pitchFamily="18" charset="0"/>
                <a:cs typeface="Times New Roman" panose="02020603050405020304" pitchFamily="18" charset="0"/>
              </a:rPr>
              <a:t>Note that all industry credentials are to be on student transcript (Act 55, section 121) effective 2022-23.  </a:t>
            </a:r>
            <a:r>
              <a:rPr lang="en-US" sz="1200" b="1" dirty="0">
                <a:effectLst/>
                <a:highlight>
                  <a:srgbClr val="FFFF00"/>
                </a:highlight>
                <a:latin typeface="Arial" panose="020B0604020202020204" pitchFamily="34" charset="0"/>
                <a:ea typeface="Times New Roman" panose="02020603050405020304" pitchFamily="18" charset="0"/>
                <a:cs typeface="Times New Roman" panose="02020603050405020304" pitchFamily="18" charset="0"/>
              </a:rPr>
              <a:t>The transcript should include…</a:t>
            </a:r>
          </a:p>
          <a:p>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p>
            <a:r>
              <a:rPr lang="en-US" sz="1200" dirty="0">
                <a:effectLst/>
                <a:latin typeface="Arial" panose="020B0604020202020204" pitchFamily="34" charset="0"/>
                <a:ea typeface="Times New Roman" panose="02020603050405020304" pitchFamily="18" charset="0"/>
                <a:cs typeface="Times New Roman" panose="02020603050405020304" pitchFamily="18" charset="0"/>
              </a:rPr>
              <a:t>Looking at the stepladder certification, notice that it suffices as evidence for CTE (if a CTC concentrator) or for the Evidence-Based Pathway.</a:t>
            </a:r>
          </a:p>
          <a:p>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p>
            <a:r>
              <a:rPr lang="en-US" sz="1200" dirty="0">
                <a:effectLst/>
                <a:latin typeface="Arial" panose="020B0604020202020204" pitchFamily="34" charset="0"/>
                <a:ea typeface="Times New Roman" panose="02020603050405020304" pitchFamily="18" charset="0"/>
                <a:cs typeface="Times New Roman" panose="02020603050405020304" pitchFamily="18" charset="0"/>
              </a:rPr>
              <a:t>PDE’s Bureau of Career and Technical Education (BCTE) annually publishes a </a:t>
            </a:r>
            <a:r>
              <a:rPr lang="en-US" sz="1200" u="sng" dirty="0">
                <a:solidFill>
                  <a:srgbClr val="0000FF"/>
                </a:solidFill>
                <a:effectLst/>
                <a:latin typeface="Arial" panose="020B0604020202020204" pitchFamily="34" charset="0"/>
                <a:ea typeface="Times New Roman" panose="02020603050405020304" pitchFamily="18" charset="0"/>
                <a:cs typeface="Times New Roman" panose="02020603050405020304" pitchFamily="18" charset="0"/>
                <a:hlinkClick r:id="rId3"/>
              </a:rPr>
              <a:t>Resource Guide for Industry-Recognized Credentials for Career and Technical Education Programs</a:t>
            </a:r>
            <a:r>
              <a:rPr lang="en-US" sz="1200" dirty="0">
                <a:effectLst/>
                <a:latin typeface="Arial" panose="020B0604020202020204" pitchFamily="34" charset="0"/>
                <a:ea typeface="Times New Roman" panose="02020603050405020304" pitchFamily="18" charset="0"/>
                <a:cs typeface="Times New Roman" panose="02020603050405020304" pitchFamily="18" charset="0"/>
              </a:rPr>
              <a:t>, which lists industry-recognized credentials for CTE programs in Pennsylvania's career clusters. The resource guide, organized by career cluster, is designed to assist schools with identifying organizations that provide industry-recognized credentials…</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i="0" dirty="0">
                <a:effectLst/>
                <a:highlight>
                  <a:srgbClr val="FFFF00"/>
                </a:highlight>
                <a:latin typeface="Arial" panose="020B0604020202020204" pitchFamily="34" charset="0"/>
                <a:ea typeface="Times New Roman" panose="02020603050405020304" pitchFamily="18" charset="0"/>
                <a:cs typeface="Times New Roman" panose="02020603050405020304" pitchFamily="18" charset="0"/>
              </a:rPr>
              <a:t>LEAS seeking to expand industry recognized credential opportunities for students to graduate via the Evidence-Based Pathway may use the Word doc, “</a:t>
            </a:r>
            <a:r>
              <a:rPr lang="en-US" sz="1800" dirty="0"/>
              <a:t>Guidance for Identifying and Reporting Non-CTE Industry Recognized Credentials”,</a:t>
            </a:r>
            <a:r>
              <a:rPr lang="en-US" sz="1800" i="0" dirty="0">
                <a:effectLst/>
                <a:highlight>
                  <a:srgbClr val="FFFF00"/>
                </a:highlight>
                <a:latin typeface="Arial" panose="020B0604020202020204" pitchFamily="34" charset="0"/>
                <a:ea typeface="Times New Roman" panose="02020603050405020304" pitchFamily="18" charset="0"/>
                <a:cs typeface="Times New Roman" panose="02020603050405020304" pitchFamily="18" charset="0"/>
              </a:rPr>
              <a:t> available in the SAS Act 158 toolkit and on the4 PA Career Ready site.</a:t>
            </a:r>
            <a:endParaRPr lang="en-US" i="0" dirty="0"/>
          </a:p>
        </p:txBody>
      </p:sp>
      <p:sp>
        <p:nvSpPr>
          <p:cNvPr id="4" name="Slide Number Placeholder 3"/>
          <p:cNvSpPr>
            <a:spLocks noGrp="1"/>
          </p:cNvSpPr>
          <p:nvPr>
            <p:ph type="sldNum" sz="quarter" idx="5"/>
          </p:nvPr>
        </p:nvSpPr>
        <p:spPr/>
        <p:txBody>
          <a:bodyPr/>
          <a:lstStyle/>
          <a:p>
            <a:fld id="{5B012C48-CBE3-4456-858D-2A38C9D9ED43}" type="slidenum">
              <a:rPr lang="en-US" smtClean="0"/>
              <a:t>13</a:t>
            </a:fld>
            <a:endParaRPr lang="en-US" dirty="0"/>
          </a:p>
        </p:txBody>
      </p:sp>
    </p:spTree>
    <p:extLst>
      <p:ext uri="{BB962C8B-B14F-4D97-AF65-F5344CB8AC3E}">
        <p14:creationId xmlns:p14="http://schemas.microsoft.com/office/powerpoint/2010/main" val="32224510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Unlike the requirements for a service-learning project under the Industry Based Learning Indicator indicator, this service-learning project may be much shorter - we recommend 10 hours, but it is entirely at the discretion of the LEA.</a:t>
            </a:r>
          </a:p>
          <a:p>
            <a:endParaRPr lang="en-US" dirty="0"/>
          </a:p>
          <a:p>
            <a:r>
              <a:rPr lang="en-US" dirty="0"/>
              <a:t>Many seniors are already required to complete a service-learning project to satisfy local graduation requirements - that project may be counted as a piece of evidence for this pathway. Because they are different requirements (local vs. state), we would not consider that “double-dipping”.</a:t>
            </a:r>
          </a:p>
          <a:p>
            <a:endParaRPr lang="en-US" dirty="0"/>
          </a:p>
          <a:p>
            <a:r>
              <a:rPr lang="en-US" dirty="0"/>
              <a:t>This criterion is under Section Two of the Evidence-Based Pathway, so students may only complete up to two service-learning projects – at least one of the required three pieces of evidence must come from Section One.</a:t>
            </a:r>
          </a:p>
          <a:p>
            <a:endParaRPr lang="en-US" dirty="0"/>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14</a:t>
            </a:fld>
            <a:endParaRPr lang="en-US" dirty="0"/>
          </a:p>
        </p:txBody>
      </p:sp>
    </p:spTree>
    <p:extLst>
      <p:ext uri="{BB962C8B-B14F-4D97-AF65-F5344CB8AC3E}">
        <p14:creationId xmlns:p14="http://schemas.microsoft.com/office/powerpoint/2010/main" val="51853924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As with Service-Learning Projects, this criterion is under Section Two of the Evidence-Based Pathway…so students may only complete up to two internships, externships, or cooperative education programs (or any combination thereof) – at least one of the required three pieces of evidence must come from Section One.</a:t>
            </a:r>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15</a:t>
            </a:fld>
            <a:endParaRPr lang="en-US" dirty="0"/>
          </a:p>
        </p:txBody>
      </p:sp>
    </p:spTree>
    <p:extLst>
      <p:ext uri="{BB962C8B-B14F-4D97-AF65-F5344CB8AC3E}">
        <p14:creationId xmlns:p14="http://schemas.microsoft.com/office/powerpoint/2010/main" val="23482780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are some broad definitions of these experiences for the purposes of graduation.  Work-based learning programs must comply all related federal and state laws and regulations – but there is considerable flexibility in the first two as they apply to graduation requirements.</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[navigate to chart that compares evidence collected for graduation purposes vs as part of career readiness reporting]  Note that, in many instances, the requirements for graduation are less stringent.</a:t>
            </a:r>
          </a:p>
          <a:p>
            <a:endParaRPr lang="en-US" dirty="0"/>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16</a:t>
            </a:fld>
            <a:endParaRPr lang="en-US" dirty="0"/>
          </a:p>
        </p:txBody>
      </p:sp>
    </p:spTree>
    <p:extLst>
      <p:ext uri="{BB962C8B-B14F-4D97-AF65-F5344CB8AC3E}">
        <p14:creationId xmlns:p14="http://schemas.microsoft.com/office/powerpoint/2010/main" val="28173632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17</a:t>
            </a:fld>
            <a:endParaRPr lang="en-US" dirty="0"/>
          </a:p>
        </p:txBody>
      </p:sp>
    </p:spTree>
    <p:extLst>
      <p:ext uri="{BB962C8B-B14F-4D97-AF65-F5344CB8AC3E}">
        <p14:creationId xmlns:p14="http://schemas.microsoft.com/office/powerpoint/2010/main" val="307299977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18</a:t>
            </a:fld>
            <a:endParaRPr lang="en-US" dirty="0"/>
          </a:p>
        </p:txBody>
      </p:sp>
    </p:spTree>
    <p:extLst>
      <p:ext uri="{BB962C8B-B14F-4D97-AF65-F5344CB8AC3E}">
        <p14:creationId xmlns:p14="http://schemas.microsoft.com/office/powerpoint/2010/main" val="298361087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19</a:t>
            </a:fld>
            <a:endParaRPr lang="en-US" dirty="0"/>
          </a:p>
        </p:txBody>
      </p:sp>
    </p:spTree>
    <p:extLst>
      <p:ext uri="{BB962C8B-B14F-4D97-AF65-F5344CB8AC3E}">
        <p14:creationId xmlns:p14="http://schemas.microsoft.com/office/powerpoint/2010/main" val="38896930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the detail for this session.  Our experts will address the various means to meet the CTE pathway and we’ll also explore the alternative and evidence- based pathways and their criteria around work-based opportunities.</a:t>
            </a:r>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2</a:t>
            </a:fld>
            <a:endParaRPr lang="en-US" dirty="0"/>
          </a:p>
        </p:txBody>
      </p:sp>
    </p:spTree>
    <p:extLst>
      <p:ext uri="{BB962C8B-B14F-4D97-AF65-F5344CB8AC3E}">
        <p14:creationId xmlns:p14="http://schemas.microsoft.com/office/powerpoint/2010/main" val="78538291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20</a:t>
            </a:fld>
            <a:endParaRPr lang="en-US" dirty="0"/>
          </a:p>
        </p:txBody>
      </p:sp>
    </p:spTree>
    <p:extLst>
      <p:ext uri="{BB962C8B-B14F-4D97-AF65-F5344CB8AC3E}">
        <p14:creationId xmlns:p14="http://schemas.microsoft.com/office/powerpoint/2010/main" val="2536593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We’ll start with the CTE concentrator pathway.  Laura and Jean…</a:t>
            </a:r>
          </a:p>
        </p:txBody>
      </p:sp>
      <p:sp>
        <p:nvSpPr>
          <p:cNvPr id="4" name="Slide Number Placeholder 3"/>
          <p:cNvSpPr>
            <a:spLocks noGrp="1"/>
          </p:cNvSpPr>
          <p:nvPr>
            <p:ph type="sldNum" sz="quarter" idx="5"/>
          </p:nvPr>
        </p:nvSpPr>
        <p:spPr/>
        <p:txBody>
          <a:bodyPr/>
          <a:lstStyle/>
          <a:p>
            <a:fld id="{5B012C48-CBE3-4456-858D-2A38C9D9ED43}" type="slidenum">
              <a:rPr lang="en-US" smtClean="0"/>
              <a:t>3</a:t>
            </a:fld>
            <a:endParaRPr lang="en-US" dirty="0"/>
          </a:p>
        </p:txBody>
      </p:sp>
    </p:spTree>
    <p:extLst>
      <p:ext uri="{BB962C8B-B14F-4D97-AF65-F5344CB8AC3E}">
        <p14:creationId xmlns:p14="http://schemas.microsoft.com/office/powerpoint/2010/main" val="24840282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the definition and the required enrollment in an approved CTE program.</a:t>
            </a:r>
          </a:p>
        </p:txBody>
      </p:sp>
      <p:sp>
        <p:nvSpPr>
          <p:cNvPr id="4" name="Slide Number Placeholder 3"/>
          <p:cNvSpPr>
            <a:spLocks noGrp="1"/>
          </p:cNvSpPr>
          <p:nvPr>
            <p:ph type="sldNum" sz="quarter" idx="5"/>
          </p:nvPr>
        </p:nvSpPr>
        <p:spPr/>
        <p:txBody>
          <a:bodyPr/>
          <a:lstStyle/>
          <a:p>
            <a:fld id="{5B012C48-CBE3-4456-858D-2A38C9D9ED43}" type="slidenum">
              <a:rPr lang="en-US" smtClean="0"/>
              <a:t>4</a:t>
            </a:fld>
            <a:endParaRPr lang="en-US" dirty="0"/>
          </a:p>
        </p:txBody>
      </p:sp>
    </p:spTree>
    <p:extLst>
      <p:ext uri="{BB962C8B-B14F-4D97-AF65-F5344CB8AC3E}">
        <p14:creationId xmlns:p14="http://schemas.microsoft.com/office/powerpoint/2010/main" val="611024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As with the Alternative Assessment and Evidence-Based Pathways, a student who graduates via the CTE Concentrator Pathway must </a:t>
            </a:r>
            <a:r>
              <a:rPr lang="en-US" i="1" dirty="0"/>
              <a:t>not only </a:t>
            </a:r>
            <a:r>
              <a:rPr lang="en-US" dirty="0"/>
              <a:t>satisfy a pathway-specific criterion, </a:t>
            </a:r>
            <a:r>
              <a:rPr lang="en-US" i="1" dirty="0"/>
              <a:t>but also </a:t>
            </a:r>
            <a:r>
              <a:rPr lang="en-US" dirty="0"/>
              <a:t>meet locally established grade-based requirements for </a:t>
            </a:r>
            <a:r>
              <a:rPr lang="en-US" i="1" dirty="0"/>
              <a:t>each </a:t>
            </a:r>
            <a:r>
              <a:rPr lang="en-US" dirty="0"/>
              <a:t>Keystone content area in which the student does not have a numeric or a non-numeric Proficient or Advanced.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It’s worth noting that UNLIKE those other pathways, the CTE Concentrator Pathway permits the completion of a science, technology, environment, and ecology course to satisfy local grade-based requirements for Keystone Biology (as some CTCs may not offer a stand-alone Biology Course).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For more information on LEGBR, check out the recorded webinar from 10/18 – available on the SAS Toolkit site.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r>
              <a:rPr lang="en-US" dirty="0"/>
              <a:t>Now, let’s explore the pathway-specific criteria for a CTE Concentrator (next slide…)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highlight>
                  <a:srgbClr val="FFFF00"/>
                </a:highlight>
              </a:rPr>
              <a:t>GO TO GRAPHIC!</a:t>
            </a:r>
            <a:br>
              <a:rPr lang="en-US" dirty="0"/>
            </a:br>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5</a:t>
            </a:fld>
            <a:endParaRPr lang="en-US" dirty="0"/>
          </a:p>
        </p:txBody>
      </p:sp>
    </p:spTree>
    <p:extLst>
      <p:ext uri="{BB962C8B-B14F-4D97-AF65-F5344CB8AC3E}">
        <p14:creationId xmlns:p14="http://schemas.microsoft.com/office/powerpoint/2010/main" val="2816738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We have a set of sample student scores for a student on the left: algebra showing a non-numeric proficient, no score for biology, and a basic for literature. This student must meet locally established grade-based requirements for biology and literature and if pursuing this pathway as a CTE-concentrator must satisfy only ONE criterion.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r>
              <a:rPr lang="en-US" dirty="0"/>
              <a:t>So, what qualifies as an Industry-Based Competency Certification?  (next slide)</a:t>
            </a:r>
          </a:p>
        </p:txBody>
      </p:sp>
      <p:sp>
        <p:nvSpPr>
          <p:cNvPr id="4" name="Slide Number Placeholder 3"/>
          <p:cNvSpPr>
            <a:spLocks noGrp="1"/>
          </p:cNvSpPr>
          <p:nvPr>
            <p:ph type="sldNum" sz="quarter" idx="5"/>
          </p:nvPr>
        </p:nvSpPr>
        <p:spPr/>
        <p:txBody>
          <a:bodyPr/>
          <a:lstStyle/>
          <a:p>
            <a:fld id="{5B012C48-CBE3-4456-858D-2A38C9D9ED43}" type="slidenum">
              <a:rPr lang="en-US" smtClean="0"/>
              <a:t>6</a:t>
            </a:fld>
            <a:endParaRPr lang="en-US" dirty="0"/>
          </a:p>
        </p:txBody>
      </p:sp>
    </p:spTree>
    <p:extLst>
      <p:ext uri="{BB962C8B-B14F-4D97-AF65-F5344CB8AC3E}">
        <p14:creationId xmlns:p14="http://schemas.microsoft.com/office/powerpoint/2010/main" val="38498518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Student has completed 50% of work in program…as an example, let’s look at Hospitality and Tourism CIP – Classification of Instructional Programs</a:t>
            </a:r>
          </a:p>
          <a:p>
            <a:r>
              <a:rPr lang="en-US" dirty="0"/>
              <a:t> https://www.education.pa.gov/K-12/Career%20and%20Technical%20Education/Resources/Teacher%20Resources/IndustryRecognized/Pages/Hospitality.aspx</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There are three potential career paths here: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hlinkClick r:id="rId3"/>
              </a:rPr>
              <a:t>CIP 12.0501 Baking &amp; Pastry Arts/Baker/Pastry Chef</a:t>
            </a:r>
            <a:br>
              <a:rPr lang="en-US" dirty="0"/>
            </a:br>
            <a:r>
              <a:rPr lang="en-US" dirty="0">
                <a:hlinkClick r:id="rId4"/>
              </a:rPr>
              <a:t>CIP 12.0508 Institutional Food Workers</a:t>
            </a:r>
            <a:br>
              <a:rPr lang="en-US" dirty="0"/>
            </a:br>
            <a:r>
              <a:rPr lang="en-US" dirty="0">
                <a:hlinkClick r:id="rId5"/>
              </a:rPr>
              <a:t>CIP 52.1905 Tourism &amp; Travel Services Marketing Operations</a:t>
            </a:r>
            <a:endParaRPr lang="en-US" dirty="0"/>
          </a:p>
          <a:p>
            <a:endParaRPr lang="en-US" dirty="0"/>
          </a:p>
          <a:p>
            <a:r>
              <a:rPr lang="en-US" dirty="0"/>
              <a:t>You’ll see that there are many approved credentials related to each CIP code.</a:t>
            </a:r>
            <a:br>
              <a:rPr lang="en-US" dirty="0"/>
            </a:br>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7</a:t>
            </a:fld>
            <a:endParaRPr lang="en-US" dirty="0"/>
          </a:p>
        </p:txBody>
      </p:sp>
    </p:spTree>
    <p:extLst>
      <p:ext uri="{BB962C8B-B14F-4D97-AF65-F5344CB8AC3E}">
        <p14:creationId xmlns:p14="http://schemas.microsoft.com/office/powerpoint/2010/main" val="18878614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LEAs, via a chief school administrator, in consultation with a CTC director or a principal of a comprehensive high school (whichever is applicable), must make individual determinations related to each student, by the end of 11th grade or if the student is enrolled in a one-year program the determination should be made as soon as possible during the 12th grade year. </a:t>
            </a:r>
          </a:p>
          <a:p>
            <a:endParaRPr lang="en-US" dirty="0"/>
          </a:p>
          <a:p>
            <a:r>
              <a:rPr lang="en-US" b="0" i="0" dirty="0">
                <a:solidFill>
                  <a:srgbClr val="000000"/>
                </a:solidFill>
                <a:effectLst/>
                <a:latin typeface="Segoe UI" panose="020F0502020204030204" pitchFamily="34" charset="0"/>
              </a:rPr>
              <a:t>If Pre-NOCTI is determined locally to be a benchmark assessment, keep in mind the purpose of a PRE-NOCTI is for the instructor to determine what changes need to be made to their curriculum based on the test results.</a:t>
            </a:r>
          </a:p>
          <a:p>
            <a:endParaRPr lang="en-US" dirty="0"/>
          </a:p>
          <a:p>
            <a:r>
              <a:rPr lang="en-US" dirty="0"/>
              <a:t>Example: Diversified occupations is a 1-year program.  It is an immersive program whereby student works the entire year.</a:t>
            </a:r>
          </a:p>
        </p:txBody>
      </p:sp>
      <p:sp>
        <p:nvSpPr>
          <p:cNvPr id="4" name="Slide Number Placeholder 3"/>
          <p:cNvSpPr>
            <a:spLocks noGrp="1"/>
          </p:cNvSpPr>
          <p:nvPr>
            <p:ph type="sldNum" sz="quarter" idx="5"/>
          </p:nvPr>
        </p:nvSpPr>
        <p:spPr/>
        <p:txBody>
          <a:bodyPr/>
          <a:lstStyle/>
          <a:p>
            <a:fld id="{5B012C48-CBE3-4456-858D-2A38C9D9ED43}" type="slidenum">
              <a:rPr lang="en-US" smtClean="0"/>
              <a:t>8</a:t>
            </a:fld>
            <a:endParaRPr lang="en-US" dirty="0"/>
          </a:p>
        </p:txBody>
      </p:sp>
    </p:spTree>
    <p:extLst>
      <p:ext uri="{BB962C8B-B14F-4D97-AF65-F5344CB8AC3E}">
        <p14:creationId xmlns:p14="http://schemas.microsoft.com/office/powerpoint/2010/main" val="3504469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LEAs, via a chief school administrator, in consultation with a CTC director or a principal of a comprehensive high school (whichever is applicable), must make individual determinations related to each student, by the end of 11th grade or if the student is enrolled in a one-year program the determination should be made as soon as possible during the 12th grade year. </a:t>
            </a:r>
          </a:p>
          <a:p>
            <a:endParaRPr lang="en-US" dirty="0"/>
          </a:p>
          <a:p>
            <a:r>
              <a:rPr lang="en-US" dirty="0"/>
              <a:t>Example? (Jean K)</a:t>
            </a:r>
          </a:p>
        </p:txBody>
      </p:sp>
      <p:sp>
        <p:nvSpPr>
          <p:cNvPr id="4" name="Slide Number Placeholder 3"/>
          <p:cNvSpPr>
            <a:spLocks noGrp="1"/>
          </p:cNvSpPr>
          <p:nvPr>
            <p:ph type="sldNum" sz="quarter" idx="5"/>
          </p:nvPr>
        </p:nvSpPr>
        <p:spPr/>
        <p:txBody>
          <a:bodyPr/>
          <a:lstStyle/>
          <a:p>
            <a:fld id="{5B012C48-CBE3-4456-858D-2A38C9D9ED43}" type="slidenum">
              <a:rPr lang="en-US" smtClean="0"/>
              <a:t>9</a:t>
            </a:fld>
            <a:endParaRPr lang="en-US" dirty="0"/>
          </a:p>
        </p:txBody>
      </p:sp>
    </p:spTree>
    <p:extLst>
      <p:ext uri="{BB962C8B-B14F-4D97-AF65-F5344CB8AC3E}">
        <p14:creationId xmlns:p14="http://schemas.microsoft.com/office/powerpoint/2010/main" val="369609010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5.emf"/></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9FF38B-4F72-1840-49DA-E8867A16189A}"/>
              </a:ext>
            </a:extLst>
          </p:cNvPr>
          <p:cNvSpPr>
            <a:spLocks noGrp="1"/>
          </p:cNvSpPr>
          <p:nvPr>
            <p:ph type="ctrTitle"/>
          </p:nvPr>
        </p:nvSpPr>
        <p:spPr>
          <a:xfrm>
            <a:off x="1463615" y="1913178"/>
            <a:ext cx="9144000" cy="2387600"/>
          </a:xfrm>
        </p:spPr>
        <p:txBody>
          <a:bodyPr anchor="b"/>
          <a:lstStyle>
            <a:lvl1pPr algn="ctr">
              <a:defRPr sz="6000"/>
            </a:lvl1pPr>
          </a:lstStyle>
          <a:p>
            <a:r>
              <a:rPr lang="en-US" dirty="0"/>
              <a:t>Click to edit Master title style</a:t>
            </a:r>
          </a:p>
        </p:txBody>
      </p:sp>
      <p:sp>
        <p:nvSpPr>
          <p:cNvPr id="3" name="Subtitle 2">
            <a:extLst>
              <a:ext uri="{FF2B5EF4-FFF2-40B4-BE49-F238E27FC236}">
                <a16:creationId xmlns:a16="http://schemas.microsoft.com/office/drawing/2014/main" id="{A6C16A18-8BEE-A3DE-0E0A-257BD711267C}"/>
              </a:ext>
            </a:extLst>
          </p:cNvPr>
          <p:cNvSpPr>
            <a:spLocks noGrp="1"/>
          </p:cNvSpPr>
          <p:nvPr>
            <p:ph type="subTitle" idx="1"/>
          </p:nvPr>
        </p:nvSpPr>
        <p:spPr>
          <a:xfrm>
            <a:off x="1524000" y="430077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CD01BEB6-B431-7786-071D-B956BF878A1F}"/>
              </a:ext>
            </a:extLst>
          </p:cNvPr>
          <p:cNvSpPr>
            <a:spLocks noGrp="1"/>
          </p:cNvSpPr>
          <p:nvPr>
            <p:ph type="dt" sz="half" idx="10"/>
          </p:nvPr>
        </p:nvSpPr>
        <p:spPr/>
        <p:txBody>
          <a:bodyPr/>
          <a:lstStyle/>
          <a:p>
            <a:fld id="{22BA6408-90F9-4FE1-83A4-B1D50ED00294}" type="datetime1">
              <a:rPr lang="en-US" smtClean="0"/>
              <a:t>11/9/2022</a:t>
            </a:fld>
            <a:endParaRPr lang="en-US" dirty="0"/>
          </a:p>
        </p:txBody>
      </p:sp>
      <p:sp>
        <p:nvSpPr>
          <p:cNvPr id="5" name="Footer Placeholder 4">
            <a:extLst>
              <a:ext uri="{FF2B5EF4-FFF2-40B4-BE49-F238E27FC236}">
                <a16:creationId xmlns:a16="http://schemas.microsoft.com/office/drawing/2014/main" id="{6FA8B36E-268F-799C-F7BC-8365CD47690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26D37CF-0AD6-ECB7-3ECC-E2DB4F60D73A}"/>
              </a:ext>
            </a:extLst>
          </p:cNvPr>
          <p:cNvSpPr>
            <a:spLocks noGrp="1"/>
          </p:cNvSpPr>
          <p:nvPr>
            <p:ph type="sldNum" sz="quarter" idx="12"/>
          </p:nvPr>
        </p:nvSpPr>
        <p:spPr/>
        <p:txBody>
          <a:bodyPr/>
          <a:lstStyle/>
          <a:p>
            <a:fld id="{B24F5015-3417-4B27-A586-E4CCF4D77832}" type="slidenum">
              <a:rPr lang="en-US" smtClean="0"/>
              <a:t>‹#›</a:t>
            </a:fld>
            <a:endParaRPr lang="en-US" dirty="0"/>
          </a:p>
        </p:txBody>
      </p:sp>
      <p:pic>
        <p:nvPicPr>
          <p:cNvPr id="7" name="Picture 6" descr="Ornamental shape. Blue gradient and gray rectangles">
            <a:extLst>
              <a:ext uri="{FF2B5EF4-FFF2-40B4-BE49-F238E27FC236}">
                <a16:creationId xmlns:a16="http://schemas.microsoft.com/office/drawing/2014/main" id="{73CA9021-3EA6-3F1D-A425-16C8069FC0B7}"/>
              </a:ext>
            </a:extLst>
          </p:cNvPr>
          <p:cNvPicPr>
            <a:picLocks noChangeAspect="1"/>
          </p:cNvPicPr>
          <p:nvPr userDrawn="1"/>
        </p:nvPicPr>
        <p:blipFill>
          <a:blip r:embed="rId2"/>
          <a:stretch>
            <a:fillRect/>
          </a:stretch>
        </p:blipFill>
        <p:spPr>
          <a:xfrm>
            <a:off x="0" y="152400"/>
            <a:ext cx="12192000" cy="2381250"/>
          </a:xfrm>
          <a:prstGeom prst="rect">
            <a:avLst/>
          </a:prstGeom>
        </p:spPr>
      </p:pic>
      <p:pic>
        <p:nvPicPr>
          <p:cNvPr id="8" name="Picture 7" descr="Pennsylvania Department of Education Logo">
            <a:extLst>
              <a:ext uri="{FF2B5EF4-FFF2-40B4-BE49-F238E27FC236}">
                <a16:creationId xmlns:a16="http://schemas.microsoft.com/office/drawing/2014/main" id="{98288550-DC8A-BF20-9C8D-3C34DBB89C60}"/>
              </a:ext>
            </a:extLst>
          </p:cNvPr>
          <p:cNvPicPr>
            <a:picLocks noChangeAspect="1"/>
          </p:cNvPicPr>
          <p:nvPr userDrawn="1"/>
        </p:nvPicPr>
        <p:blipFill>
          <a:blip r:embed="rId3"/>
          <a:stretch>
            <a:fillRect/>
          </a:stretch>
        </p:blipFill>
        <p:spPr>
          <a:xfrm>
            <a:off x="210696" y="530226"/>
            <a:ext cx="3556000" cy="1270000"/>
          </a:xfrm>
          <a:prstGeom prst="rect">
            <a:avLst/>
          </a:prstGeom>
        </p:spPr>
      </p:pic>
    </p:spTree>
    <p:extLst>
      <p:ext uri="{BB962C8B-B14F-4D97-AF65-F5344CB8AC3E}">
        <p14:creationId xmlns:p14="http://schemas.microsoft.com/office/powerpoint/2010/main" val="3292250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2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DF6FB5E-4DF1-CA41-02F2-0061D098F1D3}"/>
              </a:ext>
            </a:extLst>
          </p:cNvPr>
          <p:cNvSpPr>
            <a:spLocks noGrp="1"/>
          </p:cNvSpPr>
          <p:nvPr>
            <p:ph type="dt" sz="half" idx="10"/>
          </p:nvPr>
        </p:nvSpPr>
        <p:spPr/>
        <p:txBody>
          <a:bodyPr/>
          <a:lstStyle/>
          <a:p>
            <a:fld id="{AF212BA9-EFE2-4AFF-BF9D-E8B1DAC0BC18}" type="datetime1">
              <a:rPr lang="en-US" smtClean="0"/>
              <a:t>11/9/2022</a:t>
            </a:fld>
            <a:endParaRPr lang="en-US" dirty="0"/>
          </a:p>
        </p:txBody>
      </p:sp>
      <p:sp>
        <p:nvSpPr>
          <p:cNvPr id="3" name="Footer Placeholder 2">
            <a:extLst>
              <a:ext uri="{FF2B5EF4-FFF2-40B4-BE49-F238E27FC236}">
                <a16:creationId xmlns:a16="http://schemas.microsoft.com/office/drawing/2014/main" id="{A620F973-FB2B-C2C2-2EA1-8E14C4A70824}"/>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443DDAEC-C06B-6260-40FA-700AC23B4FE0}"/>
              </a:ext>
            </a:extLst>
          </p:cNvPr>
          <p:cNvSpPr>
            <a:spLocks noGrp="1"/>
          </p:cNvSpPr>
          <p:nvPr>
            <p:ph type="sldNum" sz="quarter" idx="12"/>
          </p:nvPr>
        </p:nvSpPr>
        <p:spPr/>
        <p:txBody>
          <a:bodyPr/>
          <a:lstStyle/>
          <a:p>
            <a:fld id="{B24F5015-3417-4B27-A586-E4CCF4D77832}" type="slidenum">
              <a:rPr lang="en-US" smtClean="0"/>
              <a:t>‹#›</a:t>
            </a:fld>
            <a:endParaRPr lang="en-US" dirty="0"/>
          </a:p>
        </p:txBody>
      </p:sp>
      <p:pic>
        <p:nvPicPr>
          <p:cNvPr id="6" name="Picture 5" descr="Pennsylvania Department of Education Logo">
            <a:extLst>
              <a:ext uri="{FF2B5EF4-FFF2-40B4-BE49-F238E27FC236}">
                <a16:creationId xmlns:a16="http://schemas.microsoft.com/office/drawing/2014/main" id="{BF49D115-6E3C-0A02-2556-15FC8E1DC877}"/>
              </a:ext>
            </a:extLst>
          </p:cNvPr>
          <p:cNvPicPr>
            <a:picLocks noChangeAspect="1"/>
          </p:cNvPicPr>
          <p:nvPr userDrawn="1"/>
        </p:nvPicPr>
        <p:blipFill>
          <a:blip r:embed="rId2"/>
          <a:stretch>
            <a:fillRect/>
          </a:stretch>
        </p:blipFill>
        <p:spPr>
          <a:xfrm>
            <a:off x="10355327" y="136525"/>
            <a:ext cx="1836673" cy="655955"/>
          </a:xfrm>
          <a:prstGeom prst="rect">
            <a:avLst/>
          </a:prstGeom>
        </p:spPr>
      </p:pic>
      <p:pic>
        <p:nvPicPr>
          <p:cNvPr id="7" name="Picture 6" descr="PDE Logo inside a blue square">
            <a:extLst>
              <a:ext uri="{FF2B5EF4-FFF2-40B4-BE49-F238E27FC236}">
                <a16:creationId xmlns:a16="http://schemas.microsoft.com/office/drawing/2014/main" id="{8C504C3F-60BB-14EF-091F-9565A3C0C174}"/>
              </a:ext>
            </a:extLst>
          </p:cNvPr>
          <p:cNvPicPr>
            <a:picLocks noChangeAspect="1"/>
          </p:cNvPicPr>
          <p:nvPr userDrawn="1"/>
        </p:nvPicPr>
        <p:blipFill>
          <a:blip r:embed="rId3"/>
          <a:stretch>
            <a:fillRect/>
          </a:stretch>
        </p:blipFill>
        <p:spPr>
          <a:xfrm>
            <a:off x="9725475" y="257902"/>
            <a:ext cx="2121348" cy="2121348"/>
          </a:xfrm>
          <a:prstGeom prst="rect">
            <a:avLst/>
          </a:prstGeom>
        </p:spPr>
      </p:pic>
      <p:pic>
        <p:nvPicPr>
          <p:cNvPr id="8" name="Picture 7" descr="Pennsylvania Department of Education logo">
            <a:extLst>
              <a:ext uri="{FF2B5EF4-FFF2-40B4-BE49-F238E27FC236}">
                <a16:creationId xmlns:a16="http://schemas.microsoft.com/office/drawing/2014/main" id="{6C65AF12-DFBC-1A92-8273-9466BEB1E9A7}"/>
              </a:ext>
            </a:extLst>
          </p:cNvPr>
          <p:cNvPicPr>
            <a:picLocks noChangeAspect="1"/>
          </p:cNvPicPr>
          <p:nvPr userDrawn="1"/>
        </p:nvPicPr>
        <p:blipFill>
          <a:blip r:embed="rId4"/>
          <a:stretch>
            <a:fillRect/>
          </a:stretch>
        </p:blipFill>
        <p:spPr>
          <a:xfrm>
            <a:off x="10077363" y="792480"/>
            <a:ext cx="1417572" cy="855730"/>
          </a:xfrm>
          <a:prstGeom prst="rect">
            <a:avLst/>
          </a:prstGeom>
        </p:spPr>
      </p:pic>
    </p:spTree>
    <p:extLst>
      <p:ext uri="{BB962C8B-B14F-4D97-AF65-F5344CB8AC3E}">
        <p14:creationId xmlns:p14="http://schemas.microsoft.com/office/powerpoint/2010/main" val="39886133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FE685F-8FE5-BAB3-651F-9216D373BEF0}"/>
              </a:ext>
            </a:extLst>
          </p:cNvPr>
          <p:cNvSpPr>
            <a:spLocks noGrp="1"/>
          </p:cNvSpPr>
          <p:nvPr>
            <p:ph type="title"/>
          </p:nvPr>
        </p:nvSpPr>
        <p:spPr>
          <a:xfrm>
            <a:off x="839788" y="457200"/>
            <a:ext cx="3932237" cy="1600200"/>
          </a:xfrm>
        </p:spPr>
        <p:txBody>
          <a:bodyPr anchor="b"/>
          <a:lstStyle>
            <a:lvl1pPr>
              <a:defRPr sz="3200" b="1" i="0" baseline="0">
                <a:latin typeface="proxima-nova"/>
              </a:defRPr>
            </a:lvl1pPr>
          </a:lstStyle>
          <a:p>
            <a:r>
              <a:rPr lang="en-US" dirty="0"/>
              <a:t>Click to edit Master title style</a:t>
            </a:r>
          </a:p>
        </p:txBody>
      </p:sp>
      <p:sp>
        <p:nvSpPr>
          <p:cNvPr id="3" name="Content Placeholder 2">
            <a:extLst>
              <a:ext uri="{FF2B5EF4-FFF2-40B4-BE49-F238E27FC236}">
                <a16:creationId xmlns:a16="http://schemas.microsoft.com/office/drawing/2014/main" id="{7A66450A-26B0-FB21-73CE-9019D9AC41B7}"/>
              </a:ext>
            </a:extLst>
          </p:cNvPr>
          <p:cNvSpPr>
            <a:spLocks noGrp="1"/>
          </p:cNvSpPr>
          <p:nvPr>
            <p:ph idx="1"/>
          </p:nvPr>
        </p:nvSpPr>
        <p:spPr>
          <a:xfrm>
            <a:off x="5183188" y="987425"/>
            <a:ext cx="6172200" cy="4873625"/>
          </a:xfrm>
        </p:spPr>
        <p:txBody>
          <a:bodyPr/>
          <a:lstStyle>
            <a:lvl1pPr>
              <a:defRPr sz="3200">
                <a:latin typeface="proxima-nova"/>
              </a:defRPr>
            </a:lvl1pPr>
            <a:lvl2pPr>
              <a:defRPr sz="2800">
                <a:latin typeface="proxima-nova"/>
              </a:defRPr>
            </a:lvl2pPr>
            <a:lvl3pPr>
              <a:defRPr sz="2400">
                <a:latin typeface="proxima-nova"/>
              </a:defRPr>
            </a:lvl3pPr>
            <a:lvl4pPr>
              <a:defRPr sz="2000">
                <a:latin typeface="proxima-nova"/>
              </a:defRPr>
            </a:lvl4pPr>
            <a:lvl5pPr>
              <a:defRPr sz="2000">
                <a:latin typeface="proxima-nova"/>
              </a:defRPr>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1A7202F7-784D-F7D4-B425-FA808B4D25CB}"/>
              </a:ext>
            </a:extLst>
          </p:cNvPr>
          <p:cNvSpPr>
            <a:spLocks noGrp="1"/>
          </p:cNvSpPr>
          <p:nvPr>
            <p:ph type="body" sz="half" idx="2"/>
          </p:nvPr>
        </p:nvSpPr>
        <p:spPr>
          <a:xfrm>
            <a:off x="839788" y="2057400"/>
            <a:ext cx="3932237" cy="3811588"/>
          </a:xfrm>
        </p:spPr>
        <p:txBody>
          <a:bodyPr/>
          <a:lstStyle>
            <a:lvl1pPr marL="0" indent="0">
              <a:buNone/>
              <a:defRPr sz="1600">
                <a:latin typeface="proxima-nova"/>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A7143AEB-D729-04FF-7CA8-FEBE5A69B881}"/>
              </a:ext>
            </a:extLst>
          </p:cNvPr>
          <p:cNvSpPr>
            <a:spLocks noGrp="1"/>
          </p:cNvSpPr>
          <p:nvPr>
            <p:ph type="dt" sz="half" idx="10"/>
          </p:nvPr>
        </p:nvSpPr>
        <p:spPr/>
        <p:txBody>
          <a:bodyPr/>
          <a:lstStyle/>
          <a:p>
            <a:fld id="{39FB0975-47B6-4BE8-B879-EB115C8840C9}" type="datetime1">
              <a:rPr lang="en-US" smtClean="0"/>
              <a:t>11/9/2022</a:t>
            </a:fld>
            <a:endParaRPr lang="en-US" dirty="0"/>
          </a:p>
        </p:txBody>
      </p:sp>
      <p:sp>
        <p:nvSpPr>
          <p:cNvPr id="6" name="Footer Placeholder 5">
            <a:extLst>
              <a:ext uri="{FF2B5EF4-FFF2-40B4-BE49-F238E27FC236}">
                <a16:creationId xmlns:a16="http://schemas.microsoft.com/office/drawing/2014/main" id="{23EDC3CA-9838-7D30-1571-F4294DB3871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0B8D24C-2601-ACA8-2C0B-181A7F2C3A42}"/>
              </a:ext>
            </a:extLst>
          </p:cNvPr>
          <p:cNvSpPr>
            <a:spLocks noGrp="1"/>
          </p:cNvSpPr>
          <p:nvPr>
            <p:ph type="sldNum" sz="quarter" idx="12"/>
          </p:nvPr>
        </p:nvSpPr>
        <p:spPr/>
        <p:txBody>
          <a:bodyPr/>
          <a:lstStyle/>
          <a:p>
            <a:fld id="{B24F5015-3417-4B27-A586-E4CCF4D77832}" type="slidenum">
              <a:rPr lang="en-US" smtClean="0"/>
              <a:t>‹#›</a:t>
            </a:fld>
            <a:endParaRPr lang="en-US" dirty="0"/>
          </a:p>
        </p:txBody>
      </p:sp>
      <p:pic>
        <p:nvPicPr>
          <p:cNvPr id="8" name="Content Placeholder 6" descr="Ornamental shapes. Dark blue and light blue rectangles">
            <a:extLst>
              <a:ext uri="{FF2B5EF4-FFF2-40B4-BE49-F238E27FC236}">
                <a16:creationId xmlns:a16="http://schemas.microsoft.com/office/drawing/2014/main" id="{000F9132-2FA6-531B-853B-7FA60C4EE986}"/>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9" name="Picture 8" descr="Pennsylvania Department of Education Logo">
            <a:extLst>
              <a:ext uri="{FF2B5EF4-FFF2-40B4-BE49-F238E27FC236}">
                <a16:creationId xmlns:a16="http://schemas.microsoft.com/office/drawing/2014/main" id="{DF560240-EEF9-E3AD-E70F-0049B713CB29}"/>
              </a:ext>
            </a:extLst>
          </p:cNvPr>
          <p:cNvPicPr>
            <a:picLocks noChangeAspect="1"/>
          </p:cNvPicPr>
          <p:nvPr userDrawn="1"/>
        </p:nvPicPr>
        <p:blipFill>
          <a:blip r:embed="rId3"/>
          <a:stretch>
            <a:fillRect/>
          </a:stretch>
        </p:blipFill>
        <p:spPr>
          <a:xfrm>
            <a:off x="10355327" y="136525"/>
            <a:ext cx="1836673" cy="655955"/>
          </a:xfrm>
          <a:prstGeom prst="rect">
            <a:avLst/>
          </a:prstGeom>
        </p:spPr>
      </p:pic>
    </p:spTree>
    <p:extLst>
      <p:ext uri="{BB962C8B-B14F-4D97-AF65-F5344CB8AC3E}">
        <p14:creationId xmlns:p14="http://schemas.microsoft.com/office/powerpoint/2010/main" val="10910970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C6A541-70B4-C2B2-8919-38928449B1D5}"/>
              </a:ext>
            </a:extLst>
          </p:cNvPr>
          <p:cNvSpPr>
            <a:spLocks noGrp="1"/>
          </p:cNvSpPr>
          <p:nvPr>
            <p:ph type="title"/>
          </p:nvPr>
        </p:nvSpPr>
        <p:spPr>
          <a:xfrm>
            <a:off x="839788" y="457200"/>
            <a:ext cx="3932237" cy="1600200"/>
          </a:xfrm>
        </p:spPr>
        <p:txBody>
          <a:bodyPr anchor="b"/>
          <a:lstStyle>
            <a:lvl1pPr>
              <a:defRPr sz="3200" b="1" i="0" baseline="0">
                <a:latin typeface="proxima-nova"/>
              </a:defRPr>
            </a:lvl1pPr>
          </a:lstStyle>
          <a:p>
            <a:r>
              <a:rPr lang="en-US" dirty="0"/>
              <a:t>Click to edit Master title style</a:t>
            </a:r>
          </a:p>
        </p:txBody>
      </p:sp>
      <p:sp>
        <p:nvSpPr>
          <p:cNvPr id="3" name="Picture Placeholder 2">
            <a:extLst>
              <a:ext uri="{FF2B5EF4-FFF2-40B4-BE49-F238E27FC236}">
                <a16:creationId xmlns:a16="http://schemas.microsoft.com/office/drawing/2014/main" id="{9575DF3D-5910-9092-944E-68073C5AD3C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4721744E-5668-8E0E-7F9D-79A21C062790}"/>
              </a:ext>
            </a:extLst>
          </p:cNvPr>
          <p:cNvSpPr>
            <a:spLocks noGrp="1"/>
          </p:cNvSpPr>
          <p:nvPr>
            <p:ph type="body" sz="half" idx="2"/>
          </p:nvPr>
        </p:nvSpPr>
        <p:spPr>
          <a:xfrm>
            <a:off x="839788" y="2057400"/>
            <a:ext cx="3932237" cy="3811588"/>
          </a:xfrm>
        </p:spPr>
        <p:txBody>
          <a:bodyPr/>
          <a:lstStyle>
            <a:lvl1pPr marL="0" indent="0">
              <a:buNone/>
              <a:defRPr sz="1600" baseline="0">
                <a:latin typeface="proxima-nova"/>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55754305-D8FA-18F1-7D1C-0323602500FA}"/>
              </a:ext>
            </a:extLst>
          </p:cNvPr>
          <p:cNvSpPr>
            <a:spLocks noGrp="1"/>
          </p:cNvSpPr>
          <p:nvPr>
            <p:ph type="dt" sz="half" idx="10"/>
          </p:nvPr>
        </p:nvSpPr>
        <p:spPr/>
        <p:txBody>
          <a:bodyPr/>
          <a:lstStyle/>
          <a:p>
            <a:fld id="{C43C5B11-EC1F-4C0C-86C0-7EC27F255174}" type="datetime1">
              <a:rPr lang="en-US" smtClean="0"/>
              <a:t>11/9/2022</a:t>
            </a:fld>
            <a:endParaRPr lang="en-US" dirty="0"/>
          </a:p>
        </p:txBody>
      </p:sp>
      <p:sp>
        <p:nvSpPr>
          <p:cNvPr id="6" name="Footer Placeholder 5">
            <a:extLst>
              <a:ext uri="{FF2B5EF4-FFF2-40B4-BE49-F238E27FC236}">
                <a16:creationId xmlns:a16="http://schemas.microsoft.com/office/drawing/2014/main" id="{71354EDB-B905-1AF9-78F3-44291E2CDAD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45354CF-B85A-F363-9999-9A8B7188D703}"/>
              </a:ext>
            </a:extLst>
          </p:cNvPr>
          <p:cNvSpPr>
            <a:spLocks noGrp="1"/>
          </p:cNvSpPr>
          <p:nvPr>
            <p:ph type="sldNum" sz="quarter" idx="12"/>
          </p:nvPr>
        </p:nvSpPr>
        <p:spPr/>
        <p:txBody>
          <a:bodyPr/>
          <a:lstStyle/>
          <a:p>
            <a:fld id="{B24F5015-3417-4B27-A586-E4CCF4D77832}" type="slidenum">
              <a:rPr lang="en-US" smtClean="0"/>
              <a:t>‹#›</a:t>
            </a:fld>
            <a:endParaRPr lang="en-US" dirty="0"/>
          </a:p>
        </p:txBody>
      </p:sp>
      <p:pic>
        <p:nvPicPr>
          <p:cNvPr id="10" name="Picture 9" descr="PDE Logo inside a blue square">
            <a:extLst>
              <a:ext uri="{FF2B5EF4-FFF2-40B4-BE49-F238E27FC236}">
                <a16:creationId xmlns:a16="http://schemas.microsoft.com/office/drawing/2014/main" id="{931248E6-F468-3E78-9D55-0EAE4144AE67}"/>
              </a:ext>
            </a:extLst>
          </p:cNvPr>
          <p:cNvPicPr>
            <a:picLocks noChangeAspect="1"/>
          </p:cNvPicPr>
          <p:nvPr userDrawn="1"/>
        </p:nvPicPr>
        <p:blipFill>
          <a:blip r:embed="rId2"/>
          <a:stretch>
            <a:fillRect/>
          </a:stretch>
        </p:blipFill>
        <p:spPr>
          <a:xfrm>
            <a:off x="9501188" y="611585"/>
            <a:ext cx="2121348" cy="2121348"/>
          </a:xfrm>
          <a:prstGeom prst="rect">
            <a:avLst/>
          </a:prstGeom>
        </p:spPr>
      </p:pic>
      <p:pic>
        <p:nvPicPr>
          <p:cNvPr id="11" name="Picture 10" descr="Pennsylvania Department of Education logo">
            <a:extLst>
              <a:ext uri="{FF2B5EF4-FFF2-40B4-BE49-F238E27FC236}">
                <a16:creationId xmlns:a16="http://schemas.microsoft.com/office/drawing/2014/main" id="{F1DFF1FE-B4F3-B08C-899D-E23D461C9503}"/>
              </a:ext>
            </a:extLst>
          </p:cNvPr>
          <p:cNvPicPr>
            <a:picLocks noChangeAspect="1"/>
          </p:cNvPicPr>
          <p:nvPr userDrawn="1"/>
        </p:nvPicPr>
        <p:blipFill>
          <a:blip r:embed="rId3"/>
          <a:stretch>
            <a:fillRect/>
          </a:stretch>
        </p:blipFill>
        <p:spPr>
          <a:xfrm>
            <a:off x="9848415" y="1191811"/>
            <a:ext cx="1417572" cy="855730"/>
          </a:xfrm>
          <a:prstGeom prst="rect">
            <a:avLst/>
          </a:prstGeom>
        </p:spPr>
      </p:pic>
    </p:spTree>
    <p:extLst>
      <p:ext uri="{BB962C8B-B14F-4D97-AF65-F5344CB8AC3E}">
        <p14:creationId xmlns:p14="http://schemas.microsoft.com/office/powerpoint/2010/main" val="18059914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AB487-1515-5EC0-EEE4-58615CC7EDC2}"/>
              </a:ext>
            </a:extLst>
          </p:cNvPr>
          <p:cNvSpPr>
            <a:spLocks noGrp="1"/>
          </p:cNvSpPr>
          <p:nvPr>
            <p:ph type="title" hasCustomPrompt="1"/>
          </p:nvPr>
        </p:nvSpPr>
        <p:spPr/>
        <p:txBody>
          <a:bodyPr>
            <a:normAutofit/>
          </a:bodyPr>
          <a:lstStyle>
            <a:lvl1pPr>
              <a:defRPr sz="3600" b="1" i="0" baseline="0">
                <a:latin typeface="proxima-nova"/>
              </a:defRPr>
            </a:lvl1pPr>
          </a:lstStyle>
          <a:p>
            <a:r>
              <a:rPr lang="en-US" dirty="0"/>
              <a:t>Contact/Mission</a:t>
            </a:r>
          </a:p>
        </p:txBody>
      </p:sp>
      <p:sp>
        <p:nvSpPr>
          <p:cNvPr id="3" name="Content Placeholder 2">
            <a:extLst>
              <a:ext uri="{FF2B5EF4-FFF2-40B4-BE49-F238E27FC236}">
                <a16:creationId xmlns:a16="http://schemas.microsoft.com/office/drawing/2014/main" id="{E1E4DAF0-3314-8F24-DDFE-B90A4416247A}"/>
              </a:ext>
            </a:extLst>
          </p:cNvPr>
          <p:cNvSpPr>
            <a:spLocks noGrp="1"/>
          </p:cNvSpPr>
          <p:nvPr>
            <p:ph idx="1"/>
          </p:nvPr>
        </p:nvSpPr>
        <p:spPr>
          <a:xfrm>
            <a:off x="838200" y="1825625"/>
            <a:ext cx="10515600" cy="1875107"/>
          </a:xfrm>
        </p:spPr>
        <p:txBody>
          <a:bodyPr/>
          <a:lstStyle>
            <a:lvl1pPr>
              <a:defRPr>
                <a:latin typeface="proxima-nova"/>
              </a:defRPr>
            </a:lvl1pPr>
            <a:lvl2pPr>
              <a:defRPr>
                <a:latin typeface="proxima-nova"/>
              </a:defRPr>
            </a:lvl2pPr>
            <a:lvl3pPr>
              <a:defRPr>
                <a:latin typeface="proxima-nova"/>
              </a:defRPr>
            </a:lvl3pPr>
            <a:lvl4pPr>
              <a:defRPr>
                <a:latin typeface="proxima-nova"/>
              </a:defRPr>
            </a:lvl4pPr>
            <a:lvl5pPr>
              <a:defRPr>
                <a:latin typeface="proxima-nov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F50363D0-A71B-A696-2912-89A6CF2E6BD6}"/>
              </a:ext>
            </a:extLst>
          </p:cNvPr>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4C72E730-7964-4CDF-A2E3-4BCF0755E00A}" type="datetime1">
              <a:rPr lang="en-US" smtClean="0"/>
              <a:t>11/9/2022</a:t>
            </a:fld>
            <a:endParaRPr lang="en-US" dirty="0"/>
          </a:p>
        </p:txBody>
      </p:sp>
      <p:sp>
        <p:nvSpPr>
          <p:cNvPr id="6" name="Slide Number Placeholder 5">
            <a:extLst>
              <a:ext uri="{FF2B5EF4-FFF2-40B4-BE49-F238E27FC236}">
                <a16:creationId xmlns:a16="http://schemas.microsoft.com/office/drawing/2014/main" id="{F89A4848-B5F4-26E7-D4E3-56FF89A9A004}"/>
              </a:ext>
            </a:extLst>
          </p:cNvPr>
          <p:cNvSpPr>
            <a:spLocks noGrp="1"/>
          </p:cNvSpPr>
          <p:nvPr>
            <p:ph type="sldNum" sz="quarter" idx="12"/>
          </p:nvPr>
        </p:nvSpPr>
        <p:spPr/>
        <p:txBody>
          <a:bodyPr/>
          <a:lstStyle/>
          <a:p>
            <a:fld id="{B24F5015-3417-4B27-A586-E4CCF4D77832}" type="slidenum">
              <a:rPr lang="en-US" smtClean="0"/>
              <a:t>‹#›</a:t>
            </a:fld>
            <a:endParaRPr lang="en-US" dirty="0"/>
          </a:p>
        </p:txBody>
      </p:sp>
      <p:pic>
        <p:nvPicPr>
          <p:cNvPr id="7" name="Content Placeholder 6" descr="Ornamental shapes. Dark blue and light blue rectangles">
            <a:extLst>
              <a:ext uri="{FF2B5EF4-FFF2-40B4-BE49-F238E27FC236}">
                <a16:creationId xmlns:a16="http://schemas.microsoft.com/office/drawing/2014/main" id="{79C3DD4C-86BC-D051-AE3E-45FB253C998A}"/>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8" name="Picture 7" descr="Pennsylvania Department of Education Logo">
            <a:extLst>
              <a:ext uri="{FF2B5EF4-FFF2-40B4-BE49-F238E27FC236}">
                <a16:creationId xmlns:a16="http://schemas.microsoft.com/office/drawing/2014/main" id="{9A270310-886E-256E-C883-D3A770A4138C}"/>
              </a:ext>
            </a:extLst>
          </p:cNvPr>
          <p:cNvPicPr>
            <a:picLocks noChangeAspect="1"/>
          </p:cNvPicPr>
          <p:nvPr userDrawn="1"/>
        </p:nvPicPr>
        <p:blipFill>
          <a:blip r:embed="rId3"/>
          <a:stretch>
            <a:fillRect/>
          </a:stretch>
        </p:blipFill>
        <p:spPr>
          <a:xfrm>
            <a:off x="10355327" y="136525"/>
            <a:ext cx="1836673" cy="655955"/>
          </a:xfrm>
          <a:prstGeom prst="rect">
            <a:avLst/>
          </a:prstGeom>
        </p:spPr>
      </p:pic>
      <p:sp>
        <p:nvSpPr>
          <p:cNvPr id="9" name="TextBox 8">
            <a:extLst>
              <a:ext uri="{FF2B5EF4-FFF2-40B4-BE49-F238E27FC236}">
                <a16:creationId xmlns:a16="http://schemas.microsoft.com/office/drawing/2014/main" id="{A4913B61-B8DB-8A4C-59D3-7CF2ABAB7F3B}"/>
              </a:ext>
            </a:extLst>
          </p:cNvPr>
          <p:cNvSpPr txBox="1"/>
          <p:nvPr userDrawn="1"/>
        </p:nvSpPr>
        <p:spPr>
          <a:xfrm>
            <a:off x="1086928" y="4606505"/>
            <a:ext cx="10266872" cy="135421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i="1" baseline="0" dirty="0">
                <a:latin typeface="proxima-nova"/>
                <a:cs typeface="Arial" panose="020B0604020202020204" pitchFamily="34" charset="0"/>
              </a:rPr>
              <a:t>The mission of the Department of Education is to ensure that every learner has access to a world-class education system that academically prepares children and adults to succeed as productive citizens. Further, the Department seeks to establish a culture that is committed to improving opportunities throughout the commonwealth by ensuring that technical support, resources, and optimal learning environments are available for all students, whether children or adults.</a:t>
            </a:r>
            <a:endParaRPr lang="en-US" sz="1600" baseline="0" dirty="0">
              <a:latin typeface="proxima-nova"/>
              <a:cs typeface="Arial" panose="020B0604020202020204" pitchFamily="34" charset="0"/>
            </a:endParaRPr>
          </a:p>
          <a:p>
            <a:endParaRPr lang="en-US" dirty="0"/>
          </a:p>
        </p:txBody>
      </p:sp>
    </p:spTree>
    <p:extLst>
      <p:ext uri="{BB962C8B-B14F-4D97-AF65-F5344CB8AC3E}">
        <p14:creationId xmlns:p14="http://schemas.microsoft.com/office/powerpoint/2010/main" val="40994920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AB487-1515-5EC0-EEE4-58615CC7EDC2}"/>
              </a:ext>
            </a:extLst>
          </p:cNvPr>
          <p:cNvSpPr>
            <a:spLocks noGrp="1"/>
          </p:cNvSpPr>
          <p:nvPr>
            <p:ph type="title"/>
          </p:nvPr>
        </p:nvSpPr>
        <p:spPr/>
        <p:txBody>
          <a:bodyPr>
            <a:normAutofit/>
          </a:bodyPr>
          <a:lstStyle>
            <a:lvl1pPr>
              <a:defRPr sz="3600" b="1" i="0" baseline="0">
                <a:latin typeface="proxima-nova"/>
              </a:defRPr>
            </a:lvl1pPr>
          </a:lstStyle>
          <a:p>
            <a:r>
              <a:rPr lang="en-US" dirty="0"/>
              <a:t>Click to edit Master title style</a:t>
            </a:r>
          </a:p>
        </p:txBody>
      </p:sp>
      <p:sp>
        <p:nvSpPr>
          <p:cNvPr id="3" name="Content Placeholder 2">
            <a:extLst>
              <a:ext uri="{FF2B5EF4-FFF2-40B4-BE49-F238E27FC236}">
                <a16:creationId xmlns:a16="http://schemas.microsoft.com/office/drawing/2014/main" id="{E1E4DAF0-3314-8F24-DDFE-B90A4416247A}"/>
              </a:ext>
            </a:extLst>
          </p:cNvPr>
          <p:cNvSpPr>
            <a:spLocks noGrp="1"/>
          </p:cNvSpPr>
          <p:nvPr>
            <p:ph idx="1"/>
          </p:nvPr>
        </p:nvSpPr>
        <p:spPr/>
        <p:txBody>
          <a:bodyPr/>
          <a:lstStyle>
            <a:lvl1pPr>
              <a:defRPr baseline="0">
                <a:latin typeface="proxima-nova"/>
              </a:defRPr>
            </a:lvl1pPr>
            <a:lvl2pPr>
              <a:defRPr baseline="0">
                <a:latin typeface="proxima-nova"/>
              </a:defRPr>
            </a:lvl2pPr>
            <a:lvl3pPr>
              <a:defRPr baseline="0">
                <a:latin typeface="proxima-nova"/>
              </a:defRPr>
            </a:lvl3pPr>
            <a:lvl4pPr>
              <a:defRPr baseline="0">
                <a:latin typeface="proxima-nova"/>
              </a:defRPr>
            </a:lvl4pPr>
            <a:lvl5pPr>
              <a:defRPr baseline="0">
                <a:latin typeface="proxima-nov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F50363D0-A71B-A696-2912-89A6CF2E6BD6}"/>
              </a:ext>
            </a:extLst>
          </p:cNvPr>
          <p:cNvSpPr>
            <a:spLocks noGrp="1"/>
          </p:cNvSpPr>
          <p:nvPr>
            <p:ph type="dt" sz="half" idx="10"/>
          </p:nvPr>
        </p:nvSpPr>
        <p:spPr/>
        <p:txBody>
          <a:bodyPr/>
          <a:lstStyle/>
          <a:p>
            <a:fld id="{A1DC029C-5B17-409B-86F2-A65FE5BE79A1}" type="datetime1">
              <a:rPr lang="en-US" smtClean="0"/>
              <a:t>11/9/2022</a:t>
            </a:fld>
            <a:endParaRPr lang="en-US" dirty="0"/>
          </a:p>
        </p:txBody>
      </p:sp>
      <p:sp>
        <p:nvSpPr>
          <p:cNvPr id="5" name="Footer Placeholder 4">
            <a:extLst>
              <a:ext uri="{FF2B5EF4-FFF2-40B4-BE49-F238E27FC236}">
                <a16:creationId xmlns:a16="http://schemas.microsoft.com/office/drawing/2014/main" id="{DB3E8AFF-CE3F-E0E8-4EF3-7DA0B1E1BB9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89A4848-B5F4-26E7-D4E3-56FF89A9A004}"/>
              </a:ext>
            </a:extLst>
          </p:cNvPr>
          <p:cNvSpPr>
            <a:spLocks noGrp="1"/>
          </p:cNvSpPr>
          <p:nvPr>
            <p:ph type="sldNum" sz="quarter" idx="12"/>
          </p:nvPr>
        </p:nvSpPr>
        <p:spPr/>
        <p:txBody>
          <a:bodyPr/>
          <a:lstStyle/>
          <a:p>
            <a:fld id="{B24F5015-3417-4B27-A586-E4CCF4D77832}" type="slidenum">
              <a:rPr lang="en-US" smtClean="0"/>
              <a:t>‹#›</a:t>
            </a:fld>
            <a:endParaRPr lang="en-US" dirty="0"/>
          </a:p>
        </p:txBody>
      </p:sp>
      <p:pic>
        <p:nvPicPr>
          <p:cNvPr id="7" name="Content Placeholder 6" descr="Ornamental shapes. Dark blue and light blue rectangles">
            <a:extLst>
              <a:ext uri="{FF2B5EF4-FFF2-40B4-BE49-F238E27FC236}">
                <a16:creationId xmlns:a16="http://schemas.microsoft.com/office/drawing/2014/main" id="{79C3DD4C-86BC-D051-AE3E-45FB253C998A}"/>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8" name="Picture 7" descr="Pennsylvania Department of Education Logo">
            <a:extLst>
              <a:ext uri="{FF2B5EF4-FFF2-40B4-BE49-F238E27FC236}">
                <a16:creationId xmlns:a16="http://schemas.microsoft.com/office/drawing/2014/main" id="{9A270310-886E-256E-C883-D3A770A4138C}"/>
              </a:ext>
            </a:extLst>
          </p:cNvPr>
          <p:cNvPicPr>
            <a:picLocks noChangeAspect="1"/>
          </p:cNvPicPr>
          <p:nvPr userDrawn="1"/>
        </p:nvPicPr>
        <p:blipFill>
          <a:blip r:embed="rId3"/>
          <a:stretch>
            <a:fillRect/>
          </a:stretch>
        </p:blipFill>
        <p:spPr>
          <a:xfrm>
            <a:off x="10355327" y="136525"/>
            <a:ext cx="1836673" cy="655955"/>
          </a:xfrm>
          <a:prstGeom prst="rect">
            <a:avLst/>
          </a:prstGeom>
        </p:spPr>
      </p:pic>
    </p:spTree>
    <p:extLst>
      <p:ext uri="{BB962C8B-B14F-4D97-AF65-F5344CB8AC3E}">
        <p14:creationId xmlns:p14="http://schemas.microsoft.com/office/powerpoint/2010/main" val="19907213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11F210-029F-E095-CA68-8B2290AD1352}"/>
              </a:ext>
            </a:extLst>
          </p:cNvPr>
          <p:cNvSpPr>
            <a:spLocks noGrp="1"/>
          </p:cNvSpPr>
          <p:nvPr>
            <p:ph type="title"/>
          </p:nvPr>
        </p:nvSpPr>
        <p:spPr>
          <a:xfrm>
            <a:off x="831850" y="1709738"/>
            <a:ext cx="10515600" cy="2852737"/>
          </a:xfrm>
        </p:spPr>
        <p:txBody>
          <a:bodyPr anchor="b">
            <a:normAutofit/>
          </a:bodyPr>
          <a:lstStyle>
            <a:lvl1pPr>
              <a:defRPr sz="4400" b="1" i="0" baseline="0">
                <a:latin typeface="proxima-nova"/>
              </a:defRPr>
            </a:lvl1pPr>
          </a:lstStyle>
          <a:p>
            <a:r>
              <a:rPr lang="en-US" dirty="0"/>
              <a:t>Click to edit Master title style</a:t>
            </a:r>
          </a:p>
        </p:txBody>
      </p:sp>
      <p:sp>
        <p:nvSpPr>
          <p:cNvPr id="3" name="Text Placeholder 2">
            <a:extLst>
              <a:ext uri="{FF2B5EF4-FFF2-40B4-BE49-F238E27FC236}">
                <a16:creationId xmlns:a16="http://schemas.microsoft.com/office/drawing/2014/main" id="{DBDE8633-CAF1-94AE-D24C-21B3EB5AEE2B}"/>
              </a:ext>
            </a:extLst>
          </p:cNvPr>
          <p:cNvSpPr>
            <a:spLocks noGrp="1"/>
          </p:cNvSpPr>
          <p:nvPr>
            <p:ph type="body" idx="1"/>
          </p:nvPr>
        </p:nvSpPr>
        <p:spPr>
          <a:xfrm>
            <a:off x="831850" y="4589463"/>
            <a:ext cx="10515600" cy="1500187"/>
          </a:xfrm>
        </p:spPr>
        <p:txBody>
          <a:bodyPr/>
          <a:lstStyle>
            <a:lvl1pPr marL="0" indent="0">
              <a:buNone/>
              <a:defRPr sz="2400" baseline="0">
                <a:solidFill>
                  <a:schemeClr val="tx1">
                    <a:tint val="75000"/>
                  </a:schemeClr>
                </a:solidFill>
                <a:latin typeface="proxima-nova"/>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422C7BC3-E25D-D40A-6B64-7EF414A1EEE2}"/>
              </a:ext>
            </a:extLst>
          </p:cNvPr>
          <p:cNvSpPr>
            <a:spLocks noGrp="1"/>
          </p:cNvSpPr>
          <p:nvPr>
            <p:ph type="dt" sz="half" idx="10"/>
          </p:nvPr>
        </p:nvSpPr>
        <p:spPr/>
        <p:txBody>
          <a:bodyPr/>
          <a:lstStyle/>
          <a:p>
            <a:fld id="{A918DB6E-6D70-4FEC-A112-5F97BC4AEE43}" type="datetime1">
              <a:rPr lang="en-US" smtClean="0"/>
              <a:t>11/9/2022</a:t>
            </a:fld>
            <a:endParaRPr lang="en-US" dirty="0"/>
          </a:p>
        </p:txBody>
      </p:sp>
      <p:sp>
        <p:nvSpPr>
          <p:cNvPr id="5" name="Footer Placeholder 4">
            <a:extLst>
              <a:ext uri="{FF2B5EF4-FFF2-40B4-BE49-F238E27FC236}">
                <a16:creationId xmlns:a16="http://schemas.microsoft.com/office/drawing/2014/main" id="{AE47242D-6913-7C20-7953-B581907F3F0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279EFF3-20FA-34D5-B90C-BE36221D5CEA}"/>
              </a:ext>
            </a:extLst>
          </p:cNvPr>
          <p:cNvSpPr>
            <a:spLocks noGrp="1"/>
          </p:cNvSpPr>
          <p:nvPr>
            <p:ph type="sldNum" sz="quarter" idx="12"/>
          </p:nvPr>
        </p:nvSpPr>
        <p:spPr/>
        <p:txBody>
          <a:bodyPr/>
          <a:lstStyle/>
          <a:p>
            <a:fld id="{B24F5015-3417-4B27-A586-E4CCF4D77832}" type="slidenum">
              <a:rPr lang="en-US" smtClean="0"/>
              <a:t>‹#›</a:t>
            </a:fld>
            <a:endParaRPr lang="en-US" dirty="0"/>
          </a:p>
        </p:txBody>
      </p:sp>
      <p:pic>
        <p:nvPicPr>
          <p:cNvPr id="7" name="Picture 6" descr="Ornamental shape. Blue gradient and gray rectangles">
            <a:extLst>
              <a:ext uri="{FF2B5EF4-FFF2-40B4-BE49-F238E27FC236}">
                <a16:creationId xmlns:a16="http://schemas.microsoft.com/office/drawing/2014/main" id="{C56D4987-17F8-5DD6-30EC-9DA0725D3357}"/>
              </a:ext>
            </a:extLst>
          </p:cNvPr>
          <p:cNvPicPr>
            <a:picLocks noChangeAspect="1"/>
          </p:cNvPicPr>
          <p:nvPr userDrawn="1"/>
        </p:nvPicPr>
        <p:blipFill>
          <a:blip r:embed="rId2"/>
          <a:stretch>
            <a:fillRect/>
          </a:stretch>
        </p:blipFill>
        <p:spPr>
          <a:xfrm>
            <a:off x="0" y="152400"/>
            <a:ext cx="12192000" cy="2381250"/>
          </a:xfrm>
          <a:prstGeom prst="rect">
            <a:avLst/>
          </a:prstGeom>
        </p:spPr>
      </p:pic>
      <p:pic>
        <p:nvPicPr>
          <p:cNvPr id="8" name="Picture 7" descr="Pennsylvania Department of Education Logo">
            <a:extLst>
              <a:ext uri="{FF2B5EF4-FFF2-40B4-BE49-F238E27FC236}">
                <a16:creationId xmlns:a16="http://schemas.microsoft.com/office/drawing/2014/main" id="{3A160336-F072-33D2-7025-BC4795EF6A54}"/>
              </a:ext>
            </a:extLst>
          </p:cNvPr>
          <p:cNvPicPr>
            <a:picLocks noChangeAspect="1"/>
          </p:cNvPicPr>
          <p:nvPr userDrawn="1"/>
        </p:nvPicPr>
        <p:blipFill>
          <a:blip r:embed="rId3"/>
          <a:stretch>
            <a:fillRect/>
          </a:stretch>
        </p:blipFill>
        <p:spPr>
          <a:xfrm>
            <a:off x="210696" y="530226"/>
            <a:ext cx="3556000" cy="1270000"/>
          </a:xfrm>
          <a:prstGeom prst="rect">
            <a:avLst/>
          </a:prstGeom>
        </p:spPr>
      </p:pic>
    </p:spTree>
    <p:extLst>
      <p:ext uri="{BB962C8B-B14F-4D97-AF65-F5344CB8AC3E}">
        <p14:creationId xmlns:p14="http://schemas.microsoft.com/office/powerpoint/2010/main" val="26429472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BE1CD-B1D2-FD34-4B40-B97BAD7444A4}"/>
              </a:ext>
            </a:extLst>
          </p:cNvPr>
          <p:cNvSpPr>
            <a:spLocks noGrp="1"/>
          </p:cNvSpPr>
          <p:nvPr>
            <p:ph type="title"/>
          </p:nvPr>
        </p:nvSpPr>
        <p:spPr/>
        <p:txBody>
          <a:bodyPr>
            <a:normAutofit/>
          </a:bodyPr>
          <a:lstStyle>
            <a:lvl1pPr>
              <a:defRPr sz="3600" b="1" i="0" baseline="0">
                <a:latin typeface="proxima-nova"/>
              </a:defRPr>
            </a:lvl1pPr>
          </a:lstStyle>
          <a:p>
            <a:r>
              <a:rPr lang="en-US" dirty="0"/>
              <a:t>Click to edit Master title style</a:t>
            </a:r>
          </a:p>
        </p:txBody>
      </p:sp>
      <p:sp>
        <p:nvSpPr>
          <p:cNvPr id="3" name="Content Placeholder 2">
            <a:extLst>
              <a:ext uri="{FF2B5EF4-FFF2-40B4-BE49-F238E27FC236}">
                <a16:creationId xmlns:a16="http://schemas.microsoft.com/office/drawing/2014/main" id="{4F108F26-BE84-E16A-DCC9-30F0C4698244}"/>
              </a:ext>
            </a:extLst>
          </p:cNvPr>
          <p:cNvSpPr>
            <a:spLocks noGrp="1"/>
          </p:cNvSpPr>
          <p:nvPr>
            <p:ph sz="half" idx="1"/>
          </p:nvPr>
        </p:nvSpPr>
        <p:spPr>
          <a:xfrm>
            <a:off x="838200" y="1825625"/>
            <a:ext cx="5181600" cy="4351338"/>
          </a:xfrm>
        </p:spPr>
        <p:txBody>
          <a:bodyPr/>
          <a:lstStyle>
            <a:lvl1pPr>
              <a:defRPr baseline="0">
                <a:latin typeface="proxima-nova"/>
              </a:defRPr>
            </a:lvl1pPr>
            <a:lvl2pPr>
              <a:defRPr baseline="0">
                <a:latin typeface="proxima-nova"/>
              </a:defRPr>
            </a:lvl2pPr>
            <a:lvl3pPr>
              <a:defRPr baseline="0">
                <a:latin typeface="proxima-nova"/>
              </a:defRPr>
            </a:lvl3pPr>
            <a:lvl4pPr>
              <a:defRPr baseline="0">
                <a:latin typeface="proxima-nova"/>
              </a:defRPr>
            </a:lvl4pPr>
            <a:lvl5pPr>
              <a:defRPr baseline="0">
                <a:latin typeface="proxima-nov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0D18E27B-F2B3-D744-F6F2-A89C651C74DF}"/>
              </a:ext>
            </a:extLst>
          </p:cNvPr>
          <p:cNvSpPr>
            <a:spLocks noGrp="1"/>
          </p:cNvSpPr>
          <p:nvPr>
            <p:ph sz="half" idx="2"/>
          </p:nvPr>
        </p:nvSpPr>
        <p:spPr>
          <a:xfrm>
            <a:off x="6172200" y="1825625"/>
            <a:ext cx="5181600" cy="4351338"/>
          </a:xfrm>
        </p:spPr>
        <p:txBody>
          <a:bodyPr/>
          <a:lstStyle>
            <a:lvl1pPr>
              <a:defRPr baseline="0">
                <a:latin typeface="proxima-nova"/>
              </a:defRPr>
            </a:lvl1pPr>
            <a:lvl2pPr>
              <a:defRPr baseline="0">
                <a:latin typeface="proxima-nova"/>
              </a:defRPr>
            </a:lvl2pPr>
            <a:lvl3pPr>
              <a:defRPr baseline="0">
                <a:latin typeface="proxima-nova"/>
              </a:defRPr>
            </a:lvl3pPr>
            <a:lvl4pPr>
              <a:defRPr baseline="0">
                <a:latin typeface="proxima-nova"/>
              </a:defRPr>
            </a:lvl4pPr>
            <a:lvl5pPr>
              <a:defRPr baseline="0">
                <a:latin typeface="proxima-nov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54C5F240-8BB6-EF46-2AF5-52667484661D}"/>
              </a:ext>
            </a:extLst>
          </p:cNvPr>
          <p:cNvSpPr>
            <a:spLocks noGrp="1"/>
          </p:cNvSpPr>
          <p:nvPr>
            <p:ph type="dt" sz="half" idx="10"/>
          </p:nvPr>
        </p:nvSpPr>
        <p:spPr/>
        <p:txBody>
          <a:bodyPr/>
          <a:lstStyle/>
          <a:p>
            <a:fld id="{956BFE5A-6E96-494B-BDD8-6F437FF9AB11}" type="datetime1">
              <a:rPr lang="en-US" smtClean="0"/>
              <a:t>11/9/2022</a:t>
            </a:fld>
            <a:endParaRPr lang="en-US" dirty="0"/>
          </a:p>
        </p:txBody>
      </p:sp>
      <p:sp>
        <p:nvSpPr>
          <p:cNvPr id="6" name="Footer Placeholder 5">
            <a:extLst>
              <a:ext uri="{FF2B5EF4-FFF2-40B4-BE49-F238E27FC236}">
                <a16:creationId xmlns:a16="http://schemas.microsoft.com/office/drawing/2014/main" id="{EF3F7E33-4ACC-CA0E-A851-0633E8007C3F}"/>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E11526BE-FED8-3A4C-D122-F217B17929FD}"/>
              </a:ext>
            </a:extLst>
          </p:cNvPr>
          <p:cNvSpPr>
            <a:spLocks noGrp="1"/>
          </p:cNvSpPr>
          <p:nvPr>
            <p:ph type="sldNum" sz="quarter" idx="12"/>
          </p:nvPr>
        </p:nvSpPr>
        <p:spPr/>
        <p:txBody>
          <a:bodyPr/>
          <a:lstStyle/>
          <a:p>
            <a:fld id="{B24F5015-3417-4B27-A586-E4CCF4D77832}" type="slidenum">
              <a:rPr lang="en-US" smtClean="0"/>
              <a:t>‹#›</a:t>
            </a:fld>
            <a:endParaRPr lang="en-US" dirty="0"/>
          </a:p>
        </p:txBody>
      </p:sp>
      <p:pic>
        <p:nvPicPr>
          <p:cNvPr id="8" name="Content Placeholder 6" descr="Ornamental shapes. Dark blue and light blue rectangles">
            <a:extLst>
              <a:ext uri="{FF2B5EF4-FFF2-40B4-BE49-F238E27FC236}">
                <a16:creationId xmlns:a16="http://schemas.microsoft.com/office/drawing/2014/main" id="{E05121F8-F8D0-12BE-2280-7E60891ED6C5}"/>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9" name="Picture 8" descr="Pennsylvania Department of Education Logo">
            <a:extLst>
              <a:ext uri="{FF2B5EF4-FFF2-40B4-BE49-F238E27FC236}">
                <a16:creationId xmlns:a16="http://schemas.microsoft.com/office/drawing/2014/main" id="{E150CC1C-9925-9798-5AED-1CA3599D8CAA}"/>
              </a:ext>
            </a:extLst>
          </p:cNvPr>
          <p:cNvPicPr>
            <a:picLocks noChangeAspect="1"/>
          </p:cNvPicPr>
          <p:nvPr userDrawn="1"/>
        </p:nvPicPr>
        <p:blipFill>
          <a:blip r:embed="rId3"/>
          <a:stretch>
            <a:fillRect/>
          </a:stretch>
        </p:blipFill>
        <p:spPr>
          <a:xfrm>
            <a:off x="10355327" y="136525"/>
            <a:ext cx="1836673" cy="655955"/>
          </a:xfrm>
          <a:prstGeom prst="rect">
            <a:avLst/>
          </a:prstGeom>
        </p:spPr>
      </p:pic>
    </p:spTree>
    <p:extLst>
      <p:ext uri="{BB962C8B-B14F-4D97-AF65-F5344CB8AC3E}">
        <p14:creationId xmlns:p14="http://schemas.microsoft.com/office/powerpoint/2010/main" val="39964164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AC45C-FCDD-8C82-6BAE-191F39AEF98A}"/>
              </a:ext>
            </a:extLst>
          </p:cNvPr>
          <p:cNvSpPr>
            <a:spLocks noGrp="1"/>
          </p:cNvSpPr>
          <p:nvPr>
            <p:ph type="title"/>
          </p:nvPr>
        </p:nvSpPr>
        <p:spPr>
          <a:xfrm>
            <a:off x="839788" y="365125"/>
            <a:ext cx="10515600" cy="1325563"/>
          </a:xfrm>
        </p:spPr>
        <p:txBody>
          <a:bodyPr/>
          <a:lstStyle>
            <a:lvl1pPr>
              <a:defRPr baseline="0">
                <a:latin typeface="proxima-nova"/>
              </a:defRPr>
            </a:lvl1pPr>
          </a:lstStyle>
          <a:p>
            <a:r>
              <a:rPr lang="en-US" dirty="0"/>
              <a:t>Click to edit Master title style</a:t>
            </a:r>
          </a:p>
        </p:txBody>
      </p:sp>
      <p:sp>
        <p:nvSpPr>
          <p:cNvPr id="3" name="Text Placeholder 2">
            <a:extLst>
              <a:ext uri="{FF2B5EF4-FFF2-40B4-BE49-F238E27FC236}">
                <a16:creationId xmlns:a16="http://schemas.microsoft.com/office/drawing/2014/main" id="{B3A0E196-69DC-0037-E268-81EEC6A19E26}"/>
              </a:ext>
            </a:extLst>
          </p:cNvPr>
          <p:cNvSpPr>
            <a:spLocks noGrp="1"/>
          </p:cNvSpPr>
          <p:nvPr>
            <p:ph type="body" idx="1"/>
          </p:nvPr>
        </p:nvSpPr>
        <p:spPr>
          <a:xfrm>
            <a:off x="839788" y="1681163"/>
            <a:ext cx="5157787" cy="823912"/>
          </a:xfrm>
        </p:spPr>
        <p:txBody>
          <a:bodyPr anchor="b"/>
          <a:lstStyle>
            <a:lvl1pPr marL="0" indent="0">
              <a:buNone/>
              <a:defRPr sz="2400" b="1" baseline="0">
                <a:latin typeface="proxima-nov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945793AD-42F2-D892-5BC1-2C2EEFCFD84E}"/>
              </a:ext>
            </a:extLst>
          </p:cNvPr>
          <p:cNvSpPr>
            <a:spLocks noGrp="1"/>
          </p:cNvSpPr>
          <p:nvPr>
            <p:ph sz="half" idx="2"/>
          </p:nvPr>
        </p:nvSpPr>
        <p:spPr>
          <a:xfrm>
            <a:off x="839788" y="2505075"/>
            <a:ext cx="5157787" cy="3684588"/>
          </a:xfrm>
        </p:spPr>
        <p:txBody>
          <a:bodyPr/>
          <a:lstStyle>
            <a:lvl1pPr>
              <a:defRPr baseline="0">
                <a:latin typeface="proxima-nova"/>
              </a:defRPr>
            </a:lvl1pPr>
            <a:lvl2pPr>
              <a:defRPr baseline="0">
                <a:latin typeface="proxima-nova"/>
              </a:defRPr>
            </a:lvl2pPr>
            <a:lvl3pPr>
              <a:defRPr baseline="0">
                <a:latin typeface="proxima-nova"/>
              </a:defRPr>
            </a:lvl3pPr>
            <a:lvl4pPr>
              <a:defRPr baseline="0">
                <a:latin typeface="proxima-nova"/>
              </a:defRPr>
            </a:lvl4pPr>
            <a:lvl5pPr>
              <a:defRPr baseline="0">
                <a:latin typeface="proxima-nov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D34833A3-0D20-240B-BF7B-E79DB765F12C}"/>
              </a:ext>
            </a:extLst>
          </p:cNvPr>
          <p:cNvSpPr>
            <a:spLocks noGrp="1"/>
          </p:cNvSpPr>
          <p:nvPr>
            <p:ph type="body" sz="quarter" idx="3"/>
          </p:nvPr>
        </p:nvSpPr>
        <p:spPr>
          <a:xfrm>
            <a:off x="6172200" y="1681163"/>
            <a:ext cx="5183188" cy="823912"/>
          </a:xfrm>
        </p:spPr>
        <p:txBody>
          <a:bodyPr anchor="b"/>
          <a:lstStyle>
            <a:lvl1pPr marL="0" indent="0">
              <a:buNone/>
              <a:defRPr sz="2400" b="1" baseline="0">
                <a:latin typeface="proxima-nov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F76CD78F-9005-BA9B-FE0C-7CD98EC815B1}"/>
              </a:ext>
            </a:extLst>
          </p:cNvPr>
          <p:cNvSpPr>
            <a:spLocks noGrp="1"/>
          </p:cNvSpPr>
          <p:nvPr>
            <p:ph sz="quarter" idx="4"/>
          </p:nvPr>
        </p:nvSpPr>
        <p:spPr>
          <a:xfrm>
            <a:off x="6172200" y="2505075"/>
            <a:ext cx="5183188" cy="3684588"/>
          </a:xfrm>
        </p:spPr>
        <p:txBody>
          <a:bodyPr/>
          <a:lstStyle>
            <a:lvl1pPr>
              <a:defRPr baseline="0">
                <a:latin typeface="proxima-nova"/>
              </a:defRPr>
            </a:lvl1pPr>
            <a:lvl2pPr>
              <a:defRPr baseline="0">
                <a:latin typeface="proxima-nova"/>
              </a:defRPr>
            </a:lvl2pPr>
            <a:lvl3pPr>
              <a:defRPr baseline="0">
                <a:latin typeface="proxima-nova"/>
              </a:defRPr>
            </a:lvl3pPr>
            <a:lvl4pPr>
              <a:defRPr baseline="0">
                <a:latin typeface="proxima-nova"/>
              </a:defRPr>
            </a:lvl4pPr>
            <a:lvl5pPr>
              <a:defRPr baseline="0">
                <a:latin typeface="proxima-nov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DF797DD2-4FC4-4BD3-E123-CBC3D4E319A6}"/>
              </a:ext>
            </a:extLst>
          </p:cNvPr>
          <p:cNvSpPr>
            <a:spLocks noGrp="1"/>
          </p:cNvSpPr>
          <p:nvPr>
            <p:ph type="dt" sz="half" idx="10"/>
          </p:nvPr>
        </p:nvSpPr>
        <p:spPr/>
        <p:txBody>
          <a:bodyPr/>
          <a:lstStyle/>
          <a:p>
            <a:fld id="{B1C15760-DF15-44D3-BE51-84A885468F1F}" type="datetime1">
              <a:rPr lang="en-US" smtClean="0"/>
              <a:t>11/9/2022</a:t>
            </a:fld>
            <a:endParaRPr lang="en-US" dirty="0"/>
          </a:p>
        </p:txBody>
      </p:sp>
      <p:sp>
        <p:nvSpPr>
          <p:cNvPr id="8" name="Footer Placeholder 7">
            <a:extLst>
              <a:ext uri="{FF2B5EF4-FFF2-40B4-BE49-F238E27FC236}">
                <a16:creationId xmlns:a16="http://schemas.microsoft.com/office/drawing/2014/main" id="{89E03071-322D-C992-7498-959F4A42B66A}"/>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20F68EC2-081E-D5E2-4E69-34D35705C95E}"/>
              </a:ext>
            </a:extLst>
          </p:cNvPr>
          <p:cNvSpPr>
            <a:spLocks noGrp="1"/>
          </p:cNvSpPr>
          <p:nvPr>
            <p:ph type="sldNum" sz="quarter" idx="12"/>
          </p:nvPr>
        </p:nvSpPr>
        <p:spPr/>
        <p:txBody>
          <a:bodyPr/>
          <a:lstStyle/>
          <a:p>
            <a:fld id="{B24F5015-3417-4B27-A586-E4CCF4D77832}" type="slidenum">
              <a:rPr lang="en-US" smtClean="0"/>
              <a:t>‹#›</a:t>
            </a:fld>
            <a:endParaRPr lang="en-US" dirty="0"/>
          </a:p>
        </p:txBody>
      </p:sp>
      <p:pic>
        <p:nvPicPr>
          <p:cNvPr id="10" name="Content Placeholder 6" descr="Ornamental shapes. Dark blue and light blue rectangles">
            <a:extLst>
              <a:ext uri="{FF2B5EF4-FFF2-40B4-BE49-F238E27FC236}">
                <a16:creationId xmlns:a16="http://schemas.microsoft.com/office/drawing/2014/main" id="{7D39C305-7D91-BD64-0A4C-03A5F78D1817}"/>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11" name="Picture 10" descr="Pennsylvania Department of Education Logo">
            <a:extLst>
              <a:ext uri="{FF2B5EF4-FFF2-40B4-BE49-F238E27FC236}">
                <a16:creationId xmlns:a16="http://schemas.microsoft.com/office/drawing/2014/main" id="{755D1E9F-F6AD-9175-7C8F-59495A112C99}"/>
              </a:ext>
            </a:extLst>
          </p:cNvPr>
          <p:cNvPicPr>
            <a:picLocks noChangeAspect="1"/>
          </p:cNvPicPr>
          <p:nvPr userDrawn="1"/>
        </p:nvPicPr>
        <p:blipFill>
          <a:blip r:embed="rId3"/>
          <a:stretch>
            <a:fillRect/>
          </a:stretch>
        </p:blipFill>
        <p:spPr>
          <a:xfrm>
            <a:off x="10355327" y="136525"/>
            <a:ext cx="1836673" cy="655955"/>
          </a:xfrm>
          <a:prstGeom prst="rect">
            <a:avLst/>
          </a:prstGeom>
        </p:spPr>
      </p:pic>
    </p:spTree>
    <p:extLst>
      <p:ext uri="{BB962C8B-B14F-4D97-AF65-F5344CB8AC3E}">
        <p14:creationId xmlns:p14="http://schemas.microsoft.com/office/powerpoint/2010/main" val="7587312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65EBD6-84C9-6F8B-1FA6-F3CDF548A6DD}"/>
              </a:ext>
            </a:extLst>
          </p:cNvPr>
          <p:cNvSpPr>
            <a:spLocks noGrp="1"/>
          </p:cNvSpPr>
          <p:nvPr>
            <p:ph type="title"/>
          </p:nvPr>
        </p:nvSpPr>
        <p:spPr>
          <a:xfrm>
            <a:off x="838200" y="2694257"/>
            <a:ext cx="10515600" cy="1325563"/>
          </a:xfrm>
        </p:spPr>
        <p:txBody>
          <a:bodyPr/>
          <a:lstStyle>
            <a:lvl1pPr>
              <a:defRPr baseline="0">
                <a:latin typeface="proxima-nova"/>
              </a:defRPr>
            </a:lvl1pPr>
          </a:lstStyle>
          <a:p>
            <a:r>
              <a:rPr lang="en-US" dirty="0"/>
              <a:t>Click to edit Master title style</a:t>
            </a:r>
          </a:p>
        </p:txBody>
      </p:sp>
      <p:sp>
        <p:nvSpPr>
          <p:cNvPr id="3" name="Date Placeholder 2">
            <a:extLst>
              <a:ext uri="{FF2B5EF4-FFF2-40B4-BE49-F238E27FC236}">
                <a16:creationId xmlns:a16="http://schemas.microsoft.com/office/drawing/2014/main" id="{E9EA2365-C3E5-3626-0B83-978B2CF7F2F7}"/>
              </a:ext>
            </a:extLst>
          </p:cNvPr>
          <p:cNvSpPr>
            <a:spLocks noGrp="1"/>
          </p:cNvSpPr>
          <p:nvPr>
            <p:ph type="dt" sz="half" idx="10"/>
          </p:nvPr>
        </p:nvSpPr>
        <p:spPr/>
        <p:txBody>
          <a:bodyPr/>
          <a:lstStyle/>
          <a:p>
            <a:fld id="{3A2CBF18-C1C5-4E58-AE1E-EFC1DEA4ED61}" type="datetime1">
              <a:rPr lang="en-US" smtClean="0"/>
              <a:t>11/9/2022</a:t>
            </a:fld>
            <a:endParaRPr lang="en-US" dirty="0"/>
          </a:p>
        </p:txBody>
      </p:sp>
      <p:sp>
        <p:nvSpPr>
          <p:cNvPr id="4" name="Footer Placeholder 3">
            <a:extLst>
              <a:ext uri="{FF2B5EF4-FFF2-40B4-BE49-F238E27FC236}">
                <a16:creationId xmlns:a16="http://schemas.microsoft.com/office/drawing/2014/main" id="{DDFDCAC1-0456-600F-02CB-792E298A4467}"/>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C9811319-E93D-F436-D166-049D1CE1B4E2}"/>
              </a:ext>
            </a:extLst>
          </p:cNvPr>
          <p:cNvSpPr>
            <a:spLocks noGrp="1"/>
          </p:cNvSpPr>
          <p:nvPr>
            <p:ph type="sldNum" sz="quarter" idx="12"/>
          </p:nvPr>
        </p:nvSpPr>
        <p:spPr/>
        <p:txBody>
          <a:bodyPr/>
          <a:lstStyle/>
          <a:p>
            <a:fld id="{B24F5015-3417-4B27-A586-E4CCF4D77832}" type="slidenum">
              <a:rPr lang="en-US" smtClean="0"/>
              <a:t>‹#›</a:t>
            </a:fld>
            <a:endParaRPr lang="en-US" dirty="0"/>
          </a:p>
        </p:txBody>
      </p:sp>
      <p:pic>
        <p:nvPicPr>
          <p:cNvPr id="6" name="Picture 5" descr="Ornamental shape. Blue gradient and gray rectangles">
            <a:extLst>
              <a:ext uri="{FF2B5EF4-FFF2-40B4-BE49-F238E27FC236}">
                <a16:creationId xmlns:a16="http://schemas.microsoft.com/office/drawing/2014/main" id="{CAD87B9F-3FE8-A5B1-53CA-F7B23BB36498}"/>
              </a:ext>
            </a:extLst>
          </p:cNvPr>
          <p:cNvPicPr>
            <a:picLocks noChangeAspect="1"/>
          </p:cNvPicPr>
          <p:nvPr userDrawn="1"/>
        </p:nvPicPr>
        <p:blipFill>
          <a:blip r:embed="rId2"/>
          <a:stretch>
            <a:fillRect/>
          </a:stretch>
        </p:blipFill>
        <p:spPr>
          <a:xfrm>
            <a:off x="0" y="152400"/>
            <a:ext cx="12192000" cy="2381250"/>
          </a:xfrm>
          <a:prstGeom prst="rect">
            <a:avLst/>
          </a:prstGeom>
        </p:spPr>
      </p:pic>
      <p:pic>
        <p:nvPicPr>
          <p:cNvPr id="7" name="Picture 6" descr="Pennsylvania Department of Education Logo">
            <a:extLst>
              <a:ext uri="{FF2B5EF4-FFF2-40B4-BE49-F238E27FC236}">
                <a16:creationId xmlns:a16="http://schemas.microsoft.com/office/drawing/2014/main" id="{87221160-2A5A-3172-BC02-3233B27E7FEC}"/>
              </a:ext>
            </a:extLst>
          </p:cNvPr>
          <p:cNvPicPr>
            <a:picLocks noChangeAspect="1"/>
          </p:cNvPicPr>
          <p:nvPr userDrawn="1"/>
        </p:nvPicPr>
        <p:blipFill>
          <a:blip r:embed="rId3"/>
          <a:stretch>
            <a:fillRect/>
          </a:stretch>
        </p:blipFill>
        <p:spPr>
          <a:xfrm>
            <a:off x="210696" y="530226"/>
            <a:ext cx="3556000" cy="1270000"/>
          </a:xfrm>
          <a:prstGeom prst="rect">
            <a:avLst/>
          </a:prstGeom>
        </p:spPr>
      </p:pic>
    </p:spTree>
    <p:extLst>
      <p:ext uri="{BB962C8B-B14F-4D97-AF65-F5344CB8AC3E}">
        <p14:creationId xmlns:p14="http://schemas.microsoft.com/office/powerpoint/2010/main" val="18606886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1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65EBD6-84C9-6F8B-1FA6-F3CDF548A6DD}"/>
              </a:ext>
            </a:extLst>
          </p:cNvPr>
          <p:cNvSpPr>
            <a:spLocks noGrp="1"/>
          </p:cNvSpPr>
          <p:nvPr>
            <p:ph type="title"/>
          </p:nvPr>
        </p:nvSpPr>
        <p:spPr>
          <a:xfrm>
            <a:off x="838200" y="623917"/>
            <a:ext cx="10515600" cy="1325563"/>
          </a:xfrm>
        </p:spPr>
        <p:txBody>
          <a:bodyPr/>
          <a:lstStyle>
            <a:lvl1pPr>
              <a:defRPr baseline="0">
                <a:latin typeface="proxima-nova"/>
              </a:defRPr>
            </a:lvl1pPr>
          </a:lstStyle>
          <a:p>
            <a:r>
              <a:rPr lang="en-US" dirty="0"/>
              <a:t>Click to edit Master title style</a:t>
            </a:r>
          </a:p>
        </p:txBody>
      </p:sp>
      <p:sp>
        <p:nvSpPr>
          <p:cNvPr id="3" name="Date Placeholder 2">
            <a:extLst>
              <a:ext uri="{FF2B5EF4-FFF2-40B4-BE49-F238E27FC236}">
                <a16:creationId xmlns:a16="http://schemas.microsoft.com/office/drawing/2014/main" id="{E9EA2365-C3E5-3626-0B83-978B2CF7F2F7}"/>
              </a:ext>
            </a:extLst>
          </p:cNvPr>
          <p:cNvSpPr>
            <a:spLocks noGrp="1"/>
          </p:cNvSpPr>
          <p:nvPr>
            <p:ph type="dt" sz="half" idx="10"/>
          </p:nvPr>
        </p:nvSpPr>
        <p:spPr/>
        <p:txBody>
          <a:bodyPr/>
          <a:lstStyle/>
          <a:p>
            <a:fld id="{C2423AD3-50EC-4B5C-A8DC-11AAD0AA691E}" type="datetime1">
              <a:rPr lang="en-US" smtClean="0"/>
              <a:t>11/9/2022</a:t>
            </a:fld>
            <a:endParaRPr lang="en-US" dirty="0"/>
          </a:p>
        </p:txBody>
      </p:sp>
      <p:sp>
        <p:nvSpPr>
          <p:cNvPr id="4" name="Footer Placeholder 3">
            <a:extLst>
              <a:ext uri="{FF2B5EF4-FFF2-40B4-BE49-F238E27FC236}">
                <a16:creationId xmlns:a16="http://schemas.microsoft.com/office/drawing/2014/main" id="{DDFDCAC1-0456-600F-02CB-792E298A4467}"/>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C9811319-E93D-F436-D166-049D1CE1B4E2}"/>
              </a:ext>
            </a:extLst>
          </p:cNvPr>
          <p:cNvSpPr>
            <a:spLocks noGrp="1"/>
          </p:cNvSpPr>
          <p:nvPr>
            <p:ph type="sldNum" sz="quarter" idx="12"/>
          </p:nvPr>
        </p:nvSpPr>
        <p:spPr/>
        <p:txBody>
          <a:bodyPr/>
          <a:lstStyle/>
          <a:p>
            <a:fld id="{B24F5015-3417-4B27-A586-E4CCF4D77832}" type="slidenum">
              <a:rPr lang="en-US" smtClean="0"/>
              <a:t>‹#›</a:t>
            </a:fld>
            <a:endParaRPr lang="en-US" dirty="0"/>
          </a:p>
        </p:txBody>
      </p:sp>
      <p:pic>
        <p:nvPicPr>
          <p:cNvPr id="7" name="Content Placeholder 6" descr="Ornamental shapes. Dark blue and light blue rectangles">
            <a:extLst>
              <a:ext uri="{FF2B5EF4-FFF2-40B4-BE49-F238E27FC236}">
                <a16:creationId xmlns:a16="http://schemas.microsoft.com/office/drawing/2014/main" id="{E4F887E4-34BD-F7FC-4D22-B4F5E90DECB0}"/>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8" name="Picture 7" descr="Pennsylvania Department of Education Logo">
            <a:extLst>
              <a:ext uri="{FF2B5EF4-FFF2-40B4-BE49-F238E27FC236}">
                <a16:creationId xmlns:a16="http://schemas.microsoft.com/office/drawing/2014/main" id="{7491FC91-7DFD-6051-4082-56850C2C06BF}"/>
              </a:ext>
            </a:extLst>
          </p:cNvPr>
          <p:cNvPicPr>
            <a:picLocks noChangeAspect="1"/>
          </p:cNvPicPr>
          <p:nvPr userDrawn="1"/>
        </p:nvPicPr>
        <p:blipFill>
          <a:blip r:embed="rId3"/>
          <a:stretch>
            <a:fillRect/>
          </a:stretch>
        </p:blipFill>
        <p:spPr>
          <a:xfrm>
            <a:off x="10355327" y="136525"/>
            <a:ext cx="1836673" cy="655955"/>
          </a:xfrm>
          <a:prstGeom prst="rect">
            <a:avLst/>
          </a:prstGeom>
        </p:spPr>
      </p:pic>
    </p:spTree>
    <p:extLst>
      <p:ext uri="{BB962C8B-B14F-4D97-AF65-F5344CB8AC3E}">
        <p14:creationId xmlns:p14="http://schemas.microsoft.com/office/powerpoint/2010/main" val="1798680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DF6FB5E-4DF1-CA41-02F2-0061D098F1D3}"/>
              </a:ext>
            </a:extLst>
          </p:cNvPr>
          <p:cNvSpPr>
            <a:spLocks noGrp="1"/>
          </p:cNvSpPr>
          <p:nvPr>
            <p:ph type="dt" sz="half" idx="10"/>
          </p:nvPr>
        </p:nvSpPr>
        <p:spPr/>
        <p:txBody>
          <a:bodyPr/>
          <a:lstStyle/>
          <a:p>
            <a:fld id="{F3509735-4568-4232-8455-719822765581}" type="datetime1">
              <a:rPr lang="en-US" smtClean="0"/>
              <a:t>11/9/2022</a:t>
            </a:fld>
            <a:endParaRPr lang="en-US" dirty="0"/>
          </a:p>
        </p:txBody>
      </p:sp>
      <p:sp>
        <p:nvSpPr>
          <p:cNvPr id="3" name="Footer Placeholder 2">
            <a:extLst>
              <a:ext uri="{FF2B5EF4-FFF2-40B4-BE49-F238E27FC236}">
                <a16:creationId xmlns:a16="http://schemas.microsoft.com/office/drawing/2014/main" id="{A620F973-FB2B-C2C2-2EA1-8E14C4A70824}"/>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443DDAEC-C06B-6260-40FA-700AC23B4FE0}"/>
              </a:ext>
            </a:extLst>
          </p:cNvPr>
          <p:cNvSpPr>
            <a:spLocks noGrp="1"/>
          </p:cNvSpPr>
          <p:nvPr>
            <p:ph type="sldNum" sz="quarter" idx="12"/>
          </p:nvPr>
        </p:nvSpPr>
        <p:spPr/>
        <p:txBody>
          <a:bodyPr/>
          <a:lstStyle/>
          <a:p>
            <a:fld id="{B24F5015-3417-4B27-A586-E4CCF4D77832}" type="slidenum">
              <a:rPr lang="en-US" smtClean="0"/>
              <a:t>‹#›</a:t>
            </a:fld>
            <a:endParaRPr lang="en-US" dirty="0"/>
          </a:p>
        </p:txBody>
      </p:sp>
      <p:pic>
        <p:nvPicPr>
          <p:cNvPr id="5" name="Picture 4" descr="Ornamental shape. Blue gradient and gray rectangles">
            <a:extLst>
              <a:ext uri="{FF2B5EF4-FFF2-40B4-BE49-F238E27FC236}">
                <a16:creationId xmlns:a16="http://schemas.microsoft.com/office/drawing/2014/main" id="{0458D707-3027-F739-5F6C-B2E783194165}"/>
              </a:ext>
            </a:extLst>
          </p:cNvPr>
          <p:cNvPicPr>
            <a:picLocks noChangeAspect="1"/>
          </p:cNvPicPr>
          <p:nvPr userDrawn="1"/>
        </p:nvPicPr>
        <p:blipFill>
          <a:blip r:embed="rId2"/>
          <a:stretch>
            <a:fillRect/>
          </a:stretch>
        </p:blipFill>
        <p:spPr>
          <a:xfrm>
            <a:off x="0" y="152400"/>
            <a:ext cx="12192000" cy="2381250"/>
          </a:xfrm>
          <a:prstGeom prst="rect">
            <a:avLst/>
          </a:prstGeom>
        </p:spPr>
      </p:pic>
      <p:pic>
        <p:nvPicPr>
          <p:cNvPr id="6" name="Picture 5" descr="Pennsylvania Department of Education Logo">
            <a:extLst>
              <a:ext uri="{FF2B5EF4-FFF2-40B4-BE49-F238E27FC236}">
                <a16:creationId xmlns:a16="http://schemas.microsoft.com/office/drawing/2014/main" id="{8B1B135F-B2E6-8185-1A0C-17D34F0D9138}"/>
              </a:ext>
            </a:extLst>
          </p:cNvPr>
          <p:cNvPicPr>
            <a:picLocks noChangeAspect="1"/>
          </p:cNvPicPr>
          <p:nvPr userDrawn="1"/>
        </p:nvPicPr>
        <p:blipFill>
          <a:blip r:embed="rId3"/>
          <a:stretch>
            <a:fillRect/>
          </a:stretch>
        </p:blipFill>
        <p:spPr>
          <a:xfrm>
            <a:off x="210696" y="530226"/>
            <a:ext cx="3556000" cy="1270000"/>
          </a:xfrm>
          <a:prstGeom prst="rect">
            <a:avLst/>
          </a:prstGeom>
        </p:spPr>
      </p:pic>
    </p:spTree>
    <p:extLst>
      <p:ext uri="{BB962C8B-B14F-4D97-AF65-F5344CB8AC3E}">
        <p14:creationId xmlns:p14="http://schemas.microsoft.com/office/powerpoint/2010/main" val="26949919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DF6FB5E-4DF1-CA41-02F2-0061D098F1D3}"/>
              </a:ext>
            </a:extLst>
          </p:cNvPr>
          <p:cNvSpPr>
            <a:spLocks noGrp="1"/>
          </p:cNvSpPr>
          <p:nvPr>
            <p:ph type="dt" sz="half" idx="10"/>
          </p:nvPr>
        </p:nvSpPr>
        <p:spPr/>
        <p:txBody>
          <a:bodyPr/>
          <a:lstStyle/>
          <a:p>
            <a:fld id="{40F2A2EE-1442-4CB6-BF6C-1D64706A3A6A}" type="datetime1">
              <a:rPr lang="en-US" smtClean="0"/>
              <a:t>11/9/2022</a:t>
            </a:fld>
            <a:endParaRPr lang="en-US" dirty="0"/>
          </a:p>
        </p:txBody>
      </p:sp>
      <p:sp>
        <p:nvSpPr>
          <p:cNvPr id="3" name="Footer Placeholder 2">
            <a:extLst>
              <a:ext uri="{FF2B5EF4-FFF2-40B4-BE49-F238E27FC236}">
                <a16:creationId xmlns:a16="http://schemas.microsoft.com/office/drawing/2014/main" id="{A620F973-FB2B-C2C2-2EA1-8E14C4A70824}"/>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443DDAEC-C06B-6260-40FA-700AC23B4FE0}"/>
              </a:ext>
            </a:extLst>
          </p:cNvPr>
          <p:cNvSpPr>
            <a:spLocks noGrp="1"/>
          </p:cNvSpPr>
          <p:nvPr>
            <p:ph type="sldNum" sz="quarter" idx="12"/>
          </p:nvPr>
        </p:nvSpPr>
        <p:spPr/>
        <p:txBody>
          <a:bodyPr/>
          <a:lstStyle/>
          <a:p>
            <a:fld id="{B24F5015-3417-4B27-A586-E4CCF4D77832}" type="slidenum">
              <a:rPr lang="en-US" smtClean="0"/>
              <a:t>‹#›</a:t>
            </a:fld>
            <a:endParaRPr lang="en-US" dirty="0"/>
          </a:p>
        </p:txBody>
      </p:sp>
      <p:pic>
        <p:nvPicPr>
          <p:cNvPr id="5" name="Content Placeholder 6" descr="Ornamental shapes. Dark blue and light blue rectangles">
            <a:extLst>
              <a:ext uri="{FF2B5EF4-FFF2-40B4-BE49-F238E27FC236}">
                <a16:creationId xmlns:a16="http://schemas.microsoft.com/office/drawing/2014/main" id="{8844F8AB-E383-518B-0A27-BEF6C9D7D9B8}"/>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6" name="Picture 5" descr="Pennsylvania Department of Education Logo">
            <a:extLst>
              <a:ext uri="{FF2B5EF4-FFF2-40B4-BE49-F238E27FC236}">
                <a16:creationId xmlns:a16="http://schemas.microsoft.com/office/drawing/2014/main" id="{BF49D115-6E3C-0A02-2556-15FC8E1DC877}"/>
              </a:ext>
            </a:extLst>
          </p:cNvPr>
          <p:cNvPicPr>
            <a:picLocks noChangeAspect="1"/>
          </p:cNvPicPr>
          <p:nvPr userDrawn="1"/>
        </p:nvPicPr>
        <p:blipFill>
          <a:blip r:embed="rId3"/>
          <a:stretch>
            <a:fillRect/>
          </a:stretch>
        </p:blipFill>
        <p:spPr>
          <a:xfrm>
            <a:off x="10355327" y="136525"/>
            <a:ext cx="1836673" cy="655955"/>
          </a:xfrm>
          <a:prstGeom prst="rect">
            <a:avLst/>
          </a:prstGeom>
        </p:spPr>
      </p:pic>
    </p:spTree>
    <p:extLst>
      <p:ext uri="{BB962C8B-B14F-4D97-AF65-F5344CB8AC3E}">
        <p14:creationId xmlns:p14="http://schemas.microsoft.com/office/powerpoint/2010/main" val="28645123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AD5EECB-BA88-AB8C-2130-CCFA959299E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CE3E900D-2962-0933-E1EE-1A25E5EBFE5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410E451C-7B19-00FE-8DB4-9DD64B49581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A295EC-14AD-4FC4-B914-473EB0A47781}" type="datetime1">
              <a:rPr lang="en-US" smtClean="0"/>
              <a:t>11/9/2022</a:t>
            </a:fld>
            <a:endParaRPr lang="en-US" dirty="0"/>
          </a:p>
        </p:txBody>
      </p:sp>
      <p:sp>
        <p:nvSpPr>
          <p:cNvPr id="5" name="Footer Placeholder 4">
            <a:extLst>
              <a:ext uri="{FF2B5EF4-FFF2-40B4-BE49-F238E27FC236}">
                <a16:creationId xmlns:a16="http://schemas.microsoft.com/office/drawing/2014/main" id="{1BFF7FC3-0481-E379-7CCC-6123B0BE6EE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Arial" panose="020B0604020202020204" pitchFamily="34" charset="0"/>
                <a:cs typeface="Arial" panose="020B0604020202020204" pitchFamily="34" charset="0"/>
              </a:defRPr>
            </a:lvl1pPr>
          </a:lstStyle>
          <a:p>
            <a:endParaRPr lang="en-US" dirty="0"/>
          </a:p>
        </p:txBody>
      </p:sp>
      <p:sp>
        <p:nvSpPr>
          <p:cNvPr id="6" name="Slide Number Placeholder 5">
            <a:extLst>
              <a:ext uri="{FF2B5EF4-FFF2-40B4-BE49-F238E27FC236}">
                <a16:creationId xmlns:a16="http://schemas.microsoft.com/office/drawing/2014/main" id="{FBC55C25-28C2-4C10-5388-29FF6AE39C2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4F5015-3417-4B27-A586-E4CCF4D77832}" type="slidenum">
              <a:rPr lang="en-US" smtClean="0"/>
              <a:t>‹#›</a:t>
            </a:fld>
            <a:endParaRPr lang="en-US" dirty="0"/>
          </a:p>
        </p:txBody>
      </p:sp>
    </p:spTree>
    <p:extLst>
      <p:ext uri="{BB962C8B-B14F-4D97-AF65-F5344CB8AC3E}">
        <p14:creationId xmlns:p14="http://schemas.microsoft.com/office/powerpoint/2010/main" val="10616115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60" r:id="rId7"/>
    <p:sldLayoutId id="2147483655" r:id="rId8"/>
    <p:sldLayoutId id="2147483661" r:id="rId9"/>
    <p:sldLayoutId id="2147483662" r:id="rId10"/>
    <p:sldLayoutId id="2147483656" r:id="rId11"/>
    <p:sldLayoutId id="2147483657" r:id="rId12"/>
    <p:sldLayoutId id="2147483663" r:id="rId13"/>
  </p:sldLayoutIdLst>
  <p:hf hdr="0" ftr="0"/>
  <p:txStyles>
    <p:titleStyle>
      <a:lvl1pPr algn="l"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3.xml"/><Relationship Id="rId4" Type="http://schemas.openxmlformats.org/officeDocument/2006/relationships/hyperlink" Target="https://www.davidvinuales.com/tag/qa/"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hyperlink" Target="https://www.pct.edu/business/workforce-development/pre-apprenticeships"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hyperlink" Target="https://www.simcoachapprenticeship.com/" TargetMode="External"/><Relationship Id="rId4" Type="http://schemas.openxmlformats.org/officeDocument/2006/relationships/hyperlink" Target="https://nupaths.org/our-programs/"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9.xml"/><Relationship Id="rId1" Type="http://schemas.openxmlformats.org/officeDocument/2006/relationships/slideLayout" Target="../slideLayouts/slideLayout3.xml"/><Relationship Id="rId4" Type="http://schemas.openxmlformats.org/officeDocument/2006/relationships/hyperlink" Target="https://www.davidvinuales.com/tag/qa/"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hyperlink" Target="https://zoom.us/j/6374689091" TargetMode="External"/><Relationship Id="rId2" Type="http://schemas.openxmlformats.org/officeDocument/2006/relationships/notesSlide" Target="../notesSlides/notesSlide20.xml"/><Relationship Id="rId1" Type="http://schemas.openxmlformats.org/officeDocument/2006/relationships/slideLayout" Target="../slideLayouts/slideLayout11.xml"/><Relationship Id="rId6" Type="http://schemas.openxmlformats.org/officeDocument/2006/relationships/hyperlink" Target="mailto:RA-EDGRADREQUIREMENT@PA.GOV" TargetMode="External"/><Relationship Id="rId5" Type="http://schemas.openxmlformats.org/officeDocument/2006/relationships/hyperlink" Target="http://www.education.pa.gov/" TargetMode="External"/><Relationship Id="rId4" Type="http://schemas.openxmlformats.org/officeDocument/2006/relationships/hyperlink" Target="http://www.pdesas.org/"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education.pa.gov/K-12/Career%20and%20Technical%20Education/Resources/Teacher%20Resources/IndustryRecognized/Pages/default.asp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E9C3E0-7EF5-2F3E-9DEF-4298D79B234E}"/>
              </a:ext>
            </a:extLst>
          </p:cNvPr>
          <p:cNvSpPr>
            <a:spLocks noGrp="1"/>
          </p:cNvSpPr>
          <p:nvPr>
            <p:ph type="ctrTitle"/>
          </p:nvPr>
        </p:nvSpPr>
        <p:spPr>
          <a:xfrm>
            <a:off x="1196788" y="1913178"/>
            <a:ext cx="9601200" cy="2387600"/>
          </a:xfrm>
        </p:spPr>
        <p:txBody>
          <a:bodyPr>
            <a:normAutofit fontScale="90000"/>
          </a:bodyPr>
          <a:lstStyle/>
          <a:p>
            <a:r>
              <a:rPr lang="en-US" dirty="0"/>
              <a:t>Pennsylvania </a:t>
            </a:r>
            <a:br>
              <a:rPr lang="en-US" dirty="0"/>
            </a:br>
            <a:r>
              <a:rPr lang="en-US" dirty="0"/>
              <a:t>HS Graduation Requirements</a:t>
            </a:r>
          </a:p>
        </p:txBody>
      </p:sp>
      <p:sp>
        <p:nvSpPr>
          <p:cNvPr id="3" name="Subtitle 2">
            <a:extLst>
              <a:ext uri="{FF2B5EF4-FFF2-40B4-BE49-F238E27FC236}">
                <a16:creationId xmlns:a16="http://schemas.microsoft.com/office/drawing/2014/main" id="{FF6D6E6F-B999-BF1B-1F91-B455E0AF12E5}"/>
              </a:ext>
            </a:extLst>
          </p:cNvPr>
          <p:cNvSpPr>
            <a:spLocks noGrp="1"/>
          </p:cNvSpPr>
          <p:nvPr>
            <p:ph type="subTitle" idx="1"/>
          </p:nvPr>
        </p:nvSpPr>
        <p:spPr/>
        <p:txBody>
          <a:bodyPr>
            <a:normAutofit fontScale="92500" lnSpcReduction="10000"/>
          </a:bodyPr>
          <a:lstStyle/>
          <a:p>
            <a:pPr>
              <a:spcBef>
                <a:spcPts val="1200"/>
              </a:spcBef>
              <a:spcAft>
                <a:spcPts val="600"/>
              </a:spcAft>
            </a:pPr>
            <a:r>
              <a:rPr lang="en-US" sz="3200" dirty="0"/>
              <a:t>CTE Concentrator Pathway</a:t>
            </a:r>
          </a:p>
          <a:p>
            <a:pPr>
              <a:spcBef>
                <a:spcPts val="600"/>
              </a:spcBef>
              <a:spcAft>
                <a:spcPts val="1200"/>
              </a:spcAft>
            </a:pPr>
            <a:r>
              <a:rPr lang="en-US" sz="3200" dirty="0"/>
              <a:t>&amp; Other Pathway’s Work-Based Learning Criteria</a:t>
            </a:r>
          </a:p>
          <a:p>
            <a:pPr>
              <a:spcBef>
                <a:spcPts val="1200"/>
              </a:spcBef>
              <a:spcAft>
                <a:spcPts val="1200"/>
              </a:spcAft>
            </a:pPr>
            <a:r>
              <a:rPr lang="en-US" sz="2800" dirty="0"/>
              <a:t>November 8, 2022</a:t>
            </a:r>
          </a:p>
        </p:txBody>
      </p:sp>
      <p:sp>
        <p:nvSpPr>
          <p:cNvPr id="4" name="Date Placeholder 3">
            <a:extLst>
              <a:ext uri="{FF2B5EF4-FFF2-40B4-BE49-F238E27FC236}">
                <a16:creationId xmlns:a16="http://schemas.microsoft.com/office/drawing/2014/main" id="{E28EAF45-5E1A-E6C8-F973-80D63041E7EE}"/>
              </a:ext>
            </a:extLst>
          </p:cNvPr>
          <p:cNvSpPr>
            <a:spLocks noGrp="1"/>
          </p:cNvSpPr>
          <p:nvPr>
            <p:ph type="dt" sz="half" idx="10"/>
          </p:nvPr>
        </p:nvSpPr>
        <p:spPr/>
        <p:txBody>
          <a:bodyPr/>
          <a:lstStyle/>
          <a:p>
            <a:fld id="{10BAD1B0-6FA5-4CED-9D40-9697E17ADC70}" type="datetime1">
              <a:rPr lang="en-US" smtClean="0"/>
              <a:t>11/9/2022</a:t>
            </a:fld>
            <a:endParaRPr lang="en-US" dirty="0"/>
          </a:p>
        </p:txBody>
      </p:sp>
      <p:sp>
        <p:nvSpPr>
          <p:cNvPr id="5" name="Slide Number Placeholder 4">
            <a:extLst>
              <a:ext uri="{FF2B5EF4-FFF2-40B4-BE49-F238E27FC236}">
                <a16:creationId xmlns:a16="http://schemas.microsoft.com/office/drawing/2014/main" id="{71C4FA12-EEE6-1998-6DAD-405E92860DC7}"/>
              </a:ext>
            </a:extLst>
          </p:cNvPr>
          <p:cNvSpPr>
            <a:spLocks noGrp="1"/>
          </p:cNvSpPr>
          <p:nvPr>
            <p:ph type="sldNum" sz="quarter" idx="12"/>
          </p:nvPr>
        </p:nvSpPr>
        <p:spPr/>
        <p:txBody>
          <a:bodyPr/>
          <a:lstStyle/>
          <a:p>
            <a:fld id="{B24F5015-3417-4B27-A586-E4CCF4D77832}" type="slidenum">
              <a:rPr lang="en-US" smtClean="0"/>
              <a:t>1</a:t>
            </a:fld>
            <a:endParaRPr lang="en-US" dirty="0"/>
          </a:p>
        </p:txBody>
      </p:sp>
    </p:spTree>
    <p:extLst>
      <p:ext uri="{BB962C8B-B14F-4D97-AF65-F5344CB8AC3E}">
        <p14:creationId xmlns:p14="http://schemas.microsoft.com/office/powerpoint/2010/main" val="22428088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F16931B0-33D2-DF33-52FF-CF6B84CC73A3}"/>
              </a:ext>
            </a:extLst>
          </p:cNvPr>
          <p:cNvSpPr>
            <a:spLocks noGrp="1"/>
          </p:cNvSpPr>
          <p:nvPr>
            <p:ph type="title"/>
          </p:nvPr>
        </p:nvSpPr>
        <p:spPr>
          <a:xfrm>
            <a:off x="609600" y="3537856"/>
            <a:ext cx="10234930" cy="1121568"/>
          </a:xfrm>
        </p:spPr>
        <p:txBody>
          <a:bodyPr>
            <a:normAutofit/>
          </a:bodyPr>
          <a:lstStyle/>
          <a:p>
            <a:r>
              <a:rPr lang="en-US" sz="4000" b="1" dirty="0"/>
              <a:t>YOUR </a:t>
            </a:r>
            <a:r>
              <a:rPr lang="en-US" b="1" dirty="0"/>
              <a:t>QUESTIONS</a:t>
            </a:r>
          </a:p>
        </p:txBody>
      </p:sp>
      <p:sp>
        <p:nvSpPr>
          <p:cNvPr id="5" name="Date Placeholder 4">
            <a:extLst>
              <a:ext uri="{FF2B5EF4-FFF2-40B4-BE49-F238E27FC236}">
                <a16:creationId xmlns:a16="http://schemas.microsoft.com/office/drawing/2014/main" id="{1FA259EA-7E2C-A627-D9CC-D2F6E828E320}"/>
              </a:ext>
            </a:extLst>
          </p:cNvPr>
          <p:cNvSpPr>
            <a:spLocks noGrp="1"/>
          </p:cNvSpPr>
          <p:nvPr>
            <p:ph type="dt" sz="half" idx="10"/>
          </p:nvPr>
        </p:nvSpPr>
        <p:spPr/>
        <p:txBody>
          <a:bodyPr/>
          <a:lstStyle/>
          <a:p>
            <a:fld id="{39FB0975-47B6-4BE8-B879-EB115C8840C9}" type="datetime1">
              <a:rPr lang="en-US" smtClean="0"/>
              <a:t>11/9/2022</a:t>
            </a:fld>
            <a:endParaRPr lang="en-US" dirty="0"/>
          </a:p>
        </p:txBody>
      </p:sp>
      <p:sp>
        <p:nvSpPr>
          <p:cNvPr id="6" name="Slide Number Placeholder 5">
            <a:extLst>
              <a:ext uri="{FF2B5EF4-FFF2-40B4-BE49-F238E27FC236}">
                <a16:creationId xmlns:a16="http://schemas.microsoft.com/office/drawing/2014/main" id="{2B5043CD-33BB-1CDD-6099-664FE04855CE}"/>
              </a:ext>
            </a:extLst>
          </p:cNvPr>
          <p:cNvSpPr>
            <a:spLocks noGrp="1"/>
          </p:cNvSpPr>
          <p:nvPr>
            <p:ph type="sldNum" sz="quarter" idx="12"/>
          </p:nvPr>
        </p:nvSpPr>
        <p:spPr/>
        <p:txBody>
          <a:bodyPr/>
          <a:lstStyle/>
          <a:p>
            <a:fld id="{B24F5015-3417-4B27-A586-E4CCF4D77832}" type="slidenum">
              <a:rPr lang="en-US" smtClean="0"/>
              <a:t>10</a:t>
            </a:fld>
            <a:endParaRPr lang="en-US" dirty="0"/>
          </a:p>
        </p:txBody>
      </p:sp>
      <p:pic>
        <p:nvPicPr>
          <p:cNvPr id="3" name="Picture 2">
            <a:extLst>
              <a:ext uri="{FF2B5EF4-FFF2-40B4-BE49-F238E27FC236}">
                <a16:creationId xmlns:a16="http://schemas.microsoft.com/office/drawing/2014/main" id="{695E56DF-BA74-7B22-F601-6AF49AE12792}"/>
              </a:ext>
              <a:ext uri="{C183D7F6-B498-43B3-948B-1728B52AA6E4}">
                <adec:decorative xmlns:adec="http://schemas.microsoft.com/office/drawing/2017/decorative" val="1"/>
              </a:ext>
            </a:extLst>
          </p:cNvPr>
          <p:cNvPicPr>
            <a:picLocks noChangeAspect="1"/>
          </p:cNvPicPr>
          <p:nvPr/>
        </p:nvPicPr>
        <p:blipFill>
          <a:blip r:embed="rId3">
            <a:alphaModFix amt="40000"/>
            <a:biLevel thresh="75000"/>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4650059" y="2593326"/>
            <a:ext cx="7326118" cy="4004944"/>
          </a:xfrm>
          <a:prstGeom prst="rect">
            <a:avLst/>
          </a:prstGeom>
        </p:spPr>
      </p:pic>
    </p:spTree>
    <p:extLst>
      <p:ext uri="{BB962C8B-B14F-4D97-AF65-F5344CB8AC3E}">
        <p14:creationId xmlns:p14="http://schemas.microsoft.com/office/powerpoint/2010/main" val="6069388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4A1AB6F-8392-EB7A-DBC8-DD988452791F}"/>
              </a:ext>
            </a:extLst>
          </p:cNvPr>
          <p:cNvSpPr>
            <a:spLocks noGrp="1"/>
          </p:cNvSpPr>
          <p:nvPr>
            <p:ph type="title"/>
          </p:nvPr>
        </p:nvSpPr>
        <p:spPr/>
        <p:txBody>
          <a:bodyPr/>
          <a:lstStyle/>
          <a:p>
            <a:r>
              <a:rPr lang="en-US" dirty="0"/>
              <a:t>HS Graduation Requirements</a:t>
            </a:r>
          </a:p>
        </p:txBody>
      </p:sp>
      <p:sp>
        <p:nvSpPr>
          <p:cNvPr id="7" name="Text Placeholder 6">
            <a:extLst>
              <a:ext uri="{FF2B5EF4-FFF2-40B4-BE49-F238E27FC236}">
                <a16:creationId xmlns:a16="http://schemas.microsoft.com/office/drawing/2014/main" id="{697E7EC4-66F7-6510-1D3E-AEF500BF93D7}"/>
              </a:ext>
            </a:extLst>
          </p:cNvPr>
          <p:cNvSpPr>
            <a:spLocks noGrp="1"/>
          </p:cNvSpPr>
          <p:nvPr>
            <p:ph type="body" idx="1"/>
          </p:nvPr>
        </p:nvSpPr>
        <p:spPr/>
        <p:txBody>
          <a:bodyPr>
            <a:normAutofit/>
          </a:bodyPr>
          <a:lstStyle/>
          <a:p>
            <a:r>
              <a:rPr lang="en-US" sz="3800" dirty="0"/>
              <a:t>Other Pathway’s Work-Based Learning Criteria</a:t>
            </a:r>
          </a:p>
        </p:txBody>
      </p:sp>
      <p:sp>
        <p:nvSpPr>
          <p:cNvPr id="4" name="Date Placeholder 3">
            <a:extLst>
              <a:ext uri="{FF2B5EF4-FFF2-40B4-BE49-F238E27FC236}">
                <a16:creationId xmlns:a16="http://schemas.microsoft.com/office/drawing/2014/main" id="{98D8503A-5D93-1E58-14C8-2BF62F81EE18}"/>
              </a:ext>
            </a:extLst>
          </p:cNvPr>
          <p:cNvSpPr>
            <a:spLocks noGrp="1"/>
          </p:cNvSpPr>
          <p:nvPr>
            <p:ph type="dt" sz="half" idx="10"/>
          </p:nvPr>
        </p:nvSpPr>
        <p:spPr/>
        <p:txBody>
          <a:bodyPr/>
          <a:lstStyle/>
          <a:p>
            <a:fld id="{A1DC029C-5B17-409B-86F2-A65FE5BE79A1}" type="datetime1">
              <a:rPr lang="en-US" smtClean="0"/>
              <a:t>11/9/2022</a:t>
            </a:fld>
            <a:endParaRPr lang="en-US" dirty="0"/>
          </a:p>
        </p:txBody>
      </p:sp>
      <p:sp>
        <p:nvSpPr>
          <p:cNvPr id="5" name="Slide Number Placeholder 4">
            <a:extLst>
              <a:ext uri="{FF2B5EF4-FFF2-40B4-BE49-F238E27FC236}">
                <a16:creationId xmlns:a16="http://schemas.microsoft.com/office/drawing/2014/main" id="{D767ADA4-4999-4755-DA99-9812B99F45C9}"/>
              </a:ext>
            </a:extLst>
          </p:cNvPr>
          <p:cNvSpPr>
            <a:spLocks noGrp="1"/>
          </p:cNvSpPr>
          <p:nvPr>
            <p:ph type="sldNum" sz="quarter" idx="12"/>
          </p:nvPr>
        </p:nvSpPr>
        <p:spPr/>
        <p:txBody>
          <a:bodyPr/>
          <a:lstStyle/>
          <a:p>
            <a:fld id="{B24F5015-3417-4B27-A586-E4CCF4D77832}" type="slidenum">
              <a:rPr lang="en-US" smtClean="0"/>
              <a:t>11</a:t>
            </a:fld>
            <a:endParaRPr lang="en-US" dirty="0"/>
          </a:p>
        </p:txBody>
      </p:sp>
    </p:spTree>
    <p:extLst>
      <p:ext uri="{BB962C8B-B14F-4D97-AF65-F5344CB8AC3E}">
        <p14:creationId xmlns:p14="http://schemas.microsoft.com/office/powerpoint/2010/main" val="30309503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2A1ED8-0C42-1D45-8B44-98CE11878D94}"/>
              </a:ext>
            </a:extLst>
          </p:cNvPr>
          <p:cNvSpPr>
            <a:spLocks noGrp="1"/>
          </p:cNvSpPr>
          <p:nvPr>
            <p:ph type="title"/>
          </p:nvPr>
        </p:nvSpPr>
        <p:spPr/>
        <p:txBody>
          <a:bodyPr/>
          <a:lstStyle/>
          <a:p>
            <a:r>
              <a:rPr lang="en-US" u="sng" dirty="0"/>
              <a:t>SUCCESSFULLY COMPLETE A </a:t>
            </a:r>
            <a:br>
              <a:rPr lang="en-US" u="sng" dirty="0"/>
            </a:br>
            <a:r>
              <a:rPr lang="en-US" u="sng" dirty="0"/>
              <a:t>PRE-APPRENTICESHIP PROGRAM</a:t>
            </a:r>
            <a:endParaRPr lang="en-US" dirty="0"/>
          </a:p>
        </p:txBody>
      </p:sp>
      <p:sp>
        <p:nvSpPr>
          <p:cNvPr id="3" name="Content Placeholder 2">
            <a:extLst>
              <a:ext uri="{FF2B5EF4-FFF2-40B4-BE49-F238E27FC236}">
                <a16:creationId xmlns:a16="http://schemas.microsoft.com/office/drawing/2014/main" id="{4E871FFD-495C-734D-A4DB-3BB8F0995AF2}"/>
              </a:ext>
            </a:extLst>
          </p:cNvPr>
          <p:cNvSpPr>
            <a:spLocks noGrp="1"/>
          </p:cNvSpPr>
          <p:nvPr>
            <p:ph idx="1"/>
          </p:nvPr>
        </p:nvSpPr>
        <p:spPr>
          <a:xfrm>
            <a:off x="838200" y="1690688"/>
            <a:ext cx="10515600" cy="5030787"/>
          </a:xfrm>
        </p:spPr>
        <p:txBody>
          <a:bodyPr/>
          <a:lstStyle/>
          <a:p>
            <a:pPr marL="0" indent="0">
              <a:buNone/>
            </a:pPr>
            <a:r>
              <a:rPr lang="en-US" dirty="0"/>
              <a:t>The student must successfully complete </a:t>
            </a:r>
            <a:r>
              <a:rPr lang="en-US" i="1" dirty="0"/>
              <a:t>one</a:t>
            </a:r>
            <a:r>
              <a:rPr lang="en-US" dirty="0"/>
              <a:t> pre-apprenticeship program approved by PA Labor &amp; Industry and/or the US Department of Labor.  A few examples:</a:t>
            </a:r>
          </a:p>
          <a:p>
            <a:pPr marL="0" indent="0">
              <a:buNone/>
            </a:pPr>
            <a:endParaRPr lang="en-US" dirty="0"/>
          </a:p>
          <a:p>
            <a:pPr marL="0" indent="0">
              <a:buNone/>
            </a:pPr>
            <a:endParaRPr lang="en-US" dirty="0"/>
          </a:p>
          <a:p>
            <a:pPr marL="0" indent="0">
              <a:buNone/>
            </a:pPr>
            <a:endParaRPr lang="en-US" dirty="0"/>
          </a:p>
        </p:txBody>
      </p:sp>
      <p:graphicFrame>
        <p:nvGraphicFramePr>
          <p:cNvPr id="9" name="Table 8">
            <a:extLst>
              <a:ext uri="{FF2B5EF4-FFF2-40B4-BE49-F238E27FC236}">
                <a16:creationId xmlns:a16="http://schemas.microsoft.com/office/drawing/2014/main" id="{E16D5933-E884-7642-BF5D-1D484B93068F}"/>
              </a:ext>
            </a:extLst>
          </p:cNvPr>
          <p:cNvGraphicFramePr>
            <a:graphicFrameLocks noGrp="1"/>
          </p:cNvGraphicFramePr>
          <p:nvPr>
            <p:extLst>
              <p:ext uri="{D42A27DB-BD31-4B8C-83A1-F6EECF244321}">
                <p14:modId xmlns:p14="http://schemas.microsoft.com/office/powerpoint/2010/main" val="1065358735"/>
              </p:ext>
            </p:extLst>
          </p:nvPr>
        </p:nvGraphicFramePr>
        <p:xfrm>
          <a:off x="1120877" y="3190947"/>
          <a:ext cx="9969910" cy="2688385"/>
        </p:xfrm>
        <a:graphic>
          <a:graphicData uri="http://schemas.openxmlformats.org/drawingml/2006/table">
            <a:tbl>
              <a:tblPr firstRow="1" bandRow="1"/>
              <a:tblGrid>
                <a:gridCol w="4147715">
                  <a:extLst>
                    <a:ext uri="{9D8B030D-6E8A-4147-A177-3AD203B41FA5}">
                      <a16:colId xmlns:a16="http://schemas.microsoft.com/office/drawing/2014/main" val="1805775568"/>
                    </a:ext>
                  </a:extLst>
                </a:gridCol>
                <a:gridCol w="5822195">
                  <a:extLst>
                    <a:ext uri="{9D8B030D-6E8A-4147-A177-3AD203B41FA5}">
                      <a16:colId xmlns:a16="http://schemas.microsoft.com/office/drawing/2014/main" val="3098499140"/>
                    </a:ext>
                  </a:extLst>
                </a:gridCol>
              </a:tblGrid>
              <a:tr h="519448">
                <a:tc>
                  <a:txBody>
                    <a:bodyPr/>
                    <a:lstStyle/>
                    <a:p>
                      <a:pPr marL="0" marR="0">
                        <a:spcBef>
                          <a:spcPts val="0"/>
                        </a:spcBef>
                        <a:spcAft>
                          <a:spcPts val="0"/>
                        </a:spcAft>
                      </a:pPr>
                      <a:r>
                        <a:rPr lang="en-US" sz="2000" b="1" dirty="0">
                          <a:effectLst/>
                          <a:latin typeface="Calibri" panose="020F0502020204030204" pitchFamily="34" charset="0"/>
                          <a:ea typeface="Times New Roman" panose="02020603050405020304" pitchFamily="18" charset="0"/>
                          <a:cs typeface="Times New Roman" panose="02020603050405020304" pitchFamily="18" charset="0"/>
                        </a:rPr>
                        <a:t>Offered by:</a:t>
                      </a:r>
                      <a:endParaRPr lang="en-US"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A6A6A6"/>
                    </a:solidFill>
                  </a:tcPr>
                </a:tc>
                <a:tc>
                  <a:txBody>
                    <a:bodyPr/>
                    <a:lstStyle/>
                    <a:p>
                      <a:pPr marL="0" marR="0">
                        <a:spcBef>
                          <a:spcPts val="0"/>
                        </a:spcBef>
                        <a:spcAft>
                          <a:spcPts val="0"/>
                        </a:spcAft>
                      </a:pPr>
                      <a:r>
                        <a:rPr lang="en-US" sz="20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Pre-Apprenticeship Program Offerings</a:t>
                      </a:r>
                      <a:endParaRPr lang="en-US"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A6A6A6"/>
                    </a:solidFill>
                  </a:tcPr>
                </a:tc>
                <a:extLst>
                  <a:ext uri="{0D108BD9-81ED-4DB2-BD59-A6C34878D82A}">
                    <a16:rowId xmlns:a16="http://schemas.microsoft.com/office/drawing/2014/main" val="817561166"/>
                  </a:ext>
                </a:extLst>
              </a:tr>
              <a:tr h="560239">
                <a:tc>
                  <a:txBody>
                    <a:bodyPr/>
                    <a:lstStyle/>
                    <a:p>
                      <a:pPr marL="0" marR="0">
                        <a:spcBef>
                          <a:spcPts val="0"/>
                        </a:spcBef>
                        <a:spcAft>
                          <a:spcPts val="0"/>
                        </a:spcAft>
                      </a:pPr>
                      <a:r>
                        <a:rPr lang="en-US" sz="2000" b="1" dirty="0">
                          <a:effectLst/>
                          <a:latin typeface="Calibri" panose="020F0502020204030204" pitchFamily="34" charset="0"/>
                          <a:ea typeface="Times New Roman" panose="02020603050405020304" pitchFamily="18" charset="0"/>
                          <a:cs typeface="Times New Roman" panose="02020603050405020304" pitchFamily="18" charset="0"/>
                        </a:rPr>
                        <a:t>Pennsylvania College of Technology</a:t>
                      </a:r>
                      <a:endParaRPr lang="en-US"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dirty="0">
                          <a:effectLst/>
                          <a:latin typeface="Calibri" panose="020F0502020204030204" pitchFamily="34" charset="0"/>
                          <a:ea typeface="Times New Roman" panose="02020603050405020304" pitchFamily="18" charset="0"/>
                          <a:cs typeface="Times New Roman" panose="02020603050405020304" pitchFamily="18" charset="0"/>
                        </a:rPr>
                        <a:t>Advanced Manufacturing, Emergency Medical Technician (EMT)</a:t>
                      </a:r>
                    </a:p>
                    <a:p>
                      <a:pPr marL="0" marR="0">
                        <a:spcBef>
                          <a:spcPts val="0"/>
                        </a:spcBef>
                        <a:spcAft>
                          <a:spcPts val="0"/>
                        </a:spcAft>
                      </a:pPr>
                      <a:r>
                        <a:rPr lang="en-US" sz="2000" u="sng" dirty="0">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hlinkClick r:id="rId3"/>
                        </a:rPr>
                        <a:t>Two Preapprenticeship Programs</a:t>
                      </a:r>
                      <a:endParaRPr lang="en-US"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1853340"/>
                  </a:ext>
                </a:extLst>
              </a:tr>
              <a:tr h="602942">
                <a:tc>
                  <a:txBody>
                    <a:bodyPr/>
                    <a:lstStyle/>
                    <a:p>
                      <a:pPr marL="0" marR="0">
                        <a:spcBef>
                          <a:spcPts val="0"/>
                        </a:spcBef>
                        <a:spcAft>
                          <a:spcPts val="0"/>
                        </a:spcAft>
                      </a:pPr>
                      <a:r>
                        <a:rPr lang="en-US" sz="2000" b="1" dirty="0">
                          <a:effectLst/>
                          <a:latin typeface="Calibri" panose="020F0502020204030204" pitchFamily="34" charset="0"/>
                          <a:ea typeface="Times New Roman" panose="02020603050405020304" pitchFamily="18" charset="0"/>
                          <a:cs typeface="Times New Roman" panose="02020603050405020304" pitchFamily="18" charset="0"/>
                        </a:rPr>
                        <a:t>NuPaths/Harrisburg University</a:t>
                      </a:r>
                      <a:endParaRPr lang="en-US"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dirty="0">
                          <a:effectLst/>
                          <a:latin typeface="Calibri" panose="020F0502020204030204" pitchFamily="34" charset="0"/>
                          <a:ea typeface="Times New Roman" panose="02020603050405020304" pitchFamily="18" charset="0"/>
                          <a:cs typeface="Times New Roman" panose="02020603050405020304" pitchFamily="18" charset="0"/>
                        </a:rPr>
                        <a:t>Network Technician</a:t>
                      </a:r>
                    </a:p>
                    <a:p>
                      <a:pPr marL="0" marR="0">
                        <a:spcBef>
                          <a:spcPts val="0"/>
                        </a:spcBef>
                        <a:spcAft>
                          <a:spcPts val="0"/>
                        </a:spcAft>
                      </a:pPr>
                      <a:r>
                        <a:rPr lang="en-US" sz="2000" u="sng" dirty="0">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hlinkClick r:id="rId4"/>
                        </a:rPr>
                        <a:t>Multiple Technology Programs</a:t>
                      </a:r>
                      <a:endParaRPr lang="en-US"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54827030"/>
                  </a:ext>
                </a:extLst>
              </a:tr>
              <a:tr h="625887">
                <a:tc>
                  <a:txBody>
                    <a:bodyPr/>
                    <a:lstStyle/>
                    <a:p>
                      <a:pPr marL="0" marR="0">
                        <a:spcBef>
                          <a:spcPts val="0"/>
                        </a:spcBef>
                        <a:spcAft>
                          <a:spcPts val="0"/>
                        </a:spcAft>
                      </a:pPr>
                      <a:r>
                        <a:rPr lang="en-US" sz="2000" b="1" dirty="0">
                          <a:effectLst/>
                          <a:latin typeface="Calibri" panose="020F0502020204030204" pitchFamily="34" charset="0"/>
                          <a:ea typeface="Times New Roman" panose="02020603050405020304" pitchFamily="18" charset="0"/>
                          <a:cs typeface="Times New Roman" panose="02020603050405020304" pitchFamily="18" charset="0"/>
                        </a:rPr>
                        <a:t>Simcoach Games</a:t>
                      </a:r>
                      <a:endParaRPr lang="en-US"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dirty="0">
                          <a:effectLst/>
                          <a:latin typeface="Calibri" panose="020F0502020204030204" pitchFamily="34" charset="0"/>
                          <a:ea typeface="Times New Roman" panose="02020603050405020304" pitchFamily="18" charset="0"/>
                          <a:cs typeface="Times New Roman" panose="02020603050405020304" pitchFamily="18" charset="0"/>
                        </a:rPr>
                        <a:t>Game Development</a:t>
                      </a:r>
                    </a:p>
                    <a:p>
                      <a:pPr marL="0" marR="0">
                        <a:spcBef>
                          <a:spcPts val="0"/>
                        </a:spcBef>
                        <a:spcAft>
                          <a:spcPts val="0"/>
                        </a:spcAft>
                      </a:pPr>
                      <a:r>
                        <a:rPr lang="en-US" sz="2000" u="sng" dirty="0">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hlinkClick r:id="rId5"/>
                        </a:rPr>
                        <a:t>Games for Youth by Youth </a:t>
                      </a:r>
                      <a:endParaRPr lang="en-US"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03203619"/>
                  </a:ext>
                </a:extLst>
              </a:tr>
            </a:tbl>
          </a:graphicData>
        </a:graphic>
      </p:graphicFrame>
      <p:sp>
        <p:nvSpPr>
          <p:cNvPr id="7" name="TextBox 6">
            <a:extLst>
              <a:ext uri="{FF2B5EF4-FFF2-40B4-BE49-F238E27FC236}">
                <a16:creationId xmlns:a16="http://schemas.microsoft.com/office/drawing/2014/main" id="{23940987-7509-6B41-B920-4794E2B785C1}"/>
              </a:ext>
            </a:extLst>
          </p:cNvPr>
          <p:cNvSpPr txBox="1"/>
          <p:nvPr/>
        </p:nvSpPr>
        <p:spPr>
          <a:xfrm>
            <a:off x="838200" y="6332764"/>
            <a:ext cx="10515600" cy="369332"/>
          </a:xfrm>
          <a:prstGeom prst="rect">
            <a:avLst/>
          </a:prstGeom>
          <a:noFill/>
        </p:spPr>
        <p:txBody>
          <a:bodyPr wrap="square" rtlCol="0">
            <a:spAutoFit/>
          </a:bodyPr>
          <a:lstStyle/>
          <a:p>
            <a:pPr algn="ctr"/>
            <a:r>
              <a:rPr lang="en-US" b="1" dirty="0">
                <a:solidFill>
                  <a:schemeClr val="tx1">
                    <a:lumMod val="50000"/>
                    <a:lumOff val="50000"/>
                  </a:schemeClr>
                </a:solidFill>
              </a:rPr>
              <a:t>ALTERNATIVE ASSESSMENT PATHWAY</a:t>
            </a:r>
          </a:p>
        </p:txBody>
      </p:sp>
      <p:sp>
        <p:nvSpPr>
          <p:cNvPr id="4" name="Date Placeholder 3">
            <a:extLst>
              <a:ext uri="{FF2B5EF4-FFF2-40B4-BE49-F238E27FC236}">
                <a16:creationId xmlns:a16="http://schemas.microsoft.com/office/drawing/2014/main" id="{A8C041C7-B1ED-D447-9839-BE118A34F322}"/>
              </a:ext>
            </a:extLst>
          </p:cNvPr>
          <p:cNvSpPr>
            <a:spLocks noGrp="1"/>
          </p:cNvSpPr>
          <p:nvPr>
            <p:ph type="dt" sz="half" idx="10"/>
          </p:nvPr>
        </p:nvSpPr>
        <p:spPr/>
        <p:txBody>
          <a:bodyPr/>
          <a:lstStyle/>
          <a:p>
            <a:fld id="{A1DC029C-5B17-409B-86F2-A65FE5BE79A1}" type="datetime1">
              <a:rPr lang="en-US" smtClean="0"/>
              <a:t>11/9/2022</a:t>
            </a:fld>
            <a:endParaRPr lang="en-US" dirty="0"/>
          </a:p>
        </p:txBody>
      </p:sp>
      <p:sp>
        <p:nvSpPr>
          <p:cNvPr id="5" name="Slide Number Placeholder 4">
            <a:extLst>
              <a:ext uri="{FF2B5EF4-FFF2-40B4-BE49-F238E27FC236}">
                <a16:creationId xmlns:a16="http://schemas.microsoft.com/office/drawing/2014/main" id="{E9E51214-418D-F349-AE03-5251C653A3BB}"/>
              </a:ext>
            </a:extLst>
          </p:cNvPr>
          <p:cNvSpPr>
            <a:spLocks noGrp="1"/>
          </p:cNvSpPr>
          <p:nvPr>
            <p:ph type="sldNum" sz="quarter" idx="12"/>
          </p:nvPr>
        </p:nvSpPr>
        <p:spPr/>
        <p:txBody>
          <a:bodyPr/>
          <a:lstStyle/>
          <a:p>
            <a:fld id="{B24F5015-3417-4B27-A586-E4CCF4D77832}" type="slidenum">
              <a:rPr lang="en-US" smtClean="0"/>
              <a:t>12</a:t>
            </a:fld>
            <a:endParaRPr lang="en-US" dirty="0"/>
          </a:p>
        </p:txBody>
      </p:sp>
    </p:spTree>
    <p:extLst>
      <p:ext uri="{BB962C8B-B14F-4D97-AF65-F5344CB8AC3E}">
        <p14:creationId xmlns:p14="http://schemas.microsoft.com/office/powerpoint/2010/main" val="29088866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2A1ED8-0C42-1D45-8B44-98CE11878D94}"/>
              </a:ext>
            </a:extLst>
          </p:cNvPr>
          <p:cNvSpPr>
            <a:spLocks noGrp="1"/>
          </p:cNvSpPr>
          <p:nvPr>
            <p:ph type="title"/>
          </p:nvPr>
        </p:nvSpPr>
        <p:spPr/>
        <p:txBody>
          <a:bodyPr/>
          <a:lstStyle/>
          <a:p>
            <a:r>
              <a:rPr lang="en-US" u="sng" dirty="0"/>
              <a:t>ATTAINMENT OF AN </a:t>
            </a:r>
            <a:br>
              <a:rPr lang="en-US" u="sng" dirty="0"/>
            </a:br>
            <a:r>
              <a:rPr lang="en-US" u="sng" dirty="0"/>
              <a:t>INDUSTRY-RECOGNIZED CREDENTIAL</a:t>
            </a:r>
            <a:endParaRPr lang="en-US" dirty="0"/>
          </a:p>
        </p:txBody>
      </p:sp>
      <p:sp>
        <p:nvSpPr>
          <p:cNvPr id="3" name="Content Placeholder 2">
            <a:extLst>
              <a:ext uri="{FF2B5EF4-FFF2-40B4-BE49-F238E27FC236}">
                <a16:creationId xmlns:a16="http://schemas.microsoft.com/office/drawing/2014/main" id="{4E871FFD-495C-734D-A4DB-3BB8F0995AF2}"/>
              </a:ext>
            </a:extLst>
          </p:cNvPr>
          <p:cNvSpPr>
            <a:spLocks noGrp="1"/>
          </p:cNvSpPr>
          <p:nvPr>
            <p:ph idx="1"/>
          </p:nvPr>
        </p:nvSpPr>
        <p:spPr>
          <a:xfrm>
            <a:off x="838200" y="1690688"/>
            <a:ext cx="10515600" cy="5030787"/>
          </a:xfrm>
        </p:spPr>
        <p:txBody>
          <a:bodyPr/>
          <a:lstStyle/>
          <a:p>
            <a:pPr marL="0" indent="0">
              <a:buNone/>
            </a:pPr>
            <a:r>
              <a:rPr lang="en-US" dirty="0"/>
              <a:t>The student must earn an industry-recognized credential that supports the student’s career goals and plans. A few examples:</a:t>
            </a:r>
          </a:p>
          <a:p>
            <a:pPr marL="0" indent="0">
              <a:buNone/>
            </a:pPr>
            <a:endParaRPr lang="en-US" dirty="0"/>
          </a:p>
          <a:p>
            <a:pPr marL="0" indent="0">
              <a:buNone/>
            </a:pPr>
            <a:endParaRPr lang="en-US" dirty="0"/>
          </a:p>
        </p:txBody>
      </p:sp>
      <p:graphicFrame>
        <p:nvGraphicFramePr>
          <p:cNvPr id="7" name="Table 6">
            <a:extLst>
              <a:ext uri="{FF2B5EF4-FFF2-40B4-BE49-F238E27FC236}">
                <a16:creationId xmlns:a16="http://schemas.microsoft.com/office/drawing/2014/main" id="{BED69F48-4A62-5348-9CD9-BF8D0BB8A615}"/>
              </a:ext>
            </a:extLst>
          </p:cNvPr>
          <p:cNvGraphicFramePr>
            <a:graphicFrameLocks noGrp="1"/>
          </p:cNvGraphicFramePr>
          <p:nvPr>
            <p:extLst>
              <p:ext uri="{D42A27DB-BD31-4B8C-83A1-F6EECF244321}">
                <p14:modId xmlns:p14="http://schemas.microsoft.com/office/powerpoint/2010/main" val="1303593664"/>
              </p:ext>
            </p:extLst>
          </p:nvPr>
        </p:nvGraphicFramePr>
        <p:xfrm>
          <a:off x="1035912" y="2652825"/>
          <a:ext cx="10119947" cy="3622549"/>
        </p:xfrm>
        <a:graphic>
          <a:graphicData uri="http://schemas.openxmlformats.org/drawingml/2006/table">
            <a:tbl>
              <a:tblPr firstRow="1" bandRow="1"/>
              <a:tblGrid>
                <a:gridCol w="1852246">
                  <a:extLst>
                    <a:ext uri="{9D8B030D-6E8A-4147-A177-3AD203B41FA5}">
                      <a16:colId xmlns:a16="http://schemas.microsoft.com/office/drawing/2014/main" val="4021913845"/>
                    </a:ext>
                  </a:extLst>
                </a:gridCol>
                <a:gridCol w="1881554">
                  <a:extLst>
                    <a:ext uri="{9D8B030D-6E8A-4147-A177-3AD203B41FA5}">
                      <a16:colId xmlns:a16="http://schemas.microsoft.com/office/drawing/2014/main" val="19440617"/>
                    </a:ext>
                  </a:extLst>
                </a:gridCol>
                <a:gridCol w="2848708">
                  <a:extLst>
                    <a:ext uri="{9D8B030D-6E8A-4147-A177-3AD203B41FA5}">
                      <a16:colId xmlns:a16="http://schemas.microsoft.com/office/drawing/2014/main" val="2067309914"/>
                    </a:ext>
                  </a:extLst>
                </a:gridCol>
                <a:gridCol w="3537439">
                  <a:extLst>
                    <a:ext uri="{9D8B030D-6E8A-4147-A177-3AD203B41FA5}">
                      <a16:colId xmlns:a16="http://schemas.microsoft.com/office/drawing/2014/main" val="1258294646"/>
                    </a:ext>
                  </a:extLst>
                </a:gridCol>
              </a:tblGrid>
              <a:tr h="517801">
                <a:tc>
                  <a:txBody>
                    <a:bodyPr/>
                    <a:lstStyle/>
                    <a:p>
                      <a:pPr marL="0" marR="0" algn="ctr">
                        <a:spcBef>
                          <a:spcPts val="0"/>
                        </a:spcBef>
                        <a:spcAft>
                          <a:spcPts val="0"/>
                        </a:spcAft>
                      </a:pPr>
                      <a:r>
                        <a:rPr lang="en-US" sz="1600" b="1" dirty="0">
                          <a:effectLst/>
                          <a:latin typeface="Calibri" panose="020F0502020204030204" pitchFamily="34" charset="0"/>
                          <a:ea typeface="Times New Roman" panose="02020603050405020304" pitchFamily="18" charset="0"/>
                          <a:cs typeface="Times New Roman" panose="02020603050405020304" pitchFamily="18" charset="0"/>
                        </a:rPr>
                        <a:t>Certification</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A6A6A6"/>
                    </a:solidFill>
                  </a:tcPr>
                </a:tc>
                <a:tc>
                  <a:txBody>
                    <a:bodyPr/>
                    <a:lstStyle/>
                    <a:p>
                      <a:pPr marL="0" marR="0" algn="ctr">
                        <a:spcBef>
                          <a:spcPts val="0"/>
                        </a:spcBef>
                        <a:spcAft>
                          <a:spcPts val="0"/>
                        </a:spcAft>
                      </a:pPr>
                      <a:r>
                        <a:rPr lang="en-US" sz="16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Pathway</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A6A6A6"/>
                    </a:solidFill>
                  </a:tcPr>
                </a:tc>
                <a:tc>
                  <a:txBody>
                    <a:bodyPr/>
                    <a:lstStyle/>
                    <a:p>
                      <a:pPr marL="0" marR="0" algn="ctr">
                        <a:spcBef>
                          <a:spcPts val="0"/>
                        </a:spcBef>
                        <a:spcAft>
                          <a:spcPts val="0"/>
                        </a:spcAft>
                      </a:pPr>
                      <a:r>
                        <a:rPr lang="en-US" sz="16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Career Interest/Academic Programs, Career Cluster Alignment</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A6A6A6"/>
                    </a:solidFill>
                  </a:tcPr>
                </a:tc>
                <a:tc>
                  <a:txBody>
                    <a:bodyPr/>
                    <a:lstStyle/>
                    <a:p>
                      <a:pPr marL="0" marR="0" algn="ctr">
                        <a:spcBef>
                          <a:spcPts val="0"/>
                        </a:spcBef>
                        <a:spcAft>
                          <a:spcPts val="0"/>
                        </a:spcAft>
                      </a:pPr>
                      <a:r>
                        <a:rPr lang="en-US" sz="16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Workforce Demand</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A6A6A6"/>
                    </a:solidFill>
                  </a:tcPr>
                </a:tc>
                <a:extLst>
                  <a:ext uri="{0D108BD9-81ED-4DB2-BD59-A6C34878D82A}">
                    <a16:rowId xmlns:a16="http://schemas.microsoft.com/office/drawing/2014/main" val="3229052236"/>
                  </a:ext>
                </a:extLst>
              </a:tr>
              <a:tr h="913714">
                <a:tc>
                  <a:txBody>
                    <a:bodyPr/>
                    <a:lstStyle/>
                    <a:p>
                      <a:pPr marL="0" marR="0">
                        <a:spcBef>
                          <a:spcPts val="0"/>
                        </a:spcBef>
                        <a:spcAft>
                          <a:spcPts val="0"/>
                        </a:spcAft>
                      </a:pPr>
                      <a:r>
                        <a:rPr lang="en-US" sz="1600" dirty="0">
                          <a:effectLst/>
                          <a:latin typeface="Calibri" panose="020F0502020204030204" pitchFamily="34" charset="0"/>
                          <a:ea typeface="Times New Roman" panose="02020603050405020304" pitchFamily="18" charset="0"/>
                          <a:cs typeface="Times New Roman" panose="02020603050405020304" pitchFamily="18" charset="0"/>
                        </a:rPr>
                        <a:t>Google IT</a:t>
                      </a: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a:effectLst/>
                          <a:latin typeface="Calibri" panose="020F0502020204030204" pitchFamily="34" charset="0"/>
                          <a:ea typeface="Times New Roman" panose="02020603050405020304" pitchFamily="18" charset="0"/>
                          <a:cs typeface="Times New Roman" panose="02020603050405020304" pitchFamily="18" charset="0"/>
                        </a:rPr>
                        <a:t>Evidence-Based</a:t>
                      </a: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a:effectLst/>
                          <a:latin typeface="Calibri" panose="020F0502020204030204" pitchFamily="34" charset="0"/>
                          <a:ea typeface="Times New Roman" panose="02020603050405020304" pitchFamily="18" charset="0"/>
                          <a:cs typeface="Times New Roman" panose="02020603050405020304" pitchFamily="18" charset="0"/>
                        </a:rPr>
                        <a:t>STEM/IT/Computer Applications</a:t>
                      </a: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a:effectLst/>
                          <a:latin typeface="Calibri" panose="020F0502020204030204" pitchFamily="34" charset="0"/>
                          <a:ea typeface="Times New Roman" panose="02020603050405020304" pitchFamily="18" charset="0"/>
                          <a:cs typeface="Times New Roman" panose="02020603050405020304" pitchFamily="18" charset="0"/>
                        </a:rPr>
                        <a:t>IT job vacancy needs in top 10 industries from county profile as well as the National Network of Business and Industry Associates</a:t>
                      </a: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27396748"/>
                  </a:ext>
                </a:extLst>
              </a:tr>
              <a:tr h="817534">
                <a:tc>
                  <a:txBody>
                    <a:bodyPr/>
                    <a:lstStyle/>
                    <a:p>
                      <a:pPr marL="0" marR="0">
                        <a:spcBef>
                          <a:spcPts val="0"/>
                        </a:spcBef>
                        <a:spcAft>
                          <a:spcPts val="0"/>
                        </a:spcAft>
                      </a:pPr>
                      <a:r>
                        <a:rPr lang="en-US" sz="1600" dirty="0">
                          <a:effectLst/>
                          <a:latin typeface="Calibri" panose="020F0502020204030204" pitchFamily="34" charset="0"/>
                          <a:ea typeface="Times New Roman" panose="02020603050405020304" pitchFamily="18" charset="0"/>
                          <a:cs typeface="Times New Roman" panose="02020603050405020304" pitchFamily="18" charset="0"/>
                        </a:rPr>
                        <a:t>Stepladder Certification</a:t>
                      </a: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a:effectLst/>
                          <a:latin typeface="Calibri" panose="020F0502020204030204" pitchFamily="34" charset="0"/>
                          <a:ea typeface="Times New Roman" panose="02020603050405020304" pitchFamily="18" charset="0"/>
                          <a:cs typeface="Times New Roman" panose="02020603050405020304" pitchFamily="18" charset="0"/>
                        </a:rPr>
                        <a:t>CTE or Evidence-Based</a:t>
                      </a: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a:effectLst/>
                          <a:latin typeface="Calibri" panose="020F0502020204030204" pitchFamily="34" charset="0"/>
                          <a:ea typeface="Times New Roman" panose="02020603050405020304" pitchFamily="18" charset="0"/>
                          <a:cs typeface="Times New Roman" panose="02020603050405020304" pitchFamily="18" charset="0"/>
                        </a:rPr>
                        <a:t>Student will work at family-owned construction company (Architecture and Construction)</a:t>
                      </a: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a:effectLst/>
                          <a:latin typeface="Calibri" panose="020F0502020204030204" pitchFamily="34" charset="0"/>
                          <a:ea typeface="Times New Roman" panose="02020603050405020304" pitchFamily="18" charset="0"/>
                          <a:cs typeface="Times New Roman" panose="02020603050405020304" pitchFamily="18" charset="0"/>
                        </a:rPr>
                        <a:t>Construction in PA Labor &amp; Industry High Priority Occupations</a:t>
                      </a: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23573156"/>
                  </a:ext>
                </a:extLst>
              </a:tr>
              <a:tr h="1079085">
                <a:tc>
                  <a:txBody>
                    <a:bodyPr/>
                    <a:lstStyle/>
                    <a:p>
                      <a:pPr marL="0" marR="0">
                        <a:spcBef>
                          <a:spcPts val="0"/>
                        </a:spcBef>
                        <a:spcAft>
                          <a:spcPts val="0"/>
                        </a:spcAft>
                      </a:pPr>
                      <a:r>
                        <a:rPr lang="en-US" sz="1600" dirty="0">
                          <a:effectLst/>
                          <a:latin typeface="Calibri" panose="020F0502020204030204" pitchFamily="34" charset="0"/>
                          <a:ea typeface="Times New Roman" panose="02020603050405020304" pitchFamily="18" charset="0"/>
                          <a:cs typeface="Times New Roman" panose="02020603050405020304" pitchFamily="18" charset="0"/>
                        </a:rPr>
                        <a:t>Lifeguarding Certification</a:t>
                      </a: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a:effectLst/>
                          <a:latin typeface="Calibri" panose="020F0502020204030204" pitchFamily="34" charset="0"/>
                          <a:ea typeface="Times New Roman" panose="02020603050405020304" pitchFamily="18" charset="0"/>
                          <a:cs typeface="Times New Roman" panose="02020603050405020304" pitchFamily="18" charset="0"/>
                        </a:rPr>
                        <a:t>Evidence-Based</a:t>
                      </a: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a:effectLst/>
                          <a:latin typeface="Calibri" panose="020F0502020204030204" pitchFamily="34" charset="0"/>
                          <a:ea typeface="Times New Roman" panose="02020603050405020304" pitchFamily="18" charset="0"/>
                          <a:cs typeface="Times New Roman" panose="02020603050405020304" pitchFamily="18" charset="0"/>
                        </a:rPr>
                        <a:t>Student works as a lifeguard at the state park, multiple clusters</a:t>
                      </a: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a:effectLst/>
                          <a:latin typeface="Calibri" panose="020F0502020204030204" pitchFamily="34" charset="0"/>
                          <a:ea typeface="Times New Roman" panose="02020603050405020304" pitchFamily="18" charset="0"/>
                          <a:cs typeface="Times New Roman" panose="02020603050405020304" pitchFamily="18" charset="0"/>
                        </a:rPr>
                        <a:t>PA State Parks shortage of lifeguards; cutting hours of operation</a:t>
                      </a: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08730393"/>
                  </a:ext>
                </a:extLst>
              </a:tr>
            </a:tbl>
          </a:graphicData>
        </a:graphic>
      </p:graphicFrame>
      <p:sp>
        <p:nvSpPr>
          <p:cNvPr id="9" name="TextBox 8">
            <a:extLst>
              <a:ext uri="{FF2B5EF4-FFF2-40B4-BE49-F238E27FC236}">
                <a16:creationId xmlns:a16="http://schemas.microsoft.com/office/drawing/2014/main" id="{ACA09B06-F8A3-6B41-9D23-43E018DCD019}"/>
              </a:ext>
            </a:extLst>
          </p:cNvPr>
          <p:cNvSpPr txBox="1"/>
          <p:nvPr/>
        </p:nvSpPr>
        <p:spPr>
          <a:xfrm>
            <a:off x="838200" y="6332764"/>
            <a:ext cx="10515600" cy="369332"/>
          </a:xfrm>
          <a:prstGeom prst="rect">
            <a:avLst/>
          </a:prstGeom>
          <a:noFill/>
        </p:spPr>
        <p:txBody>
          <a:bodyPr wrap="square" rtlCol="0">
            <a:spAutoFit/>
          </a:bodyPr>
          <a:lstStyle/>
          <a:p>
            <a:pPr algn="ctr"/>
            <a:r>
              <a:rPr lang="en-US" b="1" dirty="0">
                <a:solidFill>
                  <a:schemeClr val="tx1">
                    <a:lumMod val="50000"/>
                    <a:lumOff val="50000"/>
                  </a:schemeClr>
                </a:solidFill>
              </a:rPr>
              <a:t>EVIDENCE-BASED PATHWAY</a:t>
            </a:r>
          </a:p>
        </p:txBody>
      </p:sp>
      <p:sp>
        <p:nvSpPr>
          <p:cNvPr id="4" name="Date Placeholder 3">
            <a:extLst>
              <a:ext uri="{FF2B5EF4-FFF2-40B4-BE49-F238E27FC236}">
                <a16:creationId xmlns:a16="http://schemas.microsoft.com/office/drawing/2014/main" id="{A8C041C7-B1ED-D447-9839-BE118A34F322}"/>
              </a:ext>
            </a:extLst>
          </p:cNvPr>
          <p:cNvSpPr>
            <a:spLocks noGrp="1"/>
          </p:cNvSpPr>
          <p:nvPr>
            <p:ph type="dt" sz="half" idx="10"/>
          </p:nvPr>
        </p:nvSpPr>
        <p:spPr/>
        <p:txBody>
          <a:bodyPr/>
          <a:lstStyle/>
          <a:p>
            <a:fld id="{A1DC029C-5B17-409B-86F2-A65FE5BE79A1}" type="datetime1">
              <a:rPr lang="en-US" smtClean="0"/>
              <a:t>11/9/2022</a:t>
            </a:fld>
            <a:endParaRPr lang="en-US" dirty="0"/>
          </a:p>
        </p:txBody>
      </p:sp>
      <p:sp>
        <p:nvSpPr>
          <p:cNvPr id="5" name="Slide Number Placeholder 4">
            <a:extLst>
              <a:ext uri="{FF2B5EF4-FFF2-40B4-BE49-F238E27FC236}">
                <a16:creationId xmlns:a16="http://schemas.microsoft.com/office/drawing/2014/main" id="{E9E51214-418D-F349-AE03-5251C653A3BB}"/>
              </a:ext>
            </a:extLst>
          </p:cNvPr>
          <p:cNvSpPr>
            <a:spLocks noGrp="1"/>
          </p:cNvSpPr>
          <p:nvPr>
            <p:ph type="sldNum" sz="quarter" idx="12"/>
          </p:nvPr>
        </p:nvSpPr>
        <p:spPr/>
        <p:txBody>
          <a:bodyPr/>
          <a:lstStyle/>
          <a:p>
            <a:fld id="{B24F5015-3417-4B27-A586-E4CCF4D77832}" type="slidenum">
              <a:rPr lang="en-US" smtClean="0"/>
              <a:t>13</a:t>
            </a:fld>
            <a:endParaRPr lang="en-US" dirty="0"/>
          </a:p>
        </p:txBody>
      </p:sp>
      <p:pic>
        <p:nvPicPr>
          <p:cNvPr id="8" name="Picture 7">
            <a:extLst>
              <a:ext uri="{FF2B5EF4-FFF2-40B4-BE49-F238E27FC236}">
                <a16:creationId xmlns:a16="http://schemas.microsoft.com/office/drawing/2014/main" id="{28E83F2E-96C5-D147-9C60-90FEBC6487B8}"/>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11438021" y="1027906"/>
            <a:ext cx="670618" cy="670618"/>
          </a:xfrm>
          <a:prstGeom prst="rect">
            <a:avLst/>
          </a:prstGeom>
        </p:spPr>
      </p:pic>
    </p:spTree>
    <p:extLst>
      <p:ext uri="{BB962C8B-B14F-4D97-AF65-F5344CB8AC3E}">
        <p14:creationId xmlns:p14="http://schemas.microsoft.com/office/powerpoint/2010/main" val="38603967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621DD-9856-3FA3-719F-44E2857C8C52}"/>
              </a:ext>
            </a:extLst>
          </p:cNvPr>
          <p:cNvSpPr>
            <a:spLocks noGrp="1"/>
          </p:cNvSpPr>
          <p:nvPr>
            <p:ph type="title"/>
          </p:nvPr>
        </p:nvSpPr>
        <p:spPr/>
        <p:txBody>
          <a:bodyPr>
            <a:normAutofit/>
          </a:bodyPr>
          <a:lstStyle/>
          <a:p>
            <a:r>
              <a:rPr lang="en-US" u="sng" dirty="0"/>
              <a:t>SUCCESSFULLY COMPLETE A</a:t>
            </a:r>
            <a:br>
              <a:rPr lang="en-US" u="sng" dirty="0"/>
            </a:br>
            <a:r>
              <a:rPr lang="en-US" u="sng" dirty="0"/>
              <a:t>SERVICE-LEARNING PROJECT</a:t>
            </a:r>
            <a:endParaRPr lang="en-US" b="0" dirty="0"/>
          </a:p>
        </p:txBody>
      </p:sp>
      <p:sp>
        <p:nvSpPr>
          <p:cNvPr id="3" name="Content Placeholder 2">
            <a:extLst>
              <a:ext uri="{FF2B5EF4-FFF2-40B4-BE49-F238E27FC236}">
                <a16:creationId xmlns:a16="http://schemas.microsoft.com/office/drawing/2014/main" id="{C0508813-559D-92B0-0F0D-F349CC7A8A4B}"/>
              </a:ext>
            </a:extLst>
          </p:cNvPr>
          <p:cNvSpPr>
            <a:spLocks noGrp="1"/>
          </p:cNvSpPr>
          <p:nvPr>
            <p:ph idx="1"/>
          </p:nvPr>
        </p:nvSpPr>
        <p:spPr/>
        <p:txBody>
          <a:bodyPr/>
          <a:lstStyle/>
          <a:p>
            <a:pPr marL="0" indent="0">
              <a:buNone/>
            </a:pPr>
            <a:r>
              <a:rPr lang="en-US" b="0" i="0" dirty="0">
                <a:solidFill>
                  <a:srgbClr val="082A3D"/>
                </a:solidFill>
                <a:effectLst/>
                <a:latin typeface="proxima-nova"/>
              </a:rPr>
              <a:t>The student must successfully complete a service-learning project of sufficient duration and intensity to address identified community needs and meet a specified project learning goal(s) – </a:t>
            </a:r>
            <a:r>
              <a:rPr lang="en-US" b="0" i="1" dirty="0">
                <a:solidFill>
                  <a:srgbClr val="082A3D"/>
                </a:solidFill>
                <a:effectLst/>
                <a:latin typeface="proxima-nova"/>
              </a:rPr>
              <a:t>as determined by the LEA</a:t>
            </a:r>
            <a:r>
              <a:rPr lang="en-US" dirty="0"/>
              <a:t>.  </a:t>
            </a:r>
          </a:p>
          <a:p>
            <a:pPr marL="0" indent="0" algn="ctr">
              <a:buNone/>
            </a:pPr>
            <a:r>
              <a:rPr lang="en-US" u="sng" dirty="0"/>
              <a:t>Examples</a:t>
            </a:r>
          </a:p>
          <a:p>
            <a:pPr>
              <a:buFontTx/>
              <a:buChar char="-"/>
            </a:pPr>
            <a:r>
              <a:rPr lang="en-US" dirty="0"/>
              <a:t>Student volunteers at the local food bank</a:t>
            </a:r>
          </a:p>
          <a:p>
            <a:pPr>
              <a:buFontTx/>
              <a:buChar char="-"/>
            </a:pPr>
            <a:r>
              <a:rPr lang="en-US" dirty="0"/>
              <a:t>Student cleans up neighborhood after a weather emergency</a:t>
            </a:r>
          </a:p>
          <a:p>
            <a:pPr>
              <a:buFontTx/>
              <a:buChar char="-"/>
            </a:pPr>
            <a:r>
              <a:rPr lang="en-US" dirty="0"/>
              <a:t>Student volunteers to read to students at the local library</a:t>
            </a:r>
          </a:p>
          <a:p>
            <a:pPr>
              <a:buFontTx/>
              <a:buChar char="-"/>
            </a:pPr>
            <a:r>
              <a:rPr lang="en-US" dirty="0"/>
              <a:t>Student visits elderly in a personal care home</a:t>
            </a:r>
          </a:p>
          <a:p>
            <a:pPr marL="0" indent="0">
              <a:buNone/>
            </a:pPr>
            <a:endParaRPr lang="en-US" sz="2000" b="1" dirty="0">
              <a:latin typeface="Arial" panose="020B0604020202020204" pitchFamily="34" charset="0"/>
            </a:endParaRPr>
          </a:p>
          <a:p>
            <a:pPr marL="0" indent="0">
              <a:buNone/>
            </a:pPr>
            <a:endParaRPr lang="en-US" sz="2000" dirty="0">
              <a:highlight>
                <a:srgbClr val="FFFF00"/>
              </a:highlight>
              <a:latin typeface="Arial" panose="020B0604020202020204" pitchFamily="34" charset="0"/>
            </a:endParaRPr>
          </a:p>
          <a:p>
            <a:pPr marL="0" indent="0">
              <a:buNone/>
            </a:pPr>
            <a:endParaRPr lang="en-US" sz="2000" b="1" dirty="0">
              <a:latin typeface="Arial" panose="020B0604020202020204" pitchFamily="34" charset="0"/>
            </a:endParaRPr>
          </a:p>
          <a:p>
            <a:pPr marL="0" indent="0">
              <a:buNone/>
            </a:pPr>
            <a:endParaRPr lang="en-US" dirty="0"/>
          </a:p>
        </p:txBody>
      </p:sp>
      <p:sp>
        <p:nvSpPr>
          <p:cNvPr id="4" name="Date Placeholder 3">
            <a:extLst>
              <a:ext uri="{FF2B5EF4-FFF2-40B4-BE49-F238E27FC236}">
                <a16:creationId xmlns:a16="http://schemas.microsoft.com/office/drawing/2014/main" id="{4F7B1CE8-BB05-C6AB-FFD7-8AABE8685F52}"/>
              </a:ext>
            </a:extLst>
          </p:cNvPr>
          <p:cNvSpPr>
            <a:spLocks noGrp="1"/>
          </p:cNvSpPr>
          <p:nvPr>
            <p:ph type="dt" sz="half" idx="10"/>
          </p:nvPr>
        </p:nvSpPr>
        <p:spPr/>
        <p:txBody>
          <a:bodyPr/>
          <a:lstStyle/>
          <a:p>
            <a:fld id="{A1DC029C-5B17-409B-86F2-A65FE5BE79A1}" type="datetime1">
              <a:rPr lang="en-US" smtClean="0"/>
              <a:t>11/9/2022</a:t>
            </a:fld>
            <a:endParaRPr lang="en-US" dirty="0"/>
          </a:p>
        </p:txBody>
      </p:sp>
      <p:sp>
        <p:nvSpPr>
          <p:cNvPr id="5" name="Slide Number Placeholder 4">
            <a:extLst>
              <a:ext uri="{FF2B5EF4-FFF2-40B4-BE49-F238E27FC236}">
                <a16:creationId xmlns:a16="http://schemas.microsoft.com/office/drawing/2014/main" id="{04BBE8B8-6C4E-CCAA-0442-F036B09DF932}"/>
              </a:ext>
            </a:extLst>
          </p:cNvPr>
          <p:cNvSpPr>
            <a:spLocks noGrp="1"/>
          </p:cNvSpPr>
          <p:nvPr>
            <p:ph type="sldNum" sz="quarter" idx="12"/>
          </p:nvPr>
        </p:nvSpPr>
        <p:spPr/>
        <p:txBody>
          <a:bodyPr/>
          <a:lstStyle/>
          <a:p>
            <a:fld id="{B24F5015-3417-4B27-A586-E4CCF4D77832}" type="slidenum">
              <a:rPr lang="en-US" smtClean="0"/>
              <a:t>14</a:t>
            </a:fld>
            <a:endParaRPr lang="en-US" dirty="0"/>
          </a:p>
        </p:txBody>
      </p:sp>
      <p:pic>
        <p:nvPicPr>
          <p:cNvPr id="7" name="Picture 6">
            <a:extLst>
              <a:ext uri="{FF2B5EF4-FFF2-40B4-BE49-F238E27FC236}">
                <a16:creationId xmlns:a16="http://schemas.microsoft.com/office/drawing/2014/main" id="{E6970FA3-F81B-33EE-F7B2-89927E4E1B56}"/>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11438021" y="1027906"/>
            <a:ext cx="670618" cy="670618"/>
          </a:xfrm>
          <a:prstGeom prst="rect">
            <a:avLst/>
          </a:prstGeom>
        </p:spPr>
      </p:pic>
      <p:sp>
        <p:nvSpPr>
          <p:cNvPr id="8" name="TextBox 7">
            <a:extLst>
              <a:ext uri="{FF2B5EF4-FFF2-40B4-BE49-F238E27FC236}">
                <a16:creationId xmlns:a16="http://schemas.microsoft.com/office/drawing/2014/main" id="{13B02864-FA4E-F213-73EF-DCBDC22E8013}"/>
              </a:ext>
            </a:extLst>
          </p:cNvPr>
          <p:cNvSpPr txBox="1"/>
          <p:nvPr/>
        </p:nvSpPr>
        <p:spPr>
          <a:xfrm>
            <a:off x="838200" y="6332764"/>
            <a:ext cx="10515600" cy="369332"/>
          </a:xfrm>
          <a:prstGeom prst="rect">
            <a:avLst/>
          </a:prstGeom>
          <a:noFill/>
        </p:spPr>
        <p:txBody>
          <a:bodyPr wrap="square" rtlCol="0">
            <a:spAutoFit/>
          </a:bodyPr>
          <a:lstStyle/>
          <a:p>
            <a:pPr algn="ctr"/>
            <a:r>
              <a:rPr lang="en-US" b="1" dirty="0">
                <a:solidFill>
                  <a:schemeClr val="tx1">
                    <a:lumMod val="50000"/>
                    <a:lumOff val="50000"/>
                  </a:schemeClr>
                </a:solidFill>
              </a:rPr>
              <a:t>EVIDENCE-BASED PATHWAY</a:t>
            </a:r>
          </a:p>
        </p:txBody>
      </p:sp>
    </p:spTree>
    <p:extLst>
      <p:ext uri="{BB962C8B-B14F-4D97-AF65-F5344CB8AC3E}">
        <p14:creationId xmlns:p14="http://schemas.microsoft.com/office/powerpoint/2010/main" val="7217952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621DD-9856-3FA3-719F-44E2857C8C52}"/>
              </a:ext>
            </a:extLst>
          </p:cNvPr>
          <p:cNvSpPr>
            <a:spLocks noGrp="1"/>
          </p:cNvSpPr>
          <p:nvPr>
            <p:ph type="title"/>
          </p:nvPr>
        </p:nvSpPr>
        <p:spPr/>
        <p:txBody>
          <a:bodyPr>
            <a:normAutofit fontScale="90000"/>
          </a:bodyPr>
          <a:lstStyle/>
          <a:p>
            <a:r>
              <a:rPr lang="en-US" u="sng" dirty="0"/>
              <a:t>SUCCESSFULLY COMPLETE AN INTERNSHIP, </a:t>
            </a:r>
            <a:br>
              <a:rPr lang="en-US" u="sng" dirty="0"/>
            </a:br>
            <a:r>
              <a:rPr lang="en-US" u="sng" dirty="0"/>
              <a:t>EXTERNSHIP, OR COOPERATIVE EDUCATION PROGRAM</a:t>
            </a:r>
            <a:endParaRPr lang="en-US" b="0" dirty="0"/>
          </a:p>
        </p:txBody>
      </p:sp>
      <p:sp>
        <p:nvSpPr>
          <p:cNvPr id="3" name="Content Placeholder 2">
            <a:extLst>
              <a:ext uri="{FF2B5EF4-FFF2-40B4-BE49-F238E27FC236}">
                <a16:creationId xmlns:a16="http://schemas.microsoft.com/office/drawing/2014/main" id="{C0508813-559D-92B0-0F0D-F349CC7A8A4B}"/>
              </a:ext>
            </a:extLst>
          </p:cNvPr>
          <p:cNvSpPr>
            <a:spLocks noGrp="1"/>
          </p:cNvSpPr>
          <p:nvPr>
            <p:ph idx="1"/>
          </p:nvPr>
        </p:nvSpPr>
        <p:spPr/>
        <p:txBody>
          <a:bodyPr>
            <a:normAutofit fontScale="92500" lnSpcReduction="10000"/>
          </a:bodyPr>
          <a:lstStyle/>
          <a:p>
            <a:pPr marL="0" indent="0">
              <a:buNone/>
            </a:pPr>
            <a:r>
              <a:rPr lang="en-US" b="0" i="0" dirty="0">
                <a:solidFill>
                  <a:srgbClr val="082A3D"/>
                </a:solidFill>
                <a:effectLst/>
                <a:latin typeface="proxima-nova"/>
              </a:rPr>
              <a:t>The student must successfully complete an internship, externship, or cooperative education program, </a:t>
            </a:r>
            <a:r>
              <a:rPr lang="en-US" b="0" i="1" dirty="0">
                <a:solidFill>
                  <a:srgbClr val="082A3D"/>
                </a:solidFill>
                <a:effectLst/>
                <a:latin typeface="proxima-nova"/>
              </a:rPr>
              <a:t>as evidenced by locally established documentation</a:t>
            </a:r>
            <a:r>
              <a:rPr lang="en-US" b="0" i="0" dirty="0">
                <a:solidFill>
                  <a:srgbClr val="082A3D"/>
                </a:solidFill>
                <a:effectLst/>
                <a:latin typeface="proxima-nova"/>
              </a:rPr>
              <a:t>. </a:t>
            </a:r>
          </a:p>
          <a:p>
            <a:pPr marL="0" indent="0" algn="ctr">
              <a:buNone/>
            </a:pPr>
            <a:r>
              <a:rPr lang="en-US" u="sng" dirty="0">
                <a:solidFill>
                  <a:srgbClr val="082A3D"/>
                </a:solidFill>
              </a:rPr>
              <a:t>Examples</a:t>
            </a:r>
          </a:p>
          <a:p>
            <a:pPr>
              <a:buFontTx/>
              <a:buChar char="-"/>
            </a:pPr>
            <a:r>
              <a:rPr lang="en-US" u="sng" dirty="0">
                <a:solidFill>
                  <a:srgbClr val="082A3D"/>
                </a:solidFill>
              </a:rPr>
              <a:t>Cooperative Education</a:t>
            </a:r>
            <a:r>
              <a:rPr lang="en-US" dirty="0">
                <a:solidFill>
                  <a:srgbClr val="082A3D"/>
                </a:solidFill>
              </a:rPr>
              <a:t>:  Student is enrolled in the Cooperative Education program at the high school</a:t>
            </a:r>
          </a:p>
          <a:p>
            <a:pPr>
              <a:buFontTx/>
              <a:buChar char="-"/>
            </a:pPr>
            <a:r>
              <a:rPr lang="en-US" b="0" i="0" u="sng" dirty="0">
                <a:solidFill>
                  <a:srgbClr val="082A3D"/>
                </a:solidFill>
                <a:effectLst/>
                <a:latin typeface="proxima-nova"/>
              </a:rPr>
              <a:t>Externship</a:t>
            </a:r>
            <a:r>
              <a:rPr lang="en-US" b="0" i="0" dirty="0">
                <a:solidFill>
                  <a:srgbClr val="082A3D"/>
                </a:solidFill>
                <a:effectLst/>
                <a:latin typeface="proxima-nova"/>
              </a:rPr>
              <a:t>:  Student participates in </a:t>
            </a:r>
            <a:r>
              <a:rPr lang="en-US" dirty="0">
                <a:solidFill>
                  <a:srgbClr val="082A3D"/>
                </a:solidFill>
              </a:rPr>
              <a:t>an after-school program through Junior Achievement (JA)</a:t>
            </a:r>
          </a:p>
          <a:p>
            <a:pPr>
              <a:buFontTx/>
              <a:buChar char="-"/>
            </a:pPr>
            <a:r>
              <a:rPr lang="en-US" b="0" i="0" u="sng" dirty="0">
                <a:solidFill>
                  <a:srgbClr val="082A3D"/>
                </a:solidFill>
                <a:effectLst/>
                <a:latin typeface="proxima-nova"/>
              </a:rPr>
              <a:t>Internship/Externship</a:t>
            </a:r>
            <a:r>
              <a:rPr lang="en-US" b="0" i="0" dirty="0">
                <a:solidFill>
                  <a:srgbClr val="082A3D"/>
                </a:solidFill>
                <a:effectLst/>
                <a:latin typeface="proxima-nova"/>
              </a:rPr>
              <a:t>:  Stude</a:t>
            </a:r>
            <a:r>
              <a:rPr lang="en-US" dirty="0">
                <a:solidFill>
                  <a:srgbClr val="082A3D"/>
                </a:solidFill>
              </a:rPr>
              <a:t>nt participates PNC’s PartnerUp career readiness program, students participates in a 10-hour internship with local employer; Future Farmers of America (FFA) Summer Internships</a:t>
            </a:r>
            <a:endParaRPr lang="en-US" b="0" i="0" dirty="0">
              <a:solidFill>
                <a:srgbClr val="082A3D"/>
              </a:solidFill>
              <a:effectLst/>
              <a:latin typeface="proxima-nova"/>
            </a:endParaRPr>
          </a:p>
          <a:p>
            <a:pPr marL="0" indent="0">
              <a:buNone/>
            </a:pPr>
            <a:endParaRPr lang="en-US" sz="2000" dirty="0">
              <a:solidFill>
                <a:srgbClr val="082A3D"/>
              </a:solidFill>
            </a:endParaRPr>
          </a:p>
          <a:p>
            <a:pPr marL="0" indent="0">
              <a:buNone/>
            </a:pPr>
            <a:endParaRPr lang="en-US" sz="2000" dirty="0">
              <a:highlight>
                <a:srgbClr val="FFFF00"/>
              </a:highlight>
              <a:latin typeface="Arial" panose="020B0604020202020204" pitchFamily="34" charset="0"/>
            </a:endParaRPr>
          </a:p>
          <a:p>
            <a:pPr marL="0" indent="0">
              <a:buNone/>
            </a:pPr>
            <a:endParaRPr lang="en-US" sz="2000" b="1" dirty="0">
              <a:latin typeface="Arial" panose="020B0604020202020204" pitchFamily="34" charset="0"/>
            </a:endParaRPr>
          </a:p>
          <a:p>
            <a:pPr marL="0" indent="0">
              <a:buNone/>
            </a:pPr>
            <a:endParaRPr lang="en-US" dirty="0"/>
          </a:p>
        </p:txBody>
      </p:sp>
      <p:sp>
        <p:nvSpPr>
          <p:cNvPr id="4" name="Date Placeholder 3">
            <a:extLst>
              <a:ext uri="{FF2B5EF4-FFF2-40B4-BE49-F238E27FC236}">
                <a16:creationId xmlns:a16="http://schemas.microsoft.com/office/drawing/2014/main" id="{4F7B1CE8-BB05-C6AB-FFD7-8AABE8685F52}"/>
              </a:ext>
            </a:extLst>
          </p:cNvPr>
          <p:cNvSpPr>
            <a:spLocks noGrp="1"/>
          </p:cNvSpPr>
          <p:nvPr>
            <p:ph type="dt" sz="half" idx="10"/>
          </p:nvPr>
        </p:nvSpPr>
        <p:spPr/>
        <p:txBody>
          <a:bodyPr/>
          <a:lstStyle/>
          <a:p>
            <a:fld id="{A1DC029C-5B17-409B-86F2-A65FE5BE79A1}" type="datetime1">
              <a:rPr lang="en-US" smtClean="0"/>
              <a:t>11/9/2022</a:t>
            </a:fld>
            <a:endParaRPr lang="en-US" dirty="0"/>
          </a:p>
        </p:txBody>
      </p:sp>
      <p:sp>
        <p:nvSpPr>
          <p:cNvPr id="5" name="Slide Number Placeholder 4">
            <a:extLst>
              <a:ext uri="{FF2B5EF4-FFF2-40B4-BE49-F238E27FC236}">
                <a16:creationId xmlns:a16="http://schemas.microsoft.com/office/drawing/2014/main" id="{04BBE8B8-6C4E-CCAA-0442-F036B09DF932}"/>
              </a:ext>
            </a:extLst>
          </p:cNvPr>
          <p:cNvSpPr>
            <a:spLocks noGrp="1"/>
          </p:cNvSpPr>
          <p:nvPr>
            <p:ph type="sldNum" sz="quarter" idx="12"/>
          </p:nvPr>
        </p:nvSpPr>
        <p:spPr/>
        <p:txBody>
          <a:bodyPr/>
          <a:lstStyle/>
          <a:p>
            <a:fld id="{B24F5015-3417-4B27-A586-E4CCF4D77832}" type="slidenum">
              <a:rPr lang="en-US" smtClean="0"/>
              <a:t>15</a:t>
            </a:fld>
            <a:endParaRPr lang="en-US" dirty="0"/>
          </a:p>
        </p:txBody>
      </p:sp>
      <p:pic>
        <p:nvPicPr>
          <p:cNvPr id="7" name="Picture 6">
            <a:extLst>
              <a:ext uri="{FF2B5EF4-FFF2-40B4-BE49-F238E27FC236}">
                <a16:creationId xmlns:a16="http://schemas.microsoft.com/office/drawing/2014/main" id="{E6970FA3-F81B-33EE-F7B2-89927E4E1B56}"/>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11438021" y="1027906"/>
            <a:ext cx="670618" cy="670618"/>
          </a:xfrm>
          <a:prstGeom prst="rect">
            <a:avLst/>
          </a:prstGeom>
        </p:spPr>
      </p:pic>
      <p:sp>
        <p:nvSpPr>
          <p:cNvPr id="8" name="TextBox 7">
            <a:extLst>
              <a:ext uri="{FF2B5EF4-FFF2-40B4-BE49-F238E27FC236}">
                <a16:creationId xmlns:a16="http://schemas.microsoft.com/office/drawing/2014/main" id="{35CC3343-1846-4DEF-A341-F26B7C2EA61F}"/>
              </a:ext>
            </a:extLst>
          </p:cNvPr>
          <p:cNvSpPr txBox="1"/>
          <p:nvPr/>
        </p:nvSpPr>
        <p:spPr>
          <a:xfrm>
            <a:off x="838200" y="6332764"/>
            <a:ext cx="10515600" cy="369332"/>
          </a:xfrm>
          <a:prstGeom prst="rect">
            <a:avLst/>
          </a:prstGeom>
          <a:noFill/>
        </p:spPr>
        <p:txBody>
          <a:bodyPr wrap="square" rtlCol="0">
            <a:spAutoFit/>
          </a:bodyPr>
          <a:lstStyle/>
          <a:p>
            <a:pPr algn="ctr"/>
            <a:r>
              <a:rPr lang="en-US" b="1" dirty="0">
                <a:solidFill>
                  <a:schemeClr val="tx1">
                    <a:lumMod val="50000"/>
                    <a:lumOff val="50000"/>
                  </a:schemeClr>
                </a:solidFill>
              </a:rPr>
              <a:t>EVIDENCE-BASED PATHWAY</a:t>
            </a:r>
          </a:p>
        </p:txBody>
      </p:sp>
    </p:spTree>
    <p:extLst>
      <p:ext uri="{BB962C8B-B14F-4D97-AF65-F5344CB8AC3E}">
        <p14:creationId xmlns:p14="http://schemas.microsoft.com/office/powerpoint/2010/main" val="6054699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ACDC31-2877-A6CA-1B57-293991C8ED68}"/>
              </a:ext>
            </a:extLst>
          </p:cNvPr>
          <p:cNvSpPr>
            <a:spLocks noGrp="1"/>
          </p:cNvSpPr>
          <p:nvPr>
            <p:ph type="title"/>
          </p:nvPr>
        </p:nvSpPr>
        <p:spPr/>
        <p:txBody>
          <a:bodyPr/>
          <a:lstStyle/>
          <a:p>
            <a:r>
              <a:rPr lang="en-US" b="0" dirty="0"/>
              <a:t>Work-Based Learning Experiences</a:t>
            </a:r>
          </a:p>
        </p:txBody>
      </p:sp>
      <p:sp>
        <p:nvSpPr>
          <p:cNvPr id="3" name="Content Placeholder 2">
            <a:extLst>
              <a:ext uri="{FF2B5EF4-FFF2-40B4-BE49-F238E27FC236}">
                <a16:creationId xmlns:a16="http://schemas.microsoft.com/office/drawing/2014/main" id="{8C2766B5-21C8-BEA3-9508-6D303EC5D8AA}"/>
              </a:ext>
            </a:extLst>
          </p:cNvPr>
          <p:cNvSpPr>
            <a:spLocks noGrp="1"/>
          </p:cNvSpPr>
          <p:nvPr>
            <p:ph idx="1"/>
          </p:nvPr>
        </p:nvSpPr>
        <p:spPr/>
        <p:txBody>
          <a:bodyPr/>
          <a:lstStyle/>
          <a:p>
            <a:pPr algn="l">
              <a:buFont typeface="Arial" panose="020B0604020202020204" pitchFamily="34" charset="0"/>
              <a:buChar char="•"/>
            </a:pPr>
            <a:r>
              <a:rPr lang="en-US" b="0" i="0" dirty="0">
                <a:solidFill>
                  <a:srgbClr val="082A3D"/>
                </a:solidFill>
                <a:effectLst/>
                <a:latin typeface="proxima-nova"/>
              </a:rPr>
              <a:t>Internships place students at a workplace for a defined period to participate in and observe work within a given industry, with specified learning objectives and assessment of student performance</a:t>
            </a:r>
          </a:p>
          <a:p>
            <a:pPr algn="l">
              <a:buFont typeface="Arial" panose="020B0604020202020204" pitchFamily="34" charset="0"/>
              <a:buChar char="•"/>
            </a:pPr>
            <a:r>
              <a:rPr lang="en-US" b="0" i="0" dirty="0">
                <a:solidFill>
                  <a:srgbClr val="082A3D"/>
                </a:solidFill>
                <a:effectLst/>
                <a:latin typeface="proxima-nova"/>
              </a:rPr>
              <a:t>Externships often occur during non-school hours and mainly explore interests as opposed to internships, which act as the bridge from student life to professional life</a:t>
            </a:r>
          </a:p>
          <a:p>
            <a:pPr algn="l">
              <a:buFont typeface="Arial" panose="020B0604020202020204" pitchFamily="34" charset="0"/>
              <a:buChar char="•"/>
            </a:pPr>
            <a:r>
              <a:rPr lang="en-US" b="0" i="0" dirty="0">
                <a:solidFill>
                  <a:srgbClr val="082A3D"/>
                </a:solidFill>
                <a:effectLst/>
                <a:latin typeface="proxima-nova"/>
              </a:rPr>
              <a:t>Cooperative Education Programs alternate or coordinate high school studies with a job in a field related to the student’s academic or career objectives</a:t>
            </a:r>
          </a:p>
        </p:txBody>
      </p:sp>
      <p:sp>
        <p:nvSpPr>
          <p:cNvPr id="4" name="Date Placeholder 3">
            <a:extLst>
              <a:ext uri="{FF2B5EF4-FFF2-40B4-BE49-F238E27FC236}">
                <a16:creationId xmlns:a16="http://schemas.microsoft.com/office/drawing/2014/main" id="{7B1B7CD7-8E51-F7D9-A8F7-788346CC1F4F}"/>
              </a:ext>
            </a:extLst>
          </p:cNvPr>
          <p:cNvSpPr>
            <a:spLocks noGrp="1"/>
          </p:cNvSpPr>
          <p:nvPr>
            <p:ph type="dt" sz="half" idx="10"/>
          </p:nvPr>
        </p:nvSpPr>
        <p:spPr/>
        <p:txBody>
          <a:bodyPr/>
          <a:lstStyle/>
          <a:p>
            <a:fld id="{A1DC029C-5B17-409B-86F2-A65FE5BE79A1}" type="datetime1">
              <a:rPr lang="en-US" smtClean="0"/>
              <a:t>11/9/2022</a:t>
            </a:fld>
            <a:endParaRPr lang="en-US" dirty="0"/>
          </a:p>
        </p:txBody>
      </p:sp>
      <p:sp>
        <p:nvSpPr>
          <p:cNvPr id="5" name="Slide Number Placeholder 4">
            <a:extLst>
              <a:ext uri="{FF2B5EF4-FFF2-40B4-BE49-F238E27FC236}">
                <a16:creationId xmlns:a16="http://schemas.microsoft.com/office/drawing/2014/main" id="{12BD6046-5034-3BB0-6826-E998FB9E207F}"/>
              </a:ext>
            </a:extLst>
          </p:cNvPr>
          <p:cNvSpPr>
            <a:spLocks noGrp="1"/>
          </p:cNvSpPr>
          <p:nvPr>
            <p:ph type="sldNum" sz="quarter" idx="12"/>
          </p:nvPr>
        </p:nvSpPr>
        <p:spPr/>
        <p:txBody>
          <a:bodyPr/>
          <a:lstStyle/>
          <a:p>
            <a:fld id="{B24F5015-3417-4B27-A586-E4CCF4D77832}" type="slidenum">
              <a:rPr lang="en-US" smtClean="0"/>
              <a:t>16</a:t>
            </a:fld>
            <a:endParaRPr lang="en-US" dirty="0"/>
          </a:p>
        </p:txBody>
      </p:sp>
      <p:sp>
        <p:nvSpPr>
          <p:cNvPr id="6" name="TextBox 5">
            <a:extLst>
              <a:ext uri="{FF2B5EF4-FFF2-40B4-BE49-F238E27FC236}">
                <a16:creationId xmlns:a16="http://schemas.microsoft.com/office/drawing/2014/main" id="{96910C4A-E793-F997-BCAB-94526D47D296}"/>
              </a:ext>
            </a:extLst>
          </p:cNvPr>
          <p:cNvSpPr txBox="1"/>
          <p:nvPr/>
        </p:nvSpPr>
        <p:spPr>
          <a:xfrm>
            <a:off x="838200" y="6332764"/>
            <a:ext cx="10515600" cy="369332"/>
          </a:xfrm>
          <a:prstGeom prst="rect">
            <a:avLst/>
          </a:prstGeom>
          <a:noFill/>
        </p:spPr>
        <p:txBody>
          <a:bodyPr wrap="square" rtlCol="0">
            <a:spAutoFit/>
          </a:bodyPr>
          <a:lstStyle/>
          <a:p>
            <a:pPr algn="ctr"/>
            <a:r>
              <a:rPr lang="en-US" b="1" dirty="0">
                <a:solidFill>
                  <a:schemeClr val="tx1">
                    <a:lumMod val="50000"/>
                    <a:lumOff val="50000"/>
                  </a:schemeClr>
                </a:solidFill>
              </a:rPr>
              <a:t>EVIDENCE-BASED PATHWAY</a:t>
            </a:r>
          </a:p>
        </p:txBody>
      </p:sp>
    </p:spTree>
    <p:extLst>
      <p:ext uri="{BB962C8B-B14F-4D97-AF65-F5344CB8AC3E}">
        <p14:creationId xmlns:p14="http://schemas.microsoft.com/office/powerpoint/2010/main" val="17412472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92E9D0-4516-1634-4C4F-A6D0334E131C}"/>
              </a:ext>
            </a:extLst>
          </p:cNvPr>
          <p:cNvSpPr>
            <a:spLocks noGrp="1"/>
          </p:cNvSpPr>
          <p:nvPr>
            <p:ph type="title"/>
          </p:nvPr>
        </p:nvSpPr>
        <p:spPr/>
        <p:txBody>
          <a:bodyPr/>
          <a:lstStyle/>
          <a:p>
            <a:r>
              <a:rPr lang="en-US" dirty="0"/>
              <a:t>Frequent Questions</a:t>
            </a:r>
          </a:p>
        </p:txBody>
      </p:sp>
      <p:sp>
        <p:nvSpPr>
          <p:cNvPr id="3" name="Content Placeholder 2">
            <a:extLst>
              <a:ext uri="{FF2B5EF4-FFF2-40B4-BE49-F238E27FC236}">
                <a16:creationId xmlns:a16="http://schemas.microsoft.com/office/drawing/2014/main" id="{3E9CB450-FAD3-0D1D-F9C0-2E1D350EEAD8}"/>
              </a:ext>
            </a:extLst>
          </p:cNvPr>
          <p:cNvSpPr>
            <a:spLocks noGrp="1"/>
          </p:cNvSpPr>
          <p:nvPr>
            <p:ph idx="1"/>
          </p:nvPr>
        </p:nvSpPr>
        <p:spPr>
          <a:xfrm>
            <a:off x="838200" y="1479176"/>
            <a:ext cx="10515600" cy="4697787"/>
          </a:xfrm>
        </p:spPr>
        <p:txBody>
          <a:bodyPr>
            <a:normAutofit/>
          </a:bodyPr>
          <a:lstStyle/>
          <a:p>
            <a:r>
              <a:rPr lang="en-US" sz="2000" dirty="0">
                <a:latin typeface="Calibri" panose="020F0502020204030204" pitchFamily="34" charset="0"/>
                <a:cs typeface="Times New Roman" panose="02020603050405020304" pitchFamily="18" charset="0"/>
              </a:rPr>
              <a:t>Must all CTE Concentrators graduate via the CTE Concentrator Pathway?</a:t>
            </a:r>
          </a:p>
          <a:p>
            <a:r>
              <a:rPr lang="en-US" sz="2000" dirty="0">
                <a:latin typeface="Calibri" panose="020F0502020204030204" pitchFamily="34" charset="0"/>
                <a:cs typeface="Times New Roman" panose="02020603050405020304" pitchFamily="18" charset="0"/>
              </a:rPr>
              <a:t>What documentation is required to demonstrate a student’s "likelihood of industry-based competency assessment success" under the CTE concentrator - would a pass on a NOCTI pre-test be sufficient?</a:t>
            </a:r>
          </a:p>
          <a:p>
            <a:r>
              <a:rPr lang="en-US" sz="2000" dirty="0">
                <a:latin typeface="Calibri" panose="020F0502020204030204" pitchFamily="34" charset="0"/>
                <a:cs typeface="Times New Roman" panose="02020603050405020304" pitchFamily="18" charset="0"/>
              </a:rPr>
              <a:t>May acceptance into a post secondary trade school be considered “readiness for continued meaningful engagement in a program of study”?  If so, does the student need to be enrolled as a CTE Concentrator in high school? </a:t>
            </a:r>
          </a:p>
          <a:p>
            <a:r>
              <a:rPr lang="en-US" sz="2000" dirty="0">
                <a:latin typeface="Calibri" panose="020F0502020204030204" pitchFamily="34" charset="0"/>
                <a:cs typeface="Times New Roman" panose="02020603050405020304" pitchFamily="18" charset="0"/>
              </a:rPr>
              <a:t>May a student who participates in a CPR course or a ServSafe course and then passes the subsequent certification exam count those certification as an industry recognized credential under Section 2 of the Evidence-Based Pathway? </a:t>
            </a:r>
          </a:p>
          <a:p>
            <a:r>
              <a:rPr lang="en-US" sz="2000" dirty="0">
                <a:latin typeface="Calibri" panose="020F0502020204030204" pitchFamily="34" charset="0"/>
                <a:cs typeface="Times New Roman" panose="02020603050405020304" pitchFamily="18" charset="0"/>
              </a:rPr>
              <a:t>May a student who completes multiple industry-recognized credentials count each credential as a separate piece of evidence (e.g., CPR and ServSafe IRCs = 2 pieces of evidence)?</a:t>
            </a:r>
          </a:p>
        </p:txBody>
      </p:sp>
      <p:sp>
        <p:nvSpPr>
          <p:cNvPr id="4" name="Date Placeholder 3">
            <a:extLst>
              <a:ext uri="{FF2B5EF4-FFF2-40B4-BE49-F238E27FC236}">
                <a16:creationId xmlns:a16="http://schemas.microsoft.com/office/drawing/2014/main" id="{0A77AAF6-18AF-FF85-46E3-97A6CB4259D2}"/>
              </a:ext>
            </a:extLst>
          </p:cNvPr>
          <p:cNvSpPr>
            <a:spLocks noGrp="1"/>
          </p:cNvSpPr>
          <p:nvPr>
            <p:ph type="dt" sz="half" idx="10"/>
          </p:nvPr>
        </p:nvSpPr>
        <p:spPr/>
        <p:txBody>
          <a:bodyPr/>
          <a:lstStyle/>
          <a:p>
            <a:fld id="{A1DC029C-5B17-409B-86F2-A65FE5BE79A1}" type="datetime1">
              <a:rPr lang="en-US" smtClean="0"/>
              <a:t>11/9/2022</a:t>
            </a:fld>
            <a:endParaRPr lang="en-US" dirty="0"/>
          </a:p>
        </p:txBody>
      </p:sp>
      <p:sp>
        <p:nvSpPr>
          <p:cNvPr id="5" name="Slide Number Placeholder 4">
            <a:extLst>
              <a:ext uri="{FF2B5EF4-FFF2-40B4-BE49-F238E27FC236}">
                <a16:creationId xmlns:a16="http://schemas.microsoft.com/office/drawing/2014/main" id="{59AE7B05-420C-7B00-3A29-D34CBFB2ECEB}"/>
              </a:ext>
            </a:extLst>
          </p:cNvPr>
          <p:cNvSpPr>
            <a:spLocks noGrp="1"/>
          </p:cNvSpPr>
          <p:nvPr>
            <p:ph type="sldNum" sz="quarter" idx="12"/>
          </p:nvPr>
        </p:nvSpPr>
        <p:spPr/>
        <p:txBody>
          <a:bodyPr/>
          <a:lstStyle/>
          <a:p>
            <a:fld id="{B24F5015-3417-4B27-A586-E4CCF4D77832}" type="slidenum">
              <a:rPr lang="en-US" smtClean="0"/>
              <a:t>17</a:t>
            </a:fld>
            <a:endParaRPr lang="en-US" dirty="0"/>
          </a:p>
        </p:txBody>
      </p:sp>
    </p:spTree>
    <p:extLst>
      <p:ext uri="{BB962C8B-B14F-4D97-AF65-F5344CB8AC3E}">
        <p14:creationId xmlns:p14="http://schemas.microsoft.com/office/powerpoint/2010/main" val="13560630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92E9D0-4516-1634-4C4F-A6D0334E131C}"/>
              </a:ext>
            </a:extLst>
          </p:cNvPr>
          <p:cNvSpPr>
            <a:spLocks noGrp="1"/>
          </p:cNvSpPr>
          <p:nvPr>
            <p:ph type="title"/>
          </p:nvPr>
        </p:nvSpPr>
        <p:spPr/>
        <p:txBody>
          <a:bodyPr/>
          <a:lstStyle/>
          <a:p>
            <a:r>
              <a:rPr lang="en-US" dirty="0"/>
              <a:t>Frequent Questions</a:t>
            </a:r>
          </a:p>
        </p:txBody>
      </p:sp>
      <p:sp>
        <p:nvSpPr>
          <p:cNvPr id="3" name="Content Placeholder 2">
            <a:extLst>
              <a:ext uri="{FF2B5EF4-FFF2-40B4-BE49-F238E27FC236}">
                <a16:creationId xmlns:a16="http://schemas.microsoft.com/office/drawing/2014/main" id="{3E9CB450-FAD3-0D1D-F9C0-2E1D350EEAD8}"/>
              </a:ext>
            </a:extLst>
          </p:cNvPr>
          <p:cNvSpPr>
            <a:spLocks noGrp="1"/>
          </p:cNvSpPr>
          <p:nvPr>
            <p:ph idx="1"/>
          </p:nvPr>
        </p:nvSpPr>
        <p:spPr/>
        <p:txBody>
          <a:bodyPr>
            <a:normAutofit/>
          </a:bodyPr>
          <a:lstStyle/>
          <a:p>
            <a:r>
              <a:rPr lang="en-US" sz="2000" dirty="0">
                <a:effectLst/>
                <a:latin typeface="Calibri" panose="020F0502020204030204" pitchFamily="34" charset="0"/>
                <a:ea typeface="Calibri" panose="020F0502020204030204" pitchFamily="34" charset="0"/>
                <a:cs typeface="Times New Roman" panose="02020603050405020304" pitchFamily="18" charset="0"/>
              </a:rPr>
              <a:t>Is there a comprehensive list of verified industry credentials that could apply to toward the Evidence-Based Pathway?</a:t>
            </a:r>
            <a:endParaRPr lang="en-US" sz="2000" dirty="0">
              <a:latin typeface="Calibri" panose="020F0502020204030204" pitchFamily="34" charset="0"/>
              <a:cs typeface="Times New Roman" panose="02020603050405020304" pitchFamily="18" charset="0"/>
            </a:endParaRPr>
          </a:p>
          <a:p>
            <a:r>
              <a:rPr lang="en-US" sz="2000" dirty="0">
                <a:latin typeface="Calibri" panose="020F0502020204030204" pitchFamily="34" charset="0"/>
                <a:ea typeface="Calibri" panose="020F0502020204030204" pitchFamily="34" charset="0"/>
                <a:cs typeface="Times New Roman" panose="02020603050405020304" pitchFamily="18" charset="0"/>
              </a:rPr>
              <a:t>A</a:t>
            </a:r>
            <a:r>
              <a:rPr lang="en-US" sz="2000" dirty="0">
                <a:effectLst/>
                <a:latin typeface="Calibri" panose="020F0502020204030204" pitchFamily="34" charset="0"/>
                <a:ea typeface="Calibri" panose="020F0502020204030204" pitchFamily="34" charset="0"/>
                <a:cs typeface="Times New Roman" panose="02020603050405020304" pitchFamily="18" charset="0"/>
              </a:rPr>
              <a:t>re there specific requirements for </a:t>
            </a:r>
            <a:r>
              <a:rPr lang="en-US" sz="2000" dirty="0">
                <a:latin typeface="Calibri" panose="020F0502020204030204" pitchFamily="34" charset="0"/>
                <a:ea typeface="Calibri" panose="020F0502020204030204" pitchFamily="34" charset="0"/>
                <a:cs typeface="Times New Roman" panose="02020603050405020304" pitchFamily="18" charset="0"/>
              </a:rPr>
              <a:t>a work-based experience to</a:t>
            </a:r>
            <a:r>
              <a:rPr lang="en-US" sz="2000" dirty="0">
                <a:effectLst/>
                <a:latin typeface="Calibri" panose="020F0502020204030204" pitchFamily="34" charset="0"/>
                <a:ea typeface="Calibri" panose="020F0502020204030204" pitchFamily="34" charset="0"/>
                <a:cs typeface="Times New Roman" panose="02020603050405020304" pitchFamily="18" charset="0"/>
              </a:rPr>
              <a:t> qualify as an internship, externship, or cooperative education program (e.g., paid/unpaid, type of work, number of hours, etc.)? </a:t>
            </a:r>
          </a:p>
          <a:p>
            <a:r>
              <a:rPr lang="en-US" sz="2000" dirty="0">
                <a:latin typeface="Calibri" panose="020F0502020204030204" pitchFamily="34" charset="0"/>
                <a:ea typeface="Calibri" panose="020F0502020204030204" pitchFamily="34" charset="0"/>
                <a:cs typeface="Times New Roman" panose="02020603050405020304" pitchFamily="18" charset="0"/>
              </a:rPr>
              <a:t>May work-based learning experiences embedded in </a:t>
            </a:r>
            <a:r>
              <a:rPr lang="en-US" sz="2000" dirty="0">
                <a:effectLst/>
                <a:latin typeface="Calibri" panose="020F0502020204030204" pitchFamily="34" charset="0"/>
                <a:ea typeface="Calibri" panose="020F0502020204030204" pitchFamily="34" charset="0"/>
                <a:cs typeface="Times New Roman" panose="02020603050405020304" pitchFamily="18" charset="0"/>
              </a:rPr>
              <a:t>special education programs count as internships, externships, or cooperative education programs?</a:t>
            </a:r>
          </a:p>
          <a:p>
            <a:r>
              <a:rPr lang="en-US" sz="2000" dirty="0">
                <a:latin typeface="Calibri" panose="020F0502020204030204" pitchFamily="34" charset="0"/>
                <a:ea typeface="Calibri" panose="020F0502020204030204" pitchFamily="34" charset="0"/>
                <a:cs typeface="Times New Roman" panose="02020603050405020304" pitchFamily="18" charset="0"/>
              </a:rPr>
              <a:t>How can the three pieces of evidence under the Evidence-Based Pathway “reflect readiness for meaningful postsecondary engagement consistent with the student’s goals and career plans” if the </a:t>
            </a:r>
            <a:r>
              <a:rPr lang="en-US" sz="2000" dirty="0">
                <a:effectLst/>
                <a:latin typeface="Calibri" panose="020F0502020204030204" pitchFamily="34" charset="0"/>
                <a:ea typeface="Calibri" panose="020F0502020204030204" pitchFamily="34" charset="0"/>
                <a:cs typeface="Times New Roman" panose="02020603050405020304" pitchFamily="18" charset="0"/>
              </a:rPr>
              <a:t>student is persistently undecided? </a:t>
            </a:r>
            <a:r>
              <a:rPr lang="en-US" sz="2000" dirty="0">
                <a:latin typeface="Calibri" panose="020F0502020204030204" pitchFamily="34" charset="0"/>
                <a:ea typeface="Calibri" panose="020F0502020204030204" pitchFamily="34" charset="0"/>
                <a:cs typeface="Times New Roman" panose="02020603050405020304" pitchFamily="18" charset="0"/>
              </a:rPr>
              <a:t> </a:t>
            </a:r>
            <a:endParaRPr lang="en-US" sz="2000" dirty="0"/>
          </a:p>
        </p:txBody>
      </p:sp>
      <p:sp>
        <p:nvSpPr>
          <p:cNvPr id="4" name="Date Placeholder 3">
            <a:extLst>
              <a:ext uri="{FF2B5EF4-FFF2-40B4-BE49-F238E27FC236}">
                <a16:creationId xmlns:a16="http://schemas.microsoft.com/office/drawing/2014/main" id="{0A77AAF6-18AF-FF85-46E3-97A6CB4259D2}"/>
              </a:ext>
            </a:extLst>
          </p:cNvPr>
          <p:cNvSpPr>
            <a:spLocks noGrp="1"/>
          </p:cNvSpPr>
          <p:nvPr>
            <p:ph type="dt" sz="half" idx="10"/>
          </p:nvPr>
        </p:nvSpPr>
        <p:spPr/>
        <p:txBody>
          <a:bodyPr/>
          <a:lstStyle/>
          <a:p>
            <a:fld id="{A1DC029C-5B17-409B-86F2-A65FE5BE79A1}" type="datetime1">
              <a:rPr lang="en-US" smtClean="0"/>
              <a:t>11/9/2022</a:t>
            </a:fld>
            <a:endParaRPr lang="en-US" dirty="0"/>
          </a:p>
        </p:txBody>
      </p:sp>
      <p:sp>
        <p:nvSpPr>
          <p:cNvPr id="5" name="Slide Number Placeholder 4">
            <a:extLst>
              <a:ext uri="{FF2B5EF4-FFF2-40B4-BE49-F238E27FC236}">
                <a16:creationId xmlns:a16="http://schemas.microsoft.com/office/drawing/2014/main" id="{59AE7B05-420C-7B00-3A29-D34CBFB2ECEB}"/>
              </a:ext>
            </a:extLst>
          </p:cNvPr>
          <p:cNvSpPr>
            <a:spLocks noGrp="1"/>
          </p:cNvSpPr>
          <p:nvPr>
            <p:ph type="sldNum" sz="quarter" idx="12"/>
          </p:nvPr>
        </p:nvSpPr>
        <p:spPr/>
        <p:txBody>
          <a:bodyPr/>
          <a:lstStyle/>
          <a:p>
            <a:fld id="{B24F5015-3417-4B27-A586-E4CCF4D77832}" type="slidenum">
              <a:rPr lang="en-US" smtClean="0"/>
              <a:t>18</a:t>
            </a:fld>
            <a:endParaRPr lang="en-US" dirty="0"/>
          </a:p>
        </p:txBody>
      </p:sp>
    </p:spTree>
    <p:extLst>
      <p:ext uri="{BB962C8B-B14F-4D97-AF65-F5344CB8AC3E}">
        <p14:creationId xmlns:p14="http://schemas.microsoft.com/office/powerpoint/2010/main" val="3559721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F16931B0-33D2-DF33-52FF-CF6B84CC73A3}"/>
              </a:ext>
            </a:extLst>
          </p:cNvPr>
          <p:cNvSpPr>
            <a:spLocks noGrp="1"/>
          </p:cNvSpPr>
          <p:nvPr>
            <p:ph type="title"/>
          </p:nvPr>
        </p:nvSpPr>
        <p:spPr>
          <a:xfrm>
            <a:off x="609600" y="3537856"/>
            <a:ext cx="10234930" cy="1121568"/>
          </a:xfrm>
        </p:spPr>
        <p:txBody>
          <a:bodyPr>
            <a:normAutofit/>
          </a:bodyPr>
          <a:lstStyle/>
          <a:p>
            <a:r>
              <a:rPr lang="en-US" sz="4000" b="1" dirty="0"/>
              <a:t>YOUR </a:t>
            </a:r>
            <a:r>
              <a:rPr lang="en-US" b="1" dirty="0"/>
              <a:t>QUESTIONS</a:t>
            </a:r>
          </a:p>
        </p:txBody>
      </p:sp>
      <p:sp>
        <p:nvSpPr>
          <p:cNvPr id="5" name="Date Placeholder 4">
            <a:extLst>
              <a:ext uri="{FF2B5EF4-FFF2-40B4-BE49-F238E27FC236}">
                <a16:creationId xmlns:a16="http://schemas.microsoft.com/office/drawing/2014/main" id="{1FA259EA-7E2C-A627-D9CC-D2F6E828E320}"/>
              </a:ext>
            </a:extLst>
          </p:cNvPr>
          <p:cNvSpPr>
            <a:spLocks noGrp="1"/>
          </p:cNvSpPr>
          <p:nvPr>
            <p:ph type="dt" sz="half" idx="10"/>
          </p:nvPr>
        </p:nvSpPr>
        <p:spPr/>
        <p:txBody>
          <a:bodyPr/>
          <a:lstStyle/>
          <a:p>
            <a:fld id="{39FB0975-47B6-4BE8-B879-EB115C8840C9}" type="datetime1">
              <a:rPr lang="en-US" smtClean="0"/>
              <a:t>11/9/2022</a:t>
            </a:fld>
            <a:endParaRPr lang="en-US" dirty="0"/>
          </a:p>
        </p:txBody>
      </p:sp>
      <p:sp>
        <p:nvSpPr>
          <p:cNvPr id="6" name="Slide Number Placeholder 5">
            <a:extLst>
              <a:ext uri="{FF2B5EF4-FFF2-40B4-BE49-F238E27FC236}">
                <a16:creationId xmlns:a16="http://schemas.microsoft.com/office/drawing/2014/main" id="{2B5043CD-33BB-1CDD-6099-664FE04855CE}"/>
              </a:ext>
            </a:extLst>
          </p:cNvPr>
          <p:cNvSpPr>
            <a:spLocks noGrp="1"/>
          </p:cNvSpPr>
          <p:nvPr>
            <p:ph type="sldNum" sz="quarter" idx="12"/>
          </p:nvPr>
        </p:nvSpPr>
        <p:spPr/>
        <p:txBody>
          <a:bodyPr/>
          <a:lstStyle/>
          <a:p>
            <a:fld id="{B24F5015-3417-4B27-A586-E4CCF4D77832}" type="slidenum">
              <a:rPr lang="en-US" smtClean="0"/>
              <a:t>19</a:t>
            </a:fld>
            <a:endParaRPr lang="en-US" dirty="0"/>
          </a:p>
        </p:txBody>
      </p:sp>
      <p:pic>
        <p:nvPicPr>
          <p:cNvPr id="3" name="Picture 2">
            <a:extLst>
              <a:ext uri="{FF2B5EF4-FFF2-40B4-BE49-F238E27FC236}">
                <a16:creationId xmlns:a16="http://schemas.microsoft.com/office/drawing/2014/main" id="{695E56DF-BA74-7B22-F601-6AF49AE12792}"/>
              </a:ext>
              <a:ext uri="{C183D7F6-B498-43B3-948B-1728B52AA6E4}">
                <adec:decorative xmlns:adec="http://schemas.microsoft.com/office/drawing/2017/decorative" val="1"/>
              </a:ext>
            </a:extLst>
          </p:cNvPr>
          <p:cNvPicPr>
            <a:picLocks noChangeAspect="1"/>
          </p:cNvPicPr>
          <p:nvPr/>
        </p:nvPicPr>
        <p:blipFill>
          <a:blip r:embed="rId3">
            <a:alphaModFix amt="40000"/>
            <a:biLevel thresh="75000"/>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4650059" y="2593326"/>
            <a:ext cx="7326118" cy="4004944"/>
          </a:xfrm>
          <a:prstGeom prst="rect">
            <a:avLst/>
          </a:prstGeom>
        </p:spPr>
      </p:pic>
    </p:spTree>
    <p:extLst>
      <p:ext uri="{BB962C8B-B14F-4D97-AF65-F5344CB8AC3E}">
        <p14:creationId xmlns:p14="http://schemas.microsoft.com/office/powerpoint/2010/main" val="13611466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b="1" dirty="0"/>
              <a:t>TODAY’S TOPICS</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sz="half" idx="1"/>
          </p:nvPr>
        </p:nvSpPr>
        <p:spPr>
          <a:xfrm>
            <a:off x="838200" y="2351314"/>
            <a:ext cx="5181600" cy="3167743"/>
          </a:xfrm>
        </p:spPr>
        <p:txBody>
          <a:bodyPr>
            <a:normAutofit fontScale="77500" lnSpcReduction="20000"/>
          </a:bodyPr>
          <a:lstStyle/>
          <a:p>
            <a:pPr marL="0" indent="0">
              <a:buNone/>
            </a:pPr>
            <a:r>
              <a:rPr lang="en-US" sz="4600" dirty="0"/>
              <a:t>CTE Concentrator Pathway</a:t>
            </a:r>
          </a:p>
          <a:p>
            <a:pPr lvl="1"/>
            <a:r>
              <a:rPr lang="en-US" sz="3100" dirty="0"/>
              <a:t>Who is a CTE Concentrator?</a:t>
            </a:r>
          </a:p>
          <a:p>
            <a:pPr lvl="1"/>
            <a:r>
              <a:rPr lang="en-US" sz="3100" dirty="0"/>
              <a:t>Industry-Based Certification Related to the Program of Study</a:t>
            </a:r>
          </a:p>
          <a:p>
            <a:pPr lvl="1"/>
            <a:r>
              <a:rPr lang="en-US" sz="3100" dirty="0"/>
              <a:t>High Likelihood of Success on an Approved Industry-Based Competency Assessment</a:t>
            </a:r>
          </a:p>
          <a:p>
            <a:pPr lvl="1"/>
            <a:r>
              <a:rPr lang="en-US" sz="3100" dirty="0"/>
              <a:t>Readiness for Continued Meaningful Engagement in the Program of Study</a:t>
            </a:r>
          </a:p>
          <a:p>
            <a:pPr marL="0" indent="0">
              <a:buNone/>
            </a:pPr>
            <a:endParaRPr lang="en-US" dirty="0"/>
          </a:p>
        </p:txBody>
      </p:sp>
      <p:sp>
        <p:nvSpPr>
          <p:cNvPr id="6" name="Content Placeholder 5">
            <a:extLst>
              <a:ext uri="{FF2B5EF4-FFF2-40B4-BE49-F238E27FC236}">
                <a16:creationId xmlns:a16="http://schemas.microsoft.com/office/drawing/2014/main" id="{B2B81503-2E6F-6843-CBAF-001B05153403}"/>
              </a:ext>
            </a:extLst>
          </p:cNvPr>
          <p:cNvSpPr>
            <a:spLocks noGrp="1"/>
          </p:cNvSpPr>
          <p:nvPr>
            <p:ph sz="half" idx="2"/>
          </p:nvPr>
        </p:nvSpPr>
        <p:spPr>
          <a:xfrm>
            <a:off x="6095999" y="1338943"/>
            <a:ext cx="5758543" cy="5017407"/>
          </a:xfrm>
        </p:spPr>
        <p:txBody>
          <a:bodyPr>
            <a:normAutofit fontScale="77500" lnSpcReduction="20000"/>
          </a:bodyPr>
          <a:lstStyle/>
          <a:p>
            <a:pPr marL="0" indent="0">
              <a:buNone/>
            </a:pPr>
            <a:endParaRPr lang="en-US" sz="3800" dirty="0"/>
          </a:p>
          <a:p>
            <a:pPr marL="0" indent="0">
              <a:buNone/>
            </a:pPr>
            <a:r>
              <a:rPr lang="en-US" sz="4100" dirty="0"/>
              <a:t>Alternative Assessment Pathway</a:t>
            </a:r>
          </a:p>
          <a:p>
            <a:pPr lvl="1"/>
            <a:r>
              <a:rPr lang="en-US" sz="3100" dirty="0"/>
              <a:t>Pre-Apprenticeship Program</a:t>
            </a:r>
          </a:p>
          <a:p>
            <a:pPr marL="0" indent="0">
              <a:buNone/>
            </a:pPr>
            <a:endParaRPr lang="en-US" sz="3600" dirty="0"/>
          </a:p>
          <a:p>
            <a:pPr marL="0" indent="0">
              <a:buNone/>
            </a:pPr>
            <a:r>
              <a:rPr lang="en-US" sz="3800" dirty="0"/>
              <a:t>Evidence-Based Pathway </a:t>
            </a:r>
          </a:p>
          <a:p>
            <a:pPr lvl="1"/>
            <a:r>
              <a:rPr lang="en-US" sz="3100" dirty="0"/>
              <a:t>Industry-Recognized Credential</a:t>
            </a:r>
          </a:p>
          <a:p>
            <a:pPr lvl="1"/>
            <a:r>
              <a:rPr lang="en-US" sz="3100" dirty="0"/>
              <a:t>Service-Learning Project</a:t>
            </a:r>
          </a:p>
          <a:p>
            <a:pPr lvl="1"/>
            <a:r>
              <a:rPr lang="en-US" sz="3100" dirty="0"/>
              <a:t>Internship, Externship, </a:t>
            </a:r>
          </a:p>
          <a:p>
            <a:pPr marL="457200" lvl="1" indent="0">
              <a:buNone/>
            </a:pPr>
            <a:r>
              <a:rPr lang="en-US" sz="3100" dirty="0"/>
              <a:t>	Cooperative Education Program</a:t>
            </a:r>
          </a:p>
          <a:p>
            <a:pPr marL="457200" lvl="1" indent="0">
              <a:buNone/>
            </a:pPr>
            <a:endParaRPr lang="en-US" sz="3600" dirty="0"/>
          </a:p>
          <a:p>
            <a:pPr marL="0" indent="0">
              <a:buNone/>
            </a:pPr>
            <a:r>
              <a:rPr lang="en-US" sz="3600" dirty="0"/>
              <a:t>Q&amp;A</a:t>
            </a:r>
          </a:p>
        </p:txBody>
      </p:sp>
      <p:sp>
        <p:nvSpPr>
          <p:cNvPr id="4" name="Date Placeholder 3">
            <a:extLst>
              <a:ext uri="{FF2B5EF4-FFF2-40B4-BE49-F238E27FC236}">
                <a16:creationId xmlns:a16="http://schemas.microsoft.com/office/drawing/2014/main" id="{91AD2738-7264-8727-FBEB-21C545446651}"/>
              </a:ext>
            </a:extLst>
          </p:cNvPr>
          <p:cNvSpPr>
            <a:spLocks noGrp="1"/>
          </p:cNvSpPr>
          <p:nvPr>
            <p:ph type="dt" sz="half" idx="10"/>
          </p:nvPr>
        </p:nvSpPr>
        <p:spPr/>
        <p:txBody>
          <a:bodyPr/>
          <a:lstStyle/>
          <a:p>
            <a:fld id="{01DB9E94-833B-45AC-8A0E-41B549F95FE2}" type="datetime1">
              <a:rPr lang="en-US" smtClean="0"/>
              <a:t>11/9/2022</a:t>
            </a:fld>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2</a:t>
            </a:fld>
            <a:endParaRPr lang="en-US" dirty="0"/>
          </a:p>
        </p:txBody>
      </p:sp>
    </p:spTree>
    <p:extLst>
      <p:ext uri="{BB962C8B-B14F-4D97-AF65-F5344CB8AC3E}">
        <p14:creationId xmlns:p14="http://schemas.microsoft.com/office/powerpoint/2010/main" val="11413175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0F1CB-58F4-1455-A858-EBB04BC2E6EE}"/>
              </a:ext>
            </a:extLst>
          </p:cNvPr>
          <p:cNvSpPr>
            <a:spLocks noGrp="1"/>
          </p:cNvSpPr>
          <p:nvPr>
            <p:ph type="title"/>
          </p:nvPr>
        </p:nvSpPr>
        <p:spPr/>
        <p:txBody>
          <a:bodyPr/>
          <a:lstStyle/>
          <a:p>
            <a:r>
              <a:rPr lang="en-US" b="1" dirty="0"/>
              <a:t>INFORMATION</a:t>
            </a:r>
          </a:p>
        </p:txBody>
      </p:sp>
      <p:sp>
        <p:nvSpPr>
          <p:cNvPr id="4" name="Text Placeholder 3">
            <a:extLst>
              <a:ext uri="{FF2B5EF4-FFF2-40B4-BE49-F238E27FC236}">
                <a16:creationId xmlns:a16="http://schemas.microsoft.com/office/drawing/2014/main" id="{B441C97C-516D-9313-44CF-F1BF4C9788E0}"/>
              </a:ext>
            </a:extLst>
          </p:cNvPr>
          <p:cNvSpPr>
            <a:spLocks noGrp="1"/>
          </p:cNvSpPr>
          <p:nvPr>
            <p:ph type="body" sz="half" idx="2"/>
          </p:nvPr>
        </p:nvSpPr>
        <p:spPr/>
        <p:txBody>
          <a:bodyPr/>
          <a:lstStyle/>
          <a:p>
            <a:endParaRPr lang="en-US" i="1" dirty="0"/>
          </a:p>
          <a:p>
            <a:r>
              <a:rPr lang="en-US" i="1" dirty="0"/>
              <a:t>The mission of the Department of Education is to ensure that every learner has access to a world-class education system that academically prepares children and adults to succeed as productive citizens. Further, the Department seeks to establish a culture that is committed to improving opportunities throughout the commonwealth by ensuring that technical support, resources, and optimal learning environments are available for all students, whether children or adults. </a:t>
            </a:r>
          </a:p>
        </p:txBody>
      </p:sp>
      <p:sp>
        <p:nvSpPr>
          <p:cNvPr id="3" name="Content Placeholder 2">
            <a:extLst>
              <a:ext uri="{FF2B5EF4-FFF2-40B4-BE49-F238E27FC236}">
                <a16:creationId xmlns:a16="http://schemas.microsoft.com/office/drawing/2014/main" id="{D2FD3F02-B92A-4332-E1E7-E95F82B4916D}"/>
              </a:ext>
            </a:extLst>
          </p:cNvPr>
          <p:cNvSpPr>
            <a:spLocks noGrp="1"/>
          </p:cNvSpPr>
          <p:nvPr>
            <p:ph idx="1"/>
          </p:nvPr>
        </p:nvSpPr>
        <p:spPr>
          <a:xfrm>
            <a:off x="5183188" y="1186205"/>
            <a:ext cx="6172200" cy="5368925"/>
          </a:xfrm>
        </p:spPr>
        <p:txBody>
          <a:bodyPr>
            <a:normAutofit fontScale="77500" lnSpcReduction="20000"/>
          </a:bodyPr>
          <a:lstStyle/>
          <a:p>
            <a:pPr marL="0" indent="0">
              <a:buNone/>
            </a:pPr>
            <a:r>
              <a:rPr lang="en-US" sz="2400" b="1" dirty="0"/>
              <a:t>TRAINING SCHEDULE (SAS) </a:t>
            </a:r>
          </a:p>
          <a:p>
            <a:pPr marL="0" indent="0">
              <a:buNone/>
            </a:pPr>
            <a:r>
              <a:rPr lang="en-US" sz="2400" u="sng" dirty="0"/>
              <a:t>Tuesdays 11am - noon</a:t>
            </a:r>
          </a:p>
          <a:p>
            <a:pPr marL="0" indent="0">
              <a:buNone/>
            </a:pPr>
            <a:r>
              <a:rPr lang="en-US" sz="2000" i="1" dirty="0"/>
              <a:t>October 18: Keystone Scores &amp; LEGBR</a:t>
            </a:r>
          </a:p>
          <a:p>
            <a:pPr marL="0" indent="0">
              <a:buNone/>
            </a:pPr>
            <a:r>
              <a:rPr lang="en-US" sz="2000" i="1" dirty="0"/>
              <a:t>October 25: IEPs, Act 1, Act 158 Waivers</a:t>
            </a:r>
          </a:p>
          <a:p>
            <a:pPr marL="0" indent="0">
              <a:buNone/>
            </a:pPr>
            <a:r>
              <a:rPr lang="en-US" sz="2000" i="1" dirty="0"/>
              <a:t>November 1: Alternative &amp; Evidence-Based Pathways</a:t>
            </a:r>
          </a:p>
          <a:p>
            <a:pPr marL="0" indent="0">
              <a:buNone/>
            </a:pPr>
            <a:r>
              <a:rPr lang="en-US" sz="2000" i="1" dirty="0"/>
              <a:t>November 8: CTE Concentrator Pathway &amp; Other WBL Criteria</a:t>
            </a:r>
          </a:p>
          <a:p>
            <a:pPr marL="0" indent="0">
              <a:buNone/>
            </a:pPr>
            <a:r>
              <a:rPr lang="en-US" sz="2000" i="1" dirty="0"/>
              <a:t>November 15: FAQs</a:t>
            </a:r>
          </a:p>
          <a:p>
            <a:pPr marL="0" indent="0">
              <a:buNone/>
            </a:pPr>
            <a:r>
              <a:rPr lang="en-US" sz="2000" i="1" dirty="0"/>
              <a:t>December 13: The Tracking Tool</a:t>
            </a:r>
          </a:p>
          <a:p>
            <a:pPr marL="0" indent="0">
              <a:buNone/>
            </a:pPr>
            <a:r>
              <a:rPr lang="en-US" sz="2000" i="1" dirty="0"/>
              <a:t>January 10: The Grad Report</a:t>
            </a:r>
          </a:p>
          <a:p>
            <a:pPr marL="0" indent="0">
              <a:buNone/>
            </a:pPr>
            <a:endParaRPr lang="en-US" sz="1000" dirty="0">
              <a:solidFill>
                <a:srgbClr val="0563C1"/>
              </a:solidFill>
            </a:endParaRPr>
          </a:p>
          <a:p>
            <a:pPr marL="0" indent="0">
              <a:buNone/>
            </a:pPr>
            <a:r>
              <a:rPr lang="en-US" sz="2400" dirty="0">
                <a:solidFill>
                  <a:srgbClr val="0563C1"/>
                </a:solidFill>
                <a:hlinkClick r:id="rId3"/>
              </a:rPr>
              <a:t>https://zoom.us/j/6374689091</a:t>
            </a:r>
            <a:endParaRPr lang="en-US" sz="2400" dirty="0">
              <a:solidFill>
                <a:srgbClr val="0563C1"/>
              </a:solidFill>
            </a:endParaRPr>
          </a:p>
          <a:p>
            <a:pPr marL="0" indent="0">
              <a:buNone/>
            </a:pPr>
            <a:endParaRPr lang="en-US" sz="2000" b="1" dirty="0"/>
          </a:p>
          <a:p>
            <a:pPr marL="0" indent="0">
              <a:buNone/>
            </a:pPr>
            <a:r>
              <a:rPr lang="en-US" sz="2000" b="1" dirty="0"/>
              <a:t>RESOURCES</a:t>
            </a:r>
          </a:p>
          <a:p>
            <a:pPr marL="0" indent="0">
              <a:buNone/>
            </a:pPr>
            <a:r>
              <a:rPr lang="en-US" sz="2000" dirty="0">
                <a:hlinkClick r:id="rId4"/>
              </a:rPr>
              <a:t>WWW.PDESAS.ORG</a:t>
            </a:r>
            <a:endParaRPr lang="en-US" sz="2000" dirty="0"/>
          </a:p>
          <a:p>
            <a:pPr marL="0" indent="0">
              <a:buNone/>
            </a:pPr>
            <a:r>
              <a:rPr lang="en-US" sz="2000" dirty="0">
                <a:hlinkClick r:id="rId5"/>
              </a:rPr>
              <a:t>WWW.EDUCATION.PA.GOV</a:t>
            </a:r>
            <a:r>
              <a:rPr lang="en-US" sz="2000" dirty="0"/>
              <a:t> </a:t>
            </a:r>
          </a:p>
          <a:p>
            <a:pPr marL="0" indent="0">
              <a:buNone/>
            </a:pPr>
            <a:endParaRPr lang="en-US" sz="2000" dirty="0"/>
          </a:p>
          <a:p>
            <a:pPr marL="0" indent="0">
              <a:buNone/>
            </a:pPr>
            <a:r>
              <a:rPr lang="en-US" sz="2000" b="1" dirty="0"/>
              <a:t>CONTACT</a:t>
            </a:r>
          </a:p>
          <a:p>
            <a:pPr marL="0" indent="0">
              <a:buNone/>
            </a:pPr>
            <a:r>
              <a:rPr lang="en-US" sz="2000" dirty="0">
                <a:hlinkClick r:id="rId6"/>
              </a:rPr>
              <a:t>RA-EDGRADREQUIREMENT@PA.GOV</a:t>
            </a:r>
            <a:endParaRPr lang="en-US" sz="2000" dirty="0"/>
          </a:p>
          <a:p>
            <a:pPr marL="0" indent="0">
              <a:buNone/>
            </a:pPr>
            <a:endParaRPr lang="en-US" sz="2000" dirty="0"/>
          </a:p>
        </p:txBody>
      </p:sp>
      <p:sp>
        <p:nvSpPr>
          <p:cNvPr id="5" name="Date Placeholder 4">
            <a:extLst>
              <a:ext uri="{FF2B5EF4-FFF2-40B4-BE49-F238E27FC236}">
                <a16:creationId xmlns:a16="http://schemas.microsoft.com/office/drawing/2014/main" id="{3C237B95-039F-BDFF-45DA-FFCE999FADA0}"/>
              </a:ext>
            </a:extLst>
          </p:cNvPr>
          <p:cNvSpPr>
            <a:spLocks noGrp="1"/>
          </p:cNvSpPr>
          <p:nvPr>
            <p:ph type="dt" sz="half" idx="10"/>
          </p:nvPr>
        </p:nvSpPr>
        <p:spPr/>
        <p:txBody>
          <a:bodyPr/>
          <a:lstStyle/>
          <a:p>
            <a:fld id="{39FB0975-47B6-4BE8-B879-EB115C8840C9}" type="datetime1">
              <a:rPr lang="en-US" smtClean="0"/>
              <a:t>11/9/2022</a:t>
            </a:fld>
            <a:endParaRPr lang="en-US" dirty="0"/>
          </a:p>
        </p:txBody>
      </p:sp>
      <p:sp>
        <p:nvSpPr>
          <p:cNvPr id="6" name="Slide Number Placeholder 5">
            <a:extLst>
              <a:ext uri="{FF2B5EF4-FFF2-40B4-BE49-F238E27FC236}">
                <a16:creationId xmlns:a16="http://schemas.microsoft.com/office/drawing/2014/main" id="{8728024D-FC0A-23D8-EA4F-80ECCEC1C4D7}"/>
              </a:ext>
            </a:extLst>
          </p:cNvPr>
          <p:cNvSpPr>
            <a:spLocks noGrp="1"/>
          </p:cNvSpPr>
          <p:nvPr>
            <p:ph type="sldNum" sz="quarter" idx="12"/>
          </p:nvPr>
        </p:nvSpPr>
        <p:spPr/>
        <p:txBody>
          <a:bodyPr/>
          <a:lstStyle/>
          <a:p>
            <a:fld id="{B24F5015-3417-4B27-A586-E4CCF4D77832}" type="slidenum">
              <a:rPr lang="en-US" smtClean="0"/>
              <a:t>20</a:t>
            </a:fld>
            <a:endParaRPr lang="en-US" dirty="0"/>
          </a:p>
        </p:txBody>
      </p:sp>
    </p:spTree>
    <p:extLst>
      <p:ext uri="{BB962C8B-B14F-4D97-AF65-F5344CB8AC3E}">
        <p14:creationId xmlns:p14="http://schemas.microsoft.com/office/powerpoint/2010/main" val="12799579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4A1AB6F-8392-EB7A-DBC8-DD988452791F}"/>
              </a:ext>
            </a:extLst>
          </p:cNvPr>
          <p:cNvSpPr>
            <a:spLocks noGrp="1"/>
          </p:cNvSpPr>
          <p:nvPr>
            <p:ph type="title"/>
          </p:nvPr>
        </p:nvSpPr>
        <p:spPr/>
        <p:txBody>
          <a:bodyPr/>
          <a:lstStyle/>
          <a:p>
            <a:r>
              <a:rPr lang="en-US" dirty="0"/>
              <a:t>HS Graduation Requirements</a:t>
            </a:r>
          </a:p>
        </p:txBody>
      </p:sp>
      <p:sp>
        <p:nvSpPr>
          <p:cNvPr id="7" name="Text Placeholder 6">
            <a:extLst>
              <a:ext uri="{FF2B5EF4-FFF2-40B4-BE49-F238E27FC236}">
                <a16:creationId xmlns:a16="http://schemas.microsoft.com/office/drawing/2014/main" id="{697E7EC4-66F7-6510-1D3E-AEF500BF93D7}"/>
              </a:ext>
            </a:extLst>
          </p:cNvPr>
          <p:cNvSpPr>
            <a:spLocks noGrp="1"/>
          </p:cNvSpPr>
          <p:nvPr>
            <p:ph type="body" idx="1"/>
          </p:nvPr>
        </p:nvSpPr>
        <p:spPr/>
        <p:txBody>
          <a:bodyPr>
            <a:normAutofit/>
          </a:bodyPr>
          <a:lstStyle/>
          <a:p>
            <a:r>
              <a:rPr lang="en-US" sz="3800" dirty="0"/>
              <a:t>CTE Concentrator Pathway</a:t>
            </a:r>
          </a:p>
        </p:txBody>
      </p:sp>
      <p:sp>
        <p:nvSpPr>
          <p:cNvPr id="4" name="Date Placeholder 3">
            <a:extLst>
              <a:ext uri="{FF2B5EF4-FFF2-40B4-BE49-F238E27FC236}">
                <a16:creationId xmlns:a16="http://schemas.microsoft.com/office/drawing/2014/main" id="{98D8503A-5D93-1E58-14C8-2BF62F81EE18}"/>
              </a:ext>
            </a:extLst>
          </p:cNvPr>
          <p:cNvSpPr>
            <a:spLocks noGrp="1"/>
          </p:cNvSpPr>
          <p:nvPr>
            <p:ph type="dt" sz="half" idx="10"/>
          </p:nvPr>
        </p:nvSpPr>
        <p:spPr/>
        <p:txBody>
          <a:bodyPr/>
          <a:lstStyle/>
          <a:p>
            <a:fld id="{A1DC029C-5B17-409B-86F2-A65FE5BE79A1}" type="datetime1">
              <a:rPr lang="en-US" smtClean="0"/>
              <a:t>11/9/2022</a:t>
            </a:fld>
            <a:endParaRPr lang="en-US" dirty="0"/>
          </a:p>
        </p:txBody>
      </p:sp>
      <p:sp>
        <p:nvSpPr>
          <p:cNvPr id="5" name="Slide Number Placeholder 4">
            <a:extLst>
              <a:ext uri="{FF2B5EF4-FFF2-40B4-BE49-F238E27FC236}">
                <a16:creationId xmlns:a16="http://schemas.microsoft.com/office/drawing/2014/main" id="{D767ADA4-4999-4755-DA99-9812B99F45C9}"/>
              </a:ext>
            </a:extLst>
          </p:cNvPr>
          <p:cNvSpPr>
            <a:spLocks noGrp="1"/>
          </p:cNvSpPr>
          <p:nvPr>
            <p:ph type="sldNum" sz="quarter" idx="12"/>
          </p:nvPr>
        </p:nvSpPr>
        <p:spPr/>
        <p:txBody>
          <a:bodyPr/>
          <a:lstStyle/>
          <a:p>
            <a:fld id="{B24F5015-3417-4B27-A586-E4CCF4D77832}" type="slidenum">
              <a:rPr lang="en-US" smtClean="0"/>
              <a:t>3</a:t>
            </a:fld>
            <a:endParaRPr lang="en-US" dirty="0"/>
          </a:p>
        </p:txBody>
      </p:sp>
    </p:spTree>
    <p:extLst>
      <p:ext uri="{BB962C8B-B14F-4D97-AF65-F5344CB8AC3E}">
        <p14:creationId xmlns:p14="http://schemas.microsoft.com/office/powerpoint/2010/main" val="32015478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55FE8E-2836-FD63-EA92-C91B2BD61344}"/>
              </a:ext>
            </a:extLst>
          </p:cNvPr>
          <p:cNvSpPr>
            <a:spLocks noGrp="1"/>
          </p:cNvSpPr>
          <p:nvPr>
            <p:ph type="title"/>
          </p:nvPr>
        </p:nvSpPr>
        <p:spPr/>
        <p:txBody>
          <a:bodyPr/>
          <a:lstStyle/>
          <a:p>
            <a:r>
              <a:rPr lang="en-US" dirty="0"/>
              <a:t>Who is a CTE Concentrator?</a:t>
            </a:r>
          </a:p>
        </p:txBody>
      </p:sp>
      <p:sp>
        <p:nvSpPr>
          <p:cNvPr id="3" name="Content Placeholder 2">
            <a:extLst>
              <a:ext uri="{FF2B5EF4-FFF2-40B4-BE49-F238E27FC236}">
                <a16:creationId xmlns:a16="http://schemas.microsoft.com/office/drawing/2014/main" id="{4B444243-22EE-026C-E907-0333B0DAE62E}"/>
              </a:ext>
            </a:extLst>
          </p:cNvPr>
          <p:cNvSpPr>
            <a:spLocks noGrp="1"/>
          </p:cNvSpPr>
          <p:nvPr>
            <p:ph idx="1"/>
          </p:nvPr>
        </p:nvSpPr>
        <p:spPr/>
        <p:txBody>
          <a:bodyPr>
            <a:normAutofit/>
          </a:bodyPr>
          <a:lstStyle/>
          <a:p>
            <a:pPr marL="0" indent="0">
              <a:buNone/>
            </a:pPr>
            <a:r>
              <a:rPr lang="en-US" sz="3200" b="0" i="0" dirty="0">
                <a:effectLst/>
              </a:rPr>
              <a:t>Act 6 defines a CTE concentrator as a student who, by the end of a reporting year, will be reported as successfully completing at least </a:t>
            </a:r>
            <a:r>
              <a:rPr lang="en-US" sz="3200" b="1" i="0" dirty="0">
                <a:effectLst/>
              </a:rPr>
              <a:t>50 percent </a:t>
            </a:r>
            <a:r>
              <a:rPr lang="en-US" sz="3200" b="0" i="0" dirty="0">
                <a:effectLst/>
              </a:rPr>
              <a:t>of the minimum technical instructional hours required under 22 Pa. Code Ch. 339 (relating to vocational education). </a:t>
            </a:r>
          </a:p>
          <a:p>
            <a:pPr marL="0" indent="0">
              <a:buNone/>
            </a:pPr>
            <a:r>
              <a:rPr lang="en-US" sz="3200" b="0" i="0" dirty="0">
                <a:effectLst/>
              </a:rPr>
              <a:t>The student must be enrolled in a </a:t>
            </a:r>
            <a:r>
              <a:rPr lang="en-US" sz="3200" b="1" i="0" dirty="0">
                <a:effectLst/>
              </a:rPr>
              <a:t>PDE-approved CTE program </a:t>
            </a:r>
            <a:r>
              <a:rPr lang="en-US" sz="3200" i="0" dirty="0">
                <a:effectLst/>
              </a:rPr>
              <a:t>(associated with CIP codes) </a:t>
            </a:r>
            <a:r>
              <a:rPr lang="en-US" sz="3200" b="0" i="0" dirty="0">
                <a:effectLst/>
              </a:rPr>
              <a:t>to be considered a CTE concentrator.</a:t>
            </a:r>
            <a:endParaRPr lang="en-US" sz="3200" dirty="0"/>
          </a:p>
        </p:txBody>
      </p:sp>
      <p:sp>
        <p:nvSpPr>
          <p:cNvPr id="4" name="Date Placeholder 3">
            <a:extLst>
              <a:ext uri="{FF2B5EF4-FFF2-40B4-BE49-F238E27FC236}">
                <a16:creationId xmlns:a16="http://schemas.microsoft.com/office/drawing/2014/main" id="{8D61754C-7372-5EE4-88FD-736EC59BD917}"/>
              </a:ext>
            </a:extLst>
          </p:cNvPr>
          <p:cNvSpPr>
            <a:spLocks noGrp="1"/>
          </p:cNvSpPr>
          <p:nvPr>
            <p:ph type="dt" sz="half" idx="10"/>
          </p:nvPr>
        </p:nvSpPr>
        <p:spPr/>
        <p:txBody>
          <a:bodyPr/>
          <a:lstStyle/>
          <a:p>
            <a:fld id="{A1DC029C-5B17-409B-86F2-A65FE5BE79A1}" type="datetime1">
              <a:rPr lang="en-US" smtClean="0"/>
              <a:t>11/9/2022</a:t>
            </a:fld>
            <a:endParaRPr lang="en-US" dirty="0"/>
          </a:p>
        </p:txBody>
      </p:sp>
      <p:sp>
        <p:nvSpPr>
          <p:cNvPr id="5" name="Slide Number Placeholder 4">
            <a:extLst>
              <a:ext uri="{FF2B5EF4-FFF2-40B4-BE49-F238E27FC236}">
                <a16:creationId xmlns:a16="http://schemas.microsoft.com/office/drawing/2014/main" id="{7922CDAB-B8EA-4DEF-80A9-9FFB2065E178}"/>
              </a:ext>
            </a:extLst>
          </p:cNvPr>
          <p:cNvSpPr>
            <a:spLocks noGrp="1"/>
          </p:cNvSpPr>
          <p:nvPr>
            <p:ph type="sldNum" sz="quarter" idx="12"/>
          </p:nvPr>
        </p:nvSpPr>
        <p:spPr/>
        <p:txBody>
          <a:bodyPr/>
          <a:lstStyle/>
          <a:p>
            <a:fld id="{B24F5015-3417-4B27-A586-E4CCF4D77832}" type="slidenum">
              <a:rPr lang="en-US" smtClean="0"/>
              <a:t>4</a:t>
            </a:fld>
            <a:endParaRPr lang="en-US" dirty="0"/>
          </a:p>
        </p:txBody>
      </p:sp>
    </p:spTree>
    <p:extLst>
      <p:ext uri="{BB962C8B-B14F-4D97-AF65-F5344CB8AC3E}">
        <p14:creationId xmlns:p14="http://schemas.microsoft.com/office/powerpoint/2010/main" val="22086083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3A70C1-F5DD-99AC-CF2C-43ECAACE0EF8}"/>
              </a:ext>
            </a:extLst>
          </p:cNvPr>
          <p:cNvSpPr>
            <a:spLocks noGrp="1"/>
          </p:cNvSpPr>
          <p:nvPr>
            <p:ph type="title"/>
          </p:nvPr>
        </p:nvSpPr>
        <p:spPr/>
        <p:txBody>
          <a:bodyPr/>
          <a:lstStyle/>
          <a:p>
            <a:r>
              <a:rPr lang="en-US" dirty="0"/>
              <a:t>The CTE Concentrator Pathway</a:t>
            </a:r>
          </a:p>
        </p:txBody>
      </p:sp>
      <p:pic>
        <p:nvPicPr>
          <p:cNvPr id="7" name="Content Placeholder 6" descr="Image of CTE Concentrator, Alternative Assessment, and Evidence-Based Pathways with CTE Concentrator circled">
            <a:extLst>
              <a:ext uri="{FF2B5EF4-FFF2-40B4-BE49-F238E27FC236}">
                <a16:creationId xmlns:a16="http://schemas.microsoft.com/office/drawing/2014/main" id="{7CC43954-487A-0D7D-4917-B831BDC5ADB5}"/>
              </a:ext>
              <a:ext uri="{C183D7F6-B498-43B3-948B-1728B52AA6E4}">
                <adec:decorative xmlns:adec="http://schemas.microsoft.com/office/drawing/2017/decorative" val="0"/>
              </a:ext>
            </a:extLst>
          </p:cNvPr>
          <p:cNvPicPr>
            <a:picLocks noGrp="1" noChangeAspect="1"/>
          </p:cNvPicPr>
          <p:nvPr>
            <p:ph idx="1"/>
          </p:nvPr>
        </p:nvPicPr>
        <p:blipFill rotWithShape="1">
          <a:blip r:embed="rId3"/>
          <a:srcRect l="8230" t="32645" r="9379" b="15178"/>
          <a:stretch/>
        </p:blipFill>
        <p:spPr>
          <a:xfrm>
            <a:off x="1388962" y="1608881"/>
            <a:ext cx="9549114" cy="4305782"/>
          </a:xfrm>
        </p:spPr>
      </p:pic>
      <p:sp>
        <p:nvSpPr>
          <p:cNvPr id="4" name="Date Placeholder 3">
            <a:extLst>
              <a:ext uri="{FF2B5EF4-FFF2-40B4-BE49-F238E27FC236}">
                <a16:creationId xmlns:a16="http://schemas.microsoft.com/office/drawing/2014/main" id="{D30F95CE-A69A-4D59-CDF4-E176C103D43C}"/>
              </a:ext>
            </a:extLst>
          </p:cNvPr>
          <p:cNvSpPr>
            <a:spLocks noGrp="1"/>
          </p:cNvSpPr>
          <p:nvPr>
            <p:ph type="dt" sz="half" idx="10"/>
          </p:nvPr>
        </p:nvSpPr>
        <p:spPr/>
        <p:txBody>
          <a:bodyPr/>
          <a:lstStyle/>
          <a:p>
            <a:fld id="{A1DC029C-5B17-409B-86F2-A65FE5BE79A1}" type="datetime1">
              <a:rPr lang="en-US" smtClean="0"/>
              <a:t>11/9/2022</a:t>
            </a:fld>
            <a:endParaRPr lang="en-US" dirty="0"/>
          </a:p>
        </p:txBody>
      </p:sp>
      <p:sp>
        <p:nvSpPr>
          <p:cNvPr id="5" name="Slide Number Placeholder 4">
            <a:extLst>
              <a:ext uri="{FF2B5EF4-FFF2-40B4-BE49-F238E27FC236}">
                <a16:creationId xmlns:a16="http://schemas.microsoft.com/office/drawing/2014/main" id="{7C96E246-60D4-1315-E778-98CFE7F72111}"/>
              </a:ext>
            </a:extLst>
          </p:cNvPr>
          <p:cNvSpPr>
            <a:spLocks noGrp="1"/>
          </p:cNvSpPr>
          <p:nvPr>
            <p:ph type="sldNum" sz="quarter" idx="12"/>
          </p:nvPr>
        </p:nvSpPr>
        <p:spPr/>
        <p:txBody>
          <a:bodyPr/>
          <a:lstStyle/>
          <a:p>
            <a:fld id="{B24F5015-3417-4B27-A586-E4CCF4D77832}" type="slidenum">
              <a:rPr lang="en-US" smtClean="0"/>
              <a:t>5</a:t>
            </a:fld>
            <a:endParaRPr lang="en-US" dirty="0"/>
          </a:p>
        </p:txBody>
      </p:sp>
      <p:sp>
        <p:nvSpPr>
          <p:cNvPr id="8" name="Oval 7">
            <a:extLst>
              <a:ext uri="{FF2B5EF4-FFF2-40B4-BE49-F238E27FC236}">
                <a16:creationId xmlns:a16="http://schemas.microsoft.com/office/drawing/2014/main" id="{5448BB9E-F6DF-4975-FD45-3ABF5E57FFCF}"/>
              </a:ext>
              <a:ext uri="{C183D7F6-B498-43B3-948B-1728B52AA6E4}">
                <adec:decorative xmlns:adec="http://schemas.microsoft.com/office/drawing/2017/decorative" val="1"/>
              </a:ext>
            </a:extLst>
          </p:cNvPr>
          <p:cNvSpPr/>
          <p:nvPr/>
        </p:nvSpPr>
        <p:spPr>
          <a:xfrm>
            <a:off x="1770743" y="1451429"/>
            <a:ext cx="3033486" cy="4463233"/>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4394930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9C98D4-D98F-83CE-DAFC-1175C4CF43BE}"/>
              </a:ext>
            </a:extLst>
          </p:cNvPr>
          <p:cNvSpPr>
            <a:spLocks noGrp="1"/>
          </p:cNvSpPr>
          <p:nvPr>
            <p:ph type="title"/>
          </p:nvPr>
        </p:nvSpPr>
        <p:spPr/>
        <p:txBody>
          <a:bodyPr>
            <a:normAutofit/>
          </a:bodyPr>
          <a:lstStyle/>
          <a:p>
            <a:br>
              <a:rPr lang="en-US" u="sng" dirty="0"/>
            </a:br>
            <a:r>
              <a:rPr lang="en-US" u="sng" dirty="0"/>
              <a:t>INDUSTRY-BASED COMPETENCY CERTIFICATION</a:t>
            </a:r>
            <a:endParaRPr lang="en-US" sz="3600" b="0" i="1" dirty="0"/>
          </a:p>
        </p:txBody>
      </p:sp>
      <p:sp>
        <p:nvSpPr>
          <p:cNvPr id="3" name="Content Placeholder 2">
            <a:extLst>
              <a:ext uri="{FF2B5EF4-FFF2-40B4-BE49-F238E27FC236}">
                <a16:creationId xmlns:a16="http://schemas.microsoft.com/office/drawing/2014/main" id="{2A20C243-5E4C-26BF-8DA7-FBCED1709D36}"/>
              </a:ext>
            </a:extLst>
          </p:cNvPr>
          <p:cNvSpPr>
            <a:spLocks noGrp="1"/>
          </p:cNvSpPr>
          <p:nvPr>
            <p:ph idx="1"/>
          </p:nvPr>
        </p:nvSpPr>
        <p:spPr/>
        <p:txBody>
          <a:bodyPr>
            <a:normAutofit/>
          </a:bodyPr>
          <a:lstStyle/>
          <a:p>
            <a:pPr marL="0" indent="0">
              <a:buNone/>
            </a:pPr>
            <a:r>
              <a:rPr lang="en-US" dirty="0"/>
              <a:t>T</a:t>
            </a:r>
            <a:r>
              <a:rPr lang="en-US" b="0" i="0" dirty="0">
                <a:effectLst/>
              </a:rPr>
              <a:t>he CTE Concentrator must </a:t>
            </a:r>
            <a:r>
              <a:rPr lang="en-US" dirty="0"/>
              <a:t>attain </a:t>
            </a:r>
            <a:r>
              <a:rPr lang="en-US" b="0" i="0" dirty="0">
                <a:effectLst/>
              </a:rPr>
              <a:t>an Industry-Based Competency Certification related to the student’s </a:t>
            </a:r>
            <a:r>
              <a:rPr lang="en-US" dirty="0"/>
              <a:t>P</a:t>
            </a:r>
            <a:r>
              <a:rPr lang="en-US" b="0" i="0" dirty="0">
                <a:effectLst/>
              </a:rPr>
              <a:t>rogram of Study</a:t>
            </a:r>
            <a:r>
              <a:rPr lang="en-US" dirty="0"/>
              <a:t>. </a:t>
            </a:r>
          </a:p>
          <a:p>
            <a:pPr marL="0" indent="0">
              <a:buNone/>
            </a:pPr>
            <a:r>
              <a:rPr lang="en-US" sz="2400" dirty="0">
                <a:latin typeface="Arial" panose="020B0604020202020204" pitchFamily="34" charset="0"/>
              </a:rPr>
              <a:t>By way of example:</a:t>
            </a:r>
          </a:p>
          <a:p>
            <a:pPr marL="0" indent="0">
              <a:buNone/>
            </a:pPr>
            <a:endParaRPr lang="en-US" sz="2000" dirty="0">
              <a:latin typeface="Arial" panose="020B0604020202020204" pitchFamily="34" charset="0"/>
            </a:endParaRPr>
          </a:p>
          <a:p>
            <a:pPr marL="0" indent="0">
              <a:buNone/>
            </a:pPr>
            <a:r>
              <a:rPr lang="en-US" sz="2000" b="1" dirty="0">
                <a:latin typeface="Arial" panose="020B0604020202020204" pitchFamily="34" charset="0"/>
              </a:rPr>
              <a:t>STUDENT SCORES</a:t>
            </a:r>
          </a:p>
          <a:p>
            <a:r>
              <a:rPr lang="en-US" sz="2000" dirty="0">
                <a:latin typeface="Arial" panose="020B0604020202020204" pitchFamily="34" charset="0"/>
              </a:rPr>
              <a:t>Algebra I (NNP) </a:t>
            </a:r>
          </a:p>
          <a:p>
            <a:r>
              <a:rPr lang="en-US" sz="2000" dirty="0">
                <a:latin typeface="Arial" panose="020B0604020202020204" pitchFamily="34" charset="0"/>
              </a:rPr>
              <a:t>Biology (No Score)</a:t>
            </a:r>
          </a:p>
          <a:p>
            <a:r>
              <a:rPr lang="en-US" sz="2000" dirty="0">
                <a:latin typeface="Arial" panose="020B0604020202020204" pitchFamily="34" charset="0"/>
              </a:rPr>
              <a:t>Literature (Basic)</a:t>
            </a:r>
          </a:p>
        </p:txBody>
      </p:sp>
      <p:graphicFrame>
        <p:nvGraphicFramePr>
          <p:cNvPr id="6" name="Table 6">
            <a:extLst>
              <a:ext uri="{FF2B5EF4-FFF2-40B4-BE49-F238E27FC236}">
                <a16:creationId xmlns:a16="http://schemas.microsoft.com/office/drawing/2014/main" id="{06BCFE0C-B4F8-A58A-69FF-0F92540EEE99}"/>
              </a:ext>
            </a:extLst>
          </p:cNvPr>
          <p:cNvGraphicFramePr>
            <a:graphicFrameLocks noGrp="1"/>
          </p:cNvGraphicFramePr>
          <p:nvPr>
            <p:extLst>
              <p:ext uri="{D42A27DB-BD31-4B8C-83A1-F6EECF244321}">
                <p14:modId xmlns:p14="http://schemas.microsoft.com/office/powerpoint/2010/main" val="3989786829"/>
              </p:ext>
            </p:extLst>
          </p:nvPr>
        </p:nvGraphicFramePr>
        <p:xfrm>
          <a:off x="3771900" y="3267635"/>
          <a:ext cx="7581900" cy="2928219"/>
        </p:xfrm>
        <a:graphic>
          <a:graphicData uri="http://schemas.openxmlformats.org/drawingml/2006/table">
            <a:tbl>
              <a:tblPr firstRow="1" bandRow="1">
                <a:tableStyleId>{7E9639D4-E3E2-4D34-9284-5A2195B3D0D7}</a:tableStyleId>
              </a:tblPr>
              <a:tblGrid>
                <a:gridCol w="3790950">
                  <a:extLst>
                    <a:ext uri="{9D8B030D-6E8A-4147-A177-3AD203B41FA5}">
                      <a16:colId xmlns:a16="http://schemas.microsoft.com/office/drawing/2014/main" val="3799421875"/>
                    </a:ext>
                  </a:extLst>
                </a:gridCol>
                <a:gridCol w="3790950">
                  <a:extLst>
                    <a:ext uri="{9D8B030D-6E8A-4147-A177-3AD203B41FA5}">
                      <a16:colId xmlns:a16="http://schemas.microsoft.com/office/drawing/2014/main" val="2933272768"/>
                    </a:ext>
                  </a:extLst>
                </a:gridCol>
              </a:tblGrid>
              <a:tr h="854064">
                <a:tc>
                  <a:txBody>
                    <a:bodyPr/>
                    <a:lstStyle/>
                    <a:p>
                      <a:pPr algn="ctr"/>
                      <a:r>
                        <a:rPr lang="en-US" dirty="0"/>
                        <a:t>Locally Established, Grade-Based Requirement (LEGBR)</a:t>
                      </a:r>
                    </a:p>
                  </a:txBody>
                  <a:tcPr anchor="ctr"/>
                </a:tc>
                <a:tc>
                  <a:txBody>
                    <a:bodyPr/>
                    <a:lstStyle/>
                    <a:p>
                      <a:pPr algn="ctr"/>
                      <a:r>
                        <a:rPr lang="en-US" dirty="0"/>
                        <a:t>CTE Concentrator Pathway Criterion</a:t>
                      </a:r>
                    </a:p>
                  </a:txBody>
                  <a:tcPr anchor="ctr"/>
                </a:tc>
                <a:extLst>
                  <a:ext uri="{0D108BD9-81ED-4DB2-BD59-A6C34878D82A}">
                    <a16:rowId xmlns:a16="http://schemas.microsoft.com/office/drawing/2014/main" val="2985610114"/>
                  </a:ext>
                </a:extLst>
              </a:tr>
              <a:tr h="1220091">
                <a:tc>
                  <a:txBody>
                    <a:bodyPr/>
                    <a:lstStyle/>
                    <a:p>
                      <a:r>
                        <a:rPr lang="en-US" dirty="0"/>
                        <a:t>Meet LEGBR for Biology </a:t>
                      </a:r>
                    </a:p>
                    <a:p>
                      <a:r>
                        <a:rPr lang="en-US" sz="1600" dirty="0"/>
                        <a:t>(may be met through science, technology, environment, ecology course)</a:t>
                      </a:r>
                      <a:endParaRPr lang="en-US" sz="1600" i="1" dirty="0"/>
                    </a:p>
                  </a:txBody>
                  <a:tcPr anchor="ctr"/>
                </a:tc>
                <a:tc rowSpan="2">
                  <a:txBody>
                    <a:bodyPr/>
                    <a:lstStyle/>
                    <a:p>
                      <a:r>
                        <a:rPr lang="en-US" dirty="0"/>
                        <a:t> Attain an Industry-Based Competency Certification related to the Program of Study </a:t>
                      </a:r>
                    </a:p>
                  </a:txBody>
                  <a:tcPr anchor="ctr"/>
                </a:tc>
                <a:extLst>
                  <a:ext uri="{0D108BD9-81ED-4DB2-BD59-A6C34878D82A}">
                    <a16:rowId xmlns:a16="http://schemas.microsoft.com/office/drawing/2014/main" val="2752717649"/>
                  </a:ext>
                </a:extLst>
              </a:tr>
              <a:tr h="854064">
                <a:tc>
                  <a:txBody>
                    <a:bodyPr/>
                    <a:lstStyle/>
                    <a:p>
                      <a:r>
                        <a:rPr lang="en-US" dirty="0"/>
                        <a:t>Meet LEGBR for Literature</a:t>
                      </a:r>
                    </a:p>
                  </a:txBody>
                  <a:tcPr anchor="ctr"/>
                </a:tc>
                <a:tc vMerge="1">
                  <a:txBody>
                    <a:bodyPr/>
                    <a:lstStyle/>
                    <a:p>
                      <a:endParaRPr lang="en-US" dirty="0"/>
                    </a:p>
                  </a:txBody>
                  <a:tcPr anchor="ctr"/>
                </a:tc>
                <a:extLst>
                  <a:ext uri="{0D108BD9-81ED-4DB2-BD59-A6C34878D82A}">
                    <a16:rowId xmlns:a16="http://schemas.microsoft.com/office/drawing/2014/main" val="1800080535"/>
                  </a:ext>
                </a:extLst>
              </a:tr>
            </a:tbl>
          </a:graphicData>
        </a:graphic>
      </p:graphicFrame>
      <p:sp>
        <p:nvSpPr>
          <p:cNvPr id="7" name="TextBox 6">
            <a:extLst>
              <a:ext uri="{FF2B5EF4-FFF2-40B4-BE49-F238E27FC236}">
                <a16:creationId xmlns:a16="http://schemas.microsoft.com/office/drawing/2014/main" id="{8518E3C1-A2CC-8767-B64D-7B7DA2B24986}"/>
              </a:ext>
            </a:extLst>
          </p:cNvPr>
          <p:cNvSpPr txBox="1"/>
          <p:nvPr/>
        </p:nvSpPr>
        <p:spPr>
          <a:xfrm>
            <a:off x="838200" y="6332764"/>
            <a:ext cx="10515600" cy="369332"/>
          </a:xfrm>
          <a:prstGeom prst="rect">
            <a:avLst/>
          </a:prstGeom>
          <a:noFill/>
        </p:spPr>
        <p:txBody>
          <a:bodyPr wrap="square" rtlCol="0">
            <a:spAutoFit/>
          </a:bodyPr>
          <a:lstStyle/>
          <a:p>
            <a:pPr algn="ctr"/>
            <a:r>
              <a:rPr lang="en-US" b="1" dirty="0">
                <a:solidFill>
                  <a:schemeClr val="tx1">
                    <a:lumMod val="50000"/>
                    <a:lumOff val="50000"/>
                  </a:schemeClr>
                </a:solidFill>
              </a:rPr>
              <a:t>CTE CONCENTRATOR PATHWAY</a:t>
            </a:r>
          </a:p>
        </p:txBody>
      </p:sp>
      <p:sp>
        <p:nvSpPr>
          <p:cNvPr id="4" name="Date Placeholder 3">
            <a:extLst>
              <a:ext uri="{FF2B5EF4-FFF2-40B4-BE49-F238E27FC236}">
                <a16:creationId xmlns:a16="http://schemas.microsoft.com/office/drawing/2014/main" id="{33D8A0E2-9330-D358-227F-A374900AD06B}"/>
              </a:ext>
            </a:extLst>
          </p:cNvPr>
          <p:cNvSpPr>
            <a:spLocks noGrp="1"/>
          </p:cNvSpPr>
          <p:nvPr>
            <p:ph type="dt" sz="half" idx="10"/>
          </p:nvPr>
        </p:nvSpPr>
        <p:spPr/>
        <p:txBody>
          <a:bodyPr/>
          <a:lstStyle/>
          <a:p>
            <a:fld id="{A1DC029C-5B17-409B-86F2-A65FE5BE79A1}" type="datetime1">
              <a:rPr lang="en-US" smtClean="0"/>
              <a:t>11/9/2022</a:t>
            </a:fld>
            <a:endParaRPr lang="en-US" dirty="0"/>
          </a:p>
        </p:txBody>
      </p:sp>
      <p:sp>
        <p:nvSpPr>
          <p:cNvPr id="5" name="Slide Number Placeholder 4">
            <a:extLst>
              <a:ext uri="{FF2B5EF4-FFF2-40B4-BE49-F238E27FC236}">
                <a16:creationId xmlns:a16="http://schemas.microsoft.com/office/drawing/2014/main" id="{C183A292-40E1-F97E-CCD7-D395E614112C}"/>
              </a:ext>
            </a:extLst>
          </p:cNvPr>
          <p:cNvSpPr>
            <a:spLocks noGrp="1"/>
          </p:cNvSpPr>
          <p:nvPr>
            <p:ph type="sldNum" sz="quarter" idx="12"/>
          </p:nvPr>
        </p:nvSpPr>
        <p:spPr/>
        <p:txBody>
          <a:bodyPr/>
          <a:lstStyle/>
          <a:p>
            <a:fld id="{B24F5015-3417-4B27-A586-E4CCF4D77832}" type="slidenum">
              <a:rPr lang="en-US" smtClean="0"/>
              <a:t>6</a:t>
            </a:fld>
            <a:endParaRPr lang="en-US" dirty="0"/>
          </a:p>
        </p:txBody>
      </p:sp>
    </p:spTree>
    <p:extLst>
      <p:ext uri="{BB962C8B-B14F-4D97-AF65-F5344CB8AC3E}">
        <p14:creationId xmlns:p14="http://schemas.microsoft.com/office/powerpoint/2010/main" val="12015068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BB1B2-3DE9-9F21-D00D-88ABB1468E47}"/>
              </a:ext>
            </a:extLst>
          </p:cNvPr>
          <p:cNvSpPr>
            <a:spLocks noGrp="1"/>
          </p:cNvSpPr>
          <p:nvPr>
            <p:ph type="title"/>
          </p:nvPr>
        </p:nvSpPr>
        <p:spPr/>
        <p:txBody>
          <a:bodyPr>
            <a:normAutofit/>
          </a:bodyPr>
          <a:lstStyle/>
          <a:p>
            <a:r>
              <a:rPr lang="en-US" sz="2800" dirty="0"/>
              <a:t>Industry-Recognized Credentials &amp; </a:t>
            </a:r>
            <a:br>
              <a:rPr lang="en-US" sz="2800" dirty="0"/>
            </a:br>
            <a:r>
              <a:rPr lang="en-US" sz="2800" dirty="0"/>
              <a:t>Industry-Based Competency Certifications</a:t>
            </a:r>
            <a:br>
              <a:rPr lang="en-US" sz="2800" dirty="0"/>
            </a:br>
            <a:r>
              <a:rPr lang="en-US" sz="2800" dirty="0"/>
              <a:t>for Career &amp; Technical Education Programs</a:t>
            </a:r>
          </a:p>
        </p:txBody>
      </p:sp>
      <p:sp>
        <p:nvSpPr>
          <p:cNvPr id="3" name="Content Placeholder 2">
            <a:extLst>
              <a:ext uri="{FF2B5EF4-FFF2-40B4-BE49-F238E27FC236}">
                <a16:creationId xmlns:a16="http://schemas.microsoft.com/office/drawing/2014/main" id="{B4BABD85-FE04-AFA6-765B-C22C6B8D41F9}"/>
              </a:ext>
            </a:extLst>
          </p:cNvPr>
          <p:cNvSpPr>
            <a:spLocks noGrp="1"/>
          </p:cNvSpPr>
          <p:nvPr>
            <p:ph idx="1"/>
          </p:nvPr>
        </p:nvSpPr>
        <p:spPr/>
        <p:txBody>
          <a:bodyPr>
            <a:normAutofit/>
          </a:bodyPr>
          <a:lstStyle/>
          <a:p>
            <a:pPr marL="0" indent="0">
              <a:buNone/>
            </a:pPr>
            <a:r>
              <a:rPr lang="en-US" dirty="0">
                <a:solidFill>
                  <a:srgbClr val="464646"/>
                </a:solidFill>
              </a:rPr>
              <a:t>Industry-Recognized Credentials measure competence in core content and performance standards in a specific set of work-related tasks.</a:t>
            </a:r>
          </a:p>
          <a:p>
            <a:pPr marL="0" indent="0">
              <a:buNone/>
            </a:pPr>
            <a:r>
              <a:rPr lang="en-US" dirty="0">
                <a:solidFill>
                  <a:srgbClr val="464646"/>
                </a:solidFill>
              </a:rPr>
              <a:t>Industry-Based Competency Certification recognizes a student’s qualifications in a particular area after successful completion of a credential or series of credentials.</a:t>
            </a:r>
          </a:p>
          <a:p>
            <a:pPr marL="0" indent="0">
              <a:buNone/>
            </a:pPr>
            <a:r>
              <a:rPr lang="en-US" dirty="0">
                <a:solidFill>
                  <a:srgbClr val="464646"/>
                </a:solidFill>
              </a:rPr>
              <a:t>Pennsylvania’s Bureau of Career &amp; Technical Education (BCTE) provides an </a:t>
            </a:r>
            <a:r>
              <a:rPr lang="en-US" dirty="0">
                <a:solidFill>
                  <a:srgbClr val="464646"/>
                </a:solidFill>
                <a:hlinkClick r:id="rId3"/>
              </a:rPr>
              <a:t>online resource guide</a:t>
            </a:r>
            <a:r>
              <a:rPr lang="en-US" dirty="0">
                <a:solidFill>
                  <a:srgbClr val="464646"/>
                </a:solidFill>
              </a:rPr>
              <a:t> which lists, by career clusters and credential provider, the credentials approved for commonwealth CTE Programs</a:t>
            </a:r>
            <a:endParaRPr lang="en-US" u="sng" dirty="0">
              <a:solidFill>
                <a:srgbClr val="464646"/>
              </a:solidFill>
              <a:hlinkClick r:id="rId3"/>
            </a:endParaRPr>
          </a:p>
        </p:txBody>
      </p:sp>
      <p:sp>
        <p:nvSpPr>
          <p:cNvPr id="4" name="Date Placeholder 3">
            <a:extLst>
              <a:ext uri="{FF2B5EF4-FFF2-40B4-BE49-F238E27FC236}">
                <a16:creationId xmlns:a16="http://schemas.microsoft.com/office/drawing/2014/main" id="{01E42F30-E5F8-B901-7F85-A0427BF57609}"/>
              </a:ext>
            </a:extLst>
          </p:cNvPr>
          <p:cNvSpPr>
            <a:spLocks noGrp="1"/>
          </p:cNvSpPr>
          <p:nvPr>
            <p:ph type="dt" sz="half" idx="10"/>
          </p:nvPr>
        </p:nvSpPr>
        <p:spPr/>
        <p:txBody>
          <a:bodyPr/>
          <a:lstStyle/>
          <a:p>
            <a:fld id="{A1DC029C-5B17-409B-86F2-A65FE5BE79A1}" type="datetime1">
              <a:rPr lang="en-US" smtClean="0"/>
              <a:t>11/9/2022</a:t>
            </a:fld>
            <a:endParaRPr lang="en-US" dirty="0"/>
          </a:p>
        </p:txBody>
      </p:sp>
      <p:sp>
        <p:nvSpPr>
          <p:cNvPr id="5" name="Slide Number Placeholder 4">
            <a:extLst>
              <a:ext uri="{FF2B5EF4-FFF2-40B4-BE49-F238E27FC236}">
                <a16:creationId xmlns:a16="http://schemas.microsoft.com/office/drawing/2014/main" id="{0DA18374-0A87-AE09-F11B-7AA01664BF10}"/>
              </a:ext>
            </a:extLst>
          </p:cNvPr>
          <p:cNvSpPr>
            <a:spLocks noGrp="1"/>
          </p:cNvSpPr>
          <p:nvPr>
            <p:ph type="sldNum" sz="quarter" idx="12"/>
          </p:nvPr>
        </p:nvSpPr>
        <p:spPr/>
        <p:txBody>
          <a:bodyPr/>
          <a:lstStyle/>
          <a:p>
            <a:fld id="{B24F5015-3417-4B27-A586-E4CCF4D77832}" type="slidenum">
              <a:rPr lang="en-US" smtClean="0"/>
              <a:t>7</a:t>
            </a:fld>
            <a:endParaRPr lang="en-US" dirty="0"/>
          </a:p>
        </p:txBody>
      </p:sp>
      <p:sp>
        <p:nvSpPr>
          <p:cNvPr id="6" name="TextBox 5">
            <a:extLst>
              <a:ext uri="{FF2B5EF4-FFF2-40B4-BE49-F238E27FC236}">
                <a16:creationId xmlns:a16="http://schemas.microsoft.com/office/drawing/2014/main" id="{1EA1CDC8-9F4D-808A-45C5-9EF875C5E85A}"/>
              </a:ext>
            </a:extLst>
          </p:cNvPr>
          <p:cNvSpPr txBox="1"/>
          <p:nvPr/>
        </p:nvSpPr>
        <p:spPr>
          <a:xfrm>
            <a:off x="838200" y="6332764"/>
            <a:ext cx="10515600" cy="369332"/>
          </a:xfrm>
          <a:prstGeom prst="rect">
            <a:avLst/>
          </a:prstGeom>
          <a:noFill/>
        </p:spPr>
        <p:txBody>
          <a:bodyPr wrap="square" rtlCol="0">
            <a:spAutoFit/>
          </a:bodyPr>
          <a:lstStyle/>
          <a:p>
            <a:pPr algn="ctr"/>
            <a:r>
              <a:rPr lang="en-US" b="1" dirty="0">
                <a:solidFill>
                  <a:schemeClr val="tx1">
                    <a:lumMod val="50000"/>
                    <a:lumOff val="50000"/>
                  </a:schemeClr>
                </a:solidFill>
              </a:rPr>
              <a:t>CTE CONCENTRATOR PATHWAY</a:t>
            </a:r>
          </a:p>
        </p:txBody>
      </p:sp>
    </p:spTree>
    <p:extLst>
      <p:ext uri="{BB962C8B-B14F-4D97-AF65-F5344CB8AC3E}">
        <p14:creationId xmlns:p14="http://schemas.microsoft.com/office/powerpoint/2010/main" val="19839468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1AF03E-47B9-DF0B-FCDA-39D16DC1EE32}"/>
              </a:ext>
            </a:extLst>
          </p:cNvPr>
          <p:cNvSpPr>
            <a:spLocks noGrp="1"/>
          </p:cNvSpPr>
          <p:nvPr>
            <p:ph type="title"/>
          </p:nvPr>
        </p:nvSpPr>
        <p:spPr>
          <a:xfrm>
            <a:off x="540030" y="365125"/>
            <a:ext cx="10515600" cy="1325563"/>
          </a:xfrm>
        </p:spPr>
        <p:txBody>
          <a:bodyPr>
            <a:normAutofit/>
          </a:bodyPr>
          <a:lstStyle/>
          <a:p>
            <a:r>
              <a:rPr lang="en-US" u="sng" dirty="0"/>
              <a:t>HIGH LIKELIHOOD OF SUCCESS ON APPROVED </a:t>
            </a:r>
            <a:br>
              <a:rPr lang="en-US" u="sng" dirty="0"/>
            </a:br>
            <a:r>
              <a:rPr lang="en-US" u="sng" dirty="0"/>
              <a:t>INDUSTRY-BASED COMPETENCY ASSESSMENT</a:t>
            </a:r>
            <a:endParaRPr lang="en-US" b="0" i="1" dirty="0"/>
          </a:p>
        </p:txBody>
      </p:sp>
      <p:sp>
        <p:nvSpPr>
          <p:cNvPr id="3" name="Content Placeholder 2">
            <a:extLst>
              <a:ext uri="{FF2B5EF4-FFF2-40B4-BE49-F238E27FC236}">
                <a16:creationId xmlns:a16="http://schemas.microsoft.com/office/drawing/2014/main" id="{A3E67DD6-CE42-6189-7528-FBD0250F64E2}"/>
              </a:ext>
            </a:extLst>
          </p:cNvPr>
          <p:cNvSpPr>
            <a:spLocks noGrp="1"/>
          </p:cNvSpPr>
          <p:nvPr>
            <p:ph idx="1"/>
          </p:nvPr>
        </p:nvSpPr>
        <p:spPr>
          <a:xfrm>
            <a:off x="599664" y="1706357"/>
            <a:ext cx="10515600" cy="4351338"/>
          </a:xfrm>
        </p:spPr>
        <p:txBody>
          <a:bodyPr>
            <a:normAutofit/>
          </a:bodyPr>
          <a:lstStyle/>
          <a:p>
            <a:pPr marL="0" indent="0">
              <a:buNone/>
            </a:pPr>
            <a:r>
              <a:rPr lang="en-US" sz="3200" dirty="0"/>
              <a:t>Industry-Based Competency Assessments approved by the State Board of Education are </a:t>
            </a:r>
            <a:r>
              <a:rPr lang="en-US" sz="3200" b="1" dirty="0"/>
              <a:t>NOCTI </a:t>
            </a:r>
            <a:r>
              <a:rPr lang="en-US" sz="3200" dirty="0"/>
              <a:t>exams and </a:t>
            </a:r>
            <a:r>
              <a:rPr lang="en-US" sz="3200" b="1" dirty="0"/>
              <a:t>NIMS</a:t>
            </a:r>
            <a:r>
              <a:rPr lang="en-US" sz="3200" dirty="0"/>
              <a:t> assessments.</a:t>
            </a:r>
          </a:p>
          <a:p>
            <a:pPr marL="0" indent="0">
              <a:buNone/>
            </a:pPr>
            <a:r>
              <a:rPr lang="en-US" sz="3200" b="1" dirty="0">
                <a:solidFill>
                  <a:srgbClr val="082A3D"/>
                </a:solidFill>
              </a:rPr>
              <a:t>High likelihood of success </a:t>
            </a:r>
            <a:r>
              <a:rPr lang="en-US" sz="3200" dirty="0">
                <a:solidFill>
                  <a:srgbClr val="082A3D"/>
                </a:solidFill>
              </a:rPr>
              <a:t>as d</a:t>
            </a:r>
            <a:r>
              <a:rPr lang="en-US" sz="3200" b="0" i="0" dirty="0">
                <a:solidFill>
                  <a:srgbClr val="082A3D"/>
                </a:solidFill>
                <a:effectLst/>
                <a:latin typeface="proxima-nova"/>
              </a:rPr>
              <a:t>emonstrated by student performance on </a:t>
            </a:r>
            <a:r>
              <a:rPr lang="en-US" sz="3200" b="0" i="1" dirty="0">
                <a:solidFill>
                  <a:srgbClr val="082A3D"/>
                </a:solidFill>
                <a:effectLst/>
                <a:latin typeface="proxima-nova"/>
              </a:rPr>
              <a:t>benchmark assessments, course grades, and other factors consistent with the CTE concentrator’s goals and career plan </a:t>
            </a:r>
            <a:r>
              <a:rPr lang="en-US" sz="3200" b="0" i="0" dirty="0">
                <a:solidFill>
                  <a:srgbClr val="082A3D"/>
                </a:solidFill>
                <a:effectLst/>
                <a:latin typeface="proxima-nova"/>
              </a:rPr>
              <a:t>and as </a:t>
            </a:r>
            <a:r>
              <a:rPr lang="en-US" sz="3200" b="0" i="0" u="sng" dirty="0">
                <a:solidFill>
                  <a:srgbClr val="082A3D"/>
                </a:solidFill>
                <a:effectLst/>
                <a:latin typeface="proxima-nova"/>
              </a:rPr>
              <a:t>determined by a chief school administrator in consultation with an </a:t>
            </a:r>
            <a:r>
              <a:rPr lang="en-US" sz="3200" u="sng" dirty="0">
                <a:solidFill>
                  <a:srgbClr val="082A3D"/>
                </a:solidFill>
              </a:rPr>
              <a:t>AVTS/CTC </a:t>
            </a:r>
            <a:r>
              <a:rPr lang="en-US" sz="3200" b="0" i="0" u="sng" dirty="0">
                <a:solidFill>
                  <a:srgbClr val="082A3D"/>
                </a:solidFill>
                <a:effectLst/>
                <a:latin typeface="proxima-nova"/>
              </a:rPr>
              <a:t>director or principal </a:t>
            </a:r>
            <a:r>
              <a:rPr lang="en-US" sz="3200" b="0" i="0" dirty="0">
                <a:solidFill>
                  <a:srgbClr val="082A3D"/>
                </a:solidFill>
                <a:effectLst/>
                <a:latin typeface="proxima-nova"/>
              </a:rPr>
              <a:t>(where applicable)</a:t>
            </a:r>
          </a:p>
        </p:txBody>
      </p:sp>
      <p:sp>
        <p:nvSpPr>
          <p:cNvPr id="4" name="Date Placeholder 3">
            <a:extLst>
              <a:ext uri="{FF2B5EF4-FFF2-40B4-BE49-F238E27FC236}">
                <a16:creationId xmlns:a16="http://schemas.microsoft.com/office/drawing/2014/main" id="{5E5603A2-D362-D3D3-4D7C-A1B6E095AABC}"/>
              </a:ext>
            </a:extLst>
          </p:cNvPr>
          <p:cNvSpPr>
            <a:spLocks noGrp="1"/>
          </p:cNvSpPr>
          <p:nvPr>
            <p:ph type="dt" sz="half" idx="10"/>
          </p:nvPr>
        </p:nvSpPr>
        <p:spPr/>
        <p:txBody>
          <a:bodyPr/>
          <a:lstStyle/>
          <a:p>
            <a:fld id="{A1DC029C-5B17-409B-86F2-A65FE5BE79A1}" type="datetime1">
              <a:rPr lang="en-US" smtClean="0"/>
              <a:t>11/9/2022</a:t>
            </a:fld>
            <a:endParaRPr lang="en-US" dirty="0"/>
          </a:p>
        </p:txBody>
      </p:sp>
      <p:sp>
        <p:nvSpPr>
          <p:cNvPr id="5" name="Slide Number Placeholder 4">
            <a:extLst>
              <a:ext uri="{FF2B5EF4-FFF2-40B4-BE49-F238E27FC236}">
                <a16:creationId xmlns:a16="http://schemas.microsoft.com/office/drawing/2014/main" id="{C7F3417C-FC20-4D4C-C921-4A9F6619F9F5}"/>
              </a:ext>
            </a:extLst>
          </p:cNvPr>
          <p:cNvSpPr>
            <a:spLocks noGrp="1"/>
          </p:cNvSpPr>
          <p:nvPr>
            <p:ph type="sldNum" sz="quarter" idx="12"/>
          </p:nvPr>
        </p:nvSpPr>
        <p:spPr/>
        <p:txBody>
          <a:bodyPr/>
          <a:lstStyle/>
          <a:p>
            <a:fld id="{B24F5015-3417-4B27-A586-E4CCF4D77832}" type="slidenum">
              <a:rPr lang="en-US" smtClean="0"/>
              <a:t>8</a:t>
            </a:fld>
            <a:endParaRPr lang="en-US" dirty="0"/>
          </a:p>
        </p:txBody>
      </p:sp>
      <p:sp>
        <p:nvSpPr>
          <p:cNvPr id="6" name="TextBox 5">
            <a:extLst>
              <a:ext uri="{FF2B5EF4-FFF2-40B4-BE49-F238E27FC236}">
                <a16:creationId xmlns:a16="http://schemas.microsoft.com/office/drawing/2014/main" id="{EAB08CED-EEF3-D04A-A3FE-19449C6E523A}"/>
              </a:ext>
            </a:extLst>
          </p:cNvPr>
          <p:cNvSpPr txBox="1"/>
          <p:nvPr/>
        </p:nvSpPr>
        <p:spPr>
          <a:xfrm>
            <a:off x="838200" y="6332764"/>
            <a:ext cx="10515600" cy="369332"/>
          </a:xfrm>
          <a:prstGeom prst="rect">
            <a:avLst/>
          </a:prstGeom>
          <a:noFill/>
        </p:spPr>
        <p:txBody>
          <a:bodyPr wrap="square" rtlCol="0">
            <a:spAutoFit/>
          </a:bodyPr>
          <a:lstStyle/>
          <a:p>
            <a:pPr algn="ctr"/>
            <a:r>
              <a:rPr lang="en-US" b="1" dirty="0">
                <a:solidFill>
                  <a:schemeClr val="tx1">
                    <a:lumMod val="50000"/>
                    <a:lumOff val="50000"/>
                  </a:schemeClr>
                </a:solidFill>
              </a:rPr>
              <a:t>CTE CONCENTRATOR PATHWAY</a:t>
            </a:r>
          </a:p>
        </p:txBody>
      </p:sp>
    </p:spTree>
    <p:extLst>
      <p:ext uri="{BB962C8B-B14F-4D97-AF65-F5344CB8AC3E}">
        <p14:creationId xmlns:p14="http://schemas.microsoft.com/office/powerpoint/2010/main" val="32881452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1AF03E-47B9-DF0B-FCDA-39D16DC1EE32}"/>
              </a:ext>
            </a:extLst>
          </p:cNvPr>
          <p:cNvSpPr>
            <a:spLocks noGrp="1"/>
          </p:cNvSpPr>
          <p:nvPr>
            <p:ph type="title"/>
          </p:nvPr>
        </p:nvSpPr>
        <p:spPr/>
        <p:txBody>
          <a:bodyPr>
            <a:normAutofit/>
          </a:bodyPr>
          <a:lstStyle/>
          <a:p>
            <a:r>
              <a:rPr lang="en-US" u="sng" dirty="0"/>
              <a:t>READINESS FOR CONTINUED MEANINGFUL </a:t>
            </a:r>
            <a:br>
              <a:rPr lang="en-US" u="sng" dirty="0"/>
            </a:br>
            <a:r>
              <a:rPr lang="en-US" u="sng" dirty="0"/>
              <a:t>ENGAGEMENT IN PROGRAM OF STUDY</a:t>
            </a:r>
            <a:endParaRPr lang="en-US" b="0" i="1" dirty="0"/>
          </a:p>
        </p:txBody>
      </p:sp>
      <p:sp>
        <p:nvSpPr>
          <p:cNvPr id="3" name="Content Placeholder 2">
            <a:extLst>
              <a:ext uri="{FF2B5EF4-FFF2-40B4-BE49-F238E27FC236}">
                <a16:creationId xmlns:a16="http://schemas.microsoft.com/office/drawing/2014/main" id="{A3E67DD6-CE42-6189-7528-FBD0250F64E2}"/>
              </a:ext>
            </a:extLst>
          </p:cNvPr>
          <p:cNvSpPr>
            <a:spLocks noGrp="1"/>
          </p:cNvSpPr>
          <p:nvPr>
            <p:ph idx="1"/>
          </p:nvPr>
        </p:nvSpPr>
        <p:spPr/>
        <p:txBody>
          <a:bodyPr>
            <a:normAutofit/>
          </a:bodyPr>
          <a:lstStyle/>
          <a:p>
            <a:pPr marL="0" indent="0">
              <a:buNone/>
            </a:pPr>
            <a:r>
              <a:rPr lang="en-US" sz="3200" b="0" i="0" dirty="0">
                <a:solidFill>
                  <a:srgbClr val="082A3D"/>
                </a:solidFill>
                <a:effectLst/>
                <a:latin typeface="proxima-nova"/>
              </a:rPr>
              <a:t>…OR</a:t>
            </a:r>
            <a:endParaRPr lang="en-US" sz="3200" dirty="0">
              <a:solidFill>
                <a:srgbClr val="082A3D"/>
              </a:solidFill>
              <a:highlight>
                <a:srgbClr val="FFFF00"/>
              </a:highlight>
            </a:endParaRPr>
          </a:p>
          <a:p>
            <a:pPr marL="0" indent="0">
              <a:lnSpc>
                <a:spcPct val="100000"/>
              </a:lnSpc>
              <a:buNone/>
            </a:pPr>
            <a:r>
              <a:rPr lang="en-US" sz="3200" b="1" dirty="0">
                <a:solidFill>
                  <a:srgbClr val="082A3D"/>
                </a:solidFill>
              </a:rPr>
              <a:t>Continued meaningful engagement </a:t>
            </a:r>
            <a:r>
              <a:rPr lang="en-US" sz="3200" dirty="0">
                <a:solidFill>
                  <a:srgbClr val="082A3D"/>
                </a:solidFill>
              </a:rPr>
              <a:t>in CTE program of study as d</a:t>
            </a:r>
            <a:r>
              <a:rPr lang="en-US" sz="3200" b="0" i="0" dirty="0">
                <a:solidFill>
                  <a:srgbClr val="082A3D"/>
                </a:solidFill>
                <a:effectLst/>
                <a:latin typeface="proxima-nova"/>
              </a:rPr>
              <a:t>emonstrated by student performance on </a:t>
            </a:r>
            <a:r>
              <a:rPr lang="en-US" sz="3200" b="0" i="1" dirty="0">
                <a:solidFill>
                  <a:srgbClr val="082A3D"/>
                </a:solidFill>
                <a:effectLst/>
                <a:latin typeface="proxima-nova"/>
              </a:rPr>
              <a:t>benchmark assessments, course grades, and other factors consistent with the CTE concentrator’s goals and career plan </a:t>
            </a:r>
            <a:r>
              <a:rPr lang="en-US" sz="3200" b="0" i="0" dirty="0">
                <a:solidFill>
                  <a:srgbClr val="082A3D"/>
                </a:solidFill>
                <a:effectLst/>
                <a:latin typeface="proxima-nova"/>
              </a:rPr>
              <a:t>and as determined by a chief school administrator in consultation with an </a:t>
            </a:r>
            <a:r>
              <a:rPr lang="en-US" sz="3200" dirty="0">
                <a:solidFill>
                  <a:srgbClr val="082A3D"/>
                </a:solidFill>
              </a:rPr>
              <a:t>AVTS/CTC </a:t>
            </a:r>
            <a:r>
              <a:rPr lang="en-US" sz="3200" b="0" i="0" dirty="0">
                <a:solidFill>
                  <a:srgbClr val="082A3D"/>
                </a:solidFill>
                <a:effectLst/>
                <a:latin typeface="proxima-nova"/>
              </a:rPr>
              <a:t>director or principal (where applicable).</a:t>
            </a:r>
            <a:endParaRPr lang="en-US" sz="3200" dirty="0"/>
          </a:p>
        </p:txBody>
      </p:sp>
      <p:sp>
        <p:nvSpPr>
          <p:cNvPr id="4" name="Date Placeholder 3">
            <a:extLst>
              <a:ext uri="{FF2B5EF4-FFF2-40B4-BE49-F238E27FC236}">
                <a16:creationId xmlns:a16="http://schemas.microsoft.com/office/drawing/2014/main" id="{5E5603A2-D362-D3D3-4D7C-A1B6E095AABC}"/>
              </a:ext>
            </a:extLst>
          </p:cNvPr>
          <p:cNvSpPr>
            <a:spLocks noGrp="1"/>
          </p:cNvSpPr>
          <p:nvPr>
            <p:ph type="dt" sz="half" idx="10"/>
          </p:nvPr>
        </p:nvSpPr>
        <p:spPr/>
        <p:txBody>
          <a:bodyPr/>
          <a:lstStyle/>
          <a:p>
            <a:fld id="{A1DC029C-5B17-409B-86F2-A65FE5BE79A1}" type="datetime1">
              <a:rPr lang="en-US" smtClean="0"/>
              <a:t>11/9/2022</a:t>
            </a:fld>
            <a:endParaRPr lang="en-US" dirty="0"/>
          </a:p>
        </p:txBody>
      </p:sp>
      <p:sp>
        <p:nvSpPr>
          <p:cNvPr id="5" name="Slide Number Placeholder 4">
            <a:extLst>
              <a:ext uri="{FF2B5EF4-FFF2-40B4-BE49-F238E27FC236}">
                <a16:creationId xmlns:a16="http://schemas.microsoft.com/office/drawing/2014/main" id="{C7F3417C-FC20-4D4C-C921-4A9F6619F9F5}"/>
              </a:ext>
            </a:extLst>
          </p:cNvPr>
          <p:cNvSpPr>
            <a:spLocks noGrp="1"/>
          </p:cNvSpPr>
          <p:nvPr>
            <p:ph type="sldNum" sz="quarter" idx="12"/>
          </p:nvPr>
        </p:nvSpPr>
        <p:spPr/>
        <p:txBody>
          <a:bodyPr/>
          <a:lstStyle/>
          <a:p>
            <a:fld id="{B24F5015-3417-4B27-A586-E4CCF4D77832}" type="slidenum">
              <a:rPr lang="en-US" smtClean="0"/>
              <a:t>9</a:t>
            </a:fld>
            <a:endParaRPr lang="en-US" dirty="0"/>
          </a:p>
        </p:txBody>
      </p:sp>
      <p:sp>
        <p:nvSpPr>
          <p:cNvPr id="6" name="TextBox 5">
            <a:extLst>
              <a:ext uri="{FF2B5EF4-FFF2-40B4-BE49-F238E27FC236}">
                <a16:creationId xmlns:a16="http://schemas.microsoft.com/office/drawing/2014/main" id="{A29A8ECA-A40A-1C47-B5D4-DDCB2C429446}"/>
              </a:ext>
            </a:extLst>
          </p:cNvPr>
          <p:cNvSpPr txBox="1"/>
          <p:nvPr/>
        </p:nvSpPr>
        <p:spPr>
          <a:xfrm>
            <a:off x="838200" y="6332764"/>
            <a:ext cx="10515600" cy="369332"/>
          </a:xfrm>
          <a:prstGeom prst="rect">
            <a:avLst/>
          </a:prstGeom>
          <a:noFill/>
        </p:spPr>
        <p:txBody>
          <a:bodyPr wrap="square" rtlCol="0">
            <a:spAutoFit/>
          </a:bodyPr>
          <a:lstStyle/>
          <a:p>
            <a:pPr algn="ctr"/>
            <a:r>
              <a:rPr lang="en-US" b="1" dirty="0">
                <a:solidFill>
                  <a:schemeClr val="tx1">
                    <a:lumMod val="50000"/>
                    <a:lumOff val="50000"/>
                  </a:schemeClr>
                </a:solidFill>
              </a:rPr>
              <a:t>CTE CONCENTRATOR PATHWAY</a:t>
            </a:r>
          </a:p>
        </p:txBody>
      </p:sp>
    </p:spTree>
    <p:extLst>
      <p:ext uri="{BB962C8B-B14F-4D97-AF65-F5344CB8AC3E}">
        <p14:creationId xmlns:p14="http://schemas.microsoft.com/office/powerpoint/2010/main" val="3788022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45745096E880943ACB0FE4084512437" ma:contentTypeVersion="13" ma:contentTypeDescription="Create a new document." ma:contentTypeScope="" ma:versionID="60aa1b27530aed6876dc73b340de09e3">
  <xsd:schema xmlns:xsd="http://www.w3.org/2001/XMLSchema" xmlns:xs="http://www.w3.org/2001/XMLSchema" xmlns:p="http://schemas.microsoft.com/office/2006/metadata/properties" xmlns:ns2="f1c7bf0e-1cb0-48f8-99df-6e3f20f315ba" targetNamespace="http://schemas.microsoft.com/office/2006/metadata/properties" ma:root="true" ma:fieldsID="c2e208f0d06b82c83284b9b87c653362" ns2:_="">
    <xsd:import namespace="f1c7bf0e-1cb0-48f8-99df-6e3f20f315ba"/>
    <xsd:element name="properties">
      <xsd:complexType>
        <xsd:sequence>
          <xsd:element name="documentManagement">
            <xsd:complexType>
              <xsd:all>
                <xsd:element ref="ns2:Group"/>
                <xsd:element ref="ns2:Document_x0020_Type" minOccurs="0"/>
                <xsd:element ref="ns2:Document_x0020_Type_x0020_II" minOccurs="0"/>
                <xsd:element ref="ns2:Category" minOccurs="0"/>
                <xsd:element ref="ns2:Month" minOccurs="0"/>
                <xsd:element ref="ns2:Author0" minOccurs="0"/>
                <xsd:element ref="ns2:Year" minOccurs="0"/>
                <xsd:element ref="ns2:To_x0020_Be_x0020_Deleted_x003f_"/>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1c7bf0e-1cb0-48f8-99df-6e3f20f315ba" elementFormDefault="qualified">
    <xsd:import namespace="http://schemas.microsoft.com/office/2006/documentManagement/types"/>
    <xsd:import namespace="http://schemas.microsoft.com/office/infopath/2007/PartnerControls"/>
    <xsd:element name="Group" ma:index="2" ma:displayName="Group" ma:default="Select..." ma:format="Dropdown" ma:internalName="Group">
      <xsd:simpleType>
        <xsd:restriction base="dms:Choice">
          <xsd:enumeration value="Select..."/>
          <xsd:enumeration value="PDE Highlights"/>
          <xsd:enumeration value="Transition"/>
          <xsd:enumeration value="COVID-19"/>
          <xsd:enumeration value="Getting My Job Done"/>
          <xsd:enumeration value="Internal Controls"/>
          <xsd:enumeration value="My Professional Growth"/>
          <xsd:enumeration value="My Personal Stuff"/>
          <xsd:enumeration value="My Work Place"/>
          <xsd:enumeration value="Health Safety and Security"/>
          <xsd:enumeration value="Management Services"/>
          <xsd:enumeration value="Penn Link"/>
          <xsd:enumeration value="Accessibility"/>
        </xsd:restriction>
      </xsd:simpleType>
    </xsd:element>
    <xsd:element name="Document_x0020_Type" ma:index="3" nillable="true" ma:displayName="Document Type I" ma:default="Select..." ma:format="Dropdown" ma:internalName="Document_x0020_Type">
      <xsd:simpleType>
        <xsd:restriction base="dms:Choice">
          <xsd:enumeration value="Select..."/>
          <xsd:enumeration value="COVID-HR"/>
          <xsd:enumeration value="COVID-IT"/>
          <xsd:enumeration value="COVID-Budget"/>
          <xsd:enumeration value="COVID-Resources"/>
          <xsd:enumeration value="Accessibility"/>
          <xsd:enumeration value="Admin Policies"/>
          <xsd:enumeration value="Electronic Personnel Action Request (ePAR)"/>
          <xsd:enumeration value="Emergency Evacuation Plan"/>
          <xsd:enumeration value="Employee"/>
          <xsd:enumeration value="Health, Safety &amp; Security"/>
          <xsd:enumeration value="HR Transition"/>
          <xsd:enumeration value="IT Transition"/>
          <xsd:enumeration value="Leave/AWS"/>
          <xsd:enumeration value="Miscellaneous"/>
          <xsd:enumeration value="Parking"/>
          <xsd:enumeration value="Pay and Benefits"/>
          <xsd:enumeration value="PDE Academy"/>
          <xsd:enumeration value="Supervisor"/>
        </xsd:restriction>
      </xsd:simpleType>
    </xsd:element>
    <xsd:element name="Document_x0020_Type_x0020_II" ma:index="4" nillable="true" ma:displayName="Document Type II" ma:default="Select..." ma:format="Dropdown" ma:internalName="Document_x0020_Type_x0020_II">
      <xsd:simpleType>
        <xsd:restriction base="dms:Choice">
          <xsd:enumeration value="Select..."/>
          <xsd:enumeration value="Accessibility"/>
          <xsd:enumeration value="Admin Policies"/>
          <xsd:enumeration value="Electronic Personnel Action Request (ePAR)"/>
          <xsd:enumeration value="Emergency Evacuation Plan"/>
          <xsd:enumeration value="Employee"/>
          <xsd:enumeration value="Health, Safety &amp; Security"/>
          <xsd:enumeration value="HR Transition"/>
          <xsd:enumeration value="IT Transition"/>
          <xsd:enumeration value="Leave/AWS"/>
          <xsd:enumeration value="Miscellaneous"/>
          <xsd:enumeration value="Parking"/>
          <xsd:enumeration value="Pay and Benefits"/>
          <xsd:enumeration value="PDE Academy"/>
          <xsd:enumeration value="Supervisor"/>
          <xsd:enumeration value="Zoom"/>
        </xsd:restriction>
      </xsd:simpleType>
    </xsd:element>
    <xsd:element name="Category" ma:index="5" nillable="true" ma:displayName="Category" ma:default="Select..." ma:format="Dropdown" ma:internalName="Category">
      <xsd:simpleType>
        <xsd:restriction base="dms:Choice">
          <xsd:enumeration value="Select..."/>
          <xsd:enumeration value="1. Active Shooter"/>
          <xsd:enumeration value="2. AED/Medical Emergencies"/>
          <xsd:enumeration value="3. Emergency Evacuation/Emergency Preparedness"/>
          <xsd:enumeration value="4. Accidents"/>
          <xsd:enumeration value="5. Safety Goals /Personal Safety"/>
          <xsd:enumeration value="6. Health, Wellness and Fitness"/>
          <xsd:enumeration value="7. Security/ID Badge"/>
          <xsd:enumeration value="8. Worker's Compensation"/>
          <xsd:enumeration value="9. Additional Resources"/>
          <xsd:enumeration value="Employee"/>
          <xsd:enumeration value="Supervisor"/>
          <xsd:enumeration value="Year 2022"/>
          <xsd:enumeration value="Year 2021"/>
          <xsd:enumeration value="Year 2020"/>
          <xsd:enumeration value="Year 2019"/>
          <xsd:enumeration value="Year 2018"/>
          <xsd:enumeration value="Year 2017"/>
          <xsd:enumeration value="Year 2016"/>
          <xsd:enumeration value="Year 2015"/>
          <xsd:enumeration value="Year 2014"/>
          <xsd:enumeration value="Year 2013"/>
          <xsd:enumeration value="Year 2012"/>
          <xsd:enumeration value="Year 2011"/>
        </xsd:restriction>
      </xsd:simpleType>
    </xsd:element>
    <xsd:element name="Month" ma:index="12" nillable="true" ma:displayName="Month" ma:default="Select..." ma:format="Dropdown" ma:internalName="Month">
      <xsd:simpleType>
        <xsd:restriction base="dms:Choice">
          <xsd:enumeration value="Select..."/>
          <xsd:enumeration value="01 - January"/>
          <xsd:enumeration value="02 - February"/>
          <xsd:enumeration value="03 - March"/>
          <xsd:enumeration value="04 - April"/>
          <xsd:enumeration value="05 - May"/>
          <xsd:enumeration value="06 - June"/>
          <xsd:enumeration value="07 - July"/>
          <xsd:enumeration value="08 - August"/>
          <xsd:enumeration value="09 - September"/>
          <xsd:enumeration value="10 - October"/>
          <xsd:enumeration value="11 - November"/>
          <xsd:enumeration value="12 - December"/>
        </xsd:restriction>
      </xsd:simpleType>
    </xsd:element>
    <xsd:element name="Author0" ma:index="13" nillable="true" ma:displayName="Sent By" ma:description="The name in the column reflect the name of the Penn Link message creator/submitter." ma:internalName="Author0">
      <xsd:simpleType>
        <xsd:restriction base="dms:Text">
          <xsd:maxLength value="255"/>
        </xsd:restriction>
      </xsd:simpleType>
    </xsd:element>
    <xsd:element name="Year" ma:index="14" nillable="true" ma:displayName="Year" ma:default="2021" ma:format="Dropdown" ma:internalName="Year">
      <xsd:simpleType>
        <xsd:restriction base="dms:Choice">
          <xsd:enumeration value="2022"/>
          <xsd:enumeration value="2021"/>
          <xsd:enumeration value="2020"/>
          <xsd:enumeration value="2019"/>
          <xsd:enumeration value="2018"/>
          <xsd:enumeration value="2017"/>
          <xsd:enumeration value="2016"/>
          <xsd:enumeration value="2015"/>
          <xsd:enumeration value="2014"/>
          <xsd:enumeration value="2013"/>
          <xsd:enumeration value="2012"/>
          <xsd:enumeration value="2011"/>
          <xsd:enumeration value="2010"/>
        </xsd:restriction>
      </xsd:simpleType>
    </xsd:element>
    <xsd:element name="To_x0020_Be_x0020_Deleted_x003f_" ma:index="15" ma:displayName="To Be Deleted?" ma:default="NO" ma:description="Identify if this Document needs to be removed from this Inside PDE site?" ma:format="Dropdown" ma:internalName="To_x0020_Be_x0020_Deleted_x003f_">
      <xsd:simpleType>
        <xsd:restriction base="dms:Choice">
          <xsd:enumeration value="NO"/>
          <xsd:enumeration value="YES"/>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8"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o_x0020_Be_x0020_Deleted_x003f_ xmlns="f1c7bf0e-1cb0-48f8-99df-6e3f20f315ba">NO</To_x0020_Be_x0020_Deleted_x003f_>
    <Document_x0020_Type_x0020_II xmlns="f1c7bf0e-1cb0-48f8-99df-6e3f20f315ba" xsi:nil="true"/>
    <Category xmlns="f1c7bf0e-1cb0-48f8-99df-6e3f20f315ba" xsi:nil="true"/>
    <Group xmlns="f1c7bf0e-1cb0-48f8-99df-6e3f20f315ba">Select...</Group>
    <Year xmlns="f1c7bf0e-1cb0-48f8-99df-6e3f20f315ba" xsi:nil="true"/>
    <Month xmlns="f1c7bf0e-1cb0-48f8-99df-6e3f20f315ba" xsi:nil="true"/>
    <Document_x0020_Type xmlns="f1c7bf0e-1cb0-48f8-99df-6e3f20f315ba" xsi:nil="true"/>
    <Author0 xmlns="f1c7bf0e-1cb0-48f8-99df-6e3f20f315ba" xsi:nil="true"/>
  </documentManagement>
</p:properties>
</file>

<file path=customXml/itemProps1.xml><?xml version="1.0" encoding="utf-8"?>
<ds:datastoreItem xmlns:ds="http://schemas.openxmlformats.org/officeDocument/2006/customXml" ds:itemID="{BB4B3DE0-A293-416A-8B30-8A82F0158D5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1c7bf0e-1cb0-48f8-99df-6e3f20f315b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14C1FC7-4E50-493F-BCB4-8C1A73F486B8}">
  <ds:schemaRefs>
    <ds:schemaRef ds:uri="http://schemas.microsoft.com/sharepoint/v3/contenttype/forms"/>
  </ds:schemaRefs>
</ds:datastoreItem>
</file>

<file path=customXml/itemProps3.xml><?xml version="1.0" encoding="utf-8"?>
<ds:datastoreItem xmlns:ds="http://schemas.openxmlformats.org/officeDocument/2006/customXml" ds:itemID="{B8CB3FC7-B59E-40D5-A9DE-932E9E5BECE3}">
  <ds:schemaRefs>
    <ds:schemaRef ds:uri="http://schemas.microsoft.com/office/2006/metadata/properties"/>
    <ds:schemaRef ds:uri="http://schemas.openxmlformats.org/package/2006/metadata/core-properties"/>
    <ds:schemaRef ds:uri="http://schemas.microsoft.com/office/infopath/2007/PartnerControls"/>
    <ds:schemaRef ds:uri="http://purl.org/dc/terms/"/>
    <ds:schemaRef ds:uri="f1c7bf0e-1cb0-48f8-99df-6e3f20f315ba"/>
    <ds:schemaRef ds:uri="http://purl.org/dc/dcmitype/"/>
    <ds:schemaRef ds:uri="http://schemas.microsoft.com/office/2006/documentManagement/types"/>
    <ds:schemaRef ds:uri="http://purl.org/dc/elements/1.1/"/>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26801</TotalTime>
  <Words>2723</Words>
  <Application>Microsoft Office PowerPoint</Application>
  <PresentationFormat>Widescreen</PresentationFormat>
  <Paragraphs>264</Paragraphs>
  <Slides>20</Slides>
  <Notes>20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proxima-nova</vt:lpstr>
      <vt:lpstr>Segoe UI</vt:lpstr>
      <vt:lpstr>Verdana</vt:lpstr>
      <vt:lpstr>Office Theme</vt:lpstr>
      <vt:lpstr>Pennsylvania  HS Graduation Requirements</vt:lpstr>
      <vt:lpstr>TODAY’S TOPICS</vt:lpstr>
      <vt:lpstr>HS Graduation Requirements</vt:lpstr>
      <vt:lpstr>Who is a CTE Concentrator?</vt:lpstr>
      <vt:lpstr>The CTE Concentrator Pathway</vt:lpstr>
      <vt:lpstr> INDUSTRY-BASED COMPETENCY CERTIFICATION</vt:lpstr>
      <vt:lpstr>Industry-Recognized Credentials &amp;  Industry-Based Competency Certifications for Career &amp; Technical Education Programs</vt:lpstr>
      <vt:lpstr>HIGH LIKELIHOOD OF SUCCESS ON APPROVED  INDUSTRY-BASED COMPETENCY ASSESSMENT</vt:lpstr>
      <vt:lpstr>READINESS FOR CONTINUED MEANINGFUL  ENGAGEMENT IN PROGRAM OF STUDY</vt:lpstr>
      <vt:lpstr>YOUR QUESTIONS</vt:lpstr>
      <vt:lpstr>HS Graduation Requirements</vt:lpstr>
      <vt:lpstr>SUCCESSFULLY COMPLETE A  PRE-APPRENTICESHIP PROGRAM</vt:lpstr>
      <vt:lpstr>ATTAINMENT OF AN  INDUSTRY-RECOGNIZED CREDENTIAL</vt:lpstr>
      <vt:lpstr>SUCCESSFULLY COMPLETE A SERVICE-LEARNING PROJECT</vt:lpstr>
      <vt:lpstr>SUCCESSFULLY COMPLETE AN INTERNSHIP,  EXTERNSHIP, OR COOPERATIVE EDUCATION PROGRAM</vt:lpstr>
      <vt:lpstr>Work-Based Learning Experiences</vt:lpstr>
      <vt:lpstr>Frequent Questions</vt:lpstr>
      <vt:lpstr>Frequent Questions</vt:lpstr>
      <vt:lpstr>YOUR QUESTIONS</vt:lpstr>
      <vt:lpstr>INFORMATION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Presentation</dc:title>
  <dc:subject/>
  <dc:creator>PDE</dc:creator>
  <cp:keywords/>
  <dc:description/>
  <cp:lastModifiedBy>Andrea Brown</cp:lastModifiedBy>
  <cp:revision>86</cp:revision>
  <cp:lastPrinted>2022-11-08T13:04:21Z</cp:lastPrinted>
  <dcterms:created xsi:type="dcterms:W3CDTF">2022-07-06T18:28:13Z</dcterms:created>
  <dcterms:modified xsi:type="dcterms:W3CDTF">2022-11-09T18:08:19Z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0x010100545745096E880943ACB0FE4084512437</vt:lpwstr>
  </property>
</Properties>
</file>