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57" r:id="rId6"/>
    <p:sldId id="324" r:id="rId7"/>
    <p:sldId id="360" r:id="rId8"/>
    <p:sldId id="365" r:id="rId9"/>
    <p:sldId id="357" r:id="rId10"/>
    <p:sldId id="345" r:id="rId11"/>
    <p:sldId id="289" r:id="rId12"/>
    <p:sldId id="353" r:id="rId13"/>
    <p:sldId id="290" r:id="rId14"/>
    <p:sldId id="276" r:id="rId15"/>
    <p:sldId id="350" r:id="rId16"/>
    <p:sldId id="322" r:id="rId17"/>
    <p:sldId id="260" r:id="rId18"/>
    <p:sldId id="359" r:id="rId19"/>
    <p:sldId id="346" r:id="rId20"/>
    <p:sldId id="347" r:id="rId21"/>
    <p:sldId id="320" r:id="rId22"/>
    <p:sldId id="366" r:id="rId23"/>
    <p:sldId id="261" r:id="rId24"/>
    <p:sldId id="358" r:id="rId25"/>
    <p:sldId id="277" r:id="rId26"/>
    <p:sldId id="368" r:id="rId27"/>
    <p:sldId id="319" r:id="rId28"/>
    <p:sldId id="29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303" autoAdjust="0"/>
    <p:restoredTop sz="72559" autoAdjust="0"/>
  </p:normalViewPr>
  <p:slideViewPr>
    <p:cSldViewPr snapToGrid="0">
      <p:cViewPr varScale="1">
        <p:scale>
          <a:sx n="60" d="100"/>
          <a:sy n="60" d="100"/>
        </p:scale>
        <p:origin x="125" y="72"/>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3872331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brief reminder on what constitutes ‘locally established, grade-based requirements” (LEGBR). </a:t>
            </a:r>
          </a:p>
          <a:p>
            <a:r>
              <a:rPr lang="en-US" dirty="0"/>
              <a:t>It’s important to note that local policy may allow for students to be considered as having met LEGBR if they are directly placed into more advanced coursework (including transfer students).</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824854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a chart on where LEGBR would be required…</a:t>
            </a:r>
          </a:p>
          <a:p>
            <a:endParaRPr lang="en-US" dirty="0"/>
          </a:p>
          <a:p>
            <a:r>
              <a:rPr lang="en-US" dirty="0"/>
              <a:t>A student with a </a:t>
            </a:r>
            <a:r>
              <a:rPr lang="en-US" u="sng" dirty="0"/>
              <a:t>numeric</a:t>
            </a:r>
            <a:r>
              <a:rPr lang="en-US" dirty="0"/>
              <a:t> score ≥1500 is not required to meet LEGBR for Keystone content (e.g., you may have a student participate in the Exam without having taken an associated course) – though to earn a </a:t>
            </a:r>
            <a:r>
              <a:rPr lang="en-US" u="sng" dirty="0"/>
              <a:t>non-numeric</a:t>
            </a:r>
            <a:r>
              <a:rPr lang="en-US" dirty="0"/>
              <a:t> Proficient, the student would have been required to pass an associated course (either during the 19/20SY or as a transfer student meeting the three conditions for an NNP)</a:t>
            </a:r>
          </a:p>
          <a:p>
            <a:endParaRPr lang="en-US" dirty="0"/>
          </a:p>
          <a:p>
            <a:r>
              <a:rPr lang="en-US" dirty="0"/>
              <a:t>It’s worth noting that a student who meets the 3-score Composite Pathway requirements is not required to meet LEGBR for the Keystone content area(s) in which they scored Basic. HOWEVER, a student who utilizes the 2-score Composite Pathway must meet LEGBR for the Keystone content in which they scored Basic.</a:t>
            </a:r>
          </a:p>
          <a:p>
            <a:endParaRPr lang="en-US" dirty="0"/>
          </a:p>
          <a:p>
            <a:r>
              <a:rPr lang="en-US" dirty="0"/>
              <a:t>And, of course, a student who pursues one of the last three pathways or requests a waiver or a Keystone Diploma must meet LEGBR for Keystone content in which they either don’t have a </a:t>
            </a:r>
            <a:r>
              <a:rPr lang="en-US" u="none" dirty="0"/>
              <a:t>Keystone </a:t>
            </a:r>
            <a:r>
              <a:rPr lang="en-US" dirty="0"/>
              <a:t>Exam score ≥1500 or haven’t earned a non-numeric Proficient.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locally established, grade-based requirements, see the webinar recording for 10/18.</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273041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a:p>
        </p:txBody>
      </p:sp>
    </p:spTree>
    <p:extLst>
      <p:ext uri="{BB962C8B-B14F-4D97-AF65-F5344CB8AC3E}">
        <p14:creationId xmlns:p14="http://schemas.microsoft.com/office/powerpoint/2010/main" val="24840282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definition and the required enrollment in an approved CTE program.</a:t>
            </a:r>
          </a:p>
          <a:p>
            <a:endParaRPr lang="en-US" dirty="0"/>
          </a:p>
          <a:p>
            <a:r>
              <a:rPr lang="en-US" dirty="0"/>
              <a:t>For more information on pathway requirements for the CTE Concentrator, see the webinar recording for 11/8</a:t>
            </a:r>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61102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the Alternative Assessment Pathway by way of a sample student scenario.</a:t>
            </a:r>
          </a:p>
          <a:p>
            <a:endParaRPr lang="en-US" dirty="0"/>
          </a:p>
          <a:p>
            <a:r>
              <a:rPr lang="en-US" dirty="0"/>
              <a:t>Highlights:</a:t>
            </a:r>
          </a:p>
          <a:p>
            <a:pPr marL="171450" indent="-171450">
              <a:buFontTx/>
              <a:buChar char="-"/>
            </a:pPr>
            <a:r>
              <a:rPr lang="en-US" dirty="0"/>
              <a:t>Student is required to meet LEGBR for Bio </a:t>
            </a:r>
            <a:r>
              <a:rPr lang="en-US" i="1" dirty="0"/>
              <a:t>only</a:t>
            </a:r>
            <a:r>
              <a:rPr lang="en-US" dirty="0"/>
              <a:t> but must meet an established score in </a:t>
            </a:r>
            <a:r>
              <a:rPr lang="en-US" i="1" dirty="0"/>
              <a:t>two</a:t>
            </a:r>
            <a:r>
              <a:rPr lang="en-US" dirty="0"/>
              <a:t> AP Exams (Bio and Lit), for example, since that is one of the three criteria dependent upon Keystone Exam Proficiency. </a:t>
            </a:r>
          </a:p>
          <a:p>
            <a:pPr marL="171450" indent="-171450">
              <a:buFontTx/>
              <a:buChar char="-"/>
            </a:pPr>
            <a:r>
              <a:rPr lang="en-US" dirty="0"/>
              <a:t>The last three criteria listed are NOT dependent upon Keystone Exam Proficiency (i.e., requires one, only)</a:t>
            </a:r>
          </a:p>
          <a:p>
            <a:pPr marL="171450" indent="-171450">
              <a:buFontTx/>
              <a:buChar cha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the Alternative Assessment Pathway requirements, see the webinar recording for 11/1</a:t>
            </a:r>
          </a:p>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a:p>
        </p:txBody>
      </p:sp>
    </p:spTree>
    <p:extLst>
      <p:ext uri="{BB962C8B-B14F-4D97-AF65-F5344CB8AC3E}">
        <p14:creationId xmlns:p14="http://schemas.microsoft.com/office/powerpoint/2010/main" val="10794262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LEBGR for Keystone content in which there is no Proficient/Advanced, the Evidence-Based Pathway requires three criteria be satisfied - some of which may be satisfied more than once provided they are different courses, exams, credentials, projects, or programs.</a:t>
            </a:r>
          </a:p>
          <a:p>
            <a:endParaRPr lang="en-US" dirty="0"/>
          </a:p>
          <a:p>
            <a:r>
              <a:rPr lang="en-US" dirty="0"/>
              <a:t>Unlike the Alternative Assessment Pathway, evidence collected under the Evidence-Based Pathway may be associated with ANY subject area - but they should reflect readiness for meaningful postsecondary engagement consistent with the student’s goals and career plan.</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a:p>
        </p:txBody>
      </p:sp>
    </p:spTree>
    <p:extLst>
      <p:ext uri="{BB962C8B-B14F-4D97-AF65-F5344CB8AC3E}">
        <p14:creationId xmlns:p14="http://schemas.microsoft.com/office/powerpoint/2010/main" val="2878123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least one of the three criteria satisfied under the Evidence-Based Pathway must be listed in Section One.  This quick chart demonstrates the various combinations of evidence permissible (and not permissible).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the Evidence-Based Pathway requirements, see the webinar recording for 11/1</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a:p>
        </p:txBody>
      </p:sp>
    </p:spTree>
    <p:extLst>
      <p:ext uri="{BB962C8B-B14F-4D97-AF65-F5344CB8AC3E}">
        <p14:creationId xmlns:p14="http://schemas.microsoft.com/office/powerpoint/2010/main" val="1989579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a:p>
        </p:txBody>
      </p:sp>
    </p:spTree>
    <p:extLst>
      <p:ext uri="{BB962C8B-B14F-4D97-AF65-F5344CB8AC3E}">
        <p14:creationId xmlns:p14="http://schemas.microsoft.com/office/powerpoint/2010/main" val="2348751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 Act 158 of 2018 did not alter the existing provision under Chapter 4 (so this is not new!).</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Most students with disabilities should be able to meet Act 158 graduation requirements (i.e., graduate via one of the five pathways); however, t</a:t>
            </a:r>
            <a:r>
              <a:rPr lang="en-US" sz="1800" dirty="0">
                <a:effectLst/>
                <a:latin typeface="Calibri" panose="020F0502020204030204" pitchFamily="34" charset="0"/>
                <a:ea typeface="Calibri" panose="020F0502020204030204" pitchFamily="34" charset="0"/>
              </a:rPr>
              <a:t>his provision was designed to assist students whose special education programs, </a:t>
            </a:r>
            <a:r>
              <a:rPr lang="en-US" sz="1800" u="sng" dirty="0">
                <a:effectLst/>
                <a:latin typeface="Calibri" panose="020F0502020204030204" pitchFamily="34" charset="0"/>
                <a:ea typeface="Calibri" panose="020F0502020204030204" pitchFamily="34" charset="0"/>
              </a:rPr>
              <a:t>by design</a:t>
            </a:r>
            <a:r>
              <a:rPr lang="en-US" sz="1800" dirty="0">
                <a:effectLst/>
                <a:latin typeface="Calibri" panose="020F0502020204030204" pitchFamily="34" charset="0"/>
                <a:ea typeface="Calibri" panose="020F0502020204030204" pitchFamily="34" charset="0"/>
              </a:rPr>
              <a:t>, would not meet the statewide graduation requirements.  </a:t>
            </a:r>
            <a:r>
              <a:rPr lang="en-US" dirty="0"/>
              <a:t>When the IEP team determines the pathways are not appropriate, it is their responsibility to determine how successful completion is defined based on completion of IEP goals.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see the webinar recording for 10/25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20</a:t>
            </a:fld>
            <a:endParaRPr lang="en-US" dirty="0"/>
          </a:p>
        </p:txBody>
      </p:sp>
    </p:spTree>
    <p:extLst>
      <p:ext uri="{BB962C8B-B14F-4D97-AF65-F5344CB8AC3E}">
        <p14:creationId xmlns:p14="http://schemas.microsoft.com/office/powerpoint/2010/main" val="341667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can see, we have a lot to cover in the next half hour - so we ask that you refrain from dropping your questions into the chat until the end of the presentation when we’ve scheduled about 20 – 30 minutes for open Q&amp;A.</a:t>
            </a:r>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a:p>
        </p:txBody>
      </p:sp>
    </p:spTree>
    <p:extLst>
      <p:ext uri="{BB962C8B-B14F-4D97-AF65-F5344CB8AC3E}">
        <p14:creationId xmlns:p14="http://schemas.microsoft.com/office/powerpoint/2010/main" val="785382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Your chief school administrator may waive pathway-specific requirements for students who meet local graduation requirements and LEGBR where there is no Proficient/Advanced.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waivers are granted to more than 5% of a graduating class for reasons </a:t>
            </a:r>
            <a:r>
              <a:rPr lang="en-US" sz="1200" u="sng" dirty="0"/>
              <a:t>OTHER</a:t>
            </a:r>
            <a:r>
              <a:rPr lang="en-US" sz="1200" u="none" dirty="0"/>
              <a:t> </a:t>
            </a:r>
            <a:r>
              <a:rPr lang="en-US" sz="1200" dirty="0"/>
              <a:t>than extenuating circumstances (i.e., to a student in Grade 12 who hasn’t experienced an extenuating circumstance), the LEA is required to complete an improvement section as part of the annual Grad Report. If that happens in two consecutive years, the LEA will be subject to a comprehensive audit and a 3-yr improvement plan.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Given the approval of the pandemic as an extenuating circumstance for the classes of 23, 24, and 25, we anticipate the majority/totality of waivers granted during that period will be for extenuating circumstances.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Reminder, not included in the 5% calculation:</a:t>
            </a:r>
          </a:p>
          <a:p>
            <a:pPr marL="171450" indent="-171450">
              <a:buFontTx/>
              <a:buChar char="-"/>
            </a:pPr>
            <a:r>
              <a:rPr lang="en-US" dirty="0"/>
              <a:t>Students graduating via IEP </a:t>
            </a:r>
          </a:p>
          <a:p>
            <a:pPr marL="171450" indent="-171450">
              <a:buFontTx/>
              <a:buChar char="-"/>
            </a:pPr>
            <a:r>
              <a:rPr lang="en-US" dirty="0"/>
              <a:t>Students granted a Keystone diploma per Act 1 of 2022</a:t>
            </a:r>
          </a:p>
          <a:p>
            <a:pPr marL="171450" indent="-171450">
              <a:buFontTx/>
              <a:buChar cha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see the webinar recording for 10/25</a:t>
            </a:r>
          </a:p>
          <a:p>
            <a:pPr marL="0" indent="0">
              <a:buFontTx/>
              <a:buNone/>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21</a:t>
            </a:fld>
            <a:endParaRPr lang="en-US" dirty="0"/>
          </a:p>
        </p:txBody>
      </p:sp>
    </p:spTree>
    <p:extLst>
      <p:ext uri="{BB962C8B-B14F-4D97-AF65-F5344CB8AC3E}">
        <p14:creationId xmlns:p14="http://schemas.microsoft.com/office/powerpoint/2010/main" val="9542217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 1 eligibility requires both conditions be met. Students who are homeless (for example) but do not change </a:t>
            </a:r>
            <a:r>
              <a:rPr lang="en-US" u="sng" dirty="0"/>
              <a:t>LEAs</a:t>
            </a:r>
            <a:r>
              <a:rPr lang="en-US" dirty="0"/>
              <a:t> as a result do not fall under Act 1.</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Unless the student is graduating on IEP goals, LEAs should make every effort to assist students who have experienced education instability to meet local graduation requirements - or, where the student is unable to meet the requirements, LEAs may request a diploma from the student’s prior school. </a:t>
            </a:r>
            <a:r>
              <a:rPr lang="en-US" b="0" dirty="0"/>
              <a:t>It’s important to note that, before a local diploma may be awarded, </a:t>
            </a:r>
            <a:r>
              <a:rPr lang="en-US" dirty="0"/>
              <a:t>Act 1 eligible students </a:t>
            </a:r>
            <a:r>
              <a:rPr lang="en-US" i="0" dirty="0"/>
              <a:t>must </a:t>
            </a:r>
            <a:r>
              <a:rPr lang="en-US" dirty="0"/>
              <a:t>meet statewide graduation requirements (satisfy one of the five pathways </a:t>
            </a:r>
            <a:r>
              <a:rPr lang="en-US" b="0" dirty="0"/>
              <a:t>or, minimally, LEGBR to be granted a waiver).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Students who cannot meet local requirements at either their current or prior schools but who have at least met LEGBR may request a Keystone diploma. Students requesting a </a:t>
            </a:r>
            <a:r>
              <a:rPr lang="en-US" u="none" dirty="0"/>
              <a:t>Keystone diploma </a:t>
            </a:r>
            <a:r>
              <a:rPr lang="en-US" dirty="0"/>
              <a:t>will be considered </a:t>
            </a:r>
            <a:r>
              <a:rPr lang="en-US" u="sng" dirty="0"/>
              <a:t>non-graduates</a:t>
            </a:r>
            <a:r>
              <a:rPr lang="en-US" dirty="0"/>
              <a:t> at the local level – reducing the LEA’s Grad Rate in the FRPA Index.</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see the webinar recording for 10/25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22</a:t>
            </a:fld>
            <a:endParaRPr lang="en-US" dirty="0"/>
          </a:p>
        </p:txBody>
      </p:sp>
    </p:spTree>
    <p:extLst>
      <p:ext uri="{BB962C8B-B14F-4D97-AF65-F5344CB8AC3E}">
        <p14:creationId xmlns:p14="http://schemas.microsoft.com/office/powerpoint/2010/main" val="23278552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REMEMBER: The process by which diplomas may be earned is essentially the same for all students. The majority of students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including those with IEPs and those who have experienced education instability per Act 1</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will graduate via one of the five pathways!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who don’t match one of the scenarios we’ve outlined are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ineligible</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receive a diploma (i.e., they are not eligible to graduate).</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23</a:t>
            </a:fld>
            <a:endParaRPr lang="en-US"/>
          </a:p>
        </p:txBody>
      </p:sp>
    </p:spTree>
    <p:extLst>
      <p:ext uri="{BB962C8B-B14F-4D97-AF65-F5344CB8AC3E}">
        <p14:creationId xmlns:p14="http://schemas.microsoft.com/office/powerpoint/2010/main" val="27975290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012C48-CBE3-4456-858D-2A38C9D9ED43}" type="slidenum">
              <a:rPr lang="en-US" smtClean="0"/>
              <a:t>24</a:t>
            </a:fld>
            <a:endParaRPr lang="en-US"/>
          </a:p>
        </p:txBody>
      </p:sp>
    </p:spTree>
    <p:extLst>
      <p:ext uri="{BB962C8B-B14F-4D97-AF65-F5344CB8AC3E}">
        <p14:creationId xmlns:p14="http://schemas.microsoft.com/office/powerpoint/2010/main" val="2207110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Today’s session will not be recorded, nor will the next one on April 18</a:t>
            </a:r>
            <a:r>
              <a:rPr lang="en-US" baseline="30000" dirty="0"/>
              <a:t>th</a:t>
            </a:r>
            <a:r>
              <a:rPr lang="en-US" dirty="0"/>
              <a:t>, as they both cover content presented during prior office hours – but you can access recordings of those earlier webinars under the Professional Development section of the Grad Requirements Toolkit at pdesas.org.</a:t>
            </a:r>
          </a:p>
          <a:p>
            <a:r>
              <a:rPr lang="en-US" dirty="0"/>
              <a:t>[drop direct link in chat]</a:t>
            </a:r>
          </a:p>
          <a:p>
            <a:endParaRPr lang="en-US" dirty="0"/>
          </a:p>
          <a:p>
            <a:r>
              <a:rPr lang="en-US" dirty="0"/>
              <a:t>Still have questions? Email us at ra-edgradrequirement@pa.gov. </a:t>
            </a:r>
          </a:p>
          <a:p>
            <a:r>
              <a:rPr lang="en-US" dirty="0"/>
              <a:t>[drop in chat]</a:t>
            </a:r>
          </a:p>
        </p:txBody>
      </p:sp>
      <p:sp>
        <p:nvSpPr>
          <p:cNvPr id="4" name="Slide Number Placeholder 3"/>
          <p:cNvSpPr>
            <a:spLocks noGrp="1"/>
          </p:cNvSpPr>
          <p:nvPr>
            <p:ph type="sldNum" sz="quarter" idx="5"/>
          </p:nvPr>
        </p:nvSpPr>
        <p:spPr/>
        <p:txBody>
          <a:bodyPr/>
          <a:lstStyle/>
          <a:p>
            <a:fld id="{5B012C48-CBE3-4456-858D-2A38C9D9ED43}" type="slidenum">
              <a:rPr lang="en-US" smtClean="0"/>
              <a:t>25</a:t>
            </a:fld>
            <a:endParaRPr lang="en-US"/>
          </a:p>
        </p:txBody>
      </p:sp>
    </p:spTree>
    <p:extLst>
      <p:ext uri="{BB962C8B-B14F-4D97-AF65-F5344CB8AC3E}">
        <p14:creationId xmlns:p14="http://schemas.microsoft.com/office/powerpoint/2010/main" val="2366678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All students 21 or younger enrolled in public school entities (as defined in legislation) </a:t>
            </a:r>
            <a:r>
              <a:rPr lang="en-US" dirty="0"/>
              <a:t>are subject to statewide graduation requirements, including students who transfer into the 12</a:t>
            </a:r>
            <a:r>
              <a:rPr lang="en-US" baseline="30000" dirty="0"/>
              <a:t>th</a:t>
            </a:r>
            <a:r>
              <a:rPr lang="en-US" dirty="0"/>
              <a:t> grade at the end of the school year, students who have experienced education instability (as defined in Act 1), and students with IEPs – all are subject to the graduation requirements…HOWEVER, there may be special considerations for students in specific situations, which we’ll address in a few minutes.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PLACEMENTS: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Where a student enrolled in your district is placed into another educational setting with the intention of granting that student </a:t>
            </a:r>
            <a:r>
              <a:rPr lang="en-US" i="1" dirty="0"/>
              <a:t>a diploma from your LEA </a:t>
            </a:r>
            <a:r>
              <a:rPr lang="en-US" dirty="0"/>
              <a:t>upon successful completion of the program, that student is subject to the graduation requirements in your board-approved policy regardless of whether the student returns to the LEA secondary school or completes the program in placement. ‘Other education settings’ would include correctional or rehabilitative facilities and programs for students with severe/profound or multiple disabilities or for disruptive youth.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Conversely, where a student for whom you are providing educational services is enrolled elsewhere and will receive </a:t>
            </a:r>
            <a:r>
              <a:rPr lang="en-US" i="1" dirty="0"/>
              <a:t>a diploma from their resident school </a:t>
            </a:r>
            <a:r>
              <a:rPr lang="en-US" dirty="0"/>
              <a:t>upon completion of the program, that student is subject to the graduation requirements of the resident school.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Check PDE’s Basic Education Circulars (BECs) for guidance on placement agreements and responsibilities of the various parties.</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dirty="0"/>
          </a:p>
        </p:txBody>
      </p:sp>
    </p:spTree>
    <p:extLst>
      <p:ext uri="{BB962C8B-B14F-4D97-AF65-F5344CB8AC3E}">
        <p14:creationId xmlns:p14="http://schemas.microsoft.com/office/powerpoint/2010/main" val="714939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process by which diplomas may be earned is essentially the same for all students. There are a few considerations for students in specific situations – HOWEVER, it’s worth noting that the majority of students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including those with IEPs and those who have experienced education instability per Act 1</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will graduate via one of the five pathways!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IEP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One of the considerations is for students with an IEP whose program, BY DESIGN, does not meet statewide graduation requirements – these students may be granted a diploma for the successful completion of the special education program per Ch 4.24. This is not new! Your IEP team will continue to make individual student determinations as to how each student will graduate – but remember, most students with IEPs will graduate via one of the five pathways we just discussed.</a:t>
            </a: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WAIVER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Another consideration is for students who have met local graduation requirements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LEGBR for Keystone content in which they don’t have a Proficient/Advanced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but</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who haven’t fully satisfied a pathway – these students may have those pathway-specific requirements waived (i.e., be granted a waiver) if they’re in Grade 12 or experiencing extenuating circumstances, which we’ll discuss in a little more detail later in the presentation.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KEYSTONE DIPLOMA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last consideration listed here is for students who have experienced education instability as defined in Act 1 of 2022. If a student who falls under Act 1 does not meet the local graduation requirements of their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current</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school, the LEA must work with the student’s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prior</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school to determine whether the student meets the prior school’s local graduation requirements.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If that student </a:t>
            </a:r>
            <a:r>
              <a:rPr lang="en-US" sz="1200" u="non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cannot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meet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local graduation requirements</a:t>
            </a:r>
            <a:r>
              <a:rPr lang="en-US" sz="1200" i="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either their current or prior school, the student may request a Keystone Diploma from PDE – HOWEVER, a student who requests a Keystone diploma must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least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have met the requirements for Keystone content (i.e., LEGBR for Keystone content in which they don’t have a Proficient/Advanced).  </a:t>
            </a:r>
            <a:endParaRPr lang="en-US" sz="1200" i="0" kern="1200" dirty="0">
              <a:solidFill>
                <a:schemeClr val="tx1"/>
              </a:solidFill>
              <a:effectLst/>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kern="1200" dirty="0">
              <a:solidFill>
                <a:schemeClr val="tx1"/>
              </a:solidFill>
              <a:effectLst/>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 that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only</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students who qualify under Act 1 are eligible and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LEAs must exhaust all other options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before requesting a Keystone diploma. Students requesting Keystone diplomas are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considered as having graduated from the LEA and are </a:t>
            </a:r>
            <a:r>
              <a:rPr lang="en-US" sz="12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excluded </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from an LEA’s grad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who don’t match one of the scenarios we’ve outlined are </a:t>
            </a:r>
            <a:r>
              <a:rPr lang="en-US" sz="12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ineligible</a:t>
            </a: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receive a diploma (i.e., they are not eligible to graduate).</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a:p>
        </p:txBody>
      </p:sp>
    </p:spTree>
    <p:extLst>
      <p:ext uri="{BB962C8B-B14F-4D97-AF65-F5344CB8AC3E}">
        <p14:creationId xmlns:p14="http://schemas.microsoft.com/office/powerpoint/2010/main" val="170316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dirty="0"/>
          </a:p>
        </p:txBody>
      </p:sp>
    </p:spTree>
    <p:extLst>
      <p:ext uri="{BB962C8B-B14F-4D97-AF65-F5344CB8AC3E}">
        <p14:creationId xmlns:p14="http://schemas.microsoft.com/office/powerpoint/2010/main" val="2484028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refresher on numeric and non-numeric Keystone Exam scores.  </a:t>
            </a:r>
          </a:p>
          <a:p>
            <a:r>
              <a:rPr lang="en-US" dirty="0"/>
              <a:t>A numeric scores is attained only by taking the Keystone Exam.</a:t>
            </a:r>
          </a:p>
          <a:p>
            <a:r>
              <a:rPr lang="en-US" dirty="0"/>
              <a:t>A non-numeric score of Proficient may be attained in one of two ways…[next slide]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a:p>
        </p:txBody>
      </p:sp>
    </p:spTree>
    <p:extLst>
      <p:ext uri="{BB962C8B-B14F-4D97-AF65-F5344CB8AC3E}">
        <p14:creationId xmlns:p14="http://schemas.microsoft.com/office/powerpoint/2010/main" val="1521297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may award a transfer student an NNP if all three of these conditions are met.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one or more are not met (e.g., the student did not participate in a standardized assessment), you can’t award the NNP </a:t>
            </a:r>
            <a:r>
              <a:rPr lang="en-US" i="1" dirty="0"/>
              <a:t>but </a:t>
            </a:r>
            <a:r>
              <a:rPr lang="en-US" dirty="0"/>
              <a:t>you may consider the student as having meet locally established, grade-based requirements for the Keystone content.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This is the same process by which you have been evaluating transfer students to determine whether they may be exempted from participation in the Keystone Exam.</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dirty="0"/>
          </a:p>
        </p:txBody>
      </p:sp>
    </p:spTree>
    <p:extLst>
      <p:ext uri="{BB962C8B-B14F-4D97-AF65-F5344CB8AC3E}">
        <p14:creationId xmlns:p14="http://schemas.microsoft.com/office/powerpoint/2010/main" val="1545812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a:t>
            </a:r>
            <a:r>
              <a:rPr lang="en-US" u="sng" dirty="0"/>
              <a:t>federal accountability</a:t>
            </a:r>
            <a:r>
              <a:rPr lang="en-US" dirty="0"/>
              <a:t>, only a “first-time test-taker” was counted as having a non-numeric Proficient…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for the purposes of meeting </a:t>
            </a:r>
            <a:r>
              <a:rPr lang="en-US" u="sng" dirty="0"/>
              <a:t>graduation requirements</a:t>
            </a:r>
            <a:r>
              <a:rPr lang="en-US" dirty="0"/>
              <a:t>, you may consider any student (including a transfer student) as having a ‘non-numeric proficient score’ if they successfully completed a course associated with Keystone content during the 19/20SY – including a student who repeated and passed a trigger course or who passed an eligible credit-recovery course.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a:p>
        </p:txBody>
      </p:sp>
    </p:spTree>
    <p:extLst>
      <p:ext uri="{BB962C8B-B14F-4D97-AF65-F5344CB8AC3E}">
        <p14:creationId xmlns:p14="http://schemas.microsoft.com/office/powerpoint/2010/main" val="377952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Here’s a quick chart to remind you where numeric and non-numeric scores may be applied. Students who earned an NNP </a:t>
            </a:r>
            <a:r>
              <a:rPr lang="en-US" i="1" dirty="0"/>
              <a:t>and </a:t>
            </a:r>
            <a:r>
              <a:rPr lang="en-US" dirty="0"/>
              <a:t>also tested may use </a:t>
            </a:r>
            <a:r>
              <a:rPr lang="en-US" i="1" dirty="0"/>
              <a:t>whichever</a:t>
            </a:r>
            <a:r>
              <a:rPr lang="en-US" dirty="0"/>
              <a:t> score (numeric or non-numeric) is most advantageous to satisfying a pathway. </a:t>
            </a:r>
          </a:p>
          <a:p>
            <a:endParaRPr lang="en-US" dirty="0"/>
          </a:p>
          <a:p>
            <a:r>
              <a:rPr lang="en-US" dirty="0"/>
              <a:t>Note that having an NNP does not disqualify a student from pursuing the 3-score composite, but the NNP may not be used to satisfy the requirements. (must use a numeric score from each of the three exams)</a:t>
            </a:r>
          </a:p>
          <a:p>
            <a:endParaRPr lang="en-US" dirty="0"/>
          </a:p>
          <a:p>
            <a:r>
              <a:rPr lang="en-US" dirty="0"/>
              <a:t>To utilize the 2-score composite, a student must have earned one NNP under Act 136 – however, like the 3-score composite, the NNP itself may not be used to satisfy the pathway requirements (i.e., the highest </a:t>
            </a:r>
            <a:r>
              <a:rPr lang="en-US" u="sng" dirty="0"/>
              <a:t>numeric</a:t>
            </a:r>
            <a:r>
              <a:rPr lang="en-US" u="none" dirty="0"/>
              <a:t> </a:t>
            </a:r>
            <a:r>
              <a:rPr lang="en-US" dirty="0"/>
              <a:t>scores in each of the two Keystone areas not associated with the NNP must be used to calculate the composite, one </a:t>
            </a:r>
            <a:r>
              <a:rPr lang="en-US" u="sng" dirty="0"/>
              <a:t>must be</a:t>
            </a:r>
            <a:r>
              <a:rPr lang="en-US" u="none" dirty="0"/>
              <a:t> </a:t>
            </a:r>
            <a:r>
              <a:rPr lang="en-US" dirty="0"/>
              <a:t>Proficient or Advanced and the other </a:t>
            </a:r>
            <a:r>
              <a:rPr lang="en-US" u="sng" dirty="0"/>
              <a:t>may not be</a:t>
            </a:r>
            <a:r>
              <a:rPr lang="en-US" u="none" dirty="0"/>
              <a:t> </a:t>
            </a:r>
            <a:r>
              <a:rPr lang="en-US" dirty="0"/>
              <a:t>Below Basic). </a:t>
            </a:r>
          </a:p>
          <a:p>
            <a:endParaRPr lang="en-US" dirty="0"/>
          </a:p>
          <a:p>
            <a:r>
              <a:rPr lang="en-US" dirty="0"/>
              <a:t>Students </a:t>
            </a:r>
            <a:r>
              <a:rPr lang="en-US" u="sng" dirty="0"/>
              <a:t>not </a:t>
            </a:r>
            <a:r>
              <a:rPr lang="en-US" dirty="0"/>
              <a:t>eligible to utilize the 2-score composite option:</a:t>
            </a:r>
          </a:p>
          <a:p>
            <a:pPr marL="171450" indent="-171450">
              <a:buFontTx/>
              <a:buChar char="-"/>
            </a:pPr>
            <a:r>
              <a:rPr lang="en-US" dirty="0"/>
              <a:t>Students awarded more than one NNP under Act 136</a:t>
            </a:r>
          </a:p>
          <a:p>
            <a:pPr marL="171450" indent="-171450">
              <a:buFontTx/>
              <a:buChar char="-"/>
            </a:pPr>
            <a:r>
              <a:rPr lang="en-US" dirty="0"/>
              <a:t>Students not awarded an NNP under Act 136</a:t>
            </a:r>
          </a:p>
          <a:p>
            <a:endParaRPr lang="en-US" dirty="0"/>
          </a:p>
          <a:p>
            <a:r>
              <a:rPr lang="en-US" dirty="0"/>
              <a:t>Up to two Proficients (either numeric or non-numeric) may be used as evidence in the Evidence-Based Pathway (provided each is for a different keystone content area).</a:t>
            </a:r>
          </a:p>
          <a:p>
            <a:endParaRPr lang="en-US" dirty="0"/>
          </a:p>
          <a:p>
            <a:r>
              <a:rPr lang="en-US" dirty="0"/>
              <a:t>Lastly, wherever students have numeric scores of Proficient or Advanced, they do </a:t>
            </a:r>
            <a:r>
              <a:rPr lang="en-US" u="sng" dirty="0"/>
              <a:t>not</a:t>
            </a:r>
            <a:r>
              <a:rPr lang="en-US" u="none" dirty="0"/>
              <a:t> </a:t>
            </a:r>
            <a:r>
              <a:rPr lang="en-US" dirty="0"/>
              <a:t>need to meet LEGBR – and students who earned NNPs should have already met LEGBR </a:t>
            </a:r>
            <a:r>
              <a:rPr lang="en-US" i="1" dirty="0"/>
              <a:t>while </a:t>
            </a:r>
            <a:r>
              <a:rPr lang="en-US" dirty="0"/>
              <a:t>earning the NNP (passing the course is a condition of the NNP).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Numeric &amp; Non-Numeric scores, see the webinar recording for 10/18.</a:t>
            </a:r>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28439350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4/19/2023</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4/19/2023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a:latin typeface="proxima-nova"/>
              <a:cs typeface="Arial" panose="020B0604020202020204" pitchFamily="34" charset="0"/>
            </a:endParaRPr>
          </a:p>
          <a:p>
            <a:endParaRPr lang="en-US"/>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4/19/2023</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4/19/2023</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4/19/2023</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4/19/2023</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4/19/2023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4/19/2023</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4/19/2023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4/19/2023</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4/19/2023</a:t>
            </a:fld>
            <a:endParaRPr lang="en-US"/>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en.wikipedia.org/wiki/File:Dark_Red_x.svg" TargetMode="External"/><Relationship Id="rId3" Type="http://schemas.openxmlformats.org/officeDocument/2006/relationships/image" Target="../media/image6.png"/><Relationship Id="rId7" Type="http://schemas.openxmlformats.org/officeDocument/2006/relationships/image" Target="../media/image9.sv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hyperlink" Target="https://pixabay.com/vectors/check-correct-green-mark-tick-157822/"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pdesas.org/" TargetMode="External"/><Relationship Id="rId2" Type="http://schemas.openxmlformats.org/officeDocument/2006/relationships/notesSlide" Target="../notesSlides/notesSlide24.xml"/><Relationship Id="rId1" Type="http://schemas.openxmlformats.org/officeDocument/2006/relationships/slideLayout" Target="../slideLayouts/slideLayout11.xml"/><Relationship Id="rId5" Type="http://schemas.openxmlformats.org/officeDocument/2006/relationships/hyperlink" Target="mailto:RA-EDGRADREQUIREMENT@PA.GOV" TargetMode="External"/><Relationship Id="rId4" Type="http://schemas.openxmlformats.org/officeDocument/2006/relationships/hyperlink" Target="http://www.education.p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a:t>Pennsylvania </a:t>
            </a:r>
            <a:br>
              <a:rPr lang="en-US"/>
            </a:br>
            <a:r>
              <a:rPr lang="en-US"/>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a:bodyPr>
          <a:lstStyle/>
          <a:p>
            <a:pPr>
              <a:spcBef>
                <a:spcPts val="1200"/>
              </a:spcBef>
              <a:spcAft>
                <a:spcPts val="1200"/>
              </a:spcAft>
            </a:pPr>
            <a:r>
              <a:rPr lang="en-US" sz="2800" dirty="0"/>
              <a:t>Requirements Review </a:t>
            </a:r>
          </a:p>
          <a:p>
            <a:pPr>
              <a:spcBef>
                <a:spcPts val="1200"/>
              </a:spcBef>
              <a:spcAft>
                <a:spcPts val="1200"/>
              </a:spcAft>
            </a:pPr>
            <a:r>
              <a:rPr lang="en-US" sz="2800" dirty="0"/>
              <a:t>April 11, 2023</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4B31-E534-7668-070A-05ECE30B8B14}"/>
              </a:ext>
            </a:extLst>
          </p:cNvPr>
          <p:cNvSpPr>
            <a:spLocks noGrp="1"/>
          </p:cNvSpPr>
          <p:nvPr>
            <p:ph type="title"/>
          </p:nvPr>
        </p:nvSpPr>
        <p:spPr/>
        <p:txBody>
          <a:bodyPr>
            <a:normAutofit/>
          </a:bodyPr>
          <a:lstStyle/>
          <a:p>
            <a:r>
              <a:rPr lang="en-US" sz="3600" b="1" dirty="0"/>
              <a:t>Applying Numeric</a:t>
            </a:r>
            <a:r>
              <a:rPr lang="en-US" dirty="0"/>
              <a:t> </a:t>
            </a:r>
            <a:r>
              <a:rPr lang="en-US" sz="3600" b="1" dirty="0"/>
              <a:t>&amp; Non-Numeric </a:t>
            </a:r>
            <a:br>
              <a:rPr lang="en-US" sz="3600" b="1" dirty="0"/>
            </a:br>
            <a:r>
              <a:rPr lang="en-US" sz="3600" b="1" dirty="0"/>
              <a:t>Proficient/Advanced Scores</a:t>
            </a:r>
            <a:endParaRPr lang="en-US" sz="3600" dirty="0"/>
          </a:p>
        </p:txBody>
      </p:sp>
      <p:graphicFrame>
        <p:nvGraphicFramePr>
          <p:cNvPr id="6" name="Table 6">
            <a:extLst>
              <a:ext uri="{FF2B5EF4-FFF2-40B4-BE49-F238E27FC236}">
                <a16:creationId xmlns:a16="http://schemas.microsoft.com/office/drawing/2014/main" id="{C1A02C6B-580A-56ED-08BB-E362092D7F17}"/>
              </a:ext>
            </a:extLst>
          </p:cNvPr>
          <p:cNvGraphicFramePr>
            <a:graphicFrameLocks noGrp="1"/>
          </p:cNvGraphicFramePr>
          <p:nvPr>
            <p:ph idx="1"/>
            <p:extLst>
              <p:ext uri="{D42A27DB-BD31-4B8C-83A1-F6EECF244321}">
                <p14:modId xmlns:p14="http://schemas.microsoft.com/office/powerpoint/2010/main" val="2338561521"/>
              </p:ext>
            </p:extLst>
          </p:nvPr>
        </p:nvGraphicFramePr>
        <p:xfrm>
          <a:off x="838200" y="1726223"/>
          <a:ext cx="10180319" cy="4455160"/>
        </p:xfrm>
        <a:graphic>
          <a:graphicData uri="http://schemas.openxmlformats.org/drawingml/2006/table">
            <a:tbl>
              <a:tblPr firstRow="1" bandRow="1">
                <a:tableStyleId>{1FECB4D8-DB02-4DC6-A0A2-4F2EBAE1DC90}</a:tableStyleId>
              </a:tblPr>
              <a:tblGrid>
                <a:gridCol w="3474720">
                  <a:extLst>
                    <a:ext uri="{9D8B030D-6E8A-4147-A177-3AD203B41FA5}">
                      <a16:colId xmlns:a16="http://schemas.microsoft.com/office/drawing/2014/main" val="3744614719"/>
                    </a:ext>
                  </a:extLst>
                </a:gridCol>
                <a:gridCol w="3200400">
                  <a:extLst>
                    <a:ext uri="{9D8B030D-6E8A-4147-A177-3AD203B41FA5}">
                      <a16:colId xmlns:a16="http://schemas.microsoft.com/office/drawing/2014/main" val="103145887"/>
                    </a:ext>
                  </a:extLst>
                </a:gridCol>
                <a:gridCol w="3505199">
                  <a:extLst>
                    <a:ext uri="{9D8B030D-6E8A-4147-A177-3AD203B41FA5}">
                      <a16:colId xmlns:a16="http://schemas.microsoft.com/office/drawing/2014/main" val="3717731852"/>
                    </a:ext>
                  </a:extLst>
                </a:gridCol>
              </a:tblGrid>
              <a:tr h="370840">
                <a:tc>
                  <a:txBody>
                    <a:bodyPr/>
                    <a:lstStyle/>
                    <a:p>
                      <a:endParaRPr lang="en-US" dirty="0">
                        <a:latin typeface="proxima-nova"/>
                      </a:endParaRPr>
                    </a:p>
                    <a:p>
                      <a:endParaRPr lang="en-US" dirty="0">
                        <a:latin typeface="proxima-nova"/>
                      </a:endParaRPr>
                    </a:p>
                  </a:txBody>
                  <a:tcPr/>
                </a:tc>
                <a:tc>
                  <a:txBody>
                    <a:bodyPr/>
                    <a:lstStyle/>
                    <a:p>
                      <a:pPr algn="ctr"/>
                      <a:r>
                        <a:rPr lang="en-US" sz="2000" dirty="0">
                          <a:latin typeface="proxima-nova"/>
                        </a:rPr>
                        <a:t>NUMERIC SCORE</a:t>
                      </a:r>
                    </a:p>
                    <a:p>
                      <a:pPr algn="ctr"/>
                      <a:r>
                        <a:rPr lang="en-US" sz="2000" dirty="0">
                          <a:latin typeface="proxima-nova"/>
                        </a:rPr>
                        <a:t>Proficient/Advanced</a:t>
                      </a:r>
                    </a:p>
                  </a:txBody>
                  <a:tcPr anchor="ctr"/>
                </a:tc>
                <a:tc>
                  <a:txBody>
                    <a:bodyPr/>
                    <a:lstStyle/>
                    <a:p>
                      <a:pPr algn="ctr"/>
                      <a:r>
                        <a:rPr lang="en-US" sz="2000" dirty="0">
                          <a:latin typeface="proxima-nova"/>
                        </a:rPr>
                        <a:t>NON-NUMERIC SCORE</a:t>
                      </a:r>
                    </a:p>
                    <a:p>
                      <a:pPr algn="ctr"/>
                      <a:r>
                        <a:rPr lang="en-US" sz="2000" dirty="0">
                          <a:latin typeface="proxima-nova"/>
                        </a:rPr>
                        <a:t>Proficient</a:t>
                      </a:r>
                    </a:p>
                  </a:txBody>
                  <a:tcPr anchor="ctr"/>
                </a:tc>
                <a:extLst>
                  <a:ext uri="{0D108BD9-81ED-4DB2-BD59-A6C34878D82A}">
                    <a16:rowId xmlns:a16="http://schemas.microsoft.com/office/drawing/2014/main" val="3780463713"/>
                  </a:ext>
                </a:extLst>
              </a:tr>
              <a:tr h="370840">
                <a:tc>
                  <a:txBody>
                    <a:bodyPr/>
                    <a:lstStyle/>
                    <a:p>
                      <a:r>
                        <a:rPr lang="en-US" sz="1800" b="1" dirty="0">
                          <a:latin typeface="proxima-nova"/>
                        </a:rPr>
                        <a:t>Keystone Proficiency Pathway </a:t>
                      </a:r>
                      <a:endParaRPr lang="en-US" b="1" dirty="0">
                        <a:latin typeface="proxima-nova"/>
                      </a:endParaRPr>
                    </a:p>
                  </a:txBody>
                  <a:tcPr/>
                </a:tc>
                <a:tc>
                  <a:txBody>
                    <a:bodyPr/>
                    <a:lstStyle/>
                    <a:p>
                      <a:pPr algn="ctr"/>
                      <a:r>
                        <a:rPr lang="en-US" dirty="0">
                          <a:latin typeface="proxima-nova"/>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extLst>
                  <a:ext uri="{0D108BD9-81ED-4DB2-BD59-A6C34878D82A}">
                    <a16:rowId xmlns:a16="http://schemas.microsoft.com/office/drawing/2014/main" val="2240906494"/>
                  </a:ext>
                </a:extLst>
              </a:tr>
              <a:tr h="370840">
                <a:tc>
                  <a:txBody>
                    <a:bodyPr/>
                    <a:lstStyle/>
                    <a:p>
                      <a:r>
                        <a:rPr lang="en-US" sz="1800" b="1" dirty="0">
                          <a:latin typeface="proxima-nova"/>
                        </a:rPr>
                        <a:t>Keystone Composite Pathway</a:t>
                      </a:r>
                    </a:p>
                    <a:p>
                      <a:r>
                        <a:rPr lang="en-US" sz="1800" b="0" dirty="0">
                          <a:latin typeface="proxima-nova"/>
                        </a:rPr>
                        <a:t>3 Score</a:t>
                      </a:r>
                      <a:endParaRPr lang="en-US" b="0"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proxima-nova"/>
                        </a:rPr>
                        <a:t>[Minimally, one]</a:t>
                      </a:r>
                    </a:p>
                  </a:txBody>
                  <a:tcPr anchor="ctr"/>
                </a:tc>
                <a:tc>
                  <a:txBody>
                    <a:bodyPr/>
                    <a:lstStyle/>
                    <a:p>
                      <a:pPr algn="ctr"/>
                      <a:r>
                        <a:rPr lang="en-US" dirty="0">
                          <a:solidFill>
                            <a:srgbClr val="C00000"/>
                          </a:solidFill>
                          <a:latin typeface="proxima-nova"/>
                        </a:rPr>
                        <a:t>NA</a:t>
                      </a:r>
                    </a:p>
                  </a:txBody>
                  <a:tcPr anchor="ctr"/>
                </a:tc>
                <a:extLst>
                  <a:ext uri="{0D108BD9-81ED-4DB2-BD59-A6C34878D82A}">
                    <a16:rowId xmlns:a16="http://schemas.microsoft.com/office/drawing/2014/main" val="2913347494"/>
                  </a:ext>
                </a:extLst>
              </a:tr>
              <a:tr h="370840">
                <a:tc>
                  <a:txBody>
                    <a:bodyPr/>
                    <a:lstStyle/>
                    <a:p>
                      <a:r>
                        <a:rPr lang="en-US" b="1" dirty="0">
                          <a:latin typeface="proxima-nova"/>
                        </a:rPr>
                        <a:t>Keystone Composite Pathway </a:t>
                      </a:r>
                    </a:p>
                    <a:p>
                      <a:r>
                        <a:rPr lang="en-US" b="0" i="0" dirty="0">
                          <a:latin typeface="proxima-nova"/>
                        </a:rPr>
                        <a:t>2 Score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proxima-nova"/>
                        </a:rPr>
                        <a:t>[Minimally one]</a:t>
                      </a:r>
                    </a:p>
                  </a:txBody>
                  <a:tcPr anchor="ctr"/>
                </a:tc>
                <a:tc>
                  <a:txBody>
                    <a:bodyPr/>
                    <a:lstStyle/>
                    <a:p>
                      <a:pPr algn="ctr"/>
                      <a:r>
                        <a:rPr lang="en-US" sz="1200" dirty="0">
                          <a:latin typeface="proxima-nova"/>
                        </a:rPr>
                        <a:t>[Eligibility based on receipt of </a:t>
                      </a:r>
                      <a:r>
                        <a:rPr lang="en-US" sz="1200" b="1" u="sng" dirty="0">
                          <a:latin typeface="proxima-nova"/>
                        </a:rPr>
                        <a:t>one NNP per Act 136</a:t>
                      </a:r>
                      <a:r>
                        <a:rPr lang="en-US" sz="1200" dirty="0">
                          <a:latin typeface="proxima-nova"/>
                        </a:rPr>
                        <a:t>, but NNP not used to satisfy Pathway requirements]</a:t>
                      </a:r>
                    </a:p>
                  </a:txBody>
                  <a:tcPr anchor="ctr"/>
                </a:tc>
                <a:extLst>
                  <a:ext uri="{0D108BD9-81ED-4DB2-BD59-A6C34878D82A}">
                    <a16:rowId xmlns:a16="http://schemas.microsoft.com/office/drawing/2014/main" val="5976081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proxima-nova"/>
                        </a:rPr>
                        <a:t>Evidence-Based Pathway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latin typeface="proxima-nova"/>
                        </a:rPr>
                        <a:t>Section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extLst>
                  <a:ext uri="{0D108BD9-81ED-4DB2-BD59-A6C34878D82A}">
                    <a16:rowId xmlns:a16="http://schemas.microsoft.com/office/drawing/2014/main" val="1501687360"/>
                  </a:ext>
                </a:extLst>
              </a:tr>
              <a:tr h="37084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latin typeface="proxima-nov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proxima-nova"/>
                        </a:rPr>
                        <a:t>Locally-Established Grade-Based Requirements (LEGBR)</a:t>
                      </a: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latin typeface="proxima-nova"/>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proxima-nova"/>
                      </a:endParaRPr>
                    </a:p>
                  </a:txBody>
                  <a:tcPr anchor="ctr"/>
                </a:tc>
                <a:extLst>
                  <a:ext uri="{0D108BD9-81ED-4DB2-BD59-A6C34878D82A}">
                    <a16:rowId xmlns:a16="http://schemas.microsoft.com/office/drawing/2014/main" val="18401997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proxima-nova"/>
                        </a:rPr>
                        <a:t>Abrogates LEGBR for Keystone content (i.e., needn’t meet LEGBR for Keystone content in which Proficient/Advanced)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proxima-nova"/>
                        </a:rPr>
                        <a:t>[LEGBR met while earning NNP]</a:t>
                      </a:r>
                    </a:p>
                  </a:txBody>
                  <a:tcPr anchor="ctr"/>
                </a:tc>
                <a:extLst>
                  <a:ext uri="{0D108BD9-81ED-4DB2-BD59-A6C34878D82A}">
                    <a16:rowId xmlns:a16="http://schemas.microsoft.com/office/drawing/2014/main" val="82759357"/>
                  </a:ext>
                </a:extLst>
              </a:tr>
            </a:tbl>
          </a:graphicData>
        </a:graphic>
      </p:graphicFrame>
      <p:sp>
        <p:nvSpPr>
          <p:cNvPr id="5" name="Slide Number Placeholder 4">
            <a:extLst>
              <a:ext uri="{FF2B5EF4-FFF2-40B4-BE49-F238E27FC236}">
                <a16:creationId xmlns:a16="http://schemas.microsoft.com/office/drawing/2014/main" id="{6D86E252-8E2E-6208-9AD5-48868D7A1653}"/>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389707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600" dirty="0"/>
              <a:t>Locally Established Grade-Based Requirements (LEGBR)</a:t>
            </a:r>
          </a:p>
          <a:p>
            <a:r>
              <a:rPr lang="en-US" sz="3600" dirty="0"/>
              <a:t>for Keystone Content</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11</a:t>
            </a:fld>
            <a:endParaRPr lang="en-US" dirty="0"/>
          </a:p>
        </p:txBody>
      </p:sp>
    </p:spTree>
    <p:extLst>
      <p:ext uri="{BB962C8B-B14F-4D97-AF65-F5344CB8AC3E}">
        <p14:creationId xmlns:p14="http://schemas.microsoft.com/office/powerpoint/2010/main" val="1473128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5CC4-C2CF-5041-AE2B-D9E3FCADCA57}"/>
              </a:ext>
            </a:extLst>
          </p:cNvPr>
          <p:cNvSpPr>
            <a:spLocks noGrp="1"/>
          </p:cNvSpPr>
          <p:nvPr>
            <p:ph type="title"/>
          </p:nvPr>
        </p:nvSpPr>
        <p:spPr/>
        <p:txBody>
          <a:bodyPr>
            <a:normAutofit fontScale="90000"/>
          </a:bodyPr>
          <a:lstStyle/>
          <a:p>
            <a:r>
              <a:rPr lang="en-US" sz="3600" b="1" dirty="0"/>
              <a:t>What are Locally Established Grade-Based Requirements?</a:t>
            </a:r>
            <a:endParaRPr lang="en-US" dirty="0"/>
          </a:p>
        </p:txBody>
      </p:sp>
      <p:sp>
        <p:nvSpPr>
          <p:cNvPr id="3" name="Content Placeholder 2">
            <a:extLst>
              <a:ext uri="{FF2B5EF4-FFF2-40B4-BE49-F238E27FC236}">
                <a16:creationId xmlns:a16="http://schemas.microsoft.com/office/drawing/2014/main" id="{81A99FFF-6BA4-174D-B9E3-FF82B2C8625E}"/>
              </a:ext>
            </a:extLst>
          </p:cNvPr>
          <p:cNvSpPr>
            <a:spLocks noGrp="1"/>
          </p:cNvSpPr>
          <p:nvPr>
            <p:ph idx="1"/>
          </p:nvPr>
        </p:nvSpPr>
        <p:spPr/>
        <p:txBody>
          <a:bodyPr>
            <a:normAutofit/>
          </a:bodyPr>
          <a:lstStyle/>
          <a:p>
            <a:pPr marL="0" indent="0">
              <a:buNone/>
            </a:pPr>
            <a:r>
              <a:rPr lang="en-US" sz="1800" dirty="0">
                <a:latin typeface="proxima-nova"/>
              </a:rPr>
              <a:t>Requirements may include successful completion of a: </a:t>
            </a:r>
          </a:p>
          <a:p>
            <a:r>
              <a:rPr lang="en-US" sz="1800" dirty="0">
                <a:latin typeface="proxima-nova"/>
              </a:rPr>
              <a:t>Keystone Exam ‘trigger course’</a:t>
            </a:r>
          </a:p>
          <a:p>
            <a:r>
              <a:rPr lang="en-US" sz="1800" dirty="0">
                <a:latin typeface="proxima-nova"/>
              </a:rPr>
              <a:t>Course that covers the breadth and depth of the Keystone content but is not considered a ‘trigger course’ (e.g., Bio credit recovery or AP Bio)</a:t>
            </a:r>
          </a:p>
          <a:p>
            <a:r>
              <a:rPr lang="en-US" sz="1800" dirty="0">
                <a:latin typeface="proxima-nova"/>
              </a:rPr>
              <a:t>Project-Based Assessment (PBA)*</a:t>
            </a:r>
          </a:p>
          <a:p>
            <a:pPr marL="457200" lvl="1" indent="0">
              <a:buNone/>
            </a:pPr>
            <a:r>
              <a:rPr lang="en-US" sz="1600" dirty="0">
                <a:latin typeface="proxima-nova"/>
              </a:rPr>
              <a:t>*LEAs may design their own PBAs and procedures for administration or utilize the project-based assessments available on SAS</a:t>
            </a:r>
            <a:r>
              <a:rPr lang="en-US" sz="1600" dirty="0"/>
              <a:t>.</a:t>
            </a:r>
            <a:r>
              <a:rPr lang="en-US" sz="1600" dirty="0">
                <a:latin typeface="proxima-nova"/>
              </a:rPr>
              <a:t> </a:t>
            </a:r>
          </a:p>
          <a:p>
            <a:pPr marL="0" indent="0">
              <a:buNone/>
            </a:pPr>
            <a:endParaRPr lang="en-US" sz="1800" dirty="0"/>
          </a:p>
          <a:p>
            <a:pPr marL="0" indent="0">
              <a:buNone/>
            </a:pPr>
            <a:r>
              <a:rPr lang="en-US" sz="1800" dirty="0"/>
              <a:t>NOTE: Local policy may allow for students placed in more advanced coursework (i.e., courses for which the Keystone content would have been pre-requisite) to be considered as having demonstrated ‘proficiency’ in the Keystone content for the purposes of meeting LEGBR.</a:t>
            </a:r>
          </a:p>
        </p:txBody>
      </p:sp>
      <p:sp>
        <p:nvSpPr>
          <p:cNvPr id="6" name="Text Placeholder 5">
            <a:extLst>
              <a:ext uri="{FF2B5EF4-FFF2-40B4-BE49-F238E27FC236}">
                <a16:creationId xmlns:a16="http://schemas.microsoft.com/office/drawing/2014/main" id="{9A4B668B-19BC-784D-C7F0-3B159C707B07}"/>
              </a:ext>
            </a:extLst>
          </p:cNvPr>
          <p:cNvSpPr>
            <a:spLocks noGrp="1"/>
          </p:cNvSpPr>
          <p:nvPr>
            <p:ph type="body" sz="half" idx="2"/>
          </p:nvPr>
        </p:nvSpPr>
        <p:spPr/>
        <p:txBody>
          <a:bodyPr>
            <a:normAutofit/>
          </a:bodyPr>
          <a:lstStyle/>
          <a:p>
            <a:r>
              <a:rPr lang="en-US" sz="2000" dirty="0"/>
              <a:t>P</a:t>
            </a:r>
            <a:r>
              <a:rPr lang="en-US" sz="2000" dirty="0">
                <a:latin typeface="proxima-nova"/>
              </a:rPr>
              <a:t>erformance criteria identified by the LEA and reflected in the local graduation policy as consistent with proficiency in the Keystone academic content. </a:t>
            </a:r>
          </a:p>
        </p:txBody>
      </p:sp>
      <p:sp>
        <p:nvSpPr>
          <p:cNvPr id="5" name="Slide Number Placeholder 4">
            <a:extLst>
              <a:ext uri="{FF2B5EF4-FFF2-40B4-BE49-F238E27FC236}">
                <a16:creationId xmlns:a16="http://schemas.microsoft.com/office/drawing/2014/main" id="{CF4D8F42-4143-4C44-8518-B9B5017FD32B}"/>
              </a:ext>
            </a:extLst>
          </p:cNvPr>
          <p:cNvSpPr>
            <a:spLocks noGrp="1"/>
          </p:cNvSpPr>
          <p:nvPr>
            <p:ph type="sldNum" sz="quarter" idx="12"/>
          </p:nvPr>
        </p:nvSpPr>
        <p:spPr/>
        <p:txBody>
          <a:bodyPr/>
          <a:lstStyle/>
          <a:p>
            <a:fld id="{B24F5015-3417-4B27-A586-E4CCF4D77832}" type="slidenum">
              <a:rPr lang="en-US" smtClean="0"/>
              <a:t>12</a:t>
            </a:fld>
            <a:endParaRPr lang="en-US" dirty="0"/>
          </a:p>
        </p:txBody>
      </p:sp>
    </p:spTree>
    <p:extLst>
      <p:ext uri="{BB962C8B-B14F-4D97-AF65-F5344CB8AC3E}">
        <p14:creationId xmlns:p14="http://schemas.microsoft.com/office/powerpoint/2010/main" val="3574409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4B31-E534-7668-070A-05ECE30B8B14}"/>
              </a:ext>
            </a:extLst>
          </p:cNvPr>
          <p:cNvSpPr>
            <a:spLocks noGrp="1"/>
          </p:cNvSpPr>
          <p:nvPr>
            <p:ph type="title"/>
          </p:nvPr>
        </p:nvSpPr>
        <p:spPr/>
        <p:txBody>
          <a:bodyPr>
            <a:normAutofit fontScale="90000"/>
          </a:bodyPr>
          <a:lstStyle/>
          <a:p>
            <a:br>
              <a:rPr lang="en-US" sz="3200" b="1" dirty="0"/>
            </a:br>
            <a:r>
              <a:rPr lang="en-US" sz="3200" b="1" dirty="0"/>
              <a:t>Applying Locally Established Grade-Based Requirements</a:t>
            </a:r>
            <a:br>
              <a:rPr lang="en-US" sz="3200" b="1" dirty="0"/>
            </a:br>
            <a:endParaRPr lang="en-US" sz="3200" dirty="0"/>
          </a:p>
        </p:txBody>
      </p:sp>
      <p:graphicFrame>
        <p:nvGraphicFramePr>
          <p:cNvPr id="6" name="Table 6">
            <a:extLst>
              <a:ext uri="{FF2B5EF4-FFF2-40B4-BE49-F238E27FC236}">
                <a16:creationId xmlns:a16="http://schemas.microsoft.com/office/drawing/2014/main" id="{C1A02C6B-580A-56ED-08BB-E362092D7F17}"/>
              </a:ext>
            </a:extLst>
          </p:cNvPr>
          <p:cNvGraphicFramePr>
            <a:graphicFrameLocks noGrp="1"/>
          </p:cNvGraphicFramePr>
          <p:nvPr>
            <p:ph idx="1"/>
            <p:extLst>
              <p:ext uri="{D42A27DB-BD31-4B8C-83A1-F6EECF244321}">
                <p14:modId xmlns:p14="http://schemas.microsoft.com/office/powerpoint/2010/main" val="186953731"/>
              </p:ext>
            </p:extLst>
          </p:nvPr>
        </p:nvGraphicFramePr>
        <p:xfrm>
          <a:off x="336175" y="1534538"/>
          <a:ext cx="11564471" cy="4182434"/>
        </p:xfrm>
        <a:graphic>
          <a:graphicData uri="http://schemas.openxmlformats.org/drawingml/2006/table">
            <a:tbl>
              <a:tblPr firstRow="1" bandRow="1">
                <a:tableStyleId>{1FECB4D8-DB02-4DC6-A0A2-4F2EBAE1DC90}</a:tableStyleId>
              </a:tblPr>
              <a:tblGrid>
                <a:gridCol w="3442449">
                  <a:extLst>
                    <a:ext uri="{9D8B030D-6E8A-4147-A177-3AD203B41FA5}">
                      <a16:colId xmlns:a16="http://schemas.microsoft.com/office/drawing/2014/main" val="3744614719"/>
                    </a:ext>
                  </a:extLst>
                </a:gridCol>
                <a:gridCol w="8122022">
                  <a:extLst>
                    <a:ext uri="{9D8B030D-6E8A-4147-A177-3AD203B41FA5}">
                      <a16:colId xmlns:a16="http://schemas.microsoft.com/office/drawing/2014/main" val="103145887"/>
                    </a:ext>
                  </a:extLst>
                </a:gridCol>
              </a:tblGrid>
              <a:tr h="424778">
                <a:tc>
                  <a:txBody>
                    <a:bodyPr/>
                    <a:lstStyle/>
                    <a:p>
                      <a:endParaRPr lang="en-US" dirty="0">
                        <a:latin typeface="proxima-nova"/>
                      </a:endParaRPr>
                    </a:p>
                  </a:txBody>
                  <a:tcPr/>
                </a:tc>
                <a:tc>
                  <a:txBody>
                    <a:bodyPr/>
                    <a:lstStyle/>
                    <a:p>
                      <a:pPr algn="ctr"/>
                      <a:r>
                        <a:rPr lang="en-US" sz="2000" dirty="0">
                          <a:latin typeface="proxima-nova"/>
                        </a:rPr>
                        <a:t>LEGBR</a:t>
                      </a:r>
                    </a:p>
                  </a:txBody>
                  <a:tcPr anchor="ctr"/>
                </a:tc>
                <a:extLst>
                  <a:ext uri="{0D108BD9-81ED-4DB2-BD59-A6C34878D82A}">
                    <a16:rowId xmlns:a16="http://schemas.microsoft.com/office/drawing/2014/main" val="3780463713"/>
                  </a:ext>
                </a:extLst>
              </a:tr>
              <a:tr h="397549">
                <a:tc>
                  <a:txBody>
                    <a:bodyPr/>
                    <a:lstStyle/>
                    <a:p>
                      <a:r>
                        <a:rPr lang="en-US" sz="1800" b="1" dirty="0">
                          <a:latin typeface="proxima-nova"/>
                        </a:rPr>
                        <a:t>Keystone Proficiency Pathway </a:t>
                      </a:r>
                      <a:endParaRPr lang="en-US" b="1" dirty="0">
                        <a:latin typeface="proxima-nova"/>
                      </a:endParaRPr>
                    </a:p>
                  </a:txBody>
                  <a:tcPr/>
                </a:tc>
                <a:tc>
                  <a:txBody>
                    <a:bodyPr/>
                    <a:lstStyle/>
                    <a:p>
                      <a:pPr algn="ctr"/>
                      <a:r>
                        <a:rPr lang="en-US" b="0" dirty="0">
                          <a:solidFill>
                            <a:schemeClr val="tx1"/>
                          </a:solidFill>
                          <a:latin typeface="proxima-nova"/>
                        </a:rPr>
                        <a:t>Successfully complete course for NNP (either as transfer or per Act 136)</a:t>
                      </a:r>
                    </a:p>
                  </a:txBody>
                  <a:tcPr anchor="ctr"/>
                </a:tc>
                <a:extLst>
                  <a:ext uri="{0D108BD9-81ED-4DB2-BD59-A6C34878D82A}">
                    <a16:rowId xmlns:a16="http://schemas.microsoft.com/office/drawing/2014/main" val="2240906494"/>
                  </a:ext>
                </a:extLst>
              </a:tr>
              <a:tr h="686181">
                <a:tc>
                  <a:txBody>
                    <a:bodyPr/>
                    <a:lstStyle/>
                    <a:p>
                      <a:r>
                        <a:rPr lang="en-US" sz="1800" b="1" dirty="0">
                          <a:latin typeface="proxima-nova"/>
                        </a:rPr>
                        <a:t>Keystone Composite Pathway</a:t>
                      </a:r>
                    </a:p>
                    <a:p>
                      <a:r>
                        <a:rPr lang="en-US" sz="1800" b="1" dirty="0">
                          <a:latin typeface="proxima-nova"/>
                        </a:rPr>
                        <a:t>(3 Score) </a:t>
                      </a:r>
                      <a:endParaRPr lang="en-US" b="1"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C00000"/>
                          </a:solidFill>
                          <a:latin typeface="proxima-nova"/>
                        </a:rPr>
                        <a:t>NA</a:t>
                      </a:r>
                      <a:endParaRPr lang="en-US" sz="1200" b="1" i="1" dirty="0">
                        <a:solidFill>
                          <a:srgbClr val="C00000"/>
                        </a:solidFill>
                        <a:latin typeface="proxima-nova"/>
                      </a:endParaRPr>
                    </a:p>
                  </a:txBody>
                  <a:tcPr anchor="ctr"/>
                </a:tc>
                <a:extLst>
                  <a:ext uri="{0D108BD9-81ED-4DB2-BD59-A6C34878D82A}">
                    <a16:rowId xmlns:a16="http://schemas.microsoft.com/office/drawing/2014/main" val="2913347494"/>
                  </a:ext>
                </a:extLst>
              </a:tr>
              <a:tr h="686181">
                <a:tc>
                  <a:txBody>
                    <a:bodyPr/>
                    <a:lstStyle/>
                    <a:p>
                      <a:r>
                        <a:rPr lang="en-US" b="1" dirty="0">
                          <a:latin typeface="proxima-nova"/>
                        </a:rPr>
                        <a:t>Keystone Composite Pathway </a:t>
                      </a:r>
                    </a:p>
                    <a:p>
                      <a:r>
                        <a:rPr lang="en-US" b="1" dirty="0">
                          <a:latin typeface="proxima-nova"/>
                        </a:rPr>
                        <a:t>(2 Score)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i="0" dirty="0">
                          <a:latin typeface="proxima-nova"/>
                        </a:rPr>
                        <a:t>Successfully complete course for NNP (per Act 136) and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i="0" dirty="0">
                          <a:latin typeface="proxima-nova"/>
                        </a:rPr>
                        <a:t>Meet LEGBR for the Keystone content area in which the student scored Basic </a:t>
                      </a:r>
                    </a:p>
                  </a:txBody>
                  <a:tcPr anchor="ctr"/>
                </a:tc>
                <a:extLst>
                  <a:ext uri="{0D108BD9-81ED-4DB2-BD59-A6C34878D82A}">
                    <a16:rowId xmlns:a16="http://schemas.microsoft.com/office/drawing/2014/main" val="597608163"/>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CTE Concentrator Pathway*</a:t>
                      </a:r>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Meet LEGBR for each Keystone content area in which the student has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neither a Numeric score </a:t>
                      </a:r>
                      <a:r>
                        <a:rPr lang="en-US" dirty="0"/>
                        <a:t>≥1500 nor an </a:t>
                      </a:r>
                      <a:r>
                        <a:rPr lang="en-US" dirty="0">
                          <a:latin typeface="proxima-nova"/>
                        </a:rPr>
                        <a:t>NNP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proxima-nova"/>
                        </a:rPr>
                        <a:t>(NNP requires successful completion of course)</a:t>
                      </a:r>
                    </a:p>
                  </a:txBody>
                  <a:tcPr anchor="ctr"/>
                </a:tc>
                <a:extLst>
                  <a:ext uri="{0D108BD9-81ED-4DB2-BD59-A6C34878D82A}">
                    <a16:rowId xmlns:a16="http://schemas.microsoft.com/office/drawing/2014/main" val="537973148"/>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Alternative Assessment Pathway*</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2410056655"/>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proxima-nova"/>
                        </a:rPr>
                        <a:t>Evidence-Based Pathway* </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1501687360"/>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Waiver</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4218683134"/>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Keystone Diploma</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2476596612"/>
                  </a:ext>
                </a:extLst>
              </a:tr>
            </a:tbl>
          </a:graphicData>
        </a:graphic>
      </p:graphicFrame>
      <p:sp>
        <p:nvSpPr>
          <p:cNvPr id="5" name="Slide Number Placeholder 4">
            <a:extLst>
              <a:ext uri="{FF2B5EF4-FFF2-40B4-BE49-F238E27FC236}">
                <a16:creationId xmlns:a16="http://schemas.microsoft.com/office/drawing/2014/main" id="{6D86E252-8E2E-6208-9AD5-48868D7A1653}"/>
              </a:ext>
            </a:extLst>
          </p:cNvPr>
          <p:cNvSpPr>
            <a:spLocks noGrp="1"/>
          </p:cNvSpPr>
          <p:nvPr>
            <p:ph type="sldNum" sz="quarter" idx="12"/>
          </p:nvPr>
        </p:nvSpPr>
        <p:spPr/>
        <p:txBody>
          <a:bodyPr/>
          <a:lstStyle/>
          <a:p>
            <a:fld id="{B24F5015-3417-4B27-A586-E4CCF4D77832}" type="slidenum">
              <a:rPr lang="en-US" smtClean="0"/>
              <a:t>13</a:t>
            </a:fld>
            <a:endParaRPr lang="en-US" dirty="0"/>
          </a:p>
        </p:txBody>
      </p:sp>
      <p:sp>
        <p:nvSpPr>
          <p:cNvPr id="7" name="TextBox 6">
            <a:extLst>
              <a:ext uri="{FF2B5EF4-FFF2-40B4-BE49-F238E27FC236}">
                <a16:creationId xmlns:a16="http://schemas.microsoft.com/office/drawing/2014/main" id="{959896D6-A653-AEBD-E1E4-688F156BFF91}"/>
              </a:ext>
            </a:extLst>
          </p:cNvPr>
          <p:cNvSpPr txBox="1"/>
          <p:nvPr/>
        </p:nvSpPr>
        <p:spPr>
          <a:xfrm>
            <a:off x="336175" y="5851995"/>
            <a:ext cx="10687085" cy="369332"/>
          </a:xfrm>
          <a:prstGeom prst="rect">
            <a:avLst/>
          </a:prstGeom>
          <a:noFill/>
        </p:spPr>
        <p:txBody>
          <a:bodyPr wrap="square" rtlCol="0">
            <a:spAutoFit/>
          </a:bodyPr>
          <a:lstStyle/>
          <a:p>
            <a:pPr algn="ctr"/>
            <a:r>
              <a:rPr lang="en-US" dirty="0"/>
              <a:t>*Students must also satisfy </a:t>
            </a:r>
            <a:r>
              <a:rPr lang="en-US" i="1" dirty="0"/>
              <a:t>pathway-specific</a:t>
            </a:r>
            <a:r>
              <a:rPr lang="en-US" dirty="0"/>
              <a:t> criteria in order to meet graduation requirements.</a:t>
            </a:r>
          </a:p>
        </p:txBody>
      </p:sp>
    </p:spTree>
    <p:extLst>
      <p:ext uri="{BB962C8B-B14F-4D97-AF65-F5344CB8AC3E}">
        <p14:creationId xmlns:p14="http://schemas.microsoft.com/office/powerpoint/2010/main" val="2951669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CTE, Alternative, and Evidence-Based Pathways</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14</a:t>
            </a:fld>
            <a:endParaRPr lang="en-US"/>
          </a:p>
        </p:txBody>
      </p:sp>
    </p:spTree>
    <p:extLst>
      <p:ext uri="{BB962C8B-B14F-4D97-AF65-F5344CB8AC3E}">
        <p14:creationId xmlns:p14="http://schemas.microsoft.com/office/powerpoint/2010/main" val="3201547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FE8E-2836-FD63-EA92-C91B2BD61344}"/>
              </a:ext>
            </a:extLst>
          </p:cNvPr>
          <p:cNvSpPr>
            <a:spLocks noGrp="1"/>
          </p:cNvSpPr>
          <p:nvPr>
            <p:ph type="title"/>
          </p:nvPr>
        </p:nvSpPr>
        <p:spPr/>
        <p:txBody>
          <a:bodyPr/>
          <a:lstStyle/>
          <a:p>
            <a:r>
              <a:rPr lang="en-US" dirty="0"/>
              <a:t>CTE Concentrator Pathway</a:t>
            </a:r>
          </a:p>
        </p:txBody>
      </p:sp>
      <p:sp>
        <p:nvSpPr>
          <p:cNvPr id="3" name="Content Placeholder 2">
            <a:extLst>
              <a:ext uri="{FF2B5EF4-FFF2-40B4-BE49-F238E27FC236}">
                <a16:creationId xmlns:a16="http://schemas.microsoft.com/office/drawing/2014/main" id="{4B444243-22EE-026C-E907-0333B0DAE62E}"/>
              </a:ext>
            </a:extLst>
          </p:cNvPr>
          <p:cNvSpPr>
            <a:spLocks noGrp="1"/>
          </p:cNvSpPr>
          <p:nvPr>
            <p:ph idx="1"/>
          </p:nvPr>
        </p:nvSpPr>
        <p:spPr/>
        <p:txBody>
          <a:bodyPr>
            <a:normAutofit/>
          </a:bodyPr>
          <a:lstStyle/>
          <a:p>
            <a:pPr marL="0" indent="0">
              <a:buNone/>
            </a:pPr>
            <a:r>
              <a:rPr lang="en-US" sz="3200" b="0" i="0" dirty="0">
                <a:effectLst/>
              </a:rPr>
              <a:t>Act 6 defines a CTE concentrator as a student who, by the end of a reporting year, will be reported as successfully completing at least </a:t>
            </a:r>
            <a:r>
              <a:rPr lang="en-US" sz="3200" b="1" i="0" dirty="0">
                <a:effectLst/>
              </a:rPr>
              <a:t>50 percent </a:t>
            </a:r>
            <a:r>
              <a:rPr lang="en-US" sz="3200" b="0" i="0" dirty="0">
                <a:effectLst/>
              </a:rPr>
              <a:t>of the minimum technical instructional hours required under 22 Pa. Code Ch. 339 (relating to vocational education). </a:t>
            </a:r>
          </a:p>
          <a:p>
            <a:pPr marL="0" indent="0">
              <a:buNone/>
            </a:pPr>
            <a:r>
              <a:rPr lang="en-US" sz="3200" b="0" i="0" dirty="0">
                <a:effectLst/>
              </a:rPr>
              <a:t>The student must be enrolled in a </a:t>
            </a:r>
            <a:r>
              <a:rPr lang="en-US" sz="3200" b="1" i="0" dirty="0">
                <a:effectLst/>
              </a:rPr>
              <a:t>PDE-approved CTE program </a:t>
            </a:r>
            <a:r>
              <a:rPr lang="en-US" sz="3200" i="0" dirty="0">
                <a:effectLst/>
              </a:rPr>
              <a:t>(associated with CIP codes) </a:t>
            </a:r>
            <a:r>
              <a:rPr lang="en-US" sz="3200" b="0" i="0" dirty="0">
                <a:effectLst/>
              </a:rPr>
              <a:t>to be considered a CTE concentrator.</a:t>
            </a:r>
            <a:endParaRPr lang="en-US" sz="3200" dirty="0"/>
          </a:p>
        </p:txBody>
      </p:sp>
      <p:sp>
        <p:nvSpPr>
          <p:cNvPr id="5" name="Slide Number Placeholder 4">
            <a:extLst>
              <a:ext uri="{FF2B5EF4-FFF2-40B4-BE49-F238E27FC236}">
                <a16:creationId xmlns:a16="http://schemas.microsoft.com/office/drawing/2014/main" id="{7922CDAB-B8EA-4DEF-80A9-9FFB2065E178}"/>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2208608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a:xfrm>
            <a:off x="839788" y="457200"/>
            <a:ext cx="8314260" cy="1019908"/>
          </a:xfrm>
        </p:spPr>
        <p:txBody>
          <a:bodyPr>
            <a:normAutofit/>
          </a:bodyPr>
          <a:lstStyle/>
          <a:p>
            <a:r>
              <a:rPr lang="en-US" dirty="0"/>
              <a:t>Alternative Assessment Pathway</a:t>
            </a:r>
            <a:endParaRPr lang="en-US" sz="3600" b="1" u="sng" dirty="0"/>
          </a:p>
        </p:txBody>
      </p:sp>
      <p:graphicFrame>
        <p:nvGraphicFramePr>
          <p:cNvPr id="6" name="Content Placeholder 5">
            <a:extLst>
              <a:ext uri="{FF2B5EF4-FFF2-40B4-BE49-F238E27FC236}">
                <a16:creationId xmlns:a16="http://schemas.microsoft.com/office/drawing/2014/main" id="{1D072C20-C0A7-764B-A2F9-A977321316D6}"/>
              </a:ext>
            </a:extLst>
          </p:cNvPr>
          <p:cNvGraphicFramePr>
            <a:graphicFrameLocks noGrp="1"/>
          </p:cNvGraphicFramePr>
          <p:nvPr>
            <p:ph idx="1"/>
            <p:extLst>
              <p:ext uri="{D42A27DB-BD31-4B8C-83A1-F6EECF244321}">
                <p14:modId xmlns:p14="http://schemas.microsoft.com/office/powerpoint/2010/main" val="3574742449"/>
              </p:ext>
            </p:extLst>
          </p:nvPr>
        </p:nvGraphicFramePr>
        <p:xfrm>
          <a:off x="2823588" y="2057400"/>
          <a:ext cx="8981457" cy="4053004"/>
        </p:xfrm>
        <a:graphic>
          <a:graphicData uri="http://schemas.openxmlformats.org/drawingml/2006/table">
            <a:tbl>
              <a:tblPr firstRow="1" bandRow="1">
                <a:tableStyleId>{1FECB4D8-DB02-4DC6-A0A2-4F2EBAE1DC90}</a:tableStyleId>
              </a:tblPr>
              <a:tblGrid>
                <a:gridCol w="2397777">
                  <a:extLst>
                    <a:ext uri="{9D8B030D-6E8A-4147-A177-3AD203B41FA5}">
                      <a16:colId xmlns:a16="http://schemas.microsoft.com/office/drawing/2014/main" val="1132195692"/>
                    </a:ext>
                  </a:extLst>
                </a:gridCol>
                <a:gridCol w="6583680">
                  <a:extLst>
                    <a:ext uri="{9D8B030D-6E8A-4147-A177-3AD203B41FA5}">
                      <a16:colId xmlns:a16="http://schemas.microsoft.com/office/drawing/2014/main" val="2012896523"/>
                    </a:ext>
                  </a:extLst>
                </a:gridCol>
              </a:tblGrid>
              <a:tr h="379151">
                <a:tc>
                  <a:txBody>
                    <a:bodyPr/>
                    <a:lstStyle/>
                    <a:p>
                      <a:pPr marL="0" marR="0">
                        <a:spcBef>
                          <a:spcPts val="0"/>
                        </a:spcBef>
                        <a:spcAft>
                          <a:spcPts val="0"/>
                        </a:spcAft>
                      </a:pPr>
                      <a:r>
                        <a:rPr lang="en-US" sz="1600" dirty="0">
                          <a:solidFill>
                            <a:schemeClr val="bg1"/>
                          </a:solidFill>
                          <a:effectLst/>
                        </a:rPr>
                        <a:t>LEGBR</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solidFill>
                            <a:schemeClr val="bg1"/>
                          </a:solidFill>
                          <a:effectLst/>
                        </a:rPr>
                        <a:t>ONE of the following:</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02620219"/>
                  </a:ext>
                </a:extLst>
              </a:tr>
              <a:tr h="506907">
                <a:tc rowSpan="6">
                  <a:txBody>
                    <a:bodyPr/>
                    <a:lstStyle/>
                    <a:p>
                      <a:pPr marL="0" marR="0">
                        <a:spcBef>
                          <a:spcPts val="0"/>
                        </a:spcBef>
                        <a:spcAft>
                          <a:spcPts val="0"/>
                        </a:spcAft>
                      </a:pPr>
                      <a:r>
                        <a:rPr lang="en-US" sz="1600" dirty="0">
                          <a:effectLst/>
                        </a:rPr>
                        <a:t>Meet LEGBR for Biology</a:t>
                      </a:r>
                    </a:p>
                  </a:txBody>
                  <a:tcPr anchor="ctr"/>
                </a:tc>
                <a:tc>
                  <a:txBody>
                    <a:bodyPr/>
                    <a:lstStyle/>
                    <a:p>
                      <a:pPr marL="0" marR="0">
                        <a:spcBef>
                          <a:spcPts val="0"/>
                        </a:spcBef>
                        <a:spcAft>
                          <a:spcPts val="0"/>
                        </a:spcAft>
                      </a:pPr>
                      <a:r>
                        <a:rPr lang="en-US" sz="1600" dirty="0">
                          <a:effectLst/>
                        </a:rPr>
                        <a:t>Score 3 or higher on AP Exam aligned to Biology content </a:t>
                      </a:r>
                      <a:r>
                        <a:rPr lang="en-US" sz="1600" b="1" i="1" dirty="0">
                          <a:effectLst/>
                        </a:rPr>
                        <a:t>and</a:t>
                      </a:r>
                    </a:p>
                    <a:p>
                      <a:pPr marL="0" marR="0">
                        <a:spcBef>
                          <a:spcPts val="0"/>
                        </a:spcBef>
                        <a:spcAft>
                          <a:spcPts val="0"/>
                        </a:spcAft>
                      </a:pPr>
                      <a:r>
                        <a:rPr lang="en-US" sz="1600" dirty="0">
                          <a:effectLst/>
                        </a:rPr>
                        <a:t>Score 3 or higher on AP Exam aligned to Literature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90315636"/>
                  </a:ext>
                </a:extLst>
              </a:tr>
              <a:tr h="506907">
                <a:tc vMerge="1">
                  <a:txBody>
                    <a:bodyPr/>
                    <a:lstStyle/>
                    <a:p>
                      <a:endParaRPr lang="en-US"/>
                    </a:p>
                  </a:txBody>
                  <a:tcPr/>
                </a:tc>
                <a:tc>
                  <a:txBody>
                    <a:bodyPr/>
                    <a:lstStyle/>
                    <a:p>
                      <a:pPr marL="0" marR="0">
                        <a:spcBef>
                          <a:spcPts val="0"/>
                        </a:spcBef>
                        <a:spcAft>
                          <a:spcPts val="0"/>
                        </a:spcAft>
                      </a:pPr>
                      <a:r>
                        <a:rPr lang="en-US" sz="1600" dirty="0">
                          <a:effectLst/>
                        </a:rPr>
                        <a:t>Score 4 or higher on IB Exam aligned to Biology content </a:t>
                      </a:r>
                      <a:r>
                        <a:rPr lang="en-US" sz="1600" b="1" i="1" dirty="0">
                          <a:effectLst/>
                        </a:rPr>
                        <a:t>and</a:t>
                      </a:r>
                    </a:p>
                    <a:p>
                      <a:pPr marL="0" marR="0">
                        <a:spcBef>
                          <a:spcPts val="0"/>
                        </a:spcBef>
                        <a:spcAft>
                          <a:spcPts val="0"/>
                        </a:spcAft>
                      </a:pPr>
                      <a:r>
                        <a:rPr lang="en-US" sz="1600" dirty="0">
                          <a:effectLst/>
                        </a:rPr>
                        <a:t>Score 4 or higher on IB Exam aligned to Literature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5120601"/>
                  </a:ext>
                </a:extLst>
              </a:tr>
              <a:tr h="924359">
                <a:tc vMerge="1">
                  <a:txBody>
                    <a:bodyPr/>
                    <a:lstStyle/>
                    <a:p>
                      <a:endParaRPr lang="en-US"/>
                    </a:p>
                  </a:txBody>
                  <a:tcPr/>
                </a:tc>
                <a:tc>
                  <a:txBody>
                    <a:bodyPr/>
                    <a:lstStyle/>
                    <a:p>
                      <a:pPr marL="0" marR="0">
                        <a:spcBef>
                          <a:spcPts val="0"/>
                        </a:spcBef>
                        <a:spcAft>
                          <a:spcPts val="0"/>
                        </a:spcAft>
                      </a:pPr>
                      <a:r>
                        <a:rPr lang="en-US" sz="1600" dirty="0">
                          <a:effectLst/>
                        </a:rPr>
                        <a:t>Successfully complete a concurrent enrollment course aligned to Biology content </a:t>
                      </a:r>
                      <a:r>
                        <a:rPr lang="en-US" sz="1600" b="1" i="1" dirty="0">
                          <a:effectLst/>
                        </a:rPr>
                        <a:t>and</a:t>
                      </a:r>
                    </a:p>
                    <a:p>
                      <a:pPr marL="0" marR="0">
                        <a:spcBef>
                          <a:spcPts val="0"/>
                        </a:spcBef>
                        <a:spcAft>
                          <a:spcPts val="0"/>
                        </a:spcAft>
                      </a:pPr>
                      <a:r>
                        <a:rPr lang="en-US" sz="1600" dirty="0">
                          <a:effectLst/>
                        </a:rPr>
                        <a:t>Successfully complete a concurrent enrollment course aligned to Literature content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6799435"/>
                  </a:ext>
                </a:extLst>
              </a:tr>
              <a:tr h="362786">
                <a:tc vMerge="1">
                  <a:txBody>
                    <a:bodyPr/>
                    <a:lstStyle/>
                    <a:p>
                      <a:endParaRPr lang="en-US"/>
                    </a:p>
                  </a:txBody>
                  <a:tcPr/>
                </a:tc>
                <a:tc>
                  <a:txBody>
                    <a:bodyPr/>
                    <a:lstStyle/>
                    <a:p>
                      <a:pPr marL="0" marR="0">
                        <a:spcBef>
                          <a:spcPts val="0"/>
                        </a:spcBef>
                        <a:spcAft>
                          <a:spcPts val="0"/>
                        </a:spcAft>
                      </a:pPr>
                      <a:r>
                        <a:rPr lang="en-US" sz="1600" dirty="0">
                          <a:effectLst/>
                        </a:rPr>
                        <a:t>Successfully complete </a:t>
                      </a:r>
                      <a:r>
                        <a:rPr lang="en-US" sz="1600" b="1" i="1" dirty="0">
                          <a:effectLst/>
                        </a:rPr>
                        <a:t>any </a:t>
                      </a:r>
                      <a:r>
                        <a:rPr lang="en-US" sz="1600" dirty="0">
                          <a:effectLst/>
                        </a:rPr>
                        <a:t>approved pre-apprenticeship program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411612"/>
                  </a:ext>
                </a:extLst>
              </a:tr>
              <a:tr h="506907">
                <a:tc vMerge="1">
                  <a:txBody>
                    <a:bodyPr/>
                    <a:lstStyle/>
                    <a:p>
                      <a:endParaRPr lang="en-US"/>
                    </a:p>
                  </a:txBody>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Acceptance into </a:t>
                      </a:r>
                      <a:r>
                        <a:rPr lang="en-US" sz="1600" b="1" i="1" dirty="0">
                          <a:effectLst/>
                          <a:latin typeface="Calibri" panose="020F0502020204030204" pitchFamily="34" charset="0"/>
                          <a:ea typeface="Times New Roman" panose="02020603050405020304" pitchFamily="18" charset="0"/>
                          <a:cs typeface="Times New Roman" panose="02020603050405020304" pitchFamily="18" charset="0"/>
                        </a:rPr>
                        <a:t>one</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IHE, with evidence of college coursework ability</a:t>
                      </a:r>
                    </a:p>
                  </a:txBody>
                  <a:tcPr anchor="ctr"/>
                </a:tc>
                <a:extLst>
                  <a:ext uri="{0D108BD9-81ED-4DB2-BD59-A6C34878D82A}">
                    <a16:rowId xmlns:a16="http://schemas.microsoft.com/office/drawing/2014/main" val="420651878"/>
                  </a:ext>
                </a:extLst>
              </a:tr>
              <a:tr h="506907">
                <a:tc vMerge="1">
                  <a:txBody>
                    <a:bodyPr/>
                    <a:lstStyle/>
                    <a:p>
                      <a:endParaRPr lang="en-US"/>
                    </a:p>
                  </a:txBody>
                  <a:tcPr/>
                </a:tc>
                <a:tc>
                  <a:txBody>
                    <a:bodyPr/>
                    <a:lstStyle/>
                    <a:p>
                      <a:pPr marL="0" marR="0">
                        <a:spcBef>
                          <a:spcPts val="0"/>
                        </a:spcBef>
                        <a:spcAft>
                          <a:spcPts val="0"/>
                        </a:spcAft>
                      </a:pPr>
                      <a:r>
                        <a:rPr lang="en-US" sz="1600" dirty="0">
                          <a:effectLst/>
                        </a:rPr>
                        <a:t>Meet or exceed an established cut score on </a:t>
                      </a:r>
                      <a:r>
                        <a:rPr lang="en-US" sz="1600" b="1" i="1" dirty="0">
                          <a:effectLst/>
                        </a:rPr>
                        <a:t>one </a:t>
                      </a:r>
                      <a:r>
                        <a:rPr lang="en-US" sz="1600" dirty="0">
                          <a:effectLst/>
                        </a:rPr>
                        <a:t>approved alternate assessment (ACT, ACT </a:t>
                      </a:r>
                      <a:r>
                        <a:rPr lang="en-US" sz="1600" dirty="0" err="1">
                          <a:effectLst/>
                        </a:rPr>
                        <a:t>WorkKeys</a:t>
                      </a:r>
                      <a:r>
                        <a:rPr lang="en-US" sz="1600" dirty="0">
                          <a:effectLst/>
                        </a:rPr>
                        <a:t>, SAT, PSAT, or ASVAB).</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5933272"/>
                  </a:ext>
                </a:extLst>
              </a:tr>
            </a:tbl>
          </a:graphicData>
        </a:graphic>
      </p:graphicFrame>
      <p:sp>
        <p:nvSpPr>
          <p:cNvPr id="3" name="Text Placeholder 2">
            <a:extLst>
              <a:ext uri="{FF2B5EF4-FFF2-40B4-BE49-F238E27FC236}">
                <a16:creationId xmlns:a16="http://schemas.microsoft.com/office/drawing/2014/main" id="{8A1209C8-244A-9427-F0B1-FEFF24B8C615}"/>
              </a:ext>
            </a:extLst>
          </p:cNvPr>
          <p:cNvSpPr>
            <a:spLocks noGrp="1"/>
          </p:cNvSpPr>
          <p:nvPr>
            <p:ph type="body" sz="half" idx="2"/>
          </p:nvPr>
        </p:nvSpPr>
        <p:spPr>
          <a:xfrm>
            <a:off x="315580" y="2057400"/>
            <a:ext cx="2508008" cy="3811588"/>
          </a:xfrm>
        </p:spPr>
        <p:txBody>
          <a:bodyPr>
            <a:normAutofit/>
          </a:bodyPr>
          <a:lstStyle/>
          <a:p>
            <a:pPr marL="0" indent="0" algn="ctr">
              <a:buNone/>
            </a:pPr>
            <a:r>
              <a:rPr lang="en-US" sz="1600" b="1" dirty="0">
                <a:solidFill>
                  <a:srgbClr val="C00000"/>
                </a:solidFill>
                <a:latin typeface="Arial" panose="020B0604020202020204" pitchFamily="34" charset="0"/>
              </a:rPr>
              <a:t>SAMPLE STUDENT SCENARIO</a:t>
            </a:r>
          </a:p>
          <a:p>
            <a:pPr marL="0" indent="0">
              <a:spcBef>
                <a:spcPts val="600"/>
              </a:spcBef>
              <a:spcAft>
                <a:spcPts val="600"/>
              </a:spcAft>
              <a:buNone/>
            </a:pPr>
            <a:r>
              <a:rPr lang="en-US" sz="1600" b="1" dirty="0">
                <a:latin typeface="Arial" panose="020B0604020202020204" pitchFamily="34" charset="0"/>
              </a:rPr>
              <a:t>Algebra I </a:t>
            </a:r>
          </a:p>
          <a:p>
            <a:pPr marL="285750" indent="-285750">
              <a:spcBef>
                <a:spcPts val="600"/>
              </a:spcBef>
              <a:spcAft>
                <a:spcPts val="600"/>
              </a:spcAft>
              <a:buFont typeface="Arial" panose="020B0604020202020204" pitchFamily="34" charset="0"/>
              <a:buChar char="•"/>
            </a:pPr>
            <a:r>
              <a:rPr lang="en-US" sz="1600" dirty="0">
                <a:latin typeface="Arial" panose="020B0604020202020204" pitchFamily="34" charset="0"/>
              </a:rPr>
              <a:t>NNP     </a:t>
            </a:r>
          </a:p>
          <a:p>
            <a:pPr marL="0" indent="0">
              <a:spcBef>
                <a:spcPts val="600"/>
              </a:spcBef>
              <a:spcAft>
                <a:spcPts val="600"/>
              </a:spcAft>
              <a:buNone/>
            </a:pPr>
            <a:r>
              <a:rPr lang="en-US" sz="1600" b="1" dirty="0">
                <a:latin typeface="Arial" panose="020B0604020202020204" pitchFamily="34" charset="0"/>
              </a:rPr>
              <a:t>Biology </a:t>
            </a:r>
          </a:p>
          <a:p>
            <a:pPr marL="285750" indent="-285750">
              <a:spcBef>
                <a:spcPts val="600"/>
              </a:spcBef>
              <a:spcAft>
                <a:spcPts val="600"/>
              </a:spcAft>
              <a:buFont typeface="Arial" panose="020B0604020202020204" pitchFamily="34" charset="0"/>
              <a:buChar char="•"/>
            </a:pPr>
            <a:r>
              <a:rPr lang="en-US" sz="1600" dirty="0">
                <a:latin typeface="Arial" panose="020B0604020202020204" pitchFamily="34" charset="0"/>
              </a:rPr>
              <a:t>No Score </a:t>
            </a:r>
          </a:p>
          <a:p>
            <a:pPr marL="285750" indent="-285750">
              <a:spcBef>
                <a:spcPts val="600"/>
              </a:spcBef>
              <a:spcAft>
                <a:spcPts val="600"/>
              </a:spcAft>
              <a:buFont typeface="Arial" panose="020B0604020202020204" pitchFamily="34" charset="0"/>
              <a:buChar char="•"/>
            </a:pPr>
            <a:r>
              <a:rPr lang="en-US" dirty="0">
                <a:latin typeface="Arial" panose="020B0604020202020204" pitchFamily="34" charset="0"/>
              </a:rPr>
              <a:t>Didn’t meet LEGBR</a:t>
            </a:r>
            <a:endParaRPr lang="en-US" sz="1600" dirty="0">
              <a:latin typeface="Arial" panose="020B0604020202020204" pitchFamily="34" charset="0"/>
            </a:endParaRPr>
          </a:p>
          <a:p>
            <a:pPr marL="0" indent="0">
              <a:spcBef>
                <a:spcPts val="600"/>
              </a:spcBef>
              <a:spcAft>
                <a:spcPts val="600"/>
              </a:spcAft>
              <a:buNone/>
            </a:pPr>
            <a:r>
              <a:rPr lang="en-US" sz="1600" b="1" dirty="0">
                <a:latin typeface="Arial" panose="020B0604020202020204" pitchFamily="34" charset="0"/>
              </a:rPr>
              <a:t>Literature </a:t>
            </a:r>
          </a:p>
          <a:p>
            <a:pPr marL="285750" indent="-285750">
              <a:spcBef>
                <a:spcPts val="600"/>
              </a:spcBef>
              <a:spcAft>
                <a:spcPts val="600"/>
              </a:spcAft>
              <a:buFont typeface="Arial" panose="020B0604020202020204" pitchFamily="34" charset="0"/>
              <a:buChar char="•"/>
            </a:pPr>
            <a:r>
              <a:rPr lang="en-US" sz="1600" dirty="0">
                <a:latin typeface="Arial" panose="020B0604020202020204" pitchFamily="34" charset="0"/>
              </a:rPr>
              <a:t>Basic Score</a:t>
            </a:r>
          </a:p>
          <a:p>
            <a:pPr marL="285750" indent="-285750">
              <a:spcBef>
                <a:spcPts val="600"/>
              </a:spcBef>
              <a:spcAft>
                <a:spcPts val="600"/>
              </a:spcAft>
              <a:buFont typeface="Arial" panose="020B0604020202020204" pitchFamily="34" charset="0"/>
              <a:buChar char="•"/>
            </a:pPr>
            <a:r>
              <a:rPr lang="en-US" dirty="0">
                <a:latin typeface="Arial" panose="020B0604020202020204" pitchFamily="34" charset="0"/>
              </a:rPr>
              <a:t>Met LEGBR</a:t>
            </a:r>
          </a:p>
          <a:p>
            <a:pPr marL="285750" indent="-285750">
              <a:buFont typeface="Arial" panose="020B0604020202020204" pitchFamily="34" charset="0"/>
              <a:buChar char="•"/>
            </a:pPr>
            <a:endParaRPr lang="en-US" sz="1600" dirty="0"/>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16</a:t>
            </a:fld>
            <a:endParaRPr lang="en-US"/>
          </a:p>
        </p:txBody>
      </p:sp>
    </p:spTree>
    <p:extLst>
      <p:ext uri="{BB962C8B-B14F-4D97-AF65-F5344CB8AC3E}">
        <p14:creationId xmlns:p14="http://schemas.microsoft.com/office/powerpoint/2010/main" val="2873856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sz="3600" b="1" dirty="0"/>
              <a:t>Evidence Based Pathway</a:t>
            </a:r>
          </a:p>
        </p:txBody>
      </p:sp>
      <p:graphicFrame>
        <p:nvGraphicFramePr>
          <p:cNvPr id="7" name="Content Placeholder 6">
            <a:extLst>
              <a:ext uri="{FF2B5EF4-FFF2-40B4-BE49-F238E27FC236}">
                <a16:creationId xmlns:a16="http://schemas.microsoft.com/office/drawing/2014/main" id="{AAB95208-9C76-A541-9581-58F5880099A3}"/>
              </a:ext>
            </a:extLst>
          </p:cNvPr>
          <p:cNvGraphicFramePr>
            <a:graphicFrameLocks noGrp="1"/>
          </p:cNvGraphicFramePr>
          <p:nvPr>
            <p:ph idx="1"/>
            <p:extLst>
              <p:ext uri="{D42A27DB-BD31-4B8C-83A1-F6EECF244321}">
                <p14:modId xmlns:p14="http://schemas.microsoft.com/office/powerpoint/2010/main" val="3216491165"/>
              </p:ext>
            </p:extLst>
          </p:nvPr>
        </p:nvGraphicFramePr>
        <p:xfrm>
          <a:off x="1057836" y="1380565"/>
          <a:ext cx="10112188" cy="4512699"/>
        </p:xfrm>
        <a:graphic>
          <a:graphicData uri="http://schemas.openxmlformats.org/drawingml/2006/table">
            <a:tbl>
              <a:tblPr firstRow="1" bandRow="1">
                <a:tableStyleId>{1FECB4D8-DB02-4DC6-A0A2-4F2EBAE1DC90}</a:tableStyleId>
              </a:tblPr>
              <a:tblGrid>
                <a:gridCol w="4815839">
                  <a:extLst>
                    <a:ext uri="{9D8B030D-6E8A-4147-A177-3AD203B41FA5}">
                      <a16:colId xmlns:a16="http://schemas.microsoft.com/office/drawing/2014/main" val="3301720287"/>
                    </a:ext>
                  </a:extLst>
                </a:gridCol>
                <a:gridCol w="5296349">
                  <a:extLst>
                    <a:ext uri="{9D8B030D-6E8A-4147-A177-3AD203B41FA5}">
                      <a16:colId xmlns:a16="http://schemas.microsoft.com/office/drawing/2014/main" val="1204900158"/>
                    </a:ext>
                  </a:extLst>
                </a:gridCol>
              </a:tblGrid>
              <a:tr h="529228">
                <a:tc>
                  <a:txBody>
                    <a:bodyPr/>
                    <a:lstStyle/>
                    <a:p>
                      <a:pPr marL="0" marR="0">
                        <a:spcBef>
                          <a:spcPts val="0"/>
                        </a:spcBef>
                        <a:spcAft>
                          <a:spcPts val="0"/>
                        </a:spcAft>
                      </a:pPr>
                      <a:r>
                        <a:rPr lang="en-US" sz="1600" b="1" dirty="0">
                          <a:solidFill>
                            <a:schemeClr val="bg1"/>
                          </a:solidFill>
                          <a:effectLst/>
                        </a:rPr>
                        <a:t>Section One Criteria: May Satisfy One Time Only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(1 Piece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tc>
                  <a:txBody>
                    <a:bodyPr/>
                    <a:lstStyle/>
                    <a:p>
                      <a:pPr marL="0" marR="0">
                        <a:spcBef>
                          <a:spcPts val="0"/>
                        </a:spcBef>
                        <a:spcAft>
                          <a:spcPts val="0"/>
                        </a:spcAft>
                      </a:pPr>
                      <a:r>
                        <a:rPr lang="en-US" sz="1600" b="1" dirty="0">
                          <a:solidFill>
                            <a:schemeClr val="bg1"/>
                          </a:solidFill>
                          <a:effectLst/>
                        </a:rPr>
                        <a:t>Section One Criteria: May Satisfy More than Once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(up to 3 Pieces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849315324"/>
                  </a:ext>
                </a:extLst>
              </a:tr>
              <a:tr h="377055">
                <a:tc>
                  <a:txBody>
                    <a:bodyPr/>
                    <a:lstStyle/>
                    <a:p>
                      <a:pPr marL="0" marR="0">
                        <a:spcBef>
                          <a:spcPts val="0"/>
                        </a:spcBef>
                        <a:spcAft>
                          <a:spcPts val="0"/>
                        </a:spcAft>
                      </a:pPr>
                      <a:r>
                        <a:rPr lang="en-US" sz="1600">
                          <a:effectLst/>
                        </a:rPr>
                        <a:t>ACT WorkKeys (Silver Level)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SAT Subject Test (≥630 in </a:t>
                      </a:r>
                      <a:r>
                        <a:rPr lang="en-US" sz="1600" b="1" i="1" dirty="0">
                          <a:effectLst/>
                        </a:rPr>
                        <a:t>any</a:t>
                      </a:r>
                      <a:r>
                        <a:rPr lang="en-US" sz="1600" i="1" dirty="0">
                          <a:effectLst/>
                        </a:rPr>
                        <a:t> </a:t>
                      </a:r>
                      <a:r>
                        <a:rPr lang="en-US" sz="1600" dirty="0">
                          <a:effectLst/>
                        </a:rPr>
                        <a:t>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55234874"/>
                  </a:ext>
                </a:extLst>
              </a:tr>
              <a:tr h="377055">
                <a:tc>
                  <a:txBody>
                    <a:bodyPr/>
                    <a:lstStyle/>
                    <a:p>
                      <a:pPr marL="0" marR="0">
                        <a:spcBef>
                          <a:spcPts val="0"/>
                        </a:spcBef>
                        <a:spcAft>
                          <a:spcPts val="0"/>
                        </a:spcAft>
                      </a:pPr>
                      <a:r>
                        <a:rPr lang="en-US" sz="1600" dirty="0">
                          <a:effectLst/>
                        </a:rPr>
                        <a:t>IHE Acceptance &amp; College Coursework Ability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AP Exam Score (≥3 in </a:t>
                      </a:r>
                      <a:r>
                        <a:rPr lang="en-US" sz="1600" b="1" i="1" dirty="0">
                          <a:effectLst/>
                        </a:rPr>
                        <a:t>any</a:t>
                      </a:r>
                      <a:r>
                        <a:rPr lang="en-US" sz="1600" dirty="0">
                          <a:effectLst/>
                        </a:rPr>
                        <a:t> 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35309906"/>
                  </a:ext>
                </a:extLst>
              </a:tr>
              <a:tr h="377055">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IB Exam Score (≥3 in </a:t>
                      </a:r>
                      <a:r>
                        <a:rPr lang="en-US" sz="1600" b="1" i="1" dirty="0">
                          <a:effectLst/>
                        </a:rPr>
                        <a:t>any</a:t>
                      </a:r>
                      <a:r>
                        <a:rPr lang="en-US" sz="1600" dirty="0">
                          <a:effectLst/>
                        </a:rPr>
                        <a:t> 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05525512"/>
                  </a:ext>
                </a:extLst>
              </a:tr>
              <a:tr h="529228">
                <a:tc>
                  <a:txBody>
                    <a:bodyPr/>
                    <a:lstStyle/>
                    <a:p>
                      <a:endParaRPr lang="en-US" sz="1600" dirty="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Concurrent Enrollment or Other Postsecondary Course (successfully complete in </a:t>
                      </a:r>
                      <a:r>
                        <a:rPr lang="en-US" sz="1600" b="1" i="1" dirty="0">
                          <a:effectLst/>
                        </a:rPr>
                        <a:t>any</a:t>
                      </a:r>
                      <a:r>
                        <a:rPr lang="en-US" sz="1600" b="1" dirty="0">
                          <a:effectLst/>
                        </a:rPr>
                        <a:t> </a:t>
                      </a:r>
                      <a:r>
                        <a:rPr lang="en-US" sz="1600" dirty="0">
                          <a:effectLst/>
                        </a:rPr>
                        <a:t>subject)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44049232"/>
                  </a:ext>
                </a:extLst>
              </a:tr>
              <a:tr h="377055">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a:effectLst/>
                        </a:rPr>
                        <a:t>Industry-Recognized Credential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88918443"/>
                  </a:ext>
                </a:extLst>
              </a:tr>
              <a:tr h="529228">
                <a:tc>
                  <a:txBody>
                    <a:bodyPr/>
                    <a:lstStyle/>
                    <a:p>
                      <a:pPr marL="0" marR="0">
                        <a:spcBef>
                          <a:spcPts val="0"/>
                        </a:spcBef>
                        <a:spcAft>
                          <a:spcPts val="0"/>
                        </a:spcAft>
                      </a:pPr>
                      <a:r>
                        <a:rPr lang="en-US" sz="1600" b="1">
                          <a:solidFill>
                            <a:schemeClr val="bg1"/>
                          </a:solidFill>
                          <a:effectLst/>
                        </a:rPr>
                        <a:t>Section Two Criteria: May Satisfy One Time Only</a:t>
                      </a:r>
                      <a:endParaRPr lang="en-US" sz="1600">
                        <a:solidFill>
                          <a:schemeClr val="bg1"/>
                        </a:solidFill>
                        <a:effectLst/>
                      </a:endParaRPr>
                    </a:p>
                    <a:p>
                      <a:pPr marL="0" marR="0">
                        <a:spcBef>
                          <a:spcPts val="0"/>
                        </a:spcBef>
                        <a:spcAft>
                          <a:spcPts val="0"/>
                        </a:spcAft>
                      </a:pPr>
                      <a:r>
                        <a:rPr lang="en-US" sz="1600" b="1">
                          <a:solidFill>
                            <a:schemeClr val="bg1"/>
                          </a:solidFill>
                          <a:effectLst/>
                        </a:rPr>
                        <a:t>(1 Piece of Evidence)</a:t>
                      </a:r>
                      <a:endParaRPr lang="en-US" sz="16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solidFill>
                      <a:schemeClr val="bg1">
                        <a:lumMod val="65000"/>
                      </a:schemeClr>
                    </a:solidFill>
                  </a:tcPr>
                </a:tc>
                <a:tc>
                  <a:txBody>
                    <a:bodyPr/>
                    <a:lstStyle/>
                    <a:p>
                      <a:pPr marL="0" marR="0">
                        <a:spcBef>
                          <a:spcPts val="0"/>
                        </a:spcBef>
                        <a:spcAft>
                          <a:spcPts val="0"/>
                        </a:spcAft>
                      </a:pPr>
                      <a:r>
                        <a:rPr lang="en-US" sz="1600" b="1" dirty="0">
                          <a:solidFill>
                            <a:schemeClr val="bg1"/>
                          </a:solidFill>
                          <a:effectLst/>
                        </a:rPr>
                        <a:t>Section Two Criteria: May Satisfy More than Once </a:t>
                      </a:r>
                      <a:endParaRPr lang="en-US" sz="1600" dirty="0">
                        <a:solidFill>
                          <a:schemeClr val="bg1"/>
                        </a:solidFill>
                        <a:effectLst/>
                      </a:endParaRPr>
                    </a:p>
                    <a:p>
                      <a:pPr marL="0" marR="0">
                        <a:spcBef>
                          <a:spcPts val="0"/>
                        </a:spcBef>
                        <a:spcAft>
                          <a:spcPts val="0"/>
                        </a:spcAft>
                      </a:pPr>
                      <a:r>
                        <a:rPr lang="en-US" sz="1600" b="1" dirty="0">
                          <a:solidFill>
                            <a:schemeClr val="bg1"/>
                          </a:solidFill>
                          <a:effectLst/>
                        </a:rPr>
                        <a:t>(up to 2 Pieces of Evidence)</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nchor="ctr">
                    <a:solidFill>
                      <a:schemeClr val="bg1">
                        <a:lumMod val="65000"/>
                      </a:schemeClr>
                    </a:solidFill>
                  </a:tcPr>
                </a:tc>
                <a:extLst>
                  <a:ext uri="{0D108BD9-81ED-4DB2-BD59-A6C34878D82A}">
                    <a16:rowId xmlns:a16="http://schemas.microsoft.com/office/drawing/2014/main" val="217633955"/>
                  </a:ext>
                </a:extLst>
              </a:tr>
              <a:tr h="377055">
                <a:tc>
                  <a:txBody>
                    <a:bodyPr/>
                    <a:lstStyle/>
                    <a:p>
                      <a:pPr marL="0" marR="0">
                        <a:spcBef>
                          <a:spcPts val="0"/>
                        </a:spcBef>
                        <a:spcAft>
                          <a:spcPts val="0"/>
                        </a:spcAft>
                      </a:pPr>
                      <a:r>
                        <a:rPr lang="en-US" sz="1600">
                          <a:effectLst/>
                        </a:rPr>
                        <a:t>NCAA DII Academic Compliance &amp; Minimum GPA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a:effectLst/>
                        </a:rPr>
                        <a:t>Keystone Proficiency (numeric or non-numeric)</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43130511"/>
                  </a:ext>
                </a:extLst>
              </a:tr>
              <a:tr h="377055">
                <a:tc>
                  <a:txBody>
                    <a:bodyPr/>
                    <a:lstStyle/>
                    <a:p>
                      <a:pPr marL="0" marR="0">
                        <a:spcBef>
                          <a:spcPts val="0"/>
                        </a:spcBef>
                        <a:spcAft>
                          <a:spcPts val="0"/>
                        </a:spcAft>
                      </a:pPr>
                      <a:r>
                        <a:rPr lang="en-US" sz="1600">
                          <a:effectLst/>
                        </a:rPr>
                        <a:t>Guarantee of Full-Time Employment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en-US" sz="1600">
                          <a:effectLst/>
                        </a:rPr>
                        <a:t>Service-Learning Project</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34677838"/>
                  </a:ext>
                </a:extLst>
              </a:tr>
              <a:tr h="513009">
                <a:tc>
                  <a:txBody>
                    <a:bodyPr/>
                    <a:lstStyle/>
                    <a:p>
                      <a:endParaRPr lang="en-US" sz="1600">
                        <a:effectLst/>
                        <a:latin typeface="Calibri" panose="020F0502020204030204" pitchFamily="34" charset="0"/>
                        <a:cs typeface="Times New Roman" panose="02020603050405020304" pitchFamily="18" charset="0"/>
                      </a:endParaRPr>
                    </a:p>
                  </a:txBody>
                  <a:tcPr/>
                </a:tc>
                <a:tc>
                  <a:txBody>
                    <a:bodyPr/>
                    <a:lstStyle/>
                    <a:p>
                      <a:pPr marL="0" marR="0">
                        <a:spcBef>
                          <a:spcPts val="0"/>
                        </a:spcBef>
                        <a:spcAft>
                          <a:spcPts val="0"/>
                        </a:spcAft>
                      </a:pPr>
                      <a:r>
                        <a:rPr lang="en-US" sz="1600" dirty="0">
                          <a:effectLst/>
                        </a:rPr>
                        <a:t>Internship, Externship, or Cooperative Education Program</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10353192"/>
                  </a:ext>
                </a:extLst>
              </a:tr>
            </a:tbl>
          </a:graphicData>
        </a:graphic>
      </p:graphicFrame>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17</a:t>
            </a:fld>
            <a:endParaRPr lang="en-US"/>
          </a:p>
        </p:txBody>
      </p:sp>
    </p:spTree>
    <p:extLst>
      <p:ext uri="{BB962C8B-B14F-4D97-AF65-F5344CB8AC3E}">
        <p14:creationId xmlns:p14="http://schemas.microsoft.com/office/powerpoint/2010/main" val="101735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B0B46-6BC2-E0CE-22A1-2A7B477B9314}"/>
              </a:ext>
            </a:extLst>
          </p:cNvPr>
          <p:cNvSpPr>
            <a:spLocks noGrp="1"/>
          </p:cNvSpPr>
          <p:nvPr>
            <p:ph type="title"/>
          </p:nvPr>
        </p:nvSpPr>
        <p:spPr/>
        <p:txBody>
          <a:bodyPr/>
          <a:lstStyle/>
          <a:p>
            <a:r>
              <a:rPr lang="en-US" dirty="0"/>
              <a:t>Evidence-Based Pathway</a:t>
            </a:r>
            <a:br>
              <a:rPr lang="en-US" b="0" dirty="0"/>
            </a:br>
            <a:r>
              <a:rPr lang="en-US" sz="2800" b="0" dirty="0"/>
              <a:t>Sections One &amp; Two</a:t>
            </a:r>
          </a:p>
        </p:txBody>
      </p:sp>
      <p:sp>
        <p:nvSpPr>
          <p:cNvPr id="3" name="Content Placeholder 2">
            <a:extLst>
              <a:ext uri="{FF2B5EF4-FFF2-40B4-BE49-F238E27FC236}">
                <a16:creationId xmlns:a16="http://schemas.microsoft.com/office/drawing/2014/main" id="{8B17D85E-1C83-DF02-1295-9F1990479F5D}"/>
              </a:ext>
            </a:extLst>
          </p:cNvPr>
          <p:cNvSpPr>
            <a:spLocks noGrp="1"/>
          </p:cNvSpPr>
          <p:nvPr>
            <p:ph idx="1"/>
          </p:nvPr>
        </p:nvSpPr>
        <p:spPr/>
        <p:txBody>
          <a:bodyPr/>
          <a:lstStyle/>
          <a:p>
            <a:pPr marL="0" indent="0">
              <a:buNone/>
            </a:pPr>
            <a:r>
              <a:rPr lang="en-US" i="1" dirty="0"/>
              <a:t>At least one </a:t>
            </a:r>
            <a:r>
              <a:rPr lang="en-US" dirty="0"/>
              <a:t>of the three pieces of evidence required under the Evidence-Based Pathway must come from the list in Section One. </a:t>
            </a:r>
          </a:p>
          <a:p>
            <a:pPr marL="0" indent="0">
              <a:buNone/>
            </a:pPr>
            <a:r>
              <a:rPr lang="en-US" i="1" dirty="0"/>
              <a:t>No more than two </a:t>
            </a:r>
            <a:r>
              <a:rPr lang="en-US" dirty="0"/>
              <a:t>pieces of evidence may come from the list in Section Two.</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16FB19EF-95A7-DA1B-27CB-EC91C0E87901}"/>
              </a:ext>
            </a:extLst>
          </p:cNvPr>
          <p:cNvSpPr>
            <a:spLocks noGrp="1"/>
          </p:cNvSpPr>
          <p:nvPr>
            <p:ph type="sldNum" sz="quarter" idx="12"/>
          </p:nvPr>
        </p:nvSpPr>
        <p:spPr/>
        <p:txBody>
          <a:bodyPr/>
          <a:lstStyle/>
          <a:p>
            <a:fld id="{B24F5015-3417-4B27-A586-E4CCF4D77832}" type="slidenum">
              <a:rPr lang="en-US" smtClean="0"/>
              <a:t>18</a:t>
            </a:fld>
            <a:endParaRPr lang="en-US"/>
          </a:p>
        </p:txBody>
      </p:sp>
      <p:graphicFrame>
        <p:nvGraphicFramePr>
          <p:cNvPr id="6" name="Table 6">
            <a:extLst>
              <a:ext uri="{FF2B5EF4-FFF2-40B4-BE49-F238E27FC236}">
                <a16:creationId xmlns:a16="http://schemas.microsoft.com/office/drawing/2014/main" id="{CA98112A-8996-9F97-7DC6-F4FD4596962D}"/>
              </a:ext>
            </a:extLst>
          </p:cNvPr>
          <p:cNvGraphicFramePr>
            <a:graphicFrameLocks noGrp="1"/>
          </p:cNvGraphicFramePr>
          <p:nvPr/>
        </p:nvGraphicFramePr>
        <p:xfrm>
          <a:off x="2032000" y="3652145"/>
          <a:ext cx="8127999" cy="1854200"/>
        </p:xfrm>
        <a:graphic>
          <a:graphicData uri="http://schemas.openxmlformats.org/drawingml/2006/table">
            <a:tbl>
              <a:tblPr firstRow="1" bandRow="1">
                <a:tableStyleId>{F2DE63D5-997A-4646-A377-4702673A728D}</a:tableStyleId>
              </a:tblPr>
              <a:tblGrid>
                <a:gridCol w="2709333">
                  <a:extLst>
                    <a:ext uri="{9D8B030D-6E8A-4147-A177-3AD203B41FA5}">
                      <a16:colId xmlns:a16="http://schemas.microsoft.com/office/drawing/2014/main" val="794913556"/>
                    </a:ext>
                  </a:extLst>
                </a:gridCol>
                <a:gridCol w="2709333">
                  <a:extLst>
                    <a:ext uri="{9D8B030D-6E8A-4147-A177-3AD203B41FA5}">
                      <a16:colId xmlns:a16="http://schemas.microsoft.com/office/drawing/2014/main" val="806274888"/>
                    </a:ext>
                  </a:extLst>
                </a:gridCol>
                <a:gridCol w="2709333">
                  <a:extLst>
                    <a:ext uri="{9D8B030D-6E8A-4147-A177-3AD203B41FA5}">
                      <a16:colId xmlns:a16="http://schemas.microsoft.com/office/drawing/2014/main" val="402124236"/>
                    </a:ext>
                  </a:extLst>
                </a:gridCol>
              </a:tblGrid>
              <a:tr h="370840">
                <a:tc>
                  <a:txBody>
                    <a:bodyPr/>
                    <a:lstStyle/>
                    <a:p>
                      <a:pPr algn="ctr"/>
                      <a:r>
                        <a:rPr lang="en-US"/>
                        <a:t>Section One</a:t>
                      </a:r>
                    </a:p>
                  </a:txBody>
                  <a:tcPr anchor="ctr"/>
                </a:tc>
                <a:tc>
                  <a:txBody>
                    <a:bodyPr/>
                    <a:lstStyle/>
                    <a:p>
                      <a:pPr algn="ctr"/>
                      <a:r>
                        <a:rPr lang="en-US"/>
                        <a:t>Section Two</a:t>
                      </a:r>
                    </a:p>
                  </a:txBody>
                  <a:tcPr anchor="ctr"/>
                </a:tc>
                <a:tc>
                  <a:txBody>
                    <a:bodyPr/>
                    <a:lstStyle/>
                    <a:p>
                      <a:endParaRPr lang="en-US"/>
                    </a:p>
                  </a:txBody>
                  <a:tcPr/>
                </a:tc>
                <a:extLst>
                  <a:ext uri="{0D108BD9-81ED-4DB2-BD59-A6C34878D82A}">
                    <a16:rowId xmlns:a16="http://schemas.microsoft.com/office/drawing/2014/main" val="4149770401"/>
                  </a:ext>
                </a:extLst>
              </a:tr>
              <a:tr h="370840">
                <a:tc>
                  <a:txBody>
                    <a:bodyPr/>
                    <a:lstStyle/>
                    <a:p>
                      <a:pPr algn="ctr"/>
                      <a:r>
                        <a:rPr lang="en-US"/>
                        <a:t>0 </a:t>
                      </a:r>
                    </a:p>
                  </a:txBody>
                  <a:tcPr anchor="ctr"/>
                </a:tc>
                <a:tc>
                  <a:txBody>
                    <a:bodyPr/>
                    <a:lstStyle/>
                    <a:p>
                      <a:pPr algn="ctr"/>
                      <a:r>
                        <a:rPr lang="en-US"/>
                        <a:t>3</a:t>
                      </a:r>
                    </a:p>
                  </a:txBody>
                  <a:tcPr anchor="ctr"/>
                </a:tc>
                <a:tc>
                  <a:txBody>
                    <a:bodyPr/>
                    <a:lstStyle/>
                    <a:p>
                      <a:pPr algn="ctr"/>
                      <a:endParaRPr lang="en-US"/>
                    </a:p>
                  </a:txBody>
                  <a:tcPr anchor="ctr"/>
                </a:tc>
                <a:extLst>
                  <a:ext uri="{0D108BD9-81ED-4DB2-BD59-A6C34878D82A}">
                    <a16:rowId xmlns:a16="http://schemas.microsoft.com/office/drawing/2014/main" val="1853009785"/>
                  </a:ext>
                </a:extLst>
              </a:tr>
              <a:tr h="370840">
                <a:tc>
                  <a:txBody>
                    <a:bodyPr/>
                    <a:lstStyle/>
                    <a:p>
                      <a:pPr algn="ctr"/>
                      <a:r>
                        <a:rPr lang="en-US" dirty="0"/>
                        <a:t>1</a:t>
                      </a:r>
                    </a:p>
                  </a:txBody>
                  <a:tcPr anchor="ctr"/>
                </a:tc>
                <a:tc>
                  <a:txBody>
                    <a:bodyPr/>
                    <a:lstStyle/>
                    <a:p>
                      <a:pPr algn="ctr"/>
                      <a:r>
                        <a:rPr lang="en-US" dirty="0"/>
                        <a:t>2</a:t>
                      </a:r>
                    </a:p>
                  </a:txBody>
                  <a:tcPr anchor="ctr"/>
                </a:tc>
                <a:tc>
                  <a:txBody>
                    <a:bodyPr/>
                    <a:lstStyle/>
                    <a:p>
                      <a:pPr algn="ctr"/>
                      <a:endParaRPr lang="en-US"/>
                    </a:p>
                  </a:txBody>
                  <a:tcPr anchor="ctr"/>
                </a:tc>
                <a:extLst>
                  <a:ext uri="{0D108BD9-81ED-4DB2-BD59-A6C34878D82A}">
                    <a16:rowId xmlns:a16="http://schemas.microsoft.com/office/drawing/2014/main" val="1336625037"/>
                  </a:ext>
                </a:extLst>
              </a:tr>
              <a:tr h="370840">
                <a:tc>
                  <a:txBody>
                    <a:bodyPr/>
                    <a:lstStyle/>
                    <a:p>
                      <a:pPr algn="ctr"/>
                      <a:r>
                        <a:rPr lang="en-US"/>
                        <a:t>2</a:t>
                      </a:r>
                    </a:p>
                  </a:txBody>
                  <a:tcPr anchor="ctr"/>
                </a:tc>
                <a:tc>
                  <a:txBody>
                    <a:bodyPr/>
                    <a:lstStyle/>
                    <a:p>
                      <a:pPr algn="ctr"/>
                      <a:r>
                        <a:rPr lang="en-US"/>
                        <a:t>1</a:t>
                      </a:r>
                    </a:p>
                  </a:txBody>
                  <a:tcPr anchor="ctr"/>
                </a:tc>
                <a:tc>
                  <a:txBody>
                    <a:bodyPr/>
                    <a:lstStyle/>
                    <a:p>
                      <a:pPr algn="ctr"/>
                      <a:endParaRPr lang="en-US"/>
                    </a:p>
                  </a:txBody>
                  <a:tcPr anchor="ctr"/>
                </a:tc>
                <a:extLst>
                  <a:ext uri="{0D108BD9-81ED-4DB2-BD59-A6C34878D82A}">
                    <a16:rowId xmlns:a16="http://schemas.microsoft.com/office/drawing/2014/main" val="2134899796"/>
                  </a:ext>
                </a:extLst>
              </a:tr>
              <a:tr h="370840">
                <a:tc>
                  <a:txBody>
                    <a:bodyPr/>
                    <a:lstStyle/>
                    <a:p>
                      <a:pPr algn="ctr"/>
                      <a:r>
                        <a:rPr lang="en-US"/>
                        <a:t>3</a:t>
                      </a:r>
                    </a:p>
                  </a:txBody>
                  <a:tcPr anchor="ctr"/>
                </a:tc>
                <a:tc>
                  <a:txBody>
                    <a:bodyPr/>
                    <a:lstStyle/>
                    <a:p>
                      <a:pPr algn="ctr"/>
                      <a:r>
                        <a:rPr lang="en-US"/>
                        <a:t>0</a:t>
                      </a:r>
                    </a:p>
                  </a:txBody>
                  <a:tcPr anchor="ctr"/>
                </a:tc>
                <a:tc>
                  <a:txBody>
                    <a:bodyPr/>
                    <a:lstStyle/>
                    <a:p>
                      <a:pPr algn="ctr"/>
                      <a:endParaRPr lang="en-US" dirty="0"/>
                    </a:p>
                  </a:txBody>
                  <a:tcPr anchor="ctr"/>
                </a:tc>
                <a:extLst>
                  <a:ext uri="{0D108BD9-81ED-4DB2-BD59-A6C34878D82A}">
                    <a16:rowId xmlns:a16="http://schemas.microsoft.com/office/drawing/2014/main" val="3732704369"/>
                  </a:ext>
                </a:extLst>
              </a:tr>
            </a:tbl>
          </a:graphicData>
        </a:graphic>
      </p:graphicFrame>
      <p:pic>
        <p:nvPicPr>
          <p:cNvPr id="8" name="Picture 7" descr="A green line on a black background&#10;&#10;Description automatically generated with low confidence">
            <a:extLst>
              <a:ext uri="{FF2B5EF4-FFF2-40B4-BE49-F238E27FC236}">
                <a16:creationId xmlns:a16="http://schemas.microsoft.com/office/drawing/2014/main" id="{7A2A403E-F0F6-2AF7-CDB5-4F01BA6EE8F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363953" y="4416934"/>
            <a:ext cx="493294" cy="326171"/>
          </a:xfrm>
          <a:prstGeom prst="rect">
            <a:avLst/>
          </a:prstGeom>
        </p:spPr>
      </p:pic>
      <p:pic>
        <p:nvPicPr>
          <p:cNvPr id="9" name="Picture 8">
            <a:extLst>
              <a:ext uri="{FF2B5EF4-FFF2-40B4-BE49-F238E27FC236}">
                <a16:creationId xmlns:a16="http://schemas.microsoft.com/office/drawing/2014/main" id="{719EE553-8B54-9985-ADB4-737216E14DB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8363428" y="4780827"/>
            <a:ext cx="493819" cy="323116"/>
          </a:xfrm>
          <a:prstGeom prst="rect">
            <a:avLst/>
          </a:prstGeom>
        </p:spPr>
      </p:pic>
      <p:pic>
        <p:nvPicPr>
          <p:cNvPr id="10" name="Picture 9">
            <a:extLst>
              <a:ext uri="{FF2B5EF4-FFF2-40B4-BE49-F238E27FC236}">
                <a16:creationId xmlns:a16="http://schemas.microsoft.com/office/drawing/2014/main" id="{94BFB1C3-0CC6-FAC2-0209-1DC790389079}"/>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8363427" y="5162447"/>
            <a:ext cx="493819" cy="323116"/>
          </a:xfrm>
          <a:prstGeom prst="rect">
            <a:avLst/>
          </a:prstGeom>
        </p:spPr>
      </p:pic>
      <p:pic>
        <p:nvPicPr>
          <p:cNvPr id="12" name="Graphic 11">
            <a:extLst>
              <a:ext uri="{FF2B5EF4-FFF2-40B4-BE49-F238E27FC236}">
                <a16:creationId xmlns:a16="http://schemas.microsoft.com/office/drawing/2014/main" id="{BBD17554-C2A3-5102-5141-AFCBD74671E2}"/>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 uri="{837473B0-CC2E-450A-ABE3-18F120FF3D39}">
                <a1611:picAttrSrcUrl xmlns:a1611="http://schemas.microsoft.com/office/drawing/2016/11/main" r:id="rId8"/>
              </a:ext>
            </a:extLst>
          </a:blip>
          <a:stretch>
            <a:fillRect/>
          </a:stretch>
        </p:blipFill>
        <p:spPr>
          <a:xfrm>
            <a:off x="8314115" y="4090375"/>
            <a:ext cx="393931" cy="218208"/>
          </a:xfrm>
          <a:prstGeom prst="rect">
            <a:avLst/>
          </a:prstGeom>
        </p:spPr>
      </p:pic>
      <p:sp>
        <p:nvSpPr>
          <p:cNvPr id="7" name="TextBox 6">
            <a:extLst>
              <a:ext uri="{FF2B5EF4-FFF2-40B4-BE49-F238E27FC236}">
                <a16:creationId xmlns:a16="http://schemas.microsoft.com/office/drawing/2014/main" id="{17F29B83-E752-A2CF-EADD-C3A6BAB86FC4}"/>
              </a:ext>
            </a:extLst>
          </p:cNvPr>
          <p:cNvSpPr txBox="1"/>
          <p:nvPr/>
        </p:nvSpPr>
        <p:spPr>
          <a:xfrm>
            <a:off x="1036320" y="6332764"/>
            <a:ext cx="10317480" cy="369332"/>
          </a:xfrm>
          <a:prstGeom prst="rect">
            <a:avLst/>
          </a:prstGeom>
          <a:noFill/>
        </p:spPr>
        <p:txBody>
          <a:bodyPr wrap="square" rtlCol="0">
            <a:spAutoFit/>
          </a:bodyPr>
          <a:lstStyle/>
          <a:p>
            <a:pPr algn="ctr"/>
            <a:r>
              <a:rPr lang="en-US" b="1" dirty="0">
                <a:solidFill>
                  <a:schemeClr val="tx1">
                    <a:lumMod val="50000"/>
                    <a:lumOff val="50000"/>
                  </a:schemeClr>
                </a:solidFill>
              </a:rPr>
              <a:t>EVIDENCE-BASED PATHWAY</a:t>
            </a:r>
          </a:p>
        </p:txBody>
      </p:sp>
    </p:spTree>
    <p:extLst>
      <p:ext uri="{BB962C8B-B14F-4D97-AF65-F5344CB8AC3E}">
        <p14:creationId xmlns:p14="http://schemas.microsoft.com/office/powerpoint/2010/main" val="3496721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sz="4400" dirty="0"/>
              <a:t>Other Diploma Options</a:t>
            </a:r>
            <a:endParaRPr lang="en-US" dirty="0"/>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IEP, Waiver, Act 1</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19</a:t>
            </a:fld>
            <a:endParaRPr lang="en-US"/>
          </a:p>
        </p:txBody>
      </p:sp>
    </p:spTree>
    <p:extLst>
      <p:ext uri="{BB962C8B-B14F-4D97-AF65-F5344CB8AC3E}">
        <p14:creationId xmlns:p14="http://schemas.microsoft.com/office/powerpoint/2010/main" val="3453458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dirty="0"/>
              <a:t>TODAY’S TOPICS</a:t>
            </a:r>
          </a:p>
        </p:txBody>
      </p:sp>
      <p:sp>
        <p:nvSpPr>
          <p:cNvPr id="11" name="Content Placeholder 10">
            <a:extLst>
              <a:ext uri="{FF2B5EF4-FFF2-40B4-BE49-F238E27FC236}">
                <a16:creationId xmlns:a16="http://schemas.microsoft.com/office/drawing/2014/main" id="{9BD995E9-4FA9-654C-9602-192B70F62E73}"/>
              </a:ext>
            </a:extLst>
          </p:cNvPr>
          <p:cNvSpPr>
            <a:spLocks noGrp="1"/>
          </p:cNvSpPr>
          <p:nvPr>
            <p:ph idx="1"/>
          </p:nvPr>
        </p:nvSpPr>
        <p:spPr/>
        <p:txBody>
          <a:bodyPr>
            <a:normAutofit/>
          </a:bodyPr>
          <a:lstStyle/>
          <a:p>
            <a:r>
              <a:rPr lang="en-US" sz="3500" dirty="0">
                <a:latin typeface="+mn-lt"/>
              </a:rPr>
              <a:t>Students &amp; Diplomas</a:t>
            </a:r>
          </a:p>
          <a:p>
            <a:r>
              <a:rPr lang="en-US" sz="3500" dirty="0">
                <a:latin typeface="+mn-lt"/>
              </a:rPr>
              <a:t>Keystone Content: Numeric &amp; Non-Numeric Proficiency</a:t>
            </a:r>
          </a:p>
          <a:p>
            <a:r>
              <a:rPr lang="en-US" sz="3500" dirty="0">
                <a:latin typeface="+mn-lt"/>
              </a:rPr>
              <a:t>Keystone Content: </a:t>
            </a:r>
            <a:r>
              <a:rPr lang="en-US" sz="3500" dirty="0"/>
              <a:t>Locally Established Grade-Based Requirements</a:t>
            </a:r>
          </a:p>
          <a:p>
            <a:r>
              <a:rPr lang="en-US" sz="3500" dirty="0">
                <a:latin typeface="+mn-lt"/>
              </a:rPr>
              <a:t>CTE, AA, and EB Pathways</a:t>
            </a:r>
          </a:p>
          <a:p>
            <a:r>
              <a:rPr lang="en-US" sz="3500" dirty="0">
                <a:latin typeface="+mn-lt"/>
              </a:rPr>
              <a:t>Other Diploma Options</a:t>
            </a:r>
          </a:p>
          <a:p>
            <a:r>
              <a:rPr lang="en-US" sz="3500" dirty="0">
                <a:latin typeface="+mn-lt"/>
              </a:rPr>
              <a:t>Q&amp;A</a:t>
            </a:r>
          </a:p>
          <a:p>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1141317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4FED1-E096-6C42-AE9A-25B14AFA3539}"/>
              </a:ext>
            </a:extLst>
          </p:cNvPr>
          <p:cNvSpPr>
            <a:spLocks noGrp="1"/>
          </p:cNvSpPr>
          <p:nvPr>
            <p:ph type="title"/>
          </p:nvPr>
        </p:nvSpPr>
        <p:spPr/>
        <p:txBody>
          <a:bodyPr>
            <a:normAutofit/>
          </a:bodyPr>
          <a:lstStyle/>
          <a:p>
            <a:r>
              <a:rPr lang="en-US" b="1" dirty="0"/>
              <a:t>Special Education Program</a:t>
            </a:r>
          </a:p>
        </p:txBody>
      </p:sp>
      <p:sp>
        <p:nvSpPr>
          <p:cNvPr id="3" name="Content Placeholder 2">
            <a:extLst>
              <a:ext uri="{FF2B5EF4-FFF2-40B4-BE49-F238E27FC236}">
                <a16:creationId xmlns:a16="http://schemas.microsoft.com/office/drawing/2014/main" id="{C8D23BFE-805A-5897-422F-BBD89322D0D4}"/>
              </a:ext>
            </a:extLst>
          </p:cNvPr>
          <p:cNvSpPr>
            <a:spLocks noGrp="1"/>
          </p:cNvSpPr>
          <p:nvPr>
            <p:ph idx="1"/>
          </p:nvPr>
        </p:nvSpPr>
        <p:spPr>
          <a:xfrm>
            <a:off x="838200" y="1914524"/>
            <a:ext cx="10515600" cy="4441825"/>
          </a:xfrm>
        </p:spPr>
        <p:txBody>
          <a:bodyPr>
            <a:normAutofit/>
          </a:bodyPr>
          <a:lstStyle/>
          <a:p>
            <a:pPr marL="0" indent="0">
              <a:buNone/>
            </a:pPr>
            <a:r>
              <a:rPr lang="en-US" dirty="0"/>
              <a:t>“Children with disabilities who </a:t>
            </a:r>
            <a:r>
              <a:rPr lang="en-US" b="1" dirty="0"/>
              <a:t>satisfactorily complete a special education program </a:t>
            </a:r>
            <a:r>
              <a:rPr lang="en-US" dirty="0"/>
              <a:t>developed by an Individualized Education Program team under the Individuals with Disabilities Education Act and this part shall be granted and issued a regular high school diploma by the school district of residence, charter school (including cyber charter school) or AVTS, if applicable. </a:t>
            </a:r>
          </a:p>
          <a:p>
            <a:pPr marL="0" indent="0">
              <a:buNone/>
            </a:pPr>
            <a:r>
              <a:rPr lang="en-US" dirty="0"/>
              <a:t>This subsection applies if the special education program of a child with a disability </a:t>
            </a:r>
            <a:r>
              <a:rPr lang="en-US" b="1" dirty="0"/>
              <a:t>does not otherwise meet the requirements </a:t>
            </a:r>
            <a:r>
              <a:rPr lang="en-US" dirty="0"/>
              <a:t>of this chapter.”</a:t>
            </a:r>
          </a:p>
          <a:p>
            <a:pPr marL="0" indent="0" algn="r">
              <a:buNone/>
            </a:pPr>
            <a:r>
              <a:rPr lang="en-US" dirty="0"/>
              <a:t>- Title 22 Chapter 4.24(d)</a:t>
            </a:r>
          </a:p>
        </p:txBody>
      </p:sp>
      <p:sp>
        <p:nvSpPr>
          <p:cNvPr id="5" name="Slide Number Placeholder 4">
            <a:extLst>
              <a:ext uri="{FF2B5EF4-FFF2-40B4-BE49-F238E27FC236}">
                <a16:creationId xmlns:a16="http://schemas.microsoft.com/office/drawing/2014/main" id="{6C4785A5-5448-03DD-A809-FA83935978B8}"/>
              </a:ext>
            </a:extLst>
          </p:cNvPr>
          <p:cNvSpPr>
            <a:spLocks noGrp="1"/>
          </p:cNvSpPr>
          <p:nvPr>
            <p:ph type="sldNum" sz="quarter" idx="12"/>
          </p:nvPr>
        </p:nvSpPr>
        <p:spPr/>
        <p:txBody>
          <a:bodyPr/>
          <a:lstStyle/>
          <a:p>
            <a:fld id="{B24F5015-3417-4B27-A586-E4CCF4D77832}" type="slidenum">
              <a:rPr lang="en-US" smtClean="0"/>
              <a:t>20</a:t>
            </a:fld>
            <a:endParaRPr lang="en-US" dirty="0"/>
          </a:p>
        </p:txBody>
      </p:sp>
    </p:spTree>
    <p:extLst>
      <p:ext uri="{BB962C8B-B14F-4D97-AF65-F5344CB8AC3E}">
        <p14:creationId xmlns:p14="http://schemas.microsoft.com/office/powerpoint/2010/main" val="3423055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90168-A4E9-6529-1384-4E9AD61D7A3E}"/>
              </a:ext>
            </a:extLst>
          </p:cNvPr>
          <p:cNvSpPr>
            <a:spLocks noGrp="1"/>
          </p:cNvSpPr>
          <p:nvPr>
            <p:ph type="title"/>
          </p:nvPr>
        </p:nvSpPr>
        <p:spPr/>
        <p:txBody>
          <a:bodyPr/>
          <a:lstStyle/>
          <a:p>
            <a:r>
              <a:rPr lang="en-US" b="1" dirty="0"/>
              <a:t>WAIVER</a:t>
            </a:r>
          </a:p>
        </p:txBody>
      </p:sp>
      <p:sp>
        <p:nvSpPr>
          <p:cNvPr id="3" name="Content Placeholder 2">
            <a:extLst>
              <a:ext uri="{FF2B5EF4-FFF2-40B4-BE49-F238E27FC236}">
                <a16:creationId xmlns:a16="http://schemas.microsoft.com/office/drawing/2014/main" id="{7C50ABBB-2DCA-F58F-1EB4-DCBFA17402C5}"/>
              </a:ext>
            </a:extLst>
          </p:cNvPr>
          <p:cNvSpPr>
            <a:spLocks noGrp="1"/>
          </p:cNvSpPr>
          <p:nvPr>
            <p:ph idx="1"/>
          </p:nvPr>
        </p:nvSpPr>
        <p:spPr>
          <a:xfrm>
            <a:off x="838200" y="1545771"/>
            <a:ext cx="10515600" cy="4631192"/>
          </a:xfrm>
        </p:spPr>
        <p:txBody>
          <a:bodyPr>
            <a:normAutofit fontScale="92500" lnSpcReduction="20000"/>
          </a:bodyPr>
          <a:lstStyle/>
          <a:p>
            <a:pPr marL="0" indent="0">
              <a:buNone/>
            </a:pPr>
            <a:r>
              <a:rPr lang="en-US" sz="2800" dirty="0"/>
              <a:t>A chief school administrator may waive </a:t>
            </a:r>
            <a:r>
              <a:rPr lang="en-US" sz="2800" i="1" dirty="0"/>
              <a:t>pathway-specific</a:t>
            </a:r>
            <a:r>
              <a:rPr lang="en-US" sz="2800" dirty="0"/>
              <a:t> graduation requirements for a student in Grade 12 </a:t>
            </a:r>
            <a:r>
              <a:rPr lang="en-US" b="1" u="sng" dirty="0"/>
              <a:t>or</a:t>
            </a:r>
            <a:r>
              <a:rPr lang="en-US" sz="2800" b="1" dirty="0"/>
              <a:t> </a:t>
            </a:r>
            <a:r>
              <a:rPr lang="en-US" sz="2800" dirty="0"/>
              <a:t>one who is experiencing extenuating circumstances: </a:t>
            </a:r>
          </a:p>
          <a:p>
            <a:r>
              <a:rPr lang="en-US" sz="2400" dirty="0"/>
              <a:t>Serious illness</a:t>
            </a:r>
          </a:p>
          <a:p>
            <a:r>
              <a:rPr lang="en-US" sz="2400" dirty="0"/>
              <a:t>Death in the student’s immediate family</a:t>
            </a:r>
          </a:p>
          <a:p>
            <a:r>
              <a:rPr lang="en-US" sz="2400" dirty="0"/>
              <a:t>Family emergency</a:t>
            </a:r>
          </a:p>
          <a:p>
            <a:r>
              <a:rPr lang="en-US" sz="2400" dirty="0"/>
              <a:t>Frequent school transfers </a:t>
            </a:r>
          </a:p>
          <a:p>
            <a:r>
              <a:rPr lang="en-US" sz="2400" dirty="0"/>
              <a:t>Transfer from an out-of-state school in grade 12</a:t>
            </a:r>
          </a:p>
          <a:p>
            <a:r>
              <a:rPr lang="en-US" sz="2400" dirty="0"/>
              <a:t>COVID-19 pandemic (for students in the graduating classes of 2023, 2024, and 2025 only)</a:t>
            </a:r>
          </a:p>
          <a:p>
            <a:pPr marL="0" indent="0">
              <a:buNone/>
            </a:pPr>
            <a:endParaRPr lang="en-US" sz="2800" dirty="0"/>
          </a:p>
          <a:p>
            <a:pPr marL="0" indent="0">
              <a:buNone/>
            </a:pPr>
            <a:r>
              <a:rPr lang="en-US" sz="2800" dirty="0"/>
              <a:t>Any student granted a waiver must meet LEGBR for each Keystone content area in which the student does not have a numeric or non-numeric Proficient or Advanced.</a:t>
            </a:r>
          </a:p>
        </p:txBody>
      </p:sp>
      <p:sp>
        <p:nvSpPr>
          <p:cNvPr id="5" name="Slide Number Placeholder 4">
            <a:extLst>
              <a:ext uri="{FF2B5EF4-FFF2-40B4-BE49-F238E27FC236}">
                <a16:creationId xmlns:a16="http://schemas.microsoft.com/office/drawing/2014/main" id="{A1B6085B-C85C-5588-A1B6-2F35E871CE3C}"/>
              </a:ext>
            </a:extLst>
          </p:cNvPr>
          <p:cNvSpPr>
            <a:spLocks noGrp="1"/>
          </p:cNvSpPr>
          <p:nvPr>
            <p:ph type="sldNum" sz="quarter" idx="12"/>
          </p:nvPr>
        </p:nvSpPr>
        <p:spPr/>
        <p:txBody>
          <a:bodyPr/>
          <a:lstStyle/>
          <a:p>
            <a:fld id="{B24F5015-3417-4B27-A586-E4CCF4D77832}" type="slidenum">
              <a:rPr lang="en-US" smtClean="0"/>
              <a:t>21</a:t>
            </a:fld>
            <a:endParaRPr lang="en-US" dirty="0"/>
          </a:p>
        </p:txBody>
      </p:sp>
    </p:spTree>
    <p:extLst>
      <p:ext uri="{BB962C8B-B14F-4D97-AF65-F5344CB8AC3E}">
        <p14:creationId xmlns:p14="http://schemas.microsoft.com/office/powerpoint/2010/main" val="915500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413AD-CBB3-CCBE-0F33-F7E4633A61FF}"/>
              </a:ext>
            </a:extLst>
          </p:cNvPr>
          <p:cNvSpPr>
            <a:spLocks noGrp="1"/>
          </p:cNvSpPr>
          <p:nvPr>
            <p:ph type="title"/>
          </p:nvPr>
        </p:nvSpPr>
        <p:spPr/>
        <p:txBody>
          <a:bodyPr>
            <a:normAutofit/>
          </a:bodyPr>
          <a:lstStyle/>
          <a:p>
            <a:r>
              <a:rPr lang="en-US" dirty="0"/>
              <a:t>Act 1 of 2022</a:t>
            </a:r>
            <a:endParaRPr lang="en-US" b="1" dirty="0"/>
          </a:p>
        </p:txBody>
      </p:sp>
      <p:sp>
        <p:nvSpPr>
          <p:cNvPr id="7" name="Content Placeholder 6">
            <a:extLst>
              <a:ext uri="{FF2B5EF4-FFF2-40B4-BE49-F238E27FC236}">
                <a16:creationId xmlns:a16="http://schemas.microsoft.com/office/drawing/2014/main" id="{C43DD4A7-675B-44E0-E74A-B6B1A4CE7B4F}"/>
              </a:ext>
            </a:extLst>
          </p:cNvPr>
          <p:cNvSpPr>
            <a:spLocks noGrp="1"/>
          </p:cNvSpPr>
          <p:nvPr>
            <p:ph idx="1"/>
          </p:nvPr>
        </p:nvSpPr>
        <p:spPr>
          <a:xfrm>
            <a:off x="5180012" y="1257300"/>
            <a:ext cx="6172200" cy="4873625"/>
          </a:xfrm>
        </p:spPr>
        <p:txBody>
          <a:bodyPr>
            <a:normAutofit fontScale="70000" lnSpcReduction="20000"/>
          </a:bodyPr>
          <a:lstStyle/>
          <a:p>
            <a:pPr marL="0" indent="0">
              <a:buNone/>
            </a:pPr>
            <a:r>
              <a:rPr lang="en-US" dirty="0"/>
              <a:t>Apply full/partial credit for prior work or student mastery.</a:t>
            </a:r>
          </a:p>
          <a:p>
            <a:pPr marL="0" indent="0">
              <a:buNone/>
            </a:pPr>
            <a:r>
              <a:rPr lang="en-US" dirty="0"/>
              <a:t>P</a:t>
            </a:r>
            <a:r>
              <a:rPr lang="en-US" sz="3200" dirty="0"/>
              <a:t>rovide alternate or modified courses of study.</a:t>
            </a:r>
          </a:p>
          <a:p>
            <a:pPr marL="0" indent="0">
              <a:buNone/>
            </a:pPr>
            <a:r>
              <a:rPr lang="en-US" dirty="0"/>
              <a:t>Where a student is unable to meet local requirements, work with the prior school entity to issue a HS diploma.</a:t>
            </a:r>
          </a:p>
          <a:p>
            <a:r>
              <a:rPr lang="en-US" sz="2600" dirty="0"/>
              <a:t>The student must still meet LEGBR (to qualify for a waiver) or satisfy one of the five Pathways to Graduation.</a:t>
            </a:r>
          </a:p>
          <a:p>
            <a:pPr marL="0" indent="0">
              <a:buNone/>
            </a:pPr>
            <a:endParaRPr lang="en-US" dirty="0"/>
          </a:p>
          <a:p>
            <a:pPr marL="0" indent="0">
              <a:buNone/>
            </a:pPr>
            <a:r>
              <a:rPr lang="en-US" dirty="0"/>
              <a:t>After thoroughly exhausting all other options, a Keystone Diploma may be sought.</a:t>
            </a:r>
          </a:p>
          <a:p>
            <a:r>
              <a:rPr lang="en-US" sz="2600" dirty="0"/>
              <a:t>The student must meet LEGBR, minimally.</a:t>
            </a:r>
          </a:p>
          <a:p>
            <a:r>
              <a:rPr lang="en-US" sz="2600" dirty="0"/>
              <a:t>The student is </a:t>
            </a:r>
            <a:r>
              <a:rPr lang="en-US" sz="2600" i="1" dirty="0"/>
              <a:t>not</a:t>
            </a:r>
            <a:r>
              <a:rPr lang="en-US" sz="2600" dirty="0"/>
              <a:t> considered part of the graduating class for for that LEA and are excluded from the LEA Grad Rate.</a:t>
            </a:r>
          </a:p>
        </p:txBody>
      </p:sp>
      <p:sp>
        <p:nvSpPr>
          <p:cNvPr id="3" name="Content Placeholder 2">
            <a:extLst>
              <a:ext uri="{FF2B5EF4-FFF2-40B4-BE49-F238E27FC236}">
                <a16:creationId xmlns:a16="http://schemas.microsoft.com/office/drawing/2014/main" id="{6150593C-9A24-B822-A5AE-D2DEAB060CE3}"/>
              </a:ext>
            </a:extLst>
          </p:cNvPr>
          <p:cNvSpPr>
            <a:spLocks noGrp="1"/>
          </p:cNvSpPr>
          <p:nvPr>
            <p:ph type="body" sz="half" idx="2"/>
          </p:nvPr>
        </p:nvSpPr>
        <p:spPr>
          <a:ln>
            <a:solidFill>
              <a:schemeClr val="tx1"/>
            </a:solidFill>
          </a:ln>
        </p:spPr>
        <p:txBody>
          <a:bodyPr>
            <a:normAutofit lnSpcReduction="10000"/>
          </a:bodyPr>
          <a:lstStyle/>
          <a:p>
            <a:pPr marL="0" indent="0">
              <a:buNone/>
            </a:pPr>
            <a:r>
              <a:rPr lang="en-US" sz="2000" dirty="0"/>
              <a:t>“Education Instability” is defined as students who experience</a:t>
            </a:r>
            <a:r>
              <a:rPr lang="en-US" sz="2000" b="1" dirty="0"/>
              <a:t> one or more school changes* due to</a:t>
            </a:r>
            <a:r>
              <a:rPr lang="en-US" sz="2000" dirty="0"/>
              <a:t>:</a:t>
            </a:r>
          </a:p>
          <a:p>
            <a:pPr>
              <a:buFontTx/>
              <a:buChar char="-"/>
            </a:pPr>
            <a:r>
              <a:rPr lang="en-US" b="1" dirty="0"/>
              <a:t>Homelessness</a:t>
            </a:r>
          </a:p>
          <a:p>
            <a:pPr>
              <a:buFontTx/>
              <a:buChar char="-"/>
            </a:pPr>
            <a:r>
              <a:rPr lang="en-US" b="1" dirty="0"/>
              <a:t>Foster care</a:t>
            </a:r>
          </a:p>
          <a:p>
            <a:pPr>
              <a:buFontTx/>
              <a:buChar char="-"/>
            </a:pPr>
            <a:r>
              <a:rPr lang="en-US" b="1" dirty="0"/>
              <a:t>Adjudication</a:t>
            </a:r>
          </a:p>
          <a:p>
            <a:pPr>
              <a:buFontTx/>
              <a:buChar char="-"/>
            </a:pPr>
            <a:r>
              <a:rPr lang="en-US" b="1" dirty="0"/>
              <a:t>Involvement with the juvenile justice system</a:t>
            </a:r>
          </a:p>
          <a:p>
            <a:pPr>
              <a:buFontTx/>
              <a:buChar char="-"/>
            </a:pPr>
            <a:endParaRPr lang="en-US" dirty="0"/>
          </a:p>
          <a:p>
            <a:pPr marL="0" indent="0">
              <a:buNone/>
            </a:pPr>
            <a:r>
              <a:rPr lang="en-US" sz="1700" i="1" dirty="0"/>
              <a:t>*where there is a change in LEA enrollment (e.g., returning to a former school, starting a new school, or re-engaging in school after an extended absence) </a:t>
            </a:r>
          </a:p>
        </p:txBody>
      </p:sp>
      <p:sp>
        <p:nvSpPr>
          <p:cNvPr id="5" name="Slide Number Placeholder 4">
            <a:extLst>
              <a:ext uri="{FF2B5EF4-FFF2-40B4-BE49-F238E27FC236}">
                <a16:creationId xmlns:a16="http://schemas.microsoft.com/office/drawing/2014/main" id="{B82A6670-F126-C94E-582E-6939C9989D1B}"/>
              </a:ext>
            </a:extLst>
          </p:cNvPr>
          <p:cNvSpPr>
            <a:spLocks noGrp="1"/>
          </p:cNvSpPr>
          <p:nvPr>
            <p:ph type="sldNum" sz="quarter" idx="12"/>
          </p:nvPr>
        </p:nvSpPr>
        <p:spPr/>
        <p:txBody>
          <a:bodyPr/>
          <a:lstStyle/>
          <a:p>
            <a:fld id="{B24F5015-3417-4B27-A586-E4CCF4D77832}" type="slidenum">
              <a:rPr lang="en-US" smtClean="0"/>
              <a:t>22</a:t>
            </a:fld>
            <a:endParaRPr lang="en-US" dirty="0"/>
          </a:p>
        </p:txBody>
      </p:sp>
    </p:spTree>
    <p:extLst>
      <p:ext uri="{BB962C8B-B14F-4D97-AF65-F5344CB8AC3E}">
        <p14:creationId xmlns:p14="http://schemas.microsoft.com/office/powerpoint/2010/main" val="2300887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0BD2-3157-0F90-2482-570D98DEBE44}"/>
              </a:ext>
            </a:extLst>
          </p:cNvPr>
          <p:cNvSpPr>
            <a:spLocks noGrp="1"/>
          </p:cNvSpPr>
          <p:nvPr>
            <p:ph type="title"/>
          </p:nvPr>
        </p:nvSpPr>
        <p:spPr/>
        <p:txBody>
          <a:bodyPr/>
          <a:lstStyle/>
          <a:p>
            <a:r>
              <a:rPr lang="en-US" dirty="0"/>
              <a:t>HS Diploma Options</a:t>
            </a:r>
          </a:p>
        </p:txBody>
      </p:sp>
      <p:graphicFrame>
        <p:nvGraphicFramePr>
          <p:cNvPr id="7" name="Table 7">
            <a:extLst>
              <a:ext uri="{FF2B5EF4-FFF2-40B4-BE49-F238E27FC236}">
                <a16:creationId xmlns:a16="http://schemas.microsoft.com/office/drawing/2014/main" id="{7BACDEC7-D2EF-D088-2201-9B148AC26217}"/>
              </a:ext>
            </a:extLst>
          </p:cNvPr>
          <p:cNvGraphicFramePr>
            <a:graphicFrameLocks noGrp="1"/>
          </p:cNvGraphicFramePr>
          <p:nvPr>
            <p:ph idx="1"/>
          </p:nvPr>
        </p:nvGraphicFramePr>
        <p:xfrm>
          <a:off x="692725" y="1825625"/>
          <a:ext cx="10882747" cy="3814418"/>
        </p:xfrm>
        <a:graphic>
          <a:graphicData uri="http://schemas.openxmlformats.org/drawingml/2006/table">
            <a:tbl>
              <a:tblPr firstRow="1" bandRow="1">
                <a:tableStyleId>{1FECB4D8-DB02-4DC6-A0A2-4F2EBAE1DC90}</a:tableStyleId>
              </a:tblPr>
              <a:tblGrid>
                <a:gridCol w="5396347">
                  <a:extLst>
                    <a:ext uri="{9D8B030D-6E8A-4147-A177-3AD203B41FA5}">
                      <a16:colId xmlns:a16="http://schemas.microsoft.com/office/drawing/2014/main" val="3255074993"/>
                    </a:ext>
                  </a:extLst>
                </a:gridCol>
                <a:gridCol w="2743200">
                  <a:extLst>
                    <a:ext uri="{9D8B030D-6E8A-4147-A177-3AD203B41FA5}">
                      <a16:colId xmlns:a16="http://schemas.microsoft.com/office/drawing/2014/main" val="3931065712"/>
                    </a:ext>
                  </a:extLst>
                </a:gridCol>
                <a:gridCol w="2743200">
                  <a:extLst>
                    <a:ext uri="{9D8B030D-6E8A-4147-A177-3AD203B41FA5}">
                      <a16:colId xmlns:a16="http://schemas.microsoft.com/office/drawing/2014/main" val="880284461"/>
                    </a:ext>
                  </a:extLst>
                </a:gridCol>
              </a:tblGrid>
              <a:tr h="924584">
                <a:tc>
                  <a:txBody>
                    <a:bodyPr/>
                    <a:lstStyle/>
                    <a:p>
                      <a:pPr algn="ctr"/>
                      <a:r>
                        <a:rPr lang="en-US" dirty="0"/>
                        <a:t>DIPLOMA OPTIONS</a:t>
                      </a:r>
                    </a:p>
                  </a:txBody>
                  <a:tcPr anchor="ctr"/>
                </a:tc>
                <a:tc>
                  <a:txBody>
                    <a:bodyPr/>
                    <a:lstStyle/>
                    <a:p>
                      <a:pPr algn="ctr"/>
                      <a:r>
                        <a:rPr lang="en-US" dirty="0"/>
                        <a:t>LOCAL</a:t>
                      </a:r>
                    </a:p>
                    <a:p>
                      <a:pPr algn="ctr"/>
                      <a:r>
                        <a:rPr lang="en-US" dirty="0"/>
                        <a:t>GRAD</a:t>
                      </a:r>
                    </a:p>
                    <a:p>
                      <a:pPr algn="ctr"/>
                      <a:r>
                        <a:rPr lang="en-US" dirty="0"/>
                        <a:t>REQ</a:t>
                      </a:r>
                    </a:p>
                  </a:txBody>
                  <a:tcPr anchor="ctr"/>
                </a:tc>
                <a:tc>
                  <a:txBody>
                    <a:bodyPr/>
                    <a:lstStyle/>
                    <a:p>
                      <a:pPr algn="ctr"/>
                      <a:r>
                        <a:rPr lang="en-US" dirty="0"/>
                        <a:t>STATE</a:t>
                      </a:r>
                    </a:p>
                    <a:p>
                      <a:pPr algn="ctr"/>
                      <a:r>
                        <a:rPr lang="en-US" dirty="0"/>
                        <a:t>GRAD</a:t>
                      </a:r>
                    </a:p>
                    <a:p>
                      <a:pPr algn="ctr"/>
                      <a:r>
                        <a:rPr lang="en-US" dirty="0"/>
                        <a:t>REQ</a:t>
                      </a:r>
                    </a:p>
                  </a:txBody>
                  <a:tcPr anchor="ctr"/>
                </a:tc>
                <a:extLst>
                  <a:ext uri="{0D108BD9-81ED-4DB2-BD59-A6C34878D82A}">
                    <a16:rowId xmlns:a16="http://schemas.microsoft.com/office/drawing/2014/main" val="2396463836"/>
                  </a:ext>
                </a:extLst>
              </a:tr>
              <a:tr h="3749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graduates via a </a:t>
                      </a:r>
                      <a:r>
                        <a:rPr lang="en-US" sz="1800" b="1" u="none" dirty="0">
                          <a:solidFill>
                            <a:schemeClr val="tx1"/>
                          </a:solidFill>
                        </a:rPr>
                        <a:t>Keystone Pathway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2845036949"/>
                  </a:ext>
                </a:extLst>
              </a:tr>
              <a:tr h="374970">
                <a:tc>
                  <a:txBody>
                    <a:bodyPr/>
                    <a:lstStyle/>
                    <a:p>
                      <a:r>
                        <a:rPr lang="en-US" sz="1800" u="none" dirty="0">
                          <a:solidFill>
                            <a:schemeClr val="tx1"/>
                          </a:solidFill>
                        </a:rPr>
                        <a:t>Student graduates via successful completion of a </a:t>
                      </a:r>
                      <a:r>
                        <a:rPr lang="en-US" sz="1800" b="1" u="none" dirty="0">
                          <a:solidFill>
                            <a:schemeClr val="tx1"/>
                          </a:solidFill>
                        </a:rPr>
                        <a:t>Special Education Program</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solidFill>
                            <a:schemeClr val="tx1"/>
                          </a:solidFill>
                        </a:rPr>
                        <a:t>Only if the special education program, by design, will not meet statewide requirements</a:t>
                      </a:r>
                    </a:p>
                  </a:txBody>
                  <a:tcPr anchor="ctr"/>
                </a:tc>
                <a:tc hMerge="1">
                  <a:txBody>
                    <a:bodyPr/>
                    <a:lstStyle/>
                    <a:p>
                      <a:endParaRPr lang="en-US" u="none" dirty="0"/>
                    </a:p>
                  </a:txBody>
                  <a:tcPr/>
                </a:tc>
                <a:extLst>
                  <a:ext uri="{0D108BD9-81ED-4DB2-BD59-A6C34878D82A}">
                    <a16:rowId xmlns:a16="http://schemas.microsoft.com/office/drawing/2014/main" val="3130021941"/>
                  </a:ext>
                </a:extLst>
              </a:tr>
              <a:tr h="374970">
                <a:tc>
                  <a:txBody>
                    <a:bodyPr/>
                    <a:lstStyle/>
                    <a:p>
                      <a:r>
                        <a:rPr lang="en-US" u="none" dirty="0"/>
                        <a:t>Student eligible to graduate via an </a:t>
                      </a:r>
                      <a:r>
                        <a:rPr lang="en-US" b="1" u="none" dirty="0"/>
                        <a:t>Act 158 Waiver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sz="1600" i="0" u="none" dirty="0"/>
                        <a:t>Minimally, Keystone Content</a:t>
                      </a:r>
                    </a:p>
                  </a:txBody>
                  <a:tcPr anchor="ctr"/>
                </a:tc>
                <a:extLst>
                  <a:ext uri="{0D108BD9-81ED-4DB2-BD59-A6C34878D82A}">
                    <a16:rowId xmlns:a16="http://schemas.microsoft.com/office/drawing/2014/main" val="3107432935"/>
                  </a:ext>
                </a:extLst>
              </a:tr>
              <a:tr h="374970">
                <a:tc>
                  <a:txBody>
                    <a:bodyPr/>
                    <a:lstStyle/>
                    <a:p>
                      <a:pPr algn="l"/>
                      <a:r>
                        <a:rPr lang="en-US" sz="1800" u="none" dirty="0">
                          <a:solidFill>
                            <a:schemeClr val="tx1"/>
                          </a:solidFill>
                        </a:rPr>
                        <a:t>Student may request a </a:t>
                      </a:r>
                      <a:r>
                        <a:rPr lang="en-US" sz="1800" b="1" u="none" dirty="0">
                          <a:solidFill>
                            <a:schemeClr val="tx1"/>
                          </a:solidFill>
                        </a:rPr>
                        <a:t>Keystone Diploma*</a:t>
                      </a:r>
                      <a:endParaRPr lang="en-US" sz="1800" b="1" i="1" u="non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tc>
                  <a:txBody>
                    <a:bodyPr/>
                    <a:lstStyle/>
                    <a:p>
                      <a:pPr algn="ctr"/>
                      <a:r>
                        <a:rPr lang="en-US" sz="1600" i="0" u="none" dirty="0"/>
                        <a:t>Minimally, Keystone Content</a:t>
                      </a:r>
                      <a:endParaRPr lang="en-US" sz="1600" u="none" dirty="0"/>
                    </a:p>
                  </a:txBody>
                  <a:tcPr anchor="ctr"/>
                </a:tc>
                <a:extLst>
                  <a:ext uri="{0D108BD9-81ED-4DB2-BD59-A6C34878D82A}">
                    <a16:rowId xmlns:a16="http://schemas.microsoft.com/office/drawing/2014/main" val="2034497477"/>
                  </a:ext>
                </a:extLst>
              </a:tr>
              <a:tr h="37497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a:t>
                      </a:r>
                      <a:r>
                        <a:rPr lang="en-US" sz="1800" b="1" u="none" dirty="0">
                          <a:solidFill>
                            <a:srgbClr val="FF0000"/>
                          </a:solidFill>
                        </a:rPr>
                        <a:t>INELIGIBLE</a:t>
                      </a:r>
                      <a:r>
                        <a:rPr lang="en-US" sz="1800" u="none" dirty="0">
                          <a:solidFill>
                            <a:schemeClr val="tx1"/>
                          </a:solidFill>
                        </a:rPr>
                        <a:t> to receive a diploma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712265649"/>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158703238"/>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048580805"/>
                  </a:ext>
                </a:extLst>
              </a:tr>
            </a:tbl>
          </a:graphicData>
        </a:graphic>
      </p:graphicFrame>
      <p:sp>
        <p:nvSpPr>
          <p:cNvPr id="5" name="Slide Number Placeholder 4">
            <a:extLst>
              <a:ext uri="{FF2B5EF4-FFF2-40B4-BE49-F238E27FC236}">
                <a16:creationId xmlns:a16="http://schemas.microsoft.com/office/drawing/2014/main" id="{AE9572AA-F33A-454C-D759-2FBB183F0298}"/>
              </a:ext>
            </a:extLst>
          </p:cNvPr>
          <p:cNvSpPr>
            <a:spLocks noGrp="1"/>
          </p:cNvSpPr>
          <p:nvPr>
            <p:ph type="sldNum" sz="quarter" idx="12"/>
          </p:nvPr>
        </p:nvSpPr>
        <p:spPr/>
        <p:txBody>
          <a:bodyPr/>
          <a:lstStyle/>
          <a:p>
            <a:fld id="{B24F5015-3417-4B27-A586-E4CCF4D77832}" type="slidenum">
              <a:rPr lang="en-US" smtClean="0"/>
              <a:t>23</a:t>
            </a:fld>
            <a:endParaRPr lang="en-US"/>
          </a:p>
        </p:txBody>
      </p:sp>
      <p:sp>
        <p:nvSpPr>
          <p:cNvPr id="3" name="TextBox 2">
            <a:extLst>
              <a:ext uri="{FF2B5EF4-FFF2-40B4-BE49-F238E27FC236}">
                <a16:creationId xmlns:a16="http://schemas.microsoft.com/office/drawing/2014/main" id="{2DA7566E-BF18-564E-88CA-A2CA5FD4BD0D}"/>
              </a:ext>
            </a:extLst>
          </p:cNvPr>
          <p:cNvSpPr txBox="1"/>
          <p:nvPr/>
        </p:nvSpPr>
        <p:spPr>
          <a:xfrm>
            <a:off x="692724" y="5828919"/>
            <a:ext cx="2874409" cy="338554"/>
          </a:xfrm>
          <a:prstGeom prst="rect">
            <a:avLst/>
          </a:prstGeom>
          <a:noFill/>
        </p:spPr>
        <p:txBody>
          <a:bodyPr wrap="square" rtlCol="0">
            <a:spAutoFit/>
          </a:bodyPr>
          <a:lstStyle/>
          <a:p>
            <a:pPr algn="ctr"/>
            <a:r>
              <a:rPr lang="en-US" sz="1600" dirty="0"/>
              <a:t>* Act 1 eligible students </a:t>
            </a:r>
            <a:r>
              <a:rPr lang="en-US" sz="1600" i="1" dirty="0"/>
              <a:t>only</a:t>
            </a:r>
          </a:p>
        </p:txBody>
      </p:sp>
    </p:spTree>
    <p:extLst>
      <p:ext uri="{BB962C8B-B14F-4D97-AF65-F5344CB8AC3E}">
        <p14:creationId xmlns:p14="http://schemas.microsoft.com/office/powerpoint/2010/main" val="3555934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a:t>YOUR </a:t>
            </a:r>
            <a:r>
              <a:rPr lang="en-US" b="1"/>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4/19/2023</a:t>
            </a:fld>
            <a:endParaRPr lang="en-US"/>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24</a:t>
            </a:fld>
            <a:endParaRPr lang="en-US"/>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06938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dirty="0"/>
              <a:t>UPCOMING </a:t>
            </a:r>
            <a:br>
              <a:rPr lang="en-US" dirty="0"/>
            </a:br>
            <a:r>
              <a:rPr lang="en-US" dirty="0"/>
              <a:t>OFFICE HOURS</a:t>
            </a:r>
            <a:endParaRPr lang="en-US" b="1" dirty="0"/>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1186205"/>
            <a:ext cx="6172200" cy="5368925"/>
          </a:xfrm>
        </p:spPr>
        <p:txBody>
          <a:bodyPr>
            <a:normAutofit fontScale="85000" lnSpcReduction="10000"/>
          </a:bodyPr>
          <a:lstStyle/>
          <a:p>
            <a:pPr marL="0" indent="0">
              <a:spcAft>
                <a:spcPts val="600"/>
              </a:spcAft>
              <a:buNone/>
            </a:pPr>
            <a:r>
              <a:rPr lang="en-US" sz="2400" b="1" dirty="0"/>
              <a:t>PREVIOUSLY RECORDED SESSIONS </a:t>
            </a:r>
          </a:p>
          <a:p>
            <a:pPr marL="0" indent="0">
              <a:spcBef>
                <a:spcPts val="0"/>
              </a:spcBef>
              <a:buNone/>
            </a:pPr>
            <a:r>
              <a:rPr lang="en-US" sz="2000" i="1" dirty="0"/>
              <a:t>October 18: Keystone Scores &amp; LEGBR</a:t>
            </a:r>
          </a:p>
          <a:p>
            <a:pPr marL="0" indent="0">
              <a:buNone/>
            </a:pPr>
            <a:r>
              <a:rPr lang="en-US" sz="2000" i="1" dirty="0"/>
              <a:t>October 25: IEPs, Act 1, Act 158 Waivers</a:t>
            </a:r>
          </a:p>
          <a:p>
            <a:pPr marL="0" indent="0">
              <a:buNone/>
            </a:pPr>
            <a:r>
              <a:rPr lang="en-US" sz="2000" i="1" dirty="0"/>
              <a:t>November 1: Alternative &amp; Evidence-Based Pathways</a:t>
            </a:r>
          </a:p>
          <a:p>
            <a:pPr marL="0" indent="0">
              <a:buNone/>
            </a:pPr>
            <a:r>
              <a:rPr lang="en-US" sz="2000" i="1" dirty="0"/>
              <a:t>November 8: CTE Concentrator Pathway &amp; Other WBL Criteria</a:t>
            </a:r>
          </a:p>
          <a:p>
            <a:pPr marL="0" indent="0">
              <a:buNone/>
            </a:pPr>
            <a:r>
              <a:rPr lang="en-US" sz="2000" i="1" dirty="0"/>
              <a:t>November 15: FAQs</a:t>
            </a:r>
          </a:p>
          <a:p>
            <a:pPr marL="0" indent="0">
              <a:buNone/>
            </a:pPr>
            <a:r>
              <a:rPr lang="en-US" sz="2000" i="1" dirty="0"/>
              <a:t>December 13: The Tracking Tool</a:t>
            </a:r>
          </a:p>
          <a:p>
            <a:pPr marL="0" indent="0">
              <a:buNone/>
            </a:pPr>
            <a:r>
              <a:rPr lang="en-US" sz="2000" i="1" dirty="0"/>
              <a:t>January 10: The Grad Report</a:t>
            </a:r>
          </a:p>
          <a:p>
            <a:pPr marL="0" indent="0">
              <a:buNone/>
            </a:pPr>
            <a:r>
              <a:rPr lang="en-US" sz="2000" i="1" dirty="0"/>
              <a:t>January 31: EL, Migrant, and Undocumented Students</a:t>
            </a:r>
          </a:p>
          <a:p>
            <a:pPr marL="0" indent="0">
              <a:buNone/>
            </a:pPr>
            <a:endParaRPr lang="en-US" sz="2000" b="1" dirty="0"/>
          </a:p>
          <a:p>
            <a:pPr marL="0" indent="0">
              <a:buNone/>
            </a:pPr>
            <a:r>
              <a:rPr lang="en-US" sz="2000" b="1" dirty="0"/>
              <a:t>RESOURCES</a:t>
            </a:r>
          </a:p>
          <a:p>
            <a:pPr marL="0" indent="0">
              <a:buNone/>
            </a:pPr>
            <a:r>
              <a:rPr lang="en-US" sz="2000" dirty="0">
                <a:hlinkClick r:id="rId3"/>
              </a:rPr>
              <a:t>WWW.PDESAS.ORG</a:t>
            </a:r>
            <a:endParaRPr lang="en-US" sz="2000" dirty="0"/>
          </a:p>
          <a:p>
            <a:pPr marL="0" indent="0">
              <a:buNone/>
            </a:pPr>
            <a:r>
              <a:rPr lang="en-US" sz="2000" dirty="0">
                <a:hlinkClick r:id="rId4"/>
              </a:rPr>
              <a:t>WWW.EDUCATION.PA.GOV</a:t>
            </a:r>
            <a:r>
              <a:rPr lang="en-US" sz="2000" dirty="0"/>
              <a:t> </a:t>
            </a:r>
          </a:p>
          <a:p>
            <a:pPr marL="0" indent="0">
              <a:buNone/>
            </a:pPr>
            <a:endParaRPr lang="en-US" sz="2000" dirty="0"/>
          </a:p>
          <a:p>
            <a:pPr marL="0" indent="0">
              <a:buNone/>
            </a:pPr>
            <a:r>
              <a:rPr lang="en-US" sz="2000" b="1" dirty="0"/>
              <a:t>CONTACT</a:t>
            </a:r>
          </a:p>
          <a:p>
            <a:pPr marL="0" indent="0">
              <a:buNone/>
            </a:pPr>
            <a:r>
              <a:rPr lang="en-US" sz="2000" dirty="0">
                <a:hlinkClick r:id="rId5"/>
              </a:rPr>
              <a:t>RA-EDGRADREQUIREMENT@PA.GOV</a:t>
            </a:r>
            <a:endParaRPr lang="en-US" sz="2000" dirty="0"/>
          </a:p>
          <a:p>
            <a:pPr marL="0" indent="0">
              <a:buNone/>
            </a:pPr>
            <a:endParaRPr lang="en-US" sz="2000" dirty="0"/>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p:txBody>
          <a:bodyPr>
            <a:normAutofit lnSpcReduction="10000"/>
          </a:bodyPr>
          <a:lstStyle/>
          <a:p>
            <a:r>
              <a:rPr lang="en-US" sz="2000" i="1" dirty="0"/>
              <a:t>Tuesdays 11am - noon</a:t>
            </a:r>
            <a:endParaRPr lang="en-US" i="1" dirty="0"/>
          </a:p>
          <a:p>
            <a:r>
              <a:rPr lang="en-US" sz="1800" b="1" dirty="0"/>
              <a:t>April 11</a:t>
            </a:r>
          </a:p>
          <a:p>
            <a:pPr>
              <a:spcBef>
                <a:spcPts val="0"/>
              </a:spcBef>
            </a:pPr>
            <a:r>
              <a:rPr lang="en-US" sz="1800" dirty="0"/>
              <a:t>Graduation Requirements </a:t>
            </a:r>
          </a:p>
          <a:p>
            <a:pPr>
              <a:spcBef>
                <a:spcPts val="0"/>
              </a:spcBef>
            </a:pPr>
            <a:r>
              <a:rPr lang="en-US" sz="1800" dirty="0"/>
              <a:t>(refresher)</a:t>
            </a:r>
          </a:p>
          <a:p>
            <a:r>
              <a:rPr lang="en-US" sz="1800" b="1" dirty="0"/>
              <a:t>April 18</a:t>
            </a:r>
          </a:p>
          <a:p>
            <a:r>
              <a:rPr lang="en-US" sz="1800" dirty="0"/>
              <a:t>Collecting &amp; Reporting Graduation Data (refresher)</a:t>
            </a:r>
          </a:p>
          <a:p>
            <a:r>
              <a:rPr lang="en-US" sz="1800" b="1" dirty="0"/>
              <a:t>May 2</a:t>
            </a:r>
          </a:p>
          <a:p>
            <a:r>
              <a:rPr lang="en-US" sz="1800" dirty="0"/>
              <a:t>Frequently Asked Questions</a:t>
            </a:r>
          </a:p>
          <a:p>
            <a:r>
              <a:rPr lang="en-US" sz="1800" b="1" dirty="0"/>
              <a:t>May 9</a:t>
            </a:r>
          </a:p>
          <a:p>
            <a:r>
              <a:rPr lang="en-US" sz="1800" dirty="0"/>
              <a:t>Using PVAAS to Better Inform </a:t>
            </a:r>
            <a:r>
              <a:rPr lang="en-US" sz="1800"/>
              <a:t>the Graduation Pathways</a:t>
            </a:r>
            <a:endParaRPr lang="en-US" sz="1800" dirty="0"/>
          </a:p>
          <a:p>
            <a:endParaRPr lang="en-US" sz="1800" dirty="0"/>
          </a:p>
          <a:p>
            <a:endParaRPr lang="en-US" dirty="0"/>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4294967295"/>
          </p:nvPr>
        </p:nvSpPr>
        <p:spPr>
          <a:xfrm>
            <a:off x="838200" y="6356350"/>
            <a:ext cx="2743200" cy="365125"/>
          </a:xfrm>
        </p:spPr>
        <p:txBody>
          <a:bodyPr/>
          <a:lstStyle/>
          <a:p>
            <a:fld id="{39FB0975-47B6-4BE8-B879-EB115C8840C9}" type="datetime1">
              <a:rPr lang="en-US" smtClean="0"/>
              <a:t>4/19/2023</a:t>
            </a:fld>
            <a:endParaRPr lang="en-US"/>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25</a:t>
            </a:fld>
            <a:endParaRPr lang="en-US"/>
          </a:p>
        </p:txBody>
      </p:sp>
    </p:spTree>
    <p:extLst>
      <p:ext uri="{BB962C8B-B14F-4D97-AF65-F5344CB8AC3E}">
        <p14:creationId xmlns:p14="http://schemas.microsoft.com/office/powerpoint/2010/main" val="1279957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20607-4047-7CFE-63EB-8F25D9BA915E}"/>
              </a:ext>
            </a:extLst>
          </p:cNvPr>
          <p:cNvSpPr>
            <a:spLocks noGrp="1"/>
          </p:cNvSpPr>
          <p:nvPr>
            <p:ph type="title"/>
          </p:nvPr>
        </p:nvSpPr>
        <p:spPr/>
        <p:txBody>
          <a:bodyPr/>
          <a:lstStyle/>
          <a:p>
            <a:r>
              <a:rPr lang="en-US" dirty="0"/>
              <a:t>Students &amp; Diplomas </a:t>
            </a:r>
          </a:p>
        </p:txBody>
      </p:sp>
      <p:sp>
        <p:nvSpPr>
          <p:cNvPr id="3" name="Text Placeholder 2">
            <a:extLst>
              <a:ext uri="{FF2B5EF4-FFF2-40B4-BE49-F238E27FC236}">
                <a16:creationId xmlns:a16="http://schemas.microsoft.com/office/drawing/2014/main" id="{D54B930B-AADF-9AB1-B84B-7A28B366A6E5}"/>
              </a:ext>
            </a:extLst>
          </p:cNvPr>
          <p:cNvSpPr>
            <a:spLocks noGrp="1"/>
          </p:cNvSpPr>
          <p:nvPr>
            <p:ph type="body" idx="1"/>
          </p:nvPr>
        </p:nvSpPr>
        <p:spPr/>
        <p:txBody>
          <a:bodyPr/>
          <a:lstStyle/>
          <a:p>
            <a:r>
              <a:rPr lang="en-US" dirty="0"/>
              <a:t>Applicability</a:t>
            </a:r>
          </a:p>
          <a:p>
            <a:r>
              <a:rPr lang="en-US" dirty="0"/>
              <a:t>Diploma Options</a:t>
            </a:r>
          </a:p>
        </p:txBody>
      </p:sp>
      <p:sp>
        <p:nvSpPr>
          <p:cNvPr id="5" name="Slide Number Placeholder 4">
            <a:extLst>
              <a:ext uri="{FF2B5EF4-FFF2-40B4-BE49-F238E27FC236}">
                <a16:creationId xmlns:a16="http://schemas.microsoft.com/office/drawing/2014/main" id="{6ECF3A89-20A5-ADAA-3191-396A05969B7C}"/>
              </a:ext>
            </a:extLst>
          </p:cNvPr>
          <p:cNvSpPr>
            <a:spLocks noGrp="1"/>
          </p:cNvSpPr>
          <p:nvPr>
            <p:ph type="sldNum" sz="quarter" idx="12"/>
          </p:nvPr>
        </p:nvSpPr>
        <p:spPr/>
        <p:txBody>
          <a:bodyPr/>
          <a:lstStyle/>
          <a:p>
            <a:fld id="{B24F5015-3417-4B27-A586-E4CCF4D77832}" type="slidenum">
              <a:rPr lang="en-US" smtClean="0"/>
              <a:t>3</a:t>
            </a:fld>
            <a:endParaRPr lang="en-US" dirty="0"/>
          </a:p>
        </p:txBody>
      </p:sp>
    </p:spTree>
    <p:extLst>
      <p:ext uri="{BB962C8B-B14F-4D97-AF65-F5344CB8AC3E}">
        <p14:creationId xmlns:p14="http://schemas.microsoft.com/office/powerpoint/2010/main" val="658160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1CE27-6EBA-BC5C-F2E2-09AF39555638}"/>
              </a:ext>
            </a:extLst>
          </p:cNvPr>
          <p:cNvSpPr>
            <a:spLocks noGrp="1"/>
          </p:cNvSpPr>
          <p:nvPr>
            <p:ph type="title"/>
          </p:nvPr>
        </p:nvSpPr>
        <p:spPr/>
        <p:txBody>
          <a:bodyPr/>
          <a:lstStyle/>
          <a:p>
            <a:r>
              <a:rPr lang="en-US" dirty="0"/>
              <a:t>Applicability of Graduation Requirements</a:t>
            </a:r>
          </a:p>
        </p:txBody>
      </p:sp>
      <p:sp>
        <p:nvSpPr>
          <p:cNvPr id="3" name="Content Placeholder 2">
            <a:extLst>
              <a:ext uri="{FF2B5EF4-FFF2-40B4-BE49-F238E27FC236}">
                <a16:creationId xmlns:a16="http://schemas.microsoft.com/office/drawing/2014/main" id="{BBF8F602-B3C5-5829-84DB-73E518871FA9}"/>
              </a:ext>
            </a:extLst>
          </p:cNvPr>
          <p:cNvSpPr>
            <a:spLocks noGrp="1"/>
          </p:cNvSpPr>
          <p:nvPr>
            <p:ph idx="1"/>
          </p:nvPr>
        </p:nvSpPr>
        <p:spPr/>
        <p:txBody>
          <a:bodyPr>
            <a:normAutofit fontScale="92500" lnSpcReduction="10000"/>
          </a:bodyPr>
          <a:lstStyle/>
          <a:p>
            <a:pPr marL="0" indent="0">
              <a:spcBef>
                <a:spcPts val="1200"/>
              </a:spcBef>
              <a:spcAft>
                <a:spcPts val="1200"/>
              </a:spcAft>
              <a:buNone/>
            </a:pPr>
            <a:r>
              <a:rPr lang="en-US" sz="3200" dirty="0"/>
              <a:t>All students who are legally entitled to attend and are currently enrolled in a commonwealth public school entity* are subject to Pennsylvania’s graduation requirements.</a:t>
            </a:r>
          </a:p>
          <a:p>
            <a:pPr marL="0" indent="0">
              <a:spcBef>
                <a:spcPts val="1200"/>
              </a:spcBef>
              <a:spcAft>
                <a:spcPts val="1200"/>
              </a:spcAft>
              <a:buNone/>
            </a:pPr>
            <a:r>
              <a:rPr lang="en-US" sz="3200" dirty="0"/>
              <a:t>Special considerations are provided for students in specific situations; however, there are no exemptions or ‘loop-holes’.</a:t>
            </a:r>
          </a:p>
          <a:p>
            <a:pPr marL="0" indent="0">
              <a:spcBef>
                <a:spcPts val="1200"/>
              </a:spcBef>
              <a:spcAft>
                <a:spcPts val="1200"/>
              </a:spcAft>
              <a:buNone/>
            </a:pPr>
            <a:endParaRPr lang="en-US" sz="3200" dirty="0"/>
          </a:p>
          <a:p>
            <a:pPr marL="0" indent="0">
              <a:spcBef>
                <a:spcPts val="0"/>
              </a:spcBef>
              <a:buNone/>
            </a:pPr>
            <a:r>
              <a:rPr lang="en-US" dirty="0"/>
              <a:t>*school district, intermediate unit, area vocational-technical school, charter school, cyber charter school, regional charter school, or multiple charter school organization</a:t>
            </a:r>
          </a:p>
        </p:txBody>
      </p:sp>
      <p:sp>
        <p:nvSpPr>
          <p:cNvPr id="5" name="Slide Number Placeholder 4">
            <a:extLst>
              <a:ext uri="{FF2B5EF4-FFF2-40B4-BE49-F238E27FC236}">
                <a16:creationId xmlns:a16="http://schemas.microsoft.com/office/drawing/2014/main" id="{3359AA0A-B96E-7476-3D1F-B8F870955B71}"/>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362895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0BD2-3157-0F90-2482-570D98DEBE44}"/>
              </a:ext>
            </a:extLst>
          </p:cNvPr>
          <p:cNvSpPr>
            <a:spLocks noGrp="1"/>
          </p:cNvSpPr>
          <p:nvPr>
            <p:ph type="title"/>
          </p:nvPr>
        </p:nvSpPr>
        <p:spPr/>
        <p:txBody>
          <a:bodyPr/>
          <a:lstStyle/>
          <a:p>
            <a:r>
              <a:rPr lang="en-US" dirty="0"/>
              <a:t>HS Diploma Options</a:t>
            </a:r>
          </a:p>
        </p:txBody>
      </p:sp>
      <p:graphicFrame>
        <p:nvGraphicFramePr>
          <p:cNvPr id="7" name="Table 7">
            <a:extLst>
              <a:ext uri="{FF2B5EF4-FFF2-40B4-BE49-F238E27FC236}">
                <a16:creationId xmlns:a16="http://schemas.microsoft.com/office/drawing/2014/main" id="{7BACDEC7-D2EF-D088-2201-9B148AC26217}"/>
              </a:ext>
            </a:extLst>
          </p:cNvPr>
          <p:cNvGraphicFramePr>
            <a:graphicFrameLocks noGrp="1"/>
          </p:cNvGraphicFramePr>
          <p:nvPr>
            <p:ph idx="1"/>
            <p:extLst>
              <p:ext uri="{D42A27DB-BD31-4B8C-83A1-F6EECF244321}">
                <p14:modId xmlns:p14="http://schemas.microsoft.com/office/powerpoint/2010/main" val="121728539"/>
              </p:ext>
            </p:extLst>
          </p:nvPr>
        </p:nvGraphicFramePr>
        <p:xfrm>
          <a:off x="692725" y="1825625"/>
          <a:ext cx="10882747" cy="3814418"/>
        </p:xfrm>
        <a:graphic>
          <a:graphicData uri="http://schemas.openxmlformats.org/drawingml/2006/table">
            <a:tbl>
              <a:tblPr firstRow="1" bandRow="1">
                <a:tableStyleId>{1FECB4D8-DB02-4DC6-A0A2-4F2EBAE1DC90}</a:tableStyleId>
              </a:tblPr>
              <a:tblGrid>
                <a:gridCol w="5396347">
                  <a:extLst>
                    <a:ext uri="{9D8B030D-6E8A-4147-A177-3AD203B41FA5}">
                      <a16:colId xmlns:a16="http://schemas.microsoft.com/office/drawing/2014/main" val="3255074993"/>
                    </a:ext>
                  </a:extLst>
                </a:gridCol>
                <a:gridCol w="2743200">
                  <a:extLst>
                    <a:ext uri="{9D8B030D-6E8A-4147-A177-3AD203B41FA5}">
                      <a16:colId xmlns:a16="http://schemas.microsoft.com/office/drawing/2014/main" val="3931065712"/>
                    </a:ext>
                  </a:extLst>
                </a:gridCol>
                <a:gridCol w="2743200">
                  <a:extLst>
                    <a:ext uri="{9D8B030D-6E8A-4147-A177-3AD203B41FA5}">
                      <a16:colId xmlns:a16="http://schemas.microsoft.com/office/drawing/2014/main" val="880284461"/>
                    </a:ext>
                  </a:extLst>
                </a:gridCol>
              </a:tblGrid>
              <a:tr h="924584">
                <a:tc>
                  <a:txBody>
                    <a:bodyPr/>
                    <a:lstStyle/>
                    <a:p>
                      <a:pPr algn="ctr"/>
                      <a:r>
                        <a:rPr lang="en-US" dirty="0"/>
                        <a:t>DIPLOMA OPTIONS</a:t>
                      </a:r>
                    </a:p>
                  </a:txBody>
                  <a:tcPr anchor="ctr"/>
                </a:tc>
                <a:tc>
                  <a:txBody>
                    <a:bodyPr/>
                    <a:lstStyle/>
                    <a:p>
                      <a:pPr algn="ctr"/>
                      <a:r>
                        <a:rPr lang="en-US" dirty="0"/>
                        <a:t>LOCAL</a:t>
                      </a:r>
                    </a:p>
                    <a:p>
                      <a:pPr algn="ctr"/>
                      <a:r>
                        <a:rPr lang="en-US" dirty="0"/>
                        <a:t>GRAD</a:t>
                      </a:r>
                    </a:p>
                    <a:p>
                      <a:pPr algn="ctr"/>
                      <a:r>
                        <a:rPr lang="en-US" dirty="0"/>
                        <a:t>REQ</a:t>
                      </a:r>
                    </a:p>
                  </a:txBody>
                  <a:tcPr anchor="ctr"/>
                </a:tc>
                <a:tc>
                  <a:txBody>
                    <a:bodyPr/>
                    <a:lstStyle/>
                    <a:p>
                      <a:pPr algn="ctr"/>
                      <a:r>
                        <a:rPr lang="en-US" dirty="0"/>
                        <a:t>STATE</a:t>
                      </a:r>
                    </a:p>
                    <a:p>
                      <a:pPr algn="ctr"/>
                      <a:r>
                        <a:rPr lang="en-US" dirty="0"/>
                        <a:t>GRAD</a:t>
                      </a:r>
                    </a:p>
                    <a:p>
                      <a:pPr algn="ctr"/>
                      <a:r>
                        <a:rPr lang="en-US" dirty="0"/>
                        <a:t>REQ</a:t>
                      </a:r>
                    </a:p>
                  </a:txBody>
                  <a:tcPr anchor="ctr"/>
                </a:tc>
                <a:extLst>
                  <a:ext uri="{0D108BD9-81ED-4DB2-BD59-A6C34878D82A}">
                    <a16:rowId xmlns:a16="http://schemas.microsoft.com/office/drawing/2014/main" val="2396463836"/>
                  </a:ext>
                </a:extLst>
              </a:tr>
              <a:tr h="3749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graduates via a </a:t>
                      </a:r>
                      <a:r>
                        <a:rPr lang="en-US" sz="1800" b="1" u="none" dirty="0">
                          <a:solidFill>
                            <a:schemeClr val="tx1"/>
                          </a:solidFill>
                        </a:rPr>
                        <a:t>Keystone Pathway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2845036949"/>
                  </a:ext>
                </a:extLst>
              </a:tr>
              <a:tr h="374970">
                <a:tc>
                  <a:txBody>
                    <a:bodyPr/>
                    <a:lstStyle/>
                    <a:p>
                      <a:r>
                        <a:rPr lang="en-US" sz="1800" u="none" dirty="0">
                          <a:solidFill>
                            <a:schemeClr val="tx1"/>
                          </a:solidFill>
                        </a:rPr>
                        <a:t>Student graduates via successful completion of a </a:t>
                      </a:r>
                      <a:r>
                        <a:rPr lang="en-US" sz="1800" b="1" u="none" dirty="0">
                          <a:solidFill>
                            <a:schemeClr val="tx1"/>
                          </a:solidFill>
                        </a:rPr>
                        <a:t>Special Education Program</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solidFill>
                            <a:schemeClr val="tx1"/>
                          </a:solidFill>
                        </a:rPr>
                        <a:t>Only if the special education program, by design, will not meet statewide requirements</a:t>
                      </a:r>
                    </a:p>
                  </a:txBody>
                  <a:tcPr anchor="ctr"/>
                </a:tc>
                <a:tc hMerge="1">
                  <a:txBody>
                    <a:bodyPr/>
                    <a:lstStyle/>
                    <a:p>
                      <a:endParaRPr lang="en-US" u="none" dirty="0"/>
                    </a:p>
                  </a:txBody>
                  <a:tcPr/>
                </a:tc>
                <a:extLst>
                  <a:ext uri="{0D108BD9-81ED-4DB2-BD59-A6C34878D82A}">
                    <a16:rowId xmlns:a16="http://schemas.microsoft.com/office/drawing/2014/main" val="3130021941"/>
                  </a:ext>
                </a:extLst>
              </a:tr>
              <a:tr h="374970">
                <a:tc>
                  <a:txBody>
                    <a:bodyPr/>
                    <a:lstStyle/>
                    <a:p>
                      <a:r>
                        <a:rPr lang="en-US" u="none" dirty="0"/>
                        <a:t>Student eligible to graduate via an </a:t>
                      </a:r>
                      <a:r>
                        <a:rPr lang="en-US" b="1" u="none" dirty="0"/>
                        <a:t>Act 158 Waiver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sz="1600" i="0" u="none" dirty="0"/>
                        <a:t>Minimally, Keystone Content</a:t>
                      </a:r>
                    </a:p>
                  </a:txBody>
                  <a:tcPr anchor="ctr"/>
                </a:tc>
                <a:extLst>
                  <a:ext uri="{0D108BD9-81ED-4DB2-BD59-A6C34878D82A}">
                    <a16:rowId xmlns:a16="http://schemas.microsoft.com/office/drawing/2014/main" val="3107432935"/>
                  </a:ext>
                </a:extLst>
              </a:tr>
              <a:tr h="374970">
                <a:tc>
                  <a:txBody>
                    <a:bodyPr/>
                    <a:lstStyle/>
                    <a:p>
                      <a:pPr algn="l"/>
                      <a:r>
                        <a:rPr lang="en-US" sz="1800" u="none" dirty="0">
                          <a:solidFill>
                            <a:schemeClr val="tx1"/>
                          </a:solidFill>
                        </a:rPr>
                        <a:t>Student may request a </a:t>
                      </a:r>
                      <a:r>
                        <a:rPr lang="en-US" sz="1800" b="1" u="none" dirty="0">
                          <a:solidFill>
                            <a:schemeClr val="tx1"/>
                          </a:solidFill>
                        </a:rPr>
                        <a:t>Keystone Diploma*</a:t>
                      </a:r>
                      <a:endParaRPr lang="en-US" sz="1800" b="1" i="1" u="non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u="none" dirty="0">
                          <a:solidFill>
                            <a:srgbClr val="C00000"/>
                          </a:solidFill>
                        </a:rPr>
                        <a:t>NO</a:t>
                      </a:r>
                    </a:p>
                  </a:txBody>
                  <a:tcPr anchor="ctr"/>
                </a:tc>
                <a:tc>
                  <a:txBody>
                    <a:bodyPr/>
                    <a:lstStyle/>
                    <a:p>
                      <a:pPr algn="ctr"/>
                      <a:r>
                        <a:rPr lang="en-US" sz="1600" i="0" u="none" dirty="0"/>
                        <a:t>Minimally, Keystone Content</a:t>
                      </a:r>
                      <a:endParaRPr lang="en-US" sz="1600" u="none" dirty="0"/>
                    </a:p>
                  </a:txBody>
                  <a:tcPr anchor="ctr"/>
                </a:tc>
                <a:extLst>
                  <a:ext uri="{0D108BD9-81ED-4DB2-BD59-A6C34878D82A}">
                    <a16:rowId xmlns:a16="http://schemas.microsoft.com/office/drawing/2014/main" val="2034497477"/>
                  </a:ext>
                </a:extLst>
              </a:tr>
              <a:tr h="37497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dirty="0">
                          <a:solidFill>
                            <a:schemeClr val="tx1"/>
                          </a:solidFill>
                        </a:rPr>
                        <a:t>Student </a:t>
                      </a:r>
                      <a:r>
                        <a:rPr lang="en-US" sz="1800" b="1" u="none" dirty="0">
                          <a:solidFill>
                            <a:srgbClr val="FF0000"/>
                          </a:solidFill>
                        </a:rPr>
                        <a:t>INELIGIBLE</a:t>
                      </a:r>
                      <a:r>
                        <a:rPr lang="en-US" sz="1800" u="none" dirty="0">
                          <a:solidFill>
                            <a:schemeClr val="tx1"/>
                          </a:solidFill>
                        </a:rPr>
                        <a:t> to receive a diploma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712265649"/>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accent6">
                              <a:lumMod val="50000"/>
                            </a:schemeClr>
                          </a:solidFill>
                        </a:rPr>
                        <a:t>YES</a:t>
                      </a:r>
                    </a:p>
                  </a:txBody>
                  <a:tcPr anchor="ctr"/>
                </a:tc>
                <a:extLst>
                  <a:ext uri="{0D108BD9-81ED-4DB2-BD59-A6C34878D82A}">
                    <a16:rowId xmlns:a16="http://schemas.microsoft.com/office/drawing/2014/main" val="158703238"/>
                  </a:ext>
                </a:extLst>
              </a:tr>
              <a:tr h="3749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solidFill>
                          <a:schemeClr val="tx1"/>
                        </a:solidFill>
                      </a:endParaRPr>
                    </a:p>
                  </a:txBody>
                  <a:tcPr/>
                </a:tc>
                <a:tc>
                  <a:txBody>
                    <a:bodyPr/>
                    <a:lstStyle/>
                    <a:p>
                      <a:pPr algn="ctr"/>
                      <a:r>
                        <a:rPr lang="en-US" b="1" u="none" dirty="0">
                          <a:solidFill>
                            <a:srgbClr val="C00000"/>
                          </a:solidFill>
                        </a:rPr>
                        <a:t>NO</a:t>
                      </a:r>
                    </a:p>
                  </a:txBody>
                  <a:tcPr anchor="ctr"/>
                </a:tc>
                <a:tc>
                  <a:txBody>
                    <a:bodyPr/>
                    <a:lstStyle/>
                    <a:p>
                      <a:pPr algn="ctr"/>
                      <a:r>
                        <a:rPr lang="en-US" b="1" u="none" dirty="0">
                          <a:solidFill>
                            <a:srgbClr val="C00000"/>
                          </a:solidFill>
                        </a:rPr>
                        <a:t>NO</a:t>
                      </a:r>
                    </a:p>
                  </a:txBody>
                  <a:tcPr anchor="ctr"/>
                </a:tc>
                <a:extLst>
                  <a:ext uri="{0D108BD9-81ED-4DB2-BD59-A6C34878D82A}">
                    <a16:rowId xmlns:a16="http://schemas.microsoft.com/office/drawing/2014/main" val="2048580805"/>
                  </a:ext>
                </a:extLst>
              </a:tr>
            </a:tbl>
          </a:graphicData>
        </a:graphic>
      </p:graphicFrame>
      <p:sp>
        <p:nvSpPr>
          <p:cNvPr id="5" name="Slide Number Placeholder 4">
            <a:extLst>
              <a:ext uri="{FF2B5EF4-FFF2-40B4-BE49-F238E27FC236}">
                <a16:creationId xmlns:a16="http://schemas.microsoft.com/office/drawing/2014/main" id="{AE9572AA-F33A-454C-D759-2FBB183F0298}"/>
              </a:ext>
            </a:extLst>
          </p:cNvPr>
          <p:cNvSpPr>
            <a:spLocks noGrp="1"/>
          </p:cNvSpPr>
          <p:nvPr>
            <p:ph type="sldNum" sz="quarter" idx="12"/>
          </p:nvPr>
        </p:nvSpPr>
        <p:spPr/>
        <p:txBody>
          <a:bodyPr/>
          <a:lstStyle/>
          <a:p>
            <a:fld id="{B24F5015-3417-4B27-A586-E4CCF4D77832}" type="slidenum">
              <a:rPr lang="en-US" smtClean="0"/>
              <a:t>5</a:t>
            </a:fld>
            <a:endParaRPr lang="en-US"/>
          </a:p>
        </p:txBody>
      </p:sp>
      <p:sp>
        <p:nvSpPr>
          <p:cNvPr id="3" name="TextBox 2">
            <a:extLst>
              <a:ext uri="{FF2B5EF4-FFF2-40B4-BE49-F238E27FC236}">
                <a16:creationId xmlns:a16="http://schemas.microsoft.com/office/drawing/2014/main" id="{2DA7566E-BF18-564E-88CA-A2CA5FD4BD0D}"/>
              </a:ext>
            </a:extLst>
          </p:cNvPr>
          <p:cNvSpPr txBox="1"/>
          <p:nvPr/>
        </p:nvSpPr>
        <p:spPr>
          <a:xfrm>
            <a:off x="692724" y="5828919"/>
            <a:ext cx="2874409" cy="338554"/>
          </a:xfrm>
          <a:prstGeom prst="rect">
            <a:avLst/>
          </a:prstGeom>
          <a:noFill/>
        </p:spPr>
        <p:txBody>
          <a:bodyPr wrap="square" rtlCol="0">
            <a:spAutoFit/>
          </a:bodyPr>
          <a:lstStyle/>
          <a:p>
            <a:pPr algn="ctr"/>
            <a:r>
              <a:rPr lang="en-US" sz="1600" dirty="0"/>
              <a:t>* Act 1 eligible students </a:t>
            </a:r>
            <a:r>
              <a:rPr lang="en-US" sz="1600" i="1" dirty="0"/>
              <a:t>only</a:t>
            </a:r>
          </a:p>
        </p:txBody>
      </p:sp>
    </p:spTree>
    <p:extLst>
      <p:ext uri="{BB962C8B-B14F-4D97-AF65-F5344CB8AC3E}">
        <p14:creationId xmlns:p14="http://schemas.microsoft.com/office/powerpoint/2010/main" val="312545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Keystone Content</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Numeric &amp; Non-Numeric Proficiency</a:t>
            </a:r>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92694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kumimoji="0" lang="en-US" sz="3600" b="1" i="0" u="none" strike="noStrike" kern="1200" cap="none" spc="0" normalizeH="0" baseline="0" noProof="0" dirty="0">
                <a:ln>
                  <a:noFill/>
                </a:ln>
                <a:solidFill>
                  <a:prstClr val="black"/>
                </a:solidFill>
                <a:effectLst/>
                <a:uLnTx/>
                <a:uFillTx/>
                <a:latin typeface="proxima-nova"/>
                <a:ea typeface="+mj-ea"/>
                <a:cs typeface="Arial" panose="020B0604020202020204" pitchFamily="34" charset="0"/>
              </a:rPr>
              <a:t>Attaining Numeric &amp; Non-Numeric Scores</a:t>
            </a:r>
            <a:endParaRPr lang="en-US" sz="3600" b="1" u="sng" dirty="0"/>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1"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Numeric scores are attained through participation in </a:t>
            </a:r>
            <a:r>
              <a:rPr kumimoji="0" lang="en-US" sz="2600" b="1" i="0" u="sng" strike="noStrike" kern="1200" cap="none" spc="0" normalizeH="0" baseline="0" noProof="0" dirty="0">
                <a:ln>
                  <a:noFill/>
                </a:ln>
                <a:solidFill>
                  <a:srgbClr val="082A3D"/>
                </a:solidFill>
                <a:effectLst/>
                <a:uLnTx/>
                <a:uFillTx/>
                <a:latin typeface="+mn-lt"/>
                <a:ea typeface="+mn-ea"/>
                <a:cs typeface="Arial" panose="020B0604020202020204" pitchFamily="34" charset="0"/>
              </a:rPr>
              <a:t>Keystone Exams</a:t>
            </a:r>
            <a:r>
              <a:rPr kumimoji="0" lang="en-US" sz="2600" b="1"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A student who participates in a Keystone Exam receives both a numeric score (e.g., 1500) and a corresponding performance level (e.g., Proficient).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1"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Non-numeric ‘scores’ (performance level only) are attained by: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Demonstrated proficiency through comparable coursework and an equivalent assessment in a prior educational setting, or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Successful completion of a Keystone-associated course during the 19/20 school year (</a:t>
            </a:r>
            <a:r>
              <a:rPr kumimoji="0" lang="en-US" sz="2600" b="0" i="0" u="sng" strike="noStrike" kern="1200" cap="none" spc="0" normalizeH="0" baseline="0" noProof="0" dirty="0">
                <a:ln>
                  <a:noFill/>
                </a:ln>
                <a:solidFill>
                  <a:srgbClr val="082A3D"/>
                </a:solidFill>
                <a:effectLst/>
                <a:uLnTx/>
                <a:uFillTx/>
                <a:latin typeface="+mn-lt"/>
                <a:ea typeface="+mn-ea"/>
                <a:cs typeface="Arial" panose="020B0604020202020204" pitchFamily="34" charset="0"/>
              </a:rPr>
              <a:t>per Pa. Act 136 of 2020</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1" u="none" strike="noStrike" kern="1200" cap="none" spc="0" normalizeH="0" baseline="0" noProof="0" dirty="0">
                <a:ln>
                  <a:noFill/>
                </a:ln>
                <a:solidFill>
                  <a:srgbClr val="082A3D"/>
                </a:solidFill>
                <a:effectLst/>
                <a:uLnTx/>
                <a:uFillTx/>
                <a:latin typeface="+mn-lt"/>
                <a:ea typeface="+mn-ea"/>
                <a:cs typeface="Arial" panose="020B0604020202020204" pitchFamily="34" charset="0"/>
              </a:rPr>
              <a:t>Proficient</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 is the only non-numeric score that may be awarded.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Non-numeric scores </a:t>
            </a:r>
            <a:r>
              <a:rPr kumimoji="0" lang="en-US" sz="2600" b="0" i="1" u="none" strike="noStrike" kern="1200" cap="none" spc="0" normalizeH="0" baseline="0" noProof="0" dirty="0">
                <a:ln>
                  <a:noFill/>
                </a:ln>
                <a:solidFill>
                  <a:srgbClr val="082A3D"/>
                </a:solidFill>
                <a:effectLst/>
                <a:uLnTx/>
                <a:uFillTx/>
                <a:latin typeface="+mn-lt"/>
                <a:ea typeface="+mn-ea"/>
                <a:cs typeface="Arial" panose="020B0604020202020204" pitchFamily="34" charset="0"/>
              </a:rPr>
              <a:t>may not be assigned a numeric equivalency</a:t>
            </a:r>
            <a:r>
              <a:rPr kumimoji="0" lang="en-US" sz="2600" b="0" i="0" u="none" strike="noStrike" kern="1200" cap="none" spc="0" normalizeH="0" baseline="0" noProof="0" dirty="0">
                <a:ln>
                  <a:noFill/>
                </a:ln>
                <a:solidFill>
                  <a:srgbClr val="082A3D"/>
                </a:solidFill>
                <a:effectLst/>
                <a:uLnTx/>
                <a:uFillTx/>
                <a:latin typeface="+mn-lt"/>
                <a:ea typeface="+mn-ea"/>
                <a:cs typeface="Arial" panose="020B0604020202020204" pitchFamily="34" charset="0"/>
              </a:rPr>
              <a:t>.</a:t>
            </a:r>
          </a:p>
          <a:p>
            <a:pPr marL="0" indent="0">
              <a:buNone/>
            </a:pPr>
            <a:endParaRPr lang="en-US" sz="2000" dirty="0">
              <a:latin typeface="Arial" panose="020B0604020202020204" pitchFamily="34" charset="0"/>
            </a:endParaRPr>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998280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r>
              <a:rPr lang="en-US" sz="3600" b="1" dirty="0"/>
              <a:t>Demonstrated Proficiency in Prior Setting</a:t>
            </a:r>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lnSpcReduction="10000"/>
          </a:bodyPr>
          <a:lstStyle/>
          <a:p>
            <a:pPr marL="0" indent="0">
              <a:buNone/>
            </a:pPr>
            <a:r>
              <a:rPr lang="en-US" sz="3200" dirty="0">
                <a:latin typeface="proxima-nova"/>
              </a:rPr>
              <a:t>The LEA must:</a:t>
            </a:r>
          </a:p>
          <a:p>
            <a:pPr>
              <a:buFont typeface="Wingdings" panose="05000000000000000000" pitchFamily="2" charset="2"/>
              <a:buChar char="ü"/>
            </a:pPr>
            <a:r>
              <a:rPr lang="en-US" dirty="0">
                <a:latin typeface="proxima-nova"/>
              </a:rPr>
              <a:t>Determine a </a:t>
            </a:r>
            <a:r>
              <a:rPr lang="en-US" u="sng" dirty="0">
                <a:latin typeface="proxima-nova"/>
              </a:rPr>
              <a:t>standardized assessment</a:t>
            </a:r>
            <a:r>
              <a:rPr lang="en-US" dirty="0">
                <a:latin typeface="proxima-nova"/>
              </a:rPr>
              <a:t> the student completed aligns with the state academic standards assessed by the Keystone Exam, 	AND</a:t>
            </a:r>
          </a:p>
          <a:p>
            <a:pPr>
              <a:buFont typeface="Wingdings" panose="05000000000000000000" pitchFamily="2" charset="2"/>
              <a:buChar char="ü"/>
            </a:pPr>
            <a:r>
              <a:rPr lang="en-US" dirty="0">
                <a:latin typeface="proxima-nova"/>
              </a:rPr>
              <a:t>Evaluate the student’s performance to be commensurate with a Keystone Exam score of </a:t>
            </a:r>
            <a:r>
              <a:rPr lang="en-US" u="sng" dirty="0">
                <a:latin typeface="proxima-nova"/>
              </a:rPr>
              <a:t>Proficient or better</a:t>
            </a:r>
            <a:r>
              <a:rPr lang="en-US" dirty="0">
                <a:latin typeface="proxima-nova"/>
              </a:rPr>
              <a:t>, </a:t>
            </a:r>
          </a:p>
          <a:p>
            <a:pPr marL="0" indent="0">
              <a:buNone/>
            </a:pPr>
            <a:r>
              <a:rPr lang="en-US" dirty="0">
                <a:latin typeface="proxima-nova"/>
              </a:rPr>
              <a:t>	AND</a:t>
            </a:r>
          </a:p>
          <a:p>
            <a:pPr>
              <a:buFont typeface="Wingdings" panose="05000000000000000000" pitchFamily="2" charset="2"/>
              <a:buChar char="ü"/>
            </a:pPr>
            <a:r>
              <a:rPr lang="en-US" dirty="0">
                <a:latin typeface="proxima-nova"/>
              </a:rPr>
              <a:t>Verify the </a:t>
            </a:r>
            <a:r>
              <a:rPr lang="en-US" u="sng" dirty="0">
                <a:latin typeface="proxima-nova"/>
              </a:rPr>
              <a:t>transcript shows credit earned </a:t>
            </a:r>
            <a:r>
              <a:rPr lang="en-US" dirty="0">
                <a:latin typeface="proxima-nova"/>
              </a:rPr>
              <a:t>in the associated academic content (Algebra 1 or equivalent, Literature or equivalent, Biology 1 or equivalent).</a:t>
            </a:r>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8</a:t>
            </a:fld>
            <a:endParaRPr lang="en-US" dirty="0"/>
          </a:p>
        </p:txBody>
      </p:sp>
    </p:spTree>
    <p:extLst>
      <p:ext uri="{BB962C8B-B14F-4D97-AF65-F5344CB8AC3E}">
        <p14:creationId xmlns:p14="http://schemas.microsoft.com/office/powerpoint/2010/main" val="1987381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52430-AD31-1D45-A5AB-4C1773B72419}"/>
              </a:ext>
            </a:extLst>
          </p:cNvPr>
          <p:cNvSpPr>
            <a:spLocks noGrp="1"/>
          </p:cNvSpPr>
          <p:nvPr>
            <p:ph type="title"/>
          </p:nvPr>
        </p:nvSpPr>
        <p:spPr/>
        <p:txBody>
          <a:bodyPr/>
          <a:lstStyle/>
          <a:p>
            <a:r>
              <a:rPr lang="en-US" sz="3600" b="1" dirty="0"/>
              <a:t>Non-Numeric Proficiency per Act 136 of 2020</a:t>
            </a:r>
            <a:endParaRPr lang="en-US" dirty="0"/>
          </a:p>
        </p:txBody>
      </p:sp>
      <p:sp>
        <p:nvSpPr>
          <p:cNvPr id="3" name="Content Placeholder 2">
            <a:extLst>
              <a:ext uri="{FF2B5EF4-FFF2-40B4-BE49-F238E27FC236}">
                <a16:creationId xmlns:a16="http://schemas.microsoft.com/office/drawing/2014/main" id="{C62B3987-9F17-214D-9220-3A5D64D9AC91}"/>
              </a:ext>
            </a:extLst>
          </p:cNvPr>
          <p:cNvSpPr>
            <a:spLocks noGrp="1"/>
          </p:cNvSpPr>
          <p:nvPr>
            <p:ph idx="1"/>
          </p:nvPr>
        </p:nvSpPr>
        <p:spPr/>
        <p:txBody>
          <a:bodyPr>
            <a:normAutofit/>
          </a:bodyPr>
          <a:lstStyle/>
          <a:p>
            <a:pPr marL="0" indent="0">
              <a:buNone/>
            </a:pPr>
            <a:r>
              <a:rPr lang="en-US" dirty="0"/>
              <a:t>Any student successfully completing “a course in an academic content area associated with a Keystone Exam” during 19/20SY may be deemed non-numeric Proficient, including students who: </a:t>
            </a:r>
          </a:p>
          <a:p>
            <a:r>
              <a:rPr lang="en-US" dirty="0"/>
              <a:t>Repeated and passed a trigger course </a:t>
            </a:r>
          </a:p>
          <a:p>
            <a:r>
              <a:rPr lang="en-US" dirty="0"/>
              <a:t>Passed an eligible credit-recovery course</a:t>
            </a:r>
          </a:p>
          <a:p>
            <a:r>
              <a:rPr lang="en-US" dirty="0"/>
              <a:t>Passed an aligned course in another educational setting impacted by the federal accountability waiver (including home education and private schools as well as out-of-state schools).</a:t>
            </a:r>
          </a:p>
          <a:p>
            <a:pPr marL="0" indent="0">
              <a:buNone/>
            </a:pPr>
            <a:endParaRPr lang="en-US" dirty="0"/>
          </a:p>
        </p:txBody>
      </p:sp>
      <p:sp>
        <p:nvSpPr>
          <p:cNvPr id="5" name="Slide Number Placeholder 4">
            <a:extLst>
              <a:ext uri="{FF2B5EF4-FFF2-40B4-BE49-F238E27FC236}">
                <a16:creationId xmlns:a16="http://schemas.microsoft.com/office/drawing/2014/main" id="{E0F4CA69-9C49-9A45-A77F-58E9B82F2A3F}"/>
              </a:ext>
            </a:extLst>
          </p:cNvPr>
          <p:cNvSpPr>
            <a:spLocks noGrp="1"/>
          </p:cNvSpPr>
          <p:nvPr>
            <p:ph type="sldNum" sz="quarter" idx="12"/>
          </p:nvPr>
        </p:nvSpPr>
        <p:spPr/>
        <p:txBody>
          <a:bodyPr/>
          <a:lstStyle/>
          <a:p>
            <a:fld id="{B24F5015-3417-4B27-A586-E4CCF4D77832}" type="slidenum">
              <a:rPr lang="en-US" smtClean="0"/>
              <a:t>9</a:t>
            </a:fld>
            <a:endParaRPr lang="en-US"/>
          </a:p>
        </p:txBody>
      </p:sp>
    </p:spTree>
    <p:extLst>
      <p:ext uri="{BB962C8B-B14F-4D97-AF65-F5344CB8AC3E}">
        <p14:creationId xmlns:p14="http://schemas.microsoft.com/office/powerpoint/2010/main" val="3129459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Props1.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2.xml><?xml version="1.0" encoding="utf-8"?>
<ds:datastoreItem xmlns:ds="http://schemas.openxmlformats.org/officeDocument/2006/customXml" ds:itemID="{BB4B3DE0-A293-416A-8B30-8A82F0158D59}">
  <ds:schemaRefs>
    <ds:schemaRef ds:uri="f1c7bf0e-1cb0-48f8-99df-6e3f20f315b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8CB3FC7-B59E-40D5-A9DE-932E9E5BECE3}">
  <ds:schemaRefs>
    <ds:schemaRef ds:uri="f1c7bf0e-1cb0-48f8-99df-6e3f20f315ba"/>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13702</TotalTime>
  <Words>4297</Words>
  <Application>Microsoft Office PowerPoint</Application>
  <PresentationFormat>Widescreen</PresentationFormat>
  <Paragraphs>442</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proxima-nova</vt:lpstr>
      <vt:lpstr>Times New Roman</vt:lpstr>
      <vt:lpstr>Wingdings</vt:lpstr>
      <vt:lpstr>Office Theme</vt:lpstr>
      <vt:lpstr>Pennsylvania  HS Graduation Requirements</vt:lpstr>
      <vt:lpstr>TODAY’S TOPICS</vt:lpstr>
      <vt:lpstr>Students &amp; Diplomas </vt:lpstr>
      <vt:lpstr>Applicability of Graduation Requirements</vt:lpstr>
      <vt:lpstr>HS Diploma Options</vt:lpstr>
      <vt:lpstr>Keystone Content</vt:lpstr>
      <vt:lpstr>Attaining Numeric &amp; Non-Numeric Scores</vt:lpstr>
      <vt:lpstr>Demonstrated Proficiency in Prior Setting</vt:lpstr>
      <vt:lpstr>Non-Numeric Proficiency per Act 136 of 2020</vt:lpstr>
      <vt:lpstr>Applying Numeric &amp; Non-Numeric  Proficient/Advanced Scores</vt:lpstr>
      <vt:lpstr>HS Graduation Requirements</vt:lpstr>
      <vt:lpstr>What are Locally Established Grade-Based Requirements?</vt:lpstr>
      <vt:lpstr> Applying Locally Established Grade-Based Requirements </vt:lpstr>
      <vt:lpstr>CTE, Alternative, and Evidence-Based Pathways</vt:lpstr>
      <vt:lpstr>CTE Concentrator Pathway</vt:lpstr>
      <vt:lpstr>Alternative Assessment Pathway</vt:lpstr>
      <vt:lpstr>Evidence Based Pathway</vt:lpstr>
      <vt:lpstr>Evidence-Based Pathway Sections One &amp; Two</vt:lpstr>
      <vt:lpstr>Other Diploma Options</vt:lpstr>
      <vt:lpstr>Special Education Program</vt:lpstr>
      <vt:lpstr>WAIVER</vt:lpstr>
      <vt:lpstr>Act 1 of 2022</vt:lpstr>
      <vt:lpstr>HS Diploma Options</vt:lpstr>
      <vt:lpstr>YOUR QUESTIONS</vt:lpstr>
      <vt:lpstr>UPCOMING  OFFICE HOURS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34</cp:revision>
  <dcterms:created xsi:type="dcterms:W3CDTF">2022-07-06T18:28:13Z</dcterms:created>
  <dcterms:modified xsi:type="dcterms:W3CDTF">2023-04-19T12:30:54Z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