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328" r:id="rId5"/>
    <p:sldId id="257" r:id="rId6"/>
    <p:sldId id="324" r:id="rId7"/>
    <p:sldId id="276" r:id="rId8"/>
    <p:sldId id="293" r:id="rId9"/>
    <p:sldId id="292" r:id="rId10"/>
    <p:sldId id="325" r:id="rId11"/>
    <p:sldId id="294" r:id="rId12"/>
    <p:sldId id="295" r:id="rId13"/>
    <p:sldId id="290" r:id="rId14"/>
    <p:sldId id="322" r:id="rId15"/>
    <p:sldId id="267" r:id="rId16"/>
    <p:sldId id="326" r:id="rId17"/>
    <p:sldId id="298" r:id="rId18"/>
    <p:sldId id="320" r:id="rId19"/>
    <p:sldId id="321" r:id="rId20"/>
    <p:sldId id="296" r:id="rId21"/>
    <p:sldId id="323" r:id="rId22"/>
    <p:sldId id="29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A6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11BCD4E-E9B6-475F-A500-F4E5B23AB4F0}" v="87" dt="2022-11-14T16:05:04.3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5" autoAdjust="0"/>
    <p:restoredTop sz="86469" autoAdjust="0"/>
  </p:normalViewPr>
  <p:slideViewPr>
    <p:cSldViewPr snapToGrid="0">
      <p:cViewPr varScale="1">
        <p:scale>
          <a:sx n="61" d="100"/>
          <a:sy n="61" d="100"/>
        </p:scale>
        <p:origin x="53" y="293"/>
      </p:cViewPr>
      <p:guideLst/>
    </p:cSldViewPr>
  </p:slideViewPr>
  <p:outlineViewPr>
    <p:cViewPr>
      <p:scale>
        <a:sx n="33" d="100"/>
        <a:sy n="33" d="100"/>
      </p:scale>
      <p:origin x="0" y="-3317"/>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D94993-336E-4449-87F7-E5B567E39011}" type="datetimeFigureOut">
              <a:rPr lang="en-US" smtClean="0"/>
              <a:t>11/16/2022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12C48-CBE3-4456-858D-2A38C9D9ED43}" type="slidenum">
              <a:rPr lang="en-US" smtClean="0"/>
              <a:t>‹#›</a:t>
            </a:fld>
            <a:endParaRPr lang="en-US" dirty="0"/>
          </a:p>
        </p:txBody>
      </p:sp>
    </p:spTree>
    <p:extLst>
      <p:ext uri="{BB962C8B-B14F-4D97-AF65-F5344CB8AC3E}">
        <p14:creationId xmlns:p14="http://schemas.microsoft.com/office/powerpoint/2010/main" val="3809366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gcc02.safelinks.protection.outlook.com/?url=https%3A%2F%2Fwww.education.pa.gov%2FK-12%2FCareer%2520and%2520Technical%2520Education%2FResources%2FTeacher%2520Resources%2FIndustryRecognized%2FPages%2Fdefault.aspx&amp;data=05%7C01%7Camunro%40pa.gov%7Cce367d2d8de14c951f2808dac357860a%7C418e284101284dd59b6c47fc5a9a1bde%7C0%7C0%7C638037077924909022%7CUnknown%7CTWFpbGZsb3d8eyJWIjoiMC4wLjAwMDAiLCJQIjoiV2luMzIiLCJBTiI6Ik1haWwiLCJXVCI6Mn0%3D%7C3000%7C%7C%7C&amp;sdata=rDYgB4UeKfsJllQnmWuTE8u0UDIaea8qwTyOB4zX%2B%2B0%3D&amp;reserved=0"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&amp; introductions.</a:t>
            </a:r>
          </a:p>
          <a:p>
            <a:endParaRPr lang="en-US" dirty="0"/>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a:t>
            </a:fld>
            <a:endParaRPr lang="en-US"/>
          </a:p>
        </p:txBody>
      </p:sp>
    </p:spTree>
    <p:extLst>
      <p:ext uri="{BB962C8B-B14F-4D97-AF65-F5344CB8AC3E}">
        <p14:creationId xmlns:p14="http://schemas.microsoft.com/office/powerpoint/2010/main" val="3803653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12</a:t>
            </a:fld>
            <a:endParaRPr lang="en-US" dirty="0"/>
          </a:p>
        </p:txBody>
      </p:sp>
    </p:spTree>
    <p:extLst>
      <p:ext uri="{BB962C8B-B14F-4D97-AF65-F5344CB8AC3E}">
        <p14:creationId xmlns:p14="http://schemas.microsoft.com/office/powerpoint/2010/main" val="1289984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[optional: bring up pathway graphic to remind where these two pathways are]</a:t>
            </a:r>
          </a:p>
        </p:txBody>
      </p:sp>
      <p:sp>
        <p:nvSpPr>
          <p:cNvPr id="4" name="Slide Number Placeholder 3"/>
          <p:cNvSpPr>
            <a:spLocks noGrp="1"/>
          </p:cNvSpPr>
          <p:nvPr>
            <p:ph type="sldNum" sz="quarter" idx="5"/>
          </p:nvPr>
        </p:nvSpPr>
        <p:spPr/>
        <p:txBody>
          <a:bodyPr/>
          <a:lstStyle/>
          <a:p>
            <a:fld id="{5B012C48-CBE3-4456-858D-2A38C9D9ED43}" type="slidenum">
              <a:rPr lang="en-US" smtClean="0"/>
              <a:t>13</a:t>
            </a:fld>
            <a:endParaRPr lang="en-US" dirty="0"/>
          </a:p>
        </p:txBody>
      </p:sp>
    </p:spTree>
    <p:extLst>
      <p:ext uri="{BB962C8B-B14F-4D97-AF65-F5344CB8AC3E}">
        <p14:creationId xmlns:p14="http://schemas.microsoft.com/office/powerpoint/2010/main" val="2783103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Using this sample student’s scores, the chart shows what the student will need to do to graduate via the Alternative Assessment Pathway. This student must meet LEGBR for both Bio and Lit </a:t>
            </a:r>
            <a:r>
              <a:rPr lang="en-US" i="1" u="none" dirty="0"/>
              <a:t>and </a:t>
            </a:r>
            <a:r>
              <a:rPr lang="en-US" dirty="0"/>
              <a:t>satisfy </a:t>
            </a:r>
            <a:r>
              <a:rPr lang="en-US" u="sng" dirty="0"/>
              <a:t>one</a:t>
            </a:r>
            <a:r>
              <a:rPr lang="en-US" dirty="0"/>
              <a:t> pathway-specific criterion to the right. </a:t>
            </a:r>
          </a:p>
          <a:p>
            <a:endParaRPr lang="en-US" dirty="0"/>
          </a:p>
          <a:p>
            <a:r>
              <a:rPr lang="en-US" dirty="0"/>
              <a:t>NOTE: </a:t>
            </a:r>
            <a:r>
              <a:rPr lang="en-US" u="sng" dirty="0"/>
              <a:t>Only the first three criteria listed </a:t>
            </a:r>
            <a:r>
              <a:rPr lang="en-US" dirty="0"/>
              <a:t>require that the evidence be tied to Keystone content in which student does not have a numeric or a non-numeric Proficient/Advanced.  For example, this student would need to score a 3 or higher on </a:t>
            </a:r>
            <a:r>
              <a:rPr lang="en-US" u="sng" dirty="0"/>
              <a:t>two</a:t>
            </a:r>
            <a:r>
              <a:rPr lang="en-US" dirty="0"/>
              <a:t> AP Exams – one related to Biology and one related to Literature.</a:t>
            </a:r>
          </a:p>
          <a:p>
            <a:endParaRPr lang="en-US" dirty="0"/>
          </a:p>
          <a:p>
            <a:r>
              <a:rPr lang="en-US" dirty="0"/>
              <a:t>The last three criteria require only one piece of evidence </a:t>
            </a:r>
            <a:r>
              <a:rPr lang="en-US" i="1" dirty="0"/>
              <a:t>regardless </a:t>
            </a:r>
            <a:r>
              <a:rPr lang="en-US" dirty="0"/>
              <a:t>of the number of Keystone areas in which the student does not have a Proficient/Advanced. For example, this student would need only one SAT score of 1010 or higher.</a:t>
            </a:r>
          </a:p>
        </p:txBody>
      </p:sp>
      <p:sp>
        <p:nvSpPr>
          <p:cNvPr id="4" name="Slide Number Placeholder 3"/>
          <p:cNvSpPr>
            <a:spLocks noGrp="1"/>
          </p:cNvSpPr>
          <p:nvPr>
            <p:ph type="sldNum" sz="quarter" idx="5"/>
          </p:nvPr>
        </p:nvSpPr>
        <p:spPr/>
        <p:txBody>
          <a:bodyPr/>
          <a:lstStyle/>
          <a:p>
            <a:fld id="{5B012C48-CBE3-4456-858D-2A38C9D9ED43}" type="slidenum">
              <a:rPr lang="en-US" smtClean="0"/>
              <a:t>14</a:t>
            </a:fld>
            <a:endParaRPr lang="en-US" dirty="0"/>
          </a:p>
        </p:txBody>
      </p:sp>
    </p:spTree>
    <p:extLst>
      <p:ext uri="{BB962C8B-B14F-4D97-AF65-F5344CB8AC3E}">
        <p14:creationId xmlns:p14="http://schemas.microsoft.com/office/powerpoint/2010/main" val="3761518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Evidence-Based Pathway requires 3 pieces of evidence, </a:t>
            </a:r>
            <a:r>
              <a:rPr lang="en-US" u="sng" dirty="0"/>
              <a:t>at least one of which must come from Section One </a:t>
            </a:r>
            <a:r>
              <a:rPr lang="en-US" dirty="0"/>
              <a:t>– but you may collect two or even all three from this section.  This chart demonstrates the various combinations of evidence permissible (and, in row one, what’s not permissible).</a:t>
            </a:r>
          </a:p>
        </p:txBody>
      </p:sp>
      <p:sp>
        <p:nvSpPr>
          <p:cNvPr id="4" name="Slide Number Placeholder 3"/>
          <p:cNvSpPr>
            <a:spLocks noGrp="1"/>
          </p:cNvSpPr>
          <p:nvPr>
            <p:ph type="sldNum" sz="quarter" idx="5"/>
          </p:nvPr>
        </p:nvSpPr>
        <p:spPr/>
        <p:txBody>
          <a:bodyPr/>
          <a:lstStyle/>
          <a:p>
            <a:fld id="{5B012C48-CBE3-4456-858D-2A38C9D9ED43}" type="slidenum">
              <a:rPr lang="en-US" smtClean="0"/>
              <a:t>15</a:t>
            </a:fld>
            <a:endParaRPr lang="en-US"/>
          </a:p>
        </p:txBody>
      </p:sp>
    </p:spTree>
    <p:extLst>
      <p:ext uri="{BB962C8B-B14F-4D97-AF65-F5344CB8AC3E}">
        <p14:creationId xmlns:p14="http://schemas.microsoft.com/office/powerpoint/2010/main" val="1989579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Select criteria may be satisfied more than once, provided it’s a </a:t>
            </a:r>
            <a:r>
              <a:rPr lang="en-US" u="sng" dirty="0"/>
              <a:t>different</a:t>
            </a:r>
            <a:r>
              <a:rPr lang="en-US" u="none" dirty="0"/>
              <a:t> </a:t>
            </a:r>
            <a:r>
              <a:rPr lang="en-US" dirty="0"/>
              <a:t>course, exam, credential, project, or program. </a:t>
            </a:r>
          </a:p>
          <a:p>
            <a:endParaRPr lang="en-US" u="sng" dirty="0"/>
          </a:p>
          <a:p>
            <a:r>
              <a:rPr lang="en-US" u="sng" dirty="0"/>
              <a:t>No</a:t>
            </a:r>
            <a:r>
              <a:rPr lang="en-US" dirty="0"/>
              <a:t> criteria listed under the EB Pathway require evidence related to Keystone content in which the student was not Proficient/Advanced – but it is worth noting that the student may use numeric or non-numeric scores of Proficient/Advanced as pieces of evidence!</a:t>
            </a:r>
          </a:p>
          <a:p>
            <a:endParaRPr lang="en-US" dirty="0"/>
          </a:p>
          <a:p>
            <a:r>
              <a:rPr lang="en-US" dirty="0"/>
              <a:t>And while the evidence collected under this pathway may be associated with </a:t>
            </a:r>
            <a:r>
              <a:rPr lang="en-US" u="sng" dirty="0"/>
              <a:t>any</a:t>
            </a:r>
            <a:r>
              <a:rPr lang="en-US" dirty="0"/>
              <a:t> subject area - they should reflect readiness for meaningful postsecondary engagement consistent with the student’s goals and career plan.</a:t>
            </a:r>
          </a:p>
          <a:p>
            <a:endParaRPr lang="en-US" dirty="0"/>
          </a:p>
          <a:p>
            <a:r>
              <a:rPr lang="en-US" dirty="0"/>
              <a:t>NOTE: Like the Alternative Assessment Pathway, students must still meet LEGBR for each Keystone area in which the student does not have a numeric or a non-numeric Proficient or Advanced.</a:t>
            </a:r>
          </a:p>
        </p:txBody>
      </p:sp>
      <p:sp>
        <p:nvSpPr>
          <p:cNvPr id="4" name="Slide Number Placeholder 3"/>
          <p:cNvSpPr>
            <a:spLocks noGrp="1"/>
          </p:cNvSpPr>
          <p:nvPr>
            <p:ph type="sldNum" sz="quarter" idx="5"/>
          </p:nvPr>
        </p:nvSpPr>
        <p:spPr/>
        <p:txBody>
          <a:bodyPr/>
          <a:lstStyle/>
          <a:p>
            <a:fld id="{5B012C48-CBE3-4456-858D-2A38C9D9ED43}" type="slidenum">
              <a:rPr lang="en-US" smtClean="0"/>
              <a:t>16</a:t>
            </a:fld>
            <a:endParaRPr lang="en-US"/>
          </a:p>
        </p:txBody>
      </p:sp>
    </p:spTree>
    <p:extLst>
      <p:ext uri="{BB962C8B-B14F-4D97-AF65-F5344CB8AC3E}">
        <p14:creationId xmlns:p14="http://schemas.microsoft.com/office/powerpoint/2010/main" val="40104784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No. However, students who may be required by the IHE to participate in placement exams or remedial, non-college-level, or non-credit coursework must provide evidence beyond the acceptance letter of their ‘ability to enroll in college-level coursework’. The easiest and most expedient way is by meeting an LEA graduate profile.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Yes. Pa. Act 55 of 2022 now requires school districts, CTCs, and charter schools to enter into at least one agreement to provide dual-credit (concurrent enrollment) courses and to weight them in a similar manner as AP, IB, and Cambridge advanced courses.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Yes. Because they are different sets of requirements, it’s not considered ‘double-dipping’!</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Maybe. A service-learning project may be embedded within a course, including one that might count as another piece of evidence (e.g., a CHS leadership course) - but the service-learning project should be evaluated as a separate artifact and should include a practical (not just theoretical) application resulting in a community benefit. (e.g., a STEM competition wherein students design solutions to identified needs might not be considered a SLP if the designs aren’t implemented)</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sz="1800" dirty="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OSHA is an industry-recognized credential listed in </a:t>
            </a:r>
            <a:r>
              <a:rPr lang="en-US" sz="1800" u="sng" dirty="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hlinkClick r:id="rId3"/>
              </a:rPr>
              <a:t>the Industry-Recognized Credentials for Career and Technical Education Programs Resource Guide</a:t>
            </a:r>
            <a:r>
              <a:rPr lang="en-US" sz="1800" dirty="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 Provided the industry-recognized credential is </a:t>
            </a:r>
            <a:r>
              <a:rPr lang="en-US" sz="1800" u="sng" dirty="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related to the student’s program of study</a:t>
            </a:r>
            <a:r>
              <a:rPr lang="en-US" sz="1800" dirty="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 it may be used to satisfy the CTE Concentrator Pathway to Graduation – or</a:t>
            </a:r>
            <a:r>
              <a:rPr lang="en-US" sz="18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 it may be used as one piece of evidence from Section One of </a:t>
            </a:r>
            <a:r>
              <a:rPr lang="en-US" sz="180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the Evidence-Based Pathway </a:t>
            </a:r>
            <a:r>
              <a:rPr lang="en-US" sz="1800" dirty="0">
                <a:solidFill>
                  <a:srgbClr val="242424"/>
                </a:solidFill>
                <a:effectLst/>
                <a:latin typeface="Calibri" panose="020F0502020204030204" pitchFamily="34" charset="0"/>
                <a:ea typeface="Times New Roman" panose="02020603050405020304" pitchFamily="18" charset="0"/>
                <a:cs typeface="Calibri" panose="020F0502020204030204" pitchFamily="34" charset="0"/>
              </a:rPr>
              <a:t>for students not graduating via the </a:t>
            </a:r>
            <a:r>
              <a:rPr lang="en-US" sz="1800" dirty="0">
                <a:solidFill>
                  <a:srgbClr val="242424"/>
                </a:solidFill>
                <a:effectLst/>
                <a:latin typeface="Calibri" panose="020F0502020204030204" pitchFamily="34" charset="0"/>
                <a:ea typeface="Times New Roman" panose="02020603050405020304" pitchFamily="18" charset="0"/>
                <a:cs typeface="Times New Roman" panose="02020603050405020304" pitchFamily="18" charset="0"/>
              </a:rPr>
              <a:t>CTE Concentrator Pathway.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17</a:t>
            </a:fld>
            <a:endParaRPr lang="en-US" dirty="0"/>
          </a:p>
        </p:txBody>
      </p:sp>
    </p:spTree>
    <p:extLst>
      <p:ext uri="{BB962C8B-B14F-4D97-AF65-F5344CB8AC3E}">
        <p14:creationId xmlns:p14="http://schemas.microsoft.com/office/powerpoint/2010/main" val="8017948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18</a:t>
            </a:fld>
            <a:endParaRPr lang="en-US" dirty="0"/>
          </a:p>
        </p:txBody>
      </p:sp>
    </p:spTree>
    <p:extLst>
      <p:ext uri="{BB962C8B-B14F-4D97-AF65-F5344CB8AC3E}">
        <p14:creationId xmlns:p14="http://schemas.microsoft.com/office/powerpoint/2010/main" val="39376298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19</a:t>
            </a:fld>
            <a:endParaRPr lang="en-US" dirty="0"/>
          </a:p>
        </p:txBody>
      </p:sp>
    </p:spTree>
    <p:extLst>
      <p:ext uri="{BB962C8B-B14F-4D97-AF65-F5344CB8AC3E}">
        <p14:creationId xmlns:p14="http://schemas.microsoft.com/office/powerpoint/2010/main" val="2483912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Here are today’s topics. In addition to providing a brief refresher in areas where there are common misconceptions, we’ll answer questions gathered from the recent ‘targeted topic’ webinars. We will pause throughout to address questions in the chat that are relevant to the topic at hand, and we’ve allotted time at the end for additional questions. </a:t>
            </a:r>
          </a:p>
          <a:p>
            <a:endParaRPr lang="en-US" dirty="0"/>
          </a:p>
          <a:p>
            <a:r>
              <a:rPr lang="en-US" dirty="0"/>
              <a:t>Information contained herein are from the SAS Toolkit site and recent webinars, which are posted to the SAS Toolkit site (typically within 10 days). </a:t>
            </a:r>
          </a:p>
          <a:p>
            <a:endParaRPr lang="en-US" dirty="0"/>
          </a:p>
          <a:p>
            <a:r>
              <a:rPr lang="en-US" dirty="0"/>
              <a:t>[launch SAS Toolkit site, navigate to trainings, then to new document postings (IRC guidance etc.), then to New &amp; Noteworthy (where we’ll post an updated FAQ)]</a:t>
            </a:r>
          </a:p>
        </p:txBody>
      </p:sp>
      <p:sp>
        <p:nvSpPr>
          <p:cNvPr id="4" name="Slide Number Placeholder 3"/>
          <p:cNvSpPr>
            <a:spLocks noGrp="1"/>
          </p:cNvSpPr>
          <p:nvPr>
            <p:ph type="sldNum" sz="quarter" idx="5"/>
          </p:nvPr>
        </p:nvSpPr>
        <p:spPr/>
        <p:txBody>
          <a:bodyPr/>
          <a:lstStyle/>
          <a:p>
            <a:fld id="{5B012C48-CBE3-4456-858D-2A38C9D9ED43}" type="slidenum">
              <a:rPr lang="en-US" smtClean="0"/>
              <a:t>2</a:t>
            </a:fld>
            <a:endParaRPr lang="en-US" dirty="0"/>
          </a:p>
        </p:txBody>
      </p:sp>
    </p:spTree>
    <p:extLst>
      <p:ext uri="{BB962C8B-B14F-4D97-AF65-F5344CB8AC3E}">
        <p14:creationId xmlns:p14="http://schemas.microsoft.com/office/powerpoint/2010/main" val="785382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Graduation requirements apply to the </a:t>
            </a:r>
            <a:r>
              <a:rPr lang="en-US" u="sng" dirty="0"/>
              <a:t>graduating class </a:t>
            </a:r>
            <a:r>
              <a:rPr lang="en-US" dirty="0"/>
              <a:t>rather than the cohort or grade level. By way of example, a student who was in 12</a:t>
            </a:r>
            <a:r>
              <a:rPr lang="en-US" baseline="30000" dirty="0"/>
              <a:t>th</a:t>
            </a:r>
            <a:r>
              <a:rPr lang="en-US" dirty="0"/>
              <a:t> Grade but did not graduate last year (21/22) is now subject to statewide requirements as part of the graduating class of 2023 (or later). Additionally, because we’re looking at graduating class rather than cohort, a student who is in 12</a:t>
            </a:r>
            <a:r>
              <a:rPr lang="en-US" baseline="30000" dirty="0"/>
              <a:t>th</a:t>
            </a:r>
            <a:r>
              <a:rPr lang="en-US" dirty="0"/>
              <a:t> Grade but does not graduate this year (22/23) has until they graduate (or age-out) to meet the requirements. </a:t>
            </a:r>
          </a:p>
          <a:p>
            <a:endParaRPr lang="en-US" dirty="0"/>
          </a:p>
          <a:p>
            <a:r>
              <a:rPr lang="en-US" u="sng" dirty="0"/>
              <a:t>All students 21 or younger</a:t>
            </a:r>
            <a:r>
              <a:rPr lang="en-US" u="none" dirty="0"/>
              <a:t> </a:t>
            </a:r>
            <a:r>
              <a:rPr lang="en-US" dirty="0"/>
              <a:t>are subject to statewide graduation requirements, including students who transfers into the 12</a:t>
            </a:r>
            <a:r>
              <a:rPr lang="en-US" baseline="30000" dirty="0"/>
              <a:t>th</a:t>
            </a:r>
            <a:r>
              <a:rPr lang="en-US" dirty="0"/>
              <a:t> grade at the end of the school year, students who have experienced education instability (as defined in Act 1), and students with IEPs – all are subject to the graduation requirements…HOWEVER, there may be special considerations for students in specific situations, which we’ll address next.</a:t>
            </a:r>
          </a:p>
        </p:txBody>
      </p:sp>
      <p:sp>
        <p:nvSpPr>
          <p:cNvPr id="4" name="Slide Number Placeholder 3"/>
          <p:cNvSpPr>
            <a:spLocks noGrp="1"/>
          </p:cNvSpPr>
          <p:nvPr>
            <p:ph type="sldNum" sz="quarter" idx="5"/>
          </p:nvPr>
        </p:nvSpPr>
        <p:spPr/>
        <p:txBody>
          <a:bodyPr/>
          <a:lstStyle/>
          <a:p>
            <a:fld id="{5B012C48-CBE3-4456-858D-2A38C9D9ED43}" type="slidenum">
              <a:rPr lang="en-US" smtClean="0"/>
              <a:t>4</a:t>
            </a:fld>
            <a:endParaRPr lang="en-US" dirty="0"/>
          </a:p>
        </p:txBody>
      </p:sp>
    </p:spTree>
    <p:extLst>
      <p:ext uri="{BB962C8B-B14F-4D97-AF65-F5344CB8AC3E}">
        <p14:creationId xmlns:p14="http://schemas.microsoft.com/office/powerpoint/2010/main" val="7149393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process by which diplomas may be earned is essentially the same for all students. There are a few considerations (circled in red) for students in specific situations – HOWEVER, it’s worth noting that the majority of students (</a:t>
            </a:r>
            <a:r>
              <a:rPr lang="en-US" sz="18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including those with IEPs and those who have experienced education instability per Act 1</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will graduate via one of the five pathways!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Note the first red circle: If a student who has experienced education instability (per Act 1) does not meet the local graduation requirements of their </a:t>
            </a:r>
            <a:r>
              <a:rPr lang="en-US" sz="18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current</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school, the LEA must work with the student’s </a:t>
            </a:r>
            <a:r>
              <a:rPr lang="en-US" sz="18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prior</a:t>
            </a:r>
            <a:r>
              <a:rPr lang="en-US" sz="18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school to determine whether the student meets the prior school’s local graduation requirements.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Statewide Requirements are divided into two columns – the first references the students’ competencies in the Keystone content (Algebra I , Biology, Literature) demonstrated through either the Exams or LEGBR, the second column refers to the requirements specific to that pathway.</a:t>
            </a:r>
          </a:p>
          <a:p>
            <a:pPr marL="0" marR="0">
              <a:spcBef>
                <a:spcPts val="0"/>
              </a:spcBef>
              <a:spcAft>
                <a:spcPts val="0"/>
              </a:spcAft>
            </a:pPr>
            <a:endPar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last column (to the right) displays how that student is considered as having graduated.</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first row under the headers speaks to the Keystone Proficiency Pathway. To satisfy this pathway, students need a </a:t>
            </a:r>
            <a:r>
              <a:rPr lang="en-US" sz="18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numeric or non-numeric</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score of Proficient of better for each of the three Keystone Exams.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Conversely, the 3-Score Keystone Composite Pathway (second row) requires the student to have a </a:t>
            </a:r>
            <a:r>
              <a:rPr lang="en-US" sz="18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numeric</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score in each of the three Keystone Exams.</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To utilize the 2-Score Composite (third row), a student must have been eligible to receive a NNP per Act 136 and must have numeric scores for the other two Keystone Exams (not associated with the NNP); those two numeric scores will be used to meet the pathway requirements.  It’s worth noting that, </a:t>
            </a:r>
            <a:r>
              <a:rPr lang="en-US" sz="18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unlike</a:t>
            </a:r>
            <a:r>
              <a:rPr lang="en-US" sz="18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3-Score Composite Pathway, the 2-Score Composite Pathway requires that a student meet LEGBR for each Keystone content area in which they do not have a Proficient/Advanced.</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For the last 3 pathways (represented by the fourth row), students must also meet LEGBR for Keystone content where there is no Proficient/Advanced </a:t>
            </a:r>
            <a:r>
              <a:rPr lang="en-US" sz="18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 addition</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meeting pathway-specific requirements (the number and types of which are unique to each pathway).</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Now we’re at the second red circle (fifth row): Students with an IEP whose program, BY DESIGN, does not meet statewide graduation requirements are granted a diploma for the successful completion of the special education program per Ch 4.24. This is not new! Your IEP team will continue to make individual student determinations as to how each student will graduate – but remember, most students with IEPs will graduate via one of the five pathways we just discussed.</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 the last scenario in which a HS diploma may be granted </a:t>
            </a:r>
            <a:r>
              <a:rPr lang="en-US" sz="18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by the LEA </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is row five - students who have met local graduation requirements </a:t>
            </a:r>
            <a:r>
              <a:rPr lang="en-US" sz="18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LEGBR for Keystone content in which they don’t have a Proficient/Advanced </a:t>
            </a:r>
            <a:r>
              <a:rPr lang="en-US" sz="18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but</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who haven’t fully satisfied a pathway may have those pathway-specific requirements waived (i.e., be granted a waiver).  </a:t>
            </a:r>
          </a:p>
          <a:p>
            <a:pPr marL="0" marR="0">
              <a:spcBef>
                <a:spcPts val="0"/>
              </a:spcBef>
              <a:spcAft>
                <a:spcPts val="0"/>
              </a:spcAft>
            </a:pPr>
            <a:endPar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LEAs should not grant waivers to more than 5% of a graduating class – however, if they do so because the students experienced </a:t>
            </a:r>
            <a:r>
              <a:rPr lang="en-US" sz="18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extenuating circumstances</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the LEA will NOT be subject to an improvement plan or subsequent audit due to that overage. [REPEAT]</a:t>
            </a:r>
          </a:p>
          <a:p>
            <a:pPr marL="0" marR="0">
              <a:spcBef>
                <a:spcPts val="0"/>
              </a:spcBef>
              <a:spcAft>
                <a:spcPts val="0"/>
              </a:spcAft>
            </a:pPr>
            <a:endPar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4000" dirty="0"/>
              <a:t>State Board approved extenuating circumstances include serious illness, death in the student’s immediate family, family emergency, frequent school transfers, transfer from an out-of-state school in grade 12, and</a:t>
            </a:r>
            <a:r>
              <a:rPr lang="en-US" sz="4000" b="0" i="0" dirty="0"/>
              <a:t> (for students in the graduating classes of 2023, 2024, and 2025 only) </a:t>
            </a:r>
            <a:r>
              <a:rPr lang="en-US" sz="4000" i="0" dirty="0"/>
              <a:t>the </a:t>
            </a:r>
            <a:r>
              <a:rPr lang="en-US" sz="4000" dirty="0"/>
              <a:t>COVID-19 pandemic.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4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7200" dirty="0"/>
              <a:t>The percentage includes only those students actually granted a waiver - students graduating by meeting their IEP Goals or students requesting a Keystone Diploma under Act 1 (which we’ll cover next) are </a:t>
            </a:r>
            <a:r>
              <a:rPr lang="en-US" sz="7200" u="sng" dirty="0"/>
              <a:t>not</a:t>
            </a:r>
            <a:r>
              <a:rPr lang="en-US" sz="7200" u="none" dirty="0"/>
              <a:t> </a:t>
            </a:r>
            <a:r>
              <a:rPr lang="en-US" sz="7200" dirty="0"/>
              <a:t>included in the calculation. (It’s worth noting, however, that you may have a student who has experienced education instability or a student with an IEP for whom the waiver is the most appropriate scenario. If granted a waiver, the student is counted.)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Check out the Toolkit and recently posted webinars for more information!</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5</a:t>
            </a:fld>
            <a:endParaRPr lang="en-US" dirty="0"/>
          </a:p>
        </p:txBody>
      </p:sp>
    </p:spTree>
    <p:extLst>
      <p:ext uri="{BB962C8B-B14F-4D97-AF65-F5344CB8AC3E}">
        <p14:creationId xmlns:p14="http://schemas.microsoft.com/office/powerpoint/2010/main" val="1235147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who experienced education instability (as defined by Act 1 of 2022) and have not meet </a:t>
            </a:r>
            <a:r>
              <a:rPr lang="en-US" sz="18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local </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requirements at either their current or prior schools may request a Keystone Diploma from PDE. Students who request a Keystone diploma must </a:t>
            </a:r>
            <a:r>
              <a:rPr lang="en-US" sz="18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least </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have met LEGBR for Keystone content in which they don’t have a Proficient/Advanced.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i="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NOTE: </a:t>
            </a:r>
            <a:r>
              <a:rPr lang="en-US" sz="18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Only</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students who qualify under Act 1 are eligible and LEAs must exhaust all other options before requesting a Keystone diploma. Students requesting Keystone diplomas are </a:t>
            </a:r>
            <a:r>
              <a:rPr lang="en-US" sz="18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considered as having graduated from the LEA and are </a:t>
            </a:r>
            <a:r>
              <a:rPr lang="en-US" sz="1800"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excluded </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from an LEA’s grad rate.</a:t>
            </a:r>
          </a:p>
          <a:p>
            <a:pPr marL="0" marR="0">
              <a:spcBef>
                <a:spcPts val="0"/>
              </a:spcBef>
              <a:spcAft>
                <a:spcPts val="0"/>
              </a:spcAft>
            </a:pPr>
            <a:endPar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Students who don’t match one of the scenarios we’ve outlined are </a:t>
            </a:r>
            <a:r>
              <a:rPr lang="en-US" sz="1800"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ineligible</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receive a diploma (i.e., they are not eligible to graduate).</a:t>
            </a: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6</a:t>
            </a:fld>
            <a:endParaRPr lang="en-US" dirty="0"/>
          </a:p>
        </p:txBody>
      </p:sp>
    </p:spTree>
    <p:extLst>
      <p:ext uri="{BB962C8B-B14F-4D97-AF65-F5344CB8AC3E}">
        <p14:creationId xmlns:p14="http://schemas.microsoft.com/office/powerpoint/2010/main" val="994630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No, students are only required to participate in the KE for federal assessment accountability – but remember that wherever a student does not have a score of Proficient/Advanced (inc. missing scores), they will need to meet LEGBR for that Keystone content. </a:t>
            </a:r>
          </a:p>
          <a:p>
            <a:pPr marL="228600" indent="-228600">
              <a:buAutoNum type="arabicPeriod"/>
            </a:pPr>
            <a:r>
              <a:rPr lang="en-US" dirty="0"/>
              <a:t>If the student successfully completed comparable coursework and attained a score commensurate with Proficient/Advanced on a comparable standardized assessment while at a prior school, your LEA may award that student a </a:t>
            </a:r>
            <a:r>
              <a:rPr lang="en-US" u="sng" dirty="0"/>
              <a:t>NNP</a:t>
            </a:r>
            <a:r>
              <a:rPr lang="en-US" dirty="0"/>
              <a:t> score for that Keystone area. If the student successfully completed comparable coursework but did </a:t>
            </a:r>
            <a:r>
              <a:rPr lang="en-US" i="1" dirty="0"/>
              <a:t>not </a:t>
            </a:r>
            <a:r>
              <a:rPr lang="en-US" dirty="0"/>
              <a:t>attain a ‘proficient/advanced’ score on a comparable assessment (meaning they either did not test or scored poorly), you may consider the student as having met </a:t>
            </a:r>
            <a:r>
              <a:rPr lang="en-US" u="sng" dirty="0"/>
              <a:t>LEGBR </a:t>
            </a:r>
            <a:r>
              <a:rPr lang="en-US" dirty="0"/>
              <a:t>for that Keystone content. </a:t>
            </a:r>
          </a:p>
          <a:p>
            <a:pPr marL="228600" indent="-228600">
              <a:buAutoNum type="arabicPeriod"/>
            </a:pPr>
            <a:r>
              <a:rPr lang="en-US" dirty="0"/>
              <a:t>If, based on your evaluation, you are able to place that student in a more advanced course - basically, a course for which the Keystone content would have been pre-requisite (such as Algebra II or Trig) - you may consider them as having met LEBGR for Algebra I in their prior setting. If not, they will need to meet LEGBR for that Keystone content and/or participate in the Keystone Exam to meet statewide graduation requirements.</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No. Every student should be offered Keystone instruction but you may have situations where students might not participate in the instruction; for example, a high-performing student who is placed directly into a more advanced course (such as Algebra II) and/or elects to take the KE without having taken the Keystone course.</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No. In addition to ‘trigger’ courses, LEGBR may include PBAs and other courses that cover the breadth and depth of the eligible content (such as Bio credit recovery, AP Bio, etc.) but which you might (for whatever reason) elect not to code as ‘trigger’ courses.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8</a:t>
            </a:fld>
            <a:endParaRPr lang="en-US" dirty="0"/>
          </a:p>
        </p:txBody>
      </p:sp>
    </p:spTree>
    <p:extLst>
      <p:ext uri="{BB962C8B-B14F-4D97-AF65-F5344CB8AC3E}">
        <p14:creationId xmlns:p14="http://schemas.microsoft.com/office/powerpoint/2010/main" val="3947373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6. Not necessarily; for example, you might administer a PBA for a transfer student missing a transcript or embed a PBA within the instruction for a student with an IEP. [display PBA site]</a:t>
            </a:r>
          </a:p>
          <a:p>
            <a:pPr marL="0" indent="0">
              <a:buNone/>
            </a:pPr>
            <a:r>
              <a:rPr lang="en-US" dirty="0"/>
              <a:t>7. As with a credit-recovery course, a passing grade or credit must be reflected on the student transcript.</a:t>
            </a:r>
          </a:p>
          <a:p>
            <a:pPr marL="0" indent="0">
              <a:buNone/>
            </a:pPr>
            <a:r>
              <a:rPr lang="en-US" dirty="0"/>
              <a:t>8. No, Act 136 states the “2019-2020 SY and any subsequent school year in which the </a:t>
            </a:r>
            <a:r>
              <a:rPr lang="en-US" u="sng" dirty="0"/>
              <a:t>Federal Government </a:t>
            </a:r>
            <a:r>
              <a:rPr lang="en-US" dirty="0"/>
              <a:t>has waived the testing and accountability requirements of [ESSA]”. At this time, you may only award transfer students a NNP under Act 136 if they completed the aligned coursework during the 19/20 SY.</a:t>
            </a:r>
          </a:p>
          <a:p>
            <a:pPr marL="0" indent="0">
              <a:buNone/>
            </a:pPr>
            <a:r>
              <a:rPr lang="en-US" dirty="0"/>
              <a:t>9. Yes. The student may utilize whichever score is most advantageous to meeting graduation requirements (though they may not use both the numeric and the non-numeric score for that Keystone area).</a:t>
            </a:r>
          </a:p>
          <a:p>
            <a:pPr marL="0" indent="0">
              <a:buNone/>
            </a:pPr>
            <a:r>
              <a:rPr lang="en-US" dirty="0"/>
              <a:t>10. Yes. Actually, students have until </a:t>
            </a:r>
            <a:r>
              <a:rPr lang="en-US" u="sng" dirty="0"/>
              <a:t>Oct 1</a:t>
            </a:r>
            <a:r>
              <a:rPr lang="en-US" u="none" dirty="0"/>
              <a:t> </a:t>
            </a:r>
            <a:r>
              <a:rPr lang="en-US" dirty="0"/>
              <a:t>to complete any academic requirements associated with the prior school year, so students successfully completing Keystone-related coursework by 10/1/2020 may be awarded a NNP under Act 136.</a:t>
            </a:r>
          </a:p>
        </p:txBody>
      </p:sp>
      <p:sp>
        <p:nvSpPr>
          <p:cNvPr id="4" name="Slide Number Placeholder 3"/>
          <p:cNvSpPr>
            <a:spLocks noGrp="1"/>
          </p:cNvSpPr>
          <p:nvPr>
            <p:ph type="sldNum" sz="quarter" idx="5"/>
          </p:nvPr>
        </p:nvSpPr>
        <p:spPr/>
        <p:txBody>
          <a:bodyPr/>
          <a:lstStyle/>
          <a:p>
            <a:fld id="{5B012C48-CBE3-4456-858D-2A38C9D9ED43}" type="slidenum">
              <a:rPr lang="en-US" smtClean="0"/>
              <a:t>9</a:t>
            </a:fld>
            <a:endParaRPr lang="en-US" dirty="0"/>
          </a:p>
        </p:txBody>
      </p:sp>
    </p:spTree>
    <p:extLst>
      <p:ext uri="{BB962C8B-B14F-4D97-AF65-F5344CB8AC3E}">
        <p14:creationId xmlns:p14="http://schemas.microsoft.com/office/powerpoint/2010/main" val="2493651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is just a quick reminder on where you may apply numeric and non-numeric scores of Proficient/Advanced.</a:t>
            </a:r>
          </a:p>
          <a:p>
            <a:endParaRPr lang="en-US" dirty="0"/>
          </a:p>
          <a:p>
            <a:r>
              <a:rPr lang="en-US" dirty="0"/>
              <a:t>Note that having an NNP does not disqualify a student from pursuing the 3-score composite, but the NNP may not be used to satisfy the requirements. (student must have numeric scores for all three exams)</a:t>
            </a:r>
          </a:p>
          <a:p>
            <a:endParaRPr lang="en-US" dirty="0"/>
          </a:p>
          <a:p>
            <a:r>
              <a:rPr lang="en-US" dirty="0"/>
              <a:t>To utilize the 2-score composite, a student must have earned </a:t>
            </a:r>
            <a:r>
              <a:rPr lang="en-US" u="sng" dirty="0"/>
              <a:t>one NNP under Act 136 </a:t>
            </a:r>
            <a:r>
              <a:rPr lang="en-US" dirty="0"/>
              <a:t>– however, like the 3-score composite, the NNP itself may not be used to satisfy the pathway requirements (i.e., the highest </a:t>
            </a:r>
            <a:r>
              <a:rPr lang="en-US" u="sng" dirty="0"/>
              <a:t>numeric</a:t>
            </a:r>
            <a:r>
              <a:rPr lang="en-US" u="none" dirty="0"/>
              <a:t> </a:t>
            </a:r>
            <a:r>
              <a:rPr lang="en-US" dirty="0"/>
              <a:t>scores in each of the two Keystone areas not associated with the NNP must be used to calculate the composite and one of those numeric scores must be ≥1500).</a:t>
            </a:r>
          </a:p>
          <a:p>
            <a:endParaRPr lang="en-US" dirty="0"/>
          </a:p>
          <a:p>
            <a:r>
              <a:rPr lang="en-US" dirty="0"/>
              <a:t>NOTE: Wherever a student has a numeric Proficient (or Advanced), they aren’t required to meet LEGBR for that content. Conversely, if a student earned a NNP, they would have had to have met the LEGBR while earning the NNP (passing the course is a condition of a NNP).</a:t>
            </a:r>
          </a:p>
        </p:txBody>
      </p:sp>
      <p:sp>
        <p:nvSpPr>
          <p:cNvPr id="4" name="Slide Number Placeholder 3"/>
          <p:cNvSpPr>
            <a:spLocks noGrp="1"/>
          </p:cNvSpPr>
          <p:nvPr>
            <p:ph type="sldNum" sz="quarter" idx="5"/>
          </p:nvPr>
        </p:nvSpPr>
        <p:spPr/>
        <p:txBody>
          <a:bodyPr/>
          <a:lstStyle/>
          <a:p>
            <a:fld id="{5B012C48-CBE3-4456-858D-2A38C9D9ED43}" type="slidenum">
              <a:rPr lang="en-US" smtClean="0"/>
              <a:t>10</a:t>
            </a:fld>
            <a:endParaRPr lang="en-US" dirty="0"/>
          </a:p>
        </p:txBody>
      </p:sp>
    </p:spTree>
    <p:extLst>
      <p:ext uri="{BB962C8B-B14F-4D97-AF65-F5344CB8AC3E}">
        <p14:creationId xmlns:p14="http://schemas.microsoft.com/office/powerpoint/2010/main" val="2843935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this slide is a brief reminder of where LEGBR come into play.</a:t>
            </a:r>
          </a:p>
          <a:p>
            <a:endParaRPr lang="en-US" dirty="0"/>
          </a:p>
          <a:p>
            <a:r>
              <a:rPr lang="en-US" dirty="0"/>
              <a:t>As we mentioned on the prior slide, a student with a </a:t>
            </a:r>
            <a:r>
              <a:rPr lang="en-US" u="sng" dirty="0"/>
              <a:t>numeric</a:t>
            </a:r>
            <a:r>
              <a:rPr lang="en-US" dirty="0"/>
              <a:t> score ≥1500 is not required to meet LEGBR for Keystone content (e.g., you may have a student participate in the Exam without having taken an associated course) – though students with a </a:t>
            </a:r>
            <a:r>
              <a:rPr lang="en-US" u="sng" dirty="0"/>
              <a:t>non-numeric</a:t>
            </a:r>
            <a:r>
              <a:rPr lang="en-US" dirty="0"/>
              <a:t> Proficient would have had to have passed an associated course to be awarded the NNP.</a:t>
            </a:r>
          </a:p>
          <a:p>
            <a:endParaRPr lang="en-US" dirty="0"/>
          </a:p>
          <a:p>
            <a:r>
              <a:rPr lang="en-US" dirty="0"/>
              <a:t>Students who meet the 3-score Composite Pathway requirements are not required to meet LEGBR for the Keystone content area(s) in which they scored Basic. HOWEVER, students who utilize the 2-score Composite Pathway must meet LEGBR for the Keystone content in which they scored Basic (as well as meeting LEGBR for the Keystone content in which they earn the NNP).</a:t>
            </a:r>
          </a:p>
          <a:p>
            <a:endParaRPr lang="en-US" dirty="0"/>
          </a:p>
          <a:p>
            <a:r>
              <a:rPr lang="en-US" dirty="0"/>
              <a:t>And, of course, students who pursue one of the last three pathways or request a waiver or a Keystone Diploma must meet LEGBR for Keystone content in which they don’t have a Proficient/Advanced (in addition to satisfying pathway-specific requirements).</a:t>
            </a:r>
          </a:p>
          <a:p>
            <a:endParaRPr lang="en-US" dirty="0"/>
          </a:p>
        </p:txBody>
      </p:sp>
      <p:sp>
        <p:nvSpPr>
          <p:cNvPr id="4" name="Slide Number Placeholder 3"/>
          <p:cNvSpPr>
            <a:spLocks noGrp="1"/>
          </p:cNvSpPr>
          <p:nvPr>
            <p:ph type="sldNum" sz="quarter" idx="5"/>
          </p:nvPr>
        </p:nvSpPr>
        <p:spPr/>
        <p:txBody>
          <a:bodyPr/>
          <a:lstStyle/>
          <a:p>
            <a:fld id="{5B012C48-CBE3-4456-858D-2A38C9D9ED43}" type="slidenum">
              <a:rPr lang="en-US" smtClean="0"/>
              <a:t>11</a:t>
            </a:fld>
            <a:endParaRPr lang="en-US" dirty="0"/>
          </a:p>
        </p:txBody>
      </p:sp>
    </p:spTree>
    <p:extLst>
      <p:ext uri="{BB962C8B-B14F-4D97-AF65-F5344CB8AC3E}">
        <p14:creationId xmlns:p14="http://schemas.microsoft.com/office/powerpoint/2010/main" val="2730417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FF38B-4F72-1840-49DA-E8867A16189A}"/>
              </a:ext>
            </a:extLst>
          </p:cNvPr>
          <p:cNvSpPr>
            <a:spLocks noGrp="1"/>
          </p:cNvSpPr>
          <p:nvPr>
            <p:ph type="ctrTitle"/>
          </p:nvPr>
        </p:nvSpPr>
        <p:spPr>
          <a:xfrm>
            <a:off x="1463615" y="1913178"/>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A6C16A18-8BEE-A3DE-0E0A-257BD711267C}"/>
              </a:ext>
            </a:extLst>
          </p:cNvPr>
          <p:cNvSpPr>
            <a:spLocks noGrp="1"/>
          </p:cNvSpPr>
          <p:nvPr>
            <p:ph type="subTitle" idx="1"/>
          </p:nvPr>
        </p:nvSpPr>
        <p:spPr>
          <a:xfrm>
            <a:off x="1524000" y="430077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01BEB6-B431-7786-071D-B956BF878A1F}"/>
              </a:ext>
            </a:extLst>
          </p:cNvPr>
          <p:cNvSpPr>
            <a:spLocks noGrp="1"/>
          </p:cNvSpPr>
          <p:nvPr>
            <p:ph type="dt" sz="half" idx="10"/>
          </p:nvPr>
        </p:nvSpPr>
        <p:spPr/>
        <p:txBody>
          <a:bodyPr/>
          <a:lstStyle/>
          <a:p>
            <a:fld id="{22BA6408-90F9-4FE1-83A4-B1D50ED00294}" type="datetime1">
              <a:rPr lang="en-US" smtClean="0"/>
              <a:t>11/16/2022</a:t>
            </a:fld>
            <a:endParaRPr lang="en-US" dirty="0"/>
          </a:p>
        </p:txBody>
      </p:sp>
      <p:sp>
        <p:nvSpPr>
          <p:cNvPr id="5" name="Footer Placeholder 4">
            <a:extLst>
              <a:ext uri="{FF2B5EF4-FFF2-40B4-BE49-F238E27FC236}">
                <a16:creationId xmlns:a16="http://schemas.microsoft.com/office/drawing/2014/main" id="{6FA8B36E-268F-799C-F7BC-8365CD4769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26D37CF-0AD6-ECB7-3ECC-E2DB4F60D73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73CA9021-3EA6-3F1D-A425-16C8069FC0B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98288550-DC8A-BF20-9C8D-3C34DBB89C60}"/>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329225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AF212BA9-EFE2-4AFF-BF9D-E8B1DAC0BC18}" type="datetime1">
              <a:rPr lang="en-US" smtClean="0"/>
              <a:t>11/16/2022</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2"/>
          <a:stretch>
            <a:fillRect/>
          </a:stretch>
        </p:blipFill>
        <p:spPr>
          <a:xfrm>
            <a:off x="10355327" y="136525"/>
            <a:ext cx="1836673" cy="655955"/>
          </a:xfrm>
          <a:prstGeom prst="rect">
            <a:avLst/>
          </a:prstGeom>
        </p:spPr>
      </p:pic>
      <p:pic>
        <p:nvPicPr>
          <p:cNvPr id="7" name="Picture 6" descr="PDE Logo inside a blue square">
            <a:extLst>
              <a:ext uri="{FF2B5EF4-FFF2-40B4-BE49-F238E27FC236}">
                <a16:creationId xmlns:a16="http://schemas.microsoft.com/office/drawing/2014/main" id="{8C504C3F-60BB-14EF-091F-9565A3C0C174}"/>
              </a:ext>
            </a:extLst>
          </p:cNvPr>
          <p:cNvPicPr>
            <a:picLocks noChangeAspect="1"/>
          </p:cNvPicPr>
          <p:nvPr userDrawn="1"/>
        </p:nvPicPr>
        <p:blipFill>
          <a:blip r:embed="rId3"/>
          <a:stretch>
            <a:fillRect/>
          </a:stretch>
        </p:blipFill>
        <p:spPr>
          <a:xfrm>
            <a:off x="9725475" y="257902"/>
            <a:ext cx="2121348" cy="2121348"/>
          </a:xfrm>
          <a:prstGeom prst="rect">
            <a:avLst/>
          </a:prstGeom>
        </p:spPr>
      </p:pic>
      <p:pic>
        <p:nvPicPr>
          <p:cNvPr id="8" name="Picture 7" descr="Pennsylvania Department of Education logo">
            <a:extLst>
              <a:ext uri="{FF2B5EF4-FFF2-40B4-BE49-F238E27FC236}">
                <a16:creationId xmlns:a16="http://schemas.microsoft.com/office/drawing/2014/main" id="{6C65AF12-DFBC-1A92-8273-9466BEB1E9A7}"/>
              </a:ext>
            </a:extLst>
          </p:cNvPr>
          <p:cNvPicPr>
            <a:picLocks noChangeAspect="1"/>
          </p:cNvPicPr>
          <p:nvPr userDrawn="1"/>
        </p:nvPicPr>
        <p:blipFill>
          <a:blip r:embed="rId4"/>
          <a:stretch>
            <a:fillRect/>
          </a:stretch>
        </p:blipFill>
        <p:spPr>
          <a:xfrm>
            <a:off x="10077363" y="792480"/>
            <a:ext cx="1417572" cy="855730"/>
          </a:xfrm>
          <a:prstGeom prst="rect">
            <a:avLst/>
          </a:prstGeom>
        </p:spPr>
      </p:pic>
    </p:spTree>
    <p:extLst>
      <p:ext uri="{BB962C8B-B14F-4D97-AF65-F5344CB8AC3E}">
        <p14:creationId xmlns:p14="http://schemas.microsoft.com/office/powerpoint/2010/main" val="398861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E685F-8FE5-BAB3-651F-9216D373BE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66450A-26B0-FB21-73CE-9019D9AC41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7202F7-784D-F7D4-B425-FA808B4D2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143AEB-D729-04FF-7CA8-FEBE5A69B881}"/>
              </a:ext>
            </a:extLst>
          </p:cNvPr>
          <p:cNvSpPr>
            <a:spLocks noGrp="1"/>
          </p:cNvSpPr>
          <p:nvPr>
            <p:ph type="dt" sz="half" idx="10"/>
          </p:nvPr>
        </p:nvSpPr>
        <p:spPr/>
        <p:txBody>
          <a:bodyPr/>
          <a:lstStyle/>
          <a:p>
            <a:fld id="{39FB0975-47B6-4BE8-B879-EB115C8840C9}" type="datetime1">
              <a:rPr lang="en-US" smtClean="0"/>
              <a:t>11/16/2022</a:t>
            </a:fld>
            <a:endParaRPr lang="en-US" dirty="0"/>
          </a:p>
        </p:txBody>
      </p:sp>
      <p:sp>
        <p:nvSpPr>
          <p:cNvPr id="6" name="Footer Placeholder 5">
            <a:extLst>
              <a:ext uri="{FF2B5EF4-FFF2-40B4-BE49-F238E27FC236}">
                <a16:creationId xmlns:a16="http://schemas.microsoft.com/office/drawing/2014/main" id="{23EDC3CA-9838-7D30-1571-F4294DB3871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0B8D24C-2601-ACA8-2C0B-181A7F2C3A4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000F9132-2FA6-531B-853B-7FA60C4EE986}"/>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DF560240-EEF9-E3AD-E70F-0049B713CB2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09109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6A541-70B4-C2B2-8919-38928449B1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75DF3D-5910-9092-944E-68073C5AD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721744E-5668-8E0E-7F9D-79A21C0627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754305-D8FA-18F1-7D1C-0323602500FA}"/>
              </a:ext>
            </a:extLst>
          </p:cNvPr>
          <p:cNvSpPr>
            <a:spLocks noGrp="1"/>
          </p:cNvSpPr>
          <p:nvPr>
            <p:ph type="dt" sz="half" idx="10"/>
          </p:nvPr>
        </p:nvSpPr>
        <p:spPr/>
        <p:txBody>
          <a:bodyPr/>
          <a:lstStyle/>
          <a:p>
            <a:fld id="{C43C5B11-EC1F-4C0C-86C0-7EC27F255174}" type="datetime1">
              <a:rPr lang="en-US" smtClean="0"/>
              <a:t>11/16/2022</a:t>
            </a:fld>
            <a:endParaRPr lang="en-US" dirty="0"/>
          </a:p>
        </p:txBody>
      </p:sp>
      <p:sp>
        <p:nvSpPr>
          <p:cNvPr id="6" name="Footer Placeholder 5">
            <a:extLst>
              <a:ext uri="{FF2B5EF4-FFF2-40B4-BE49-F238E27FC236}">
                <a16:creationId xmlns:a16="http://schemas.microsoft.com/office/drawing/2014/main" id="{71354EDB-B905-1AF9-78F3-44291E2CDAD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45354CF-B85A-F363-9999-9A8B7188D703}"/>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Picture 9" descr="PDE Logo inside a blue square">
            <a:extLst>
              <a:ext uri="{FF2B5EF4-FFF2-40B4-BE49-F238E27FC236}">
                <a16:creationId xmlns:a16="http://schemas.microsoft.com/office/drawing/2014/main" id="{931248E6-F468-3E78-9D55-0EAE4144AE67}"/>
              </a:ext>
            </a:extLst>
          </p:cNvPr>
          <p:cNvPicPr>
            <a:picLocks noChangeAspect="1"/>
          </p:cNvPicPr>
          <p:nvPr userDrawn="1"/>
        </p:nvPicPr>
        <p:blipFill>
          <a:blip r:embed="rId2"/>
          <a:stretch>
            <a:fillRect/>
          </a:stretch>
        </p:blipFill>
        <p:spPr>
          <a:xfrm>
            <a:off x="9501188" y="611585"/>
            <a:ext cx="2121348" cy="2121348"/>
          </a:xfrm>
          <a:prstGeom prst="rect">
            <a:avLst/>
          </a:prstGeom>
        </p:spPr>
      </p:pic>
      <p:pic>
        <p:nvPicPr>
          <p:cNvPr id="11" name="Picture 10" descr="Pennsylvania Department of Education logo">
            <a:extLst>
              <a:ext uri="{FF2B5EF4-FFF2-40B4-BE49-F238E27FC236}">
                <a16:creationId xmlns:a16="http://schemas.microsoft.com/office/drawing/2014/main" id="{F1DFF1FE-B4F3-B08C-899D-E23D461C9503}"/>
              </a:ext>
            </a:extLst>
          </p:cNvPr>
          <p:cNvPicPr>
            <a:picLocks noChangeAspect="1"/>
          </p:cNvPicPr>
          <p:nvPr userDrawn="1"/>
        </p:nvPicPr>
        <p:blipFill>
          <a:blip r:embed="rId3"/>
          <a:stretch>
            <a:fillRect/>
          </a:stretch>
        </p:blipFill>
        <p:spPr>
          <a:xfrm>
            <a:off x="9848415" y="1191811"/>
            <a:ext cx="1417572" cy="855730"/>
          </a:xfrm>
          <a:prstGeom prst="rect">
            <a:avLst/>
          </a:prstGeom>
        </p:spPr>
      </p:pic>
    </p:spTree>
    <p:extLst>
      <p:ext uri="{BB962C8B-B14F-4D97-AF65-F5344CB8AC3E}">
        <p14:creationId xmlns:p14="http://schemas.microsoft.com/office/powerpoint/2010/main" val="180599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hasCustomPrompt="1"/>
          </p:nvPr>
        </p:nvSpPr>
        <p:spPr/>
        <p:txBody>
          <a:bodyPr/>
          <a:lstStyle>
            <a:lvl1pPr>
              <a:defRPr/>
            </a:lvl1pPr>
          </a:lstStyle>
          <a:p>
            <a:r>
              <a:rPr lang="en-US" dirty="0"/>
              <a:t>Contact/Mission</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a:xfrm>
            <a:off x="838200" y="1825625"/>
            <a:ext cx="10515600" cy="187510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C72E730-7964-4CDF-A2E3-4BCF0755E00A}" type="datetime1">
              <a:rPr lang="en-US" smtClean="0"/>
              <a:t>11/16/2022</a:t>
            </a:fld>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
        <p:nvSpPr>
          <p:cNvPr id="9" name="TextBox 8">
            <a:extLst>
              <a:ext uri="{FF2B5EF4-FFF2-40B4-BE49-F238E27FC236}">
                <a16:creationId xmlns:a16="http://schemas.microsoft.com/office/drawing/2014/main" id="{A4913B61-B8DB-8A4C-59D3-7CF2ABAB7F3B}"/>
              </a:ext>
            </a:extLst>
          </p:cNvPr>
          <p:cNvSpPr txBox="1"/>
          <p:nvPr userDrawn="1"/>
        </p:nvSpPr>
        <p:spPr>
          <a:xfrm>
            <a:off x="1086928" y="4606505"/>
            <a:ext cx="10266872" cy="160043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i="1" dirty="0">
                <a:latin typeface="Arial" panose="020B0604020202020204" pitchFamily="34" charset="0"/>
                <a:cs typeface="Arial" panose="020B0604020202020204" pitchFamily="34"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sz="16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099492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AB487-1515-5EC0-EEE4-58615CC7ED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E4DAF0-3314-8F24-DDFE-B90A441624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63D0-A71B-A696-2912-89A6CF2E6BD6}"/>
              </a:ext>
            </a:extLst>
          </p:cNvPr>
          <p:cNvSpPr>
            <a:spLocks noGrp="1"/>
          </p:cNvSpPr>
          <p:nvPr>
            <p:ph type="dt" sz="half" idx="10"/>
          </p:nvPr>
        </p:nvSpPr>
        <p:spPr/>
        <p:txBody>
          <a:bodyPr/>
          <a:lstStyle/>
          <a:p>
            <a:fld id="{A1DC029C-5B17-409B-86F2-A65FE5BE79A1}" type="datetime1">
              <a:rPr lang="en-US" smtClean="0"/>
              <a:t>11/16/2022</a:t>
            </a:fld>
            <a:endParaRPr lang="en-US" dirty="0"/>
          </a:p>
        </p:txBody>
      </p:sp>
      <p:sp>
        <p:nvSpPr>
          <p:cNvPr id="5" name="Footer Placeholder 4">
            <a:extLst>
              <a:ext uri="{FF2B5EF4-FFF2-40B4-BE49-F238E27FC236}">
                <a16:creationId xmlns:a16="http://schemas.microsoft.com/office/drawing/2014/main" id="{DB3E8AFF-CE3F-E0E8-4EF3-7DA0B1E1BB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89A4848-B5F4-26E7-D4E3-56FF89A9A004}"/>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79C3DD4C-86BC-D051-AE3E-45FB253C998A}"/>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9A270310-886E-256E-C883-D3A770A4138C}"/>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99072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1F210-029F-E095-CA68-8B2290AD13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BDE8633-CAF1-94AE-D24C-21B3EB5AEE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2C7BC3-E25D-D40A-6B64-7EF414A1EEE2}"/>
              </a:ext>
            </a:extLst>
          </p:cNvPr>
          <p:cNvSpPr>
            <a:spLocks noGrp="1"/>
          </p:cNvSpPr>
          <p:nvPr>
            <p:ph type="dt" sz="half" idx="10"/>
          </p:nvPr>
        </p:nvSpPr>
        <p:spPr/>
        <p:txBody>
          <a:bodyPr/>
          <a:lstStyle/>
          <a:p>
            <a:fld id="{A918DB6E-6D70-4FEC-A112-5F97BC4AEE43}" type="datetime1">
              <a:rPr lang="en-US" smtClean="0"/>
              <a:t>11/16/2022</a:t>
            </a:fld>
            <a:endParaRPr lang="en-US" dirty="0"/>
          </a:p>
        </p:txBody>
      </p:sp>
      <p:sp>
        <p:nvSpPr>
          <p:cNvPr id="5" name="Footer Placeholder 4">
            <a:extLst>
              <a:ext uri="{FF2B5EF4-FFF2-40B4-BE49-F238E27FC236}">
                <a16:creationId xmlns:a16="http://schemas.microsoft.com/office/drawing/2014/main" id="{AE47242D-6913-7C20-7953-B581907F3F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279EFF3-20FA-34D5-B90C-BE36221D5CEA}"/>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Picture 6" descr="Ornamental shape. Blue gradient and gray rectangles">
            <a:extLst>
              <a:ext uri="{FF2B5EF4-FFF2-40B4-BE49-F238E27FC236}">
                <a16:creationId xmlns:a16="http://schemas.microsoft.com/office/drawing/2014/main" id="{C56D4987-17F8-5DD6-30EC-9DA0725D3357}"/>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8" name="Picture 7" descr="Pennsylvania Department of Education Logo">
            <a:extLst>
              <a:ext uri="{FF2B5EF4-FFF2-40B4-BE49-F238E27FC236}">
                <a16:creationId xmlns:a16="http://schemas.microsoft.com/office/drawing/2014/main" id="{3A160336-F072-33D2-7025-BC4795EF6A54}"/>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42947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E1CD-B1D2-FD34-4B40-B97BAD7444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108F26-BE84-E16A-DCC9-30F0C469824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18E27B-F2B3-D744-F6F2-A89C651C74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5F240-8BB6-EF46-2AF5-52667484661D}"/>
              </a:ext>
            </a:extLst>
          </p:cNvPr>
          <p:cNvSpPr>
            <a:spLocks noGrp="1"/>
          </p:cNvSpPr>
          <p:nvPr>
            <p:ph type="dt" sz="half" idx="10"/>
          </p:nvPr>
        </p:nvSpPr>
        <p:spPr/>
        <p:txBody>
          <a:bodyPr/>
          <a:lstStyle/>
          <a:p>
            <a:fld id="{956BFE5A-6E96-494B-BDD8-6F437FF9AB11}" type="datetime1">
              <a:rPr lang="en-US" smtClean="0"/>
              <a:t>11/16/2022</a:t>
            </a:fld>
            <a:endParaRPr lang="en-US" dirty="0"/>
          </a:p>
        </p:txBody>
      </p:sp>
      <p:sp>
        <p:nvSpPr>
          <p:cNvPr id="6" name="Footer Placeholder 5">
            <a:extLst>
              <a:ext uri="{FF2B5EF4-FFF2-40B4-BE49-F238E27FC236}">
                <a16:creationId xmlns:a16="http://schemas.microsoft.com/office/drawing/2014/main" id="{EF3F7E33-4ACC-CA0E-A851-0633E8007C3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11526BE-FED8-3A4C-D122-F217B17929FD}"/>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8" name="Content Placeholder 6" descr="Ornamental shapes. Dark blue and light blue rectangles">
            <a:extLst>
              <a:ext uri="{FF2B5EF4-FFF2-40B4-BE49-F238E27FC236}">
                <a16:creationId xmlns:a16="http://schemas.microsoft.com/office/drawing/2014/main" id="{E05121F8-F8D0-12BE-2280-7E60891ED6C5}"/>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9" name="Picture 8" descr="Pennsylvania Department of Education Logo">
            <a:extLst>
              <a:ext uri="{FF2B5EF4-FFF2-40B4-BE49-F238E27FC236}">
                <a16:creationId xmlns:a16="http://schemas.microsoft.com/office/drawing/2014/main" id="{E150CC1C-9925-9798-5AED-1CA3599D8CAA}"/>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3996416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AC45C-FCDD-8C82-6BAE-191F39AEF9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3A0E196-69DC-0037-E268-81EEC6A19E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5793AD-42F2-D892-5BC1-2C2EEFCFD8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34833A3-0D20-240B-BF7B-E79DB765F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6CD78F-9005-BA9B-FE0C-7CD98EC815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797DD2-4FC4-4BD3-E123-CBC3D4E319A6}"/>
              </a:ext>
            </a:extLst>
          </p:cNvPr>
          <p:cNvSpPr>
            <a:spLocks noGrp="1"/>
          </p:cNvSpPr>
          <p:nvPr>
            <p:ph type="dt" sz="half" idx="10"/>
          </p:nvPr>
        </p:nvSpPr>
        <p:spPr/>
        <p:txBody>
          <a:bodyPr/>
          <a:lstStyle/>
          <a:p>
            <a:fld id="{B1C15760-DF15-44D3-BE51-84A885468F1F}" type="datetime1">
              <a:rPr lang="en-US" smtClean="0"/>
              <a:t>11/16/2022</a:t>
            </a:fld>
            <a:endParaRPr lang="en-US" dirty="0"/>
          </a:p>
        </p:txBody>
      </p:sp>
      <p:sp>
        <p:nvSpPr>
          <p:cNvPr id="8" name="Footer Placeholder 7">
            <a:extLst>
              <a:ext uri="{FF2B5EF4-FFF2-40B4-BE49-F238E27FC236}">
                <a16:creationId xmlns:a16="http://schemas.microsoft.com/office/drawing/2014/main" id="{89E03071-322D-C992-7498-959F4A42B66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0F68EC2-081E-D5E2-4E69-34D35705C95E}"/>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10" name="Content Placeholder 6" descr="Ornamental shapes. Dark blue and light blue rectangles">
            <a:extLst>
              <a:ext uri="{FF2B5EF4-FFF2-40B4-BE49-F238E27FC236}">
                <a16:creationId xmlns:a16="http://schemas.microsoft.com/office/drawing/2014/main" id="{7D39C305-7D91-BD64-0A4C-03A5F78D1817}"/>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11" name="Picture 10" descr="Pennsylvania Department of Education Logo">
            <a:extLst>
              <a:ext uri="{FF2B5EF4-FFF2-40B4-BE49-F238E27FC236}">
                <a16:creationId xmlns:a16="http://schemas.microsoft.com/office/drawing/2014/main" id="{755D1E9F-F6AD-9175-7C8F-59495A112C99}"/>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75873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269425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3A2CBF18-C1C5-4E58-AE1E-EFC1DEA4ED61}" type="datetime1">
              <a:rPr lang="en-US" smtClean="0"/>
              <a:t>11/16/2022</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6" name="Picture 5" descr="Ornamental shape. Blue gradient and gray rectangles">
            <a:extLst>
              <a:ext uri="{FF2B5EF4-FFF2-40B4-BE49-F238E27FC236}">
                <a16:creationId xmlns:a16="http://schemas.microsoft.com/office/drawing/2014/main" id="{CAD87B9F-3FE8-A5B1-53CA-F7B23BB36498}"/>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7" name="Picture 6" descr="Pennsylvania Department of Education Logo">
            <a:extLst>
              <a:ext uri="{FF2B5EF4-FFF2-40B4-BE49-F238E27FC236}">
                <a16:creationId xmlns:a16="http://schemas.microsoft.com/office/drawing/2014/main" id="{87221160-2A5A-3172-BC02-3233B27E7FEC}"/>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186068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EBD6-84C9-6F8B-1FA6-F3CDF548A6DD}"/>
              </a:ext>
            </a:extLst>
          </p:cNvPr>
          <p:cNvSpPr>
            <a:spLocks noGrp="1"/>
          </p:cNvSpPr>
          <p:nvPr>
            <p:ph type="title"/>
          </p:nvPr>
        </p:nvSpPr>
        <p:spPr>
          <a:xfrm>
            <a:off x="838200" y="623917"/>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E9EA2365-C3E5-3626-0B83-978B2CF7F2F7}"/>
              </a:ext>
            </a:extLst>
          </p:cNvPr>
          <p:cNvSpPr>
            <a:spLocks noGrp="1"/>
          </p:cNvSpPr>
          <p:nvPr>
            <p:ph type="dt" sz="half" idx="10"/>
          </p:nvPr>
        </p:nvSpPr>
        <p:spPr/>
        <p:txBody>
          <a:bodyPr/>
          <a:lstStyle/>
          <a:p>
            <a:fld id="{C2423AD3-50EC-4B5C-A8DC-11AAD0AA691E}" type="datetime1">
              <a:rPr lang="en-US" smtClean="0"/>
              <a:t>11/16/2022</a:t>
            </a:fld>
            <a:endParaRPr lang="en-US" dirty="0"/>
          </a:p>
        </p:txBody>
      </p:sp>
      <p:sp>
        <p:nvSpPr>
          <p:cNvPr id="4" name="Footer Placeholder 3">
            <a:extLst>
              <a:ext uri="{FF2B5EF4-FFF2-40B4-BE49-F238E27FC236}">
                <a16:creationId xmlns:a16="http://schemas.microsoft.com/office/drawing/2014/main" id="{DDFDCAC1-0456-600F-02CB-792E298A44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11319-E93D-F436-D166-049D1CE1B4E2}"/>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7" name="Content Placeholder 6" descr="Ornamental shapes. Dark blue and light blue rectangles">
            <a:extLst>
              <a:ext uri="{FF2B5EF4-FFF2-40B4-BE49-F238E27FC236}">
                <a16:creationId xmlns:a16="http://schemas.microsoft.com/office/drawing/2014/main" id="{E4F887E4-34BD-F7FC-4D22-B4F5E90DECB0}"/>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8" name="Picture 7" descr="Pennsylvania Department of Education Logo">
            <a:extLst>
              <a:ext uri="{FF2B5EF4-FFF2-40B4-BE49-F238E27FC236}">
                <a16:creationId xmlns:a16="http://schemas.microsoft.com/office/drawing/2014/main" id="{7491FC91-7DFD-6051-4082-56850C2C06BF}"/>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1798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F3509735-4568-4232-8455-719822765581}" type="datetime1">
              <a:rPr lang="en-US" smtClean="0"/>
              <a:t>11/16/2022</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Picture 4" descr="Ornamental shape. Blue gradient and gray rectangles">
            <a:extLst>
              <a:ext uri="{FF2B5EF4-FFF2-40B4-BE49-F238E27FC236}">
                <a16:creationId xmlns:a16="http://schemas.microsoft.com/office/drawing/2014/main" id="{0458D707-3027-F739-5F6C-B2E783194165}"/>
              </a:ext>
            </a:extLst>
          </p:cNvPr>
          <p:cNvPicPr>
            <a:picLocks noChangeAspect="1"/>
          </p:cNvPicPr>
          <p:nvPr userDrawn="1"/>
        </p:nvPicPr>
        <p:blipFill>
          <a:blip r:embed="rId2"/>
          <a:stretch>
            <a:fillRect/>
          </a:stretch>
        </p:blipFill>
        <p:spPr>
          <a:xfrm>
            <a:off x="0" y="152400"/>
            <a:ext cx="12192000" cy="2381250"/>
          </a:xfrm>
          <a:prstGeom prst="rect">
            <a:avLst/>
          </a:prstGeom>
        </p:spPr>
      </p:pic>
      <p:pic>
        <p:nvPicPr>
          <p:cNvPr id="6" name="Picture 5" descr="Pennsylvania Department of Education Logo">
            <a:extLst>
              <a:ext uri="{FF2B5EF4-FFF2-40B4-BE49-F238E27FC236}">
                <a16:creationId xmlns:a16="http://schemas.microsoft.com/office/drawing/2014/main" id="{8B1B135F-B2E6-8185-1A0C-17D34F0D9138}"/>
              </a:ext>
            </a:extLst>
          </p:cNvPr>
          <p:cNvPicPr>
            <a:picLocks noChangeAspect="1"/>
          </p:cNvPicPr>
          <p:nvPr userDrawn="1"/>
        </p:nvPicPr>
        <p:blipFill>
          <a:blip r:embed="rId3"/>
          <a:stretch>
            <a:fillRect/>
          </a:stretch>
        </p:blipFill>
        <p:spPr>
          <a:xfrm>
            <a:off x="210696" y="530226"/>
            <a:ext cx="3556000" cy="1270000"/>
          </a:xfrm>
          <a:prstGeom prst="rect">
            <a:avLst/>
          </a:prstGeom>
        </p:spPr>
      </p:pic>
    </p:spTree>
    <p:extLst>
      <p:ext uri="{BB962C8B-B14F-4D97-AF65-F5344CB8AC3E}">
        <p14:creationId xmlns:p14="http://schemas.microsoft.com/office/powerpoint/2010/main" val="2694991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F6FB5E-4DF1-CA41-02F2-0061D098F1D3}"/>
              </a:ext>
            </a:extLst>
          </p:cNvPr>
          <p:cNvSpPr>
            <a:spLocks noGrp="1"/>
          </p:cNvSpPr>
          <p:nvPr>
            <p:ph type="dt" sz="half" idx="10"/>
          </p:nvPr>
        </p:nvSpPr>
        <p:spPr/>
        <p:txBody>
          <a:bodyPr/>
          <a:lstStyle/>
          <a:p>
            <a:fld id="{40F2A2EE-1442-4CB6-BF6C-1D64706A3A6A}" type="datetime1">
              <a:rPr lang="en-US" smtClean="0"/>
              <a:t>11/16/2022</a:t>
            </a:fld>
            <a:endParaRPr lang="en-US" dirty="0"/>
          </a:p>
        </p:txBody>
      </p:sp>
      <p:sp>
        <p:nvSpPr>
          <p:cNvPr id="3" name="Footer Placeholder 2">
            <a:extLst>
              <a:ext uri="{FF2B5EF4-FFF2-40B4-BE49-F238E27FC236}">
                <a16:creationId xmlns:a16="http://schemas.microsoft.com/office/drawing/2014/main" id="{A620F973-FB2B-C2C2-2EA1-8E14C4A7082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43DDAEC-C06B-6260-40FA-700AC23B4FE0}"/>
              </a:ext>
            </a:extLst>
          </p:cNvPr>
          <p:cNvSpPr>
            <a:spLocks noGrp="1"/>
          </p:cNvSpPr>
          <p:nvPr>
            <p:ph type="sldNum" sz="quarter" idx="12"/>
          </p:nvPr>
        </p:nvSpPr>
        <p:spPr/>
        <p:txBody>
          <a:bodyPr/>
          <a:lstStyle/>
          <a:p>
            <a:fld id="{B24F5015-3417-4B27-A586-E4CCF4D77832}" type="slidenum">
              <a:rPr lang="en-US" smtClean="0"/>
              <a:t>‹#›</a:t>
            </a:fld>
            <a:endParaRPr lang="en-US" dirty="0"/>
          </a:p>
        </p:txBody>
      </p:sp>
      <p:pic>
        <p:nvPicPr>
          <p:cNvPr id="5" name="Content Placeholder 6" descr="Ornamental shapes. Dark blue and light blue rectangles">
            <a:extLst>
              <a:ext uri="{FF2B5EF4-FFF2-40B4-BE49-F238E27FC236}">
                <a16:creationId xmlns:a16="http://schemas.microsoft.com/office/drawing/2014/main" id="{8844F8AB-E383-518B-0A27-BEF6C9D7D9B8}"/>
              </a:ext>
            </a:extLst>
          </p:cNvPr>
          <p:cNvPicPr>
            <a:picLocks noChangeAspect="1"/>
          </p:cNvPicPr>
          <p:nvPr userDrawn="1"/>
        </p:nvPicPr>
        <p:blipFill>
          <a:blip r:embed="rId2"/>
          <a:stretch>
            <a:fillRect/>
          </a:stretch>
        </p:blipFill>
        <p:spPr>
          <a:xfrm>
            <a:off x="1676400" y="-138509"/>
            <a:ext cx="10515600" cy="1478756"/>
          </a:xfrm>
          <a:prstGeom prst="rect">
            <a:avLst/>
          </a:prstGeom>
        </p:spPr>
      </p:pic>
      <p:pic>
        <p:nvPicPr>
          <p:cNvPr id="6" name="Picture 5" descr="Pennsylvania Department of Education Logo">
            <a:extLst>
              <a:ext uri="{FF2B5EF4-FFF2-40B4-BE49-F238E27FC236}">
                <a16:creationId xmlns:a16="http://schemas.microsoft.com/office/drawing/2014/main" id="{BF49D115-6E3C-0A02-2556-15FC8E1DC877}"/>
              </a:ext>
            </a:extLst>
          </p:cNvPr>
          <p:cNvPicPr>
            <a:picLocks noChangeAspect="1"/>
          </p:cNvPicPr>
          <p:nvPr userDrawn="1"/>
        </p:nvPicPr>
        <p:blipFill>
          <a:blip r:embed="rId3"/>
          <a:stretch>
            <a:fillRect/>
          </a:stretch>
        </p:blipFill>
        <p:spPr>
          <a:xfrm>
            <a:off x="10355327" y="136525"/>
            <a:ext cx="1836673" cy="655955"/>
          </a:xfrm>
          <a:prstGeom prst="rect">
            <a:avLst/>
          </a:prstGeom>
        </p:spPr>
      </p:pic>
    </p:spTree>
    <p:extLst>
      <p:ext uri="{BB962C8B-B14F-4D97-AF65-F5344CB8AC3E}">
        <p14:creationId xmlns:p14="http://schemas.microsoft.com/office/powerpoint/2010/main" val="2864512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D5EECB-BA88-AB8C-2130-CCFA959299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E3E900D-2962-0933-E1EE-1A25E5EBFE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10E451C-7B19-00FE-8DB4-9DD64B4958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95EC-14AD-4FC4-B914-473EB0A47781}" type="datetime1">
              <a:rPr lang="en-US" smtClean="0"/>
              <a:t>11/16/2022</a:t>
            </a:fld>
            <a:endParaRPr lang="en-US" dirty="0"/>
          </a:p>
        </p:txBody>
      </p:sp>
      <p:sp>
        <p:nvSpPr>
          <p:cNvPr id="5" name="Footer Placeholder 4">
            <a:extLst>
              <a:ext uri="{FF2B5EF4-FFF2-40B4-BE49-F238E27FC236}">
                <a16:creationId xmlns:a16="http://schemas.microsoft.com/office/drawing/2014/main" id="{1BFF7FC3-0481-E379-7CCC-6123B0BE6E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BC55C25-28C2-4C10-5388-29FF6AE39C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4F5015-3417-4B27-A586-E4CCF4D77832}" type="slidenum">
              <a:rPr lang="en-US" smtClean="0"/>
              <a:t>‹#›</a:t>
            </a:fld>
            <a:endParaRPr lang="en-US" dirty="0"/>
          </a:p>
        </p:txBody>
      </p:sp>
    </p:spTree>
    <p:extLst>
      <p:ext uri="{BB962C8B-B14F-4D97-AF65-F5344CB8AC3E}">
        <p14:creationId xmlns:p14="http://schemas.microsoft.com/office/powerpoint/2010/main" val="106161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0" r:id="rId7"/>
    <p:sldLayoutId id="2147483655" r:id="rId8"/>
    <p:sldLayoutId id="2147483661" r:id="rId9"/>
    <p:sldLayoutId id="2147483662" r:id="rId10"/>
    <p:sldLayoutId id="2147483656" r:id="rId11"/>
    <p:sldLayoutId id="2147483657" r:id="rId12"/>
    <p:sldLayoutId id="2147483663" r:id="rId13"/>
  </p:sldLayoutIdLst>
  <p:hf hdr="0" ftr="0"/>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en.wikipedia.org/wiki/File:Dark_Red_x.svg" TargetMode="External"/><Relationship Id="rId3" Type="http://schemas.openxmlformats.org/officeDocument/2006/relationships/image" Target="../media/image8.png"/><Relationship Id="rId7" Type="http://schemas.openxmlformats.org/officeDocument/2006/relationships/image" Target="../media/image11.sv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hyperlink" Target="https://pixabay.com/vectors/check-correct-green-mark-tick-157822/"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hyperlink" Target="https://www.davidvinuales.com/tag/qa/"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zoom.us/j/6374689091" TargetMode="External"/><Relationship Id="rId2" Type="http://schemas.openxmlformats.org/officeDocument/2006/relationships/notesSlide" Target="../notesSlides/notesSlide17.xml"/><Relationship Id="rId1" Type="http://schemas.openxmlformats.org/officeDocument/2006/relationships/slideLayout" Target="../slideLayouts/slideLayout11.xml"/><Relationship Id="rId6" Type="http://schemas.openxmlformats.org/officeDocument/2006/relationships/hyperlink" Target="mailto:RA-EDGRADREQUIREMENT@PA.GOV" TargetMode="External"/><Relationship Id="rId5" Type="http://schemas.openxmlformats.org/officeDocument/2006/relationships/hyperlink" Target="http://www.education.pa.gov/" TargetMode="External"/><Relationship Id="rId4" Type="http://schemas.openxmlformats.org/officeDocument/2006/relationships/hyperlink" Target="http://www.pdesas.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C3E0-7EF5-2F3E-9DEF-4298D79B234E}"/>
              </a:ext>
            </a:extLst>
          </p:cNvPr>
          <p:cNvSpPr>
            <a:spLocks noGrp="1"/>
          </p:cNvSpPr>
          <p:nvPr>
            <p:ph type="ctrTitle"/>
          </p:nvPr>
        </p:nvSpPr>
        <p:spPr>
          <a:xfrm>
            <a:off x="1196788" y="1913178"/>
            <a:ext cx="9601200" cy="2387600"/>
          </a:xfrm>
        </p:spPr>
        <p:txBody>
          <a:bodyPr>
            <a:normAutofit fontScale="90000"/>
          </a:bodyPr>
          <a:lstStyle/>
          <a:p>
            <a:r>
              <a:rPr lang="en-US" dirty="0"/>
              <a:t>Pennsylvania </a:t>
            </a:r>
            <a:br>
              <a:rPr lang="en-US" dirty="0"/>
            </a:br>
            <a:r>
              <a:rPr lang="en-US" dirty="0"/>
              <a:t>HS Graduation Requirements</a:t>
            </a:r>
          </a:p>
        </p:txBody>
      </p:sp>
      <p:sp>
        <p:nvSpPr>
          <p:cNvPr id="3" name="Subtitle 2">
            <a:extLst>
              <a:ext uri="{FF2B5EF4-FFF2-40B4-BE49-F238E27FC236}">
                <a16:creationId xmlns:a16="http://schemas.microsoft.com/office/drawing/2014/main" id="{FF6D6E6F-B999-BF1B-1F91-B455E0AF12E5}"/>
              </a:ext>
            </a:extLst>
          </p:cNvPr>
          <p:cNvSpPr>
            <a:spLocks noGrp="1"/>
          </p:cNvSpPr>
          <p:nvPr>
            <p:ph type="subTitle" idx="1"/>
          </p:nvPr>
        </p:nvSpPr>
        <p:spPr/>
        <p:txBody>
          <a:bodyPr>
            <a:normAutofit/>
          </a:bodyPr>
          <a:lstStyle/>
          <a:p>
            <a:pPr>
              <a:spcBef>
                <a:spcPts val="1200"/>
              </a:spcBef>
              <a:spcAft>
                <a:spcPts val="600"/>
              </a:spcAft>
            </a:pPr>
            <a:r>
              <a:rPr lang="en-US" sz="3200" dirty="0"/>
              <a:t>Misconceptions &amp; Frequently Asked Questions </a:t>
            </a:r>
          </a:p>
          <a:p>
            <a:pPr>
              <a:spcBef>
                <a:spcPts val="1200"/>
              </a:spcBef>
              <a:spcAft>
                <a:spcPts val="1200"/>
              </a:spcAft>
            </a:pPr>
            <a:r>
              <a:rPr lang="en-US" sz="2800" dirty="0"/>
              <a:t>November 15, 2022</a:t>
            </a:r>
          </a:p>
        </p:txBody>
      </p:sp>
      <p:sp>
        <p:nvSpPr>
          <p:cNvPr id="4" name="Date Placeholder 3">
            <a:extLst>
              <a:ext uri="{FF2B5EF4-FFF2-40B4-BE49-F238E27FC236}">
                <a16:creationId xmlns:a16="http://schemas.microsoft.com/office/drawing/2014/main" id="{E28EAF45-5E1A-E6C8-F973-80D63041E7EE}"/>
              </a:ext>
            </a:extLst>
          </p:cNvPr>
          <p:cNvSpPr>
            <a:spLocks noGrp="1"/>
          </p:cNvSpPr>
          <p:nvPr>
            <p:ph type="dt" sz="half" idx="10"/>
          </p:nvPr>
        </p:nvSpPr>
        <p:spPr/>
        <p:txBody>
          <a:bodyPr/>
          <a:lstStyle/>
          <a:p>
            <a:fld id="{10BAD1B0-6FA5-4CED-9D40-9697E17ADC70}" type="datetime1">
              <a:rPr lang="en-US" smtClean="0"/>
              <a:t>11/16/2022</a:t>
            </a:fld>
            <a:endParaRPr lang="en-US"/>
          </a:p>
        </p:txBody>
      </p:sp>
      <p:sp>
        <p:nvSpPr>
          <p:cNvPr id="5" name="Slide Number Placeholder 4">
            <a:extLst>
              <a:ext uri="{FF2B5EF4-FFF2-40B4-BE49-F238E27FC236}">
                <a16:creationId xmlns:a16="http://schemas.microsoft.com/office/drawing/2014/main" id="{71C4FA12-EEE6-1998-6DAD-405E92860DC7}"/>
              </a:ext>
            </a:extLst>
          </p:cNvPr>
          <p:cNvSpPr>
            <a:spLocks noGrp="1"/>
          </p:cNvSpPr>
          <p:nvPr>
            <p:ph type="sldNum" sz="quarter" idx="12"/>
          </p:nvPr>
        </p:nvSpPr>
        <p:spPr/>
        <p:txBody>
          <a:bodyPr/>
          <a:lstStyle/>
          <a:p>
            <a:fld id="{B24F5015-3417-4B27-A586-E4CCF4D77832}" type="slidenum">
              <a:rPr lang="en-US" smtClean="0"/>
              <a:t>1</a:t>
            </a:fld>
            <a:endParaRPr lang="en-US"/>
          </a:p>
        </p:txBody>
      </p:sp>
    </p:spTree>
    <p:extLst>
      <p:ext uri="{BB962C8B-B14F-4D97-AF65-F5344CB8AC3E}">
        <p14:creationId xmlns:p14="http://schemas.microsoft.com/office/powerpoint/2010/main" val="2491843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4B31-E534-7668-070A-05ECE30B8B14}"/>
              </a:ext>
            </a:extLst>
          </p:cNvPr>
          <p:cNvSpPr>
            <a:spLocks noGrp="1"/>
          </p:cNvSpPr>
          <p:nvPr>
            <p:ph type="title"/>
          </p:nvPr>
        </p:nvSpPr>
        <p:spPr/>
        <p:txBody>
          <a:bodyPr>
            <a:normAutofit/>
          </a:bodyPr>
          <a:lstStyle/>
          <a:p>
            <a:r>
              <a:rPr lang="en-US" sz="3600" b="1" dirty="0"/>
              <a:t>Applying Numeric</a:t>
            </a:r>
            <a:r>
              <a:rPr lang="en-US" dirty="0"/>
              <a:t> </a:t>
            </a:r>
            <a:r>
              <a:rPr lang="en-US" sz="3600" b="1" dirty="0"/>
              <a:t>&amp; Non-Numeric </a:t>
            </a:r>
            <a:br>
              <a:rPr lang="en-US" sz="3600" b="1" dirty="0"/>
            </a:br>
            <a:r>
              <a:rPr lang="en-US" sz="3600" b="1" dirty="0"/>
              <a:t>Proficient/Advanced Scores</a:t>
            </a:r>
            <a:endParaRPr lang="en-US" sz="3600" dirty="0"/>
          </a:p>
        </p:txBody>
      </p:sp>
      <p:graphicFrame>
        <p:nvGraphicFramePr>
          <p:cNvPr id="6" name="Table 6">
            <a:extLst>
              <a:ext uri="{FF2B5EF4-FFF2-40B4-BE49-F238E27FC236}">
                <a16:creationId xmlns:a16="http://schemas.microsoft.com/office/drawing/2014/main" id="{C1A02C6B-580A-56ED-08BB-E362092D7F17}"/>
              </a:ext>
            </a:extLst>
          </p:cNvPr>
          <p:cNvGraphicFramePr>
            <a:graphicFrameLocks noGrp="1"/>
          </p:cNvGraphicFramePr>
          <p:nvPr>
            <p:ph idx="1"/>
          </p:nvPr>
        </p:nvGraphicFramePr>
        <p:xfrm>
          <a:off x="838200" y="1726223"/>
          <a:ext cx="10515597" cy="4084320"/>
        </p:xfrm>
        <a:graphic>
          <a:graphicData uri="http://schemas.openxmlformats.org/drawingml/2006/table">
            <a:tbl>
              <a:tblPr firstRow="1" bandRow="1">
                <a:tableStyleId>{1FECB4D8-DB02-4DC6-A0A2-4F2EBAE1DC90}</a:tableStyleId>
              </a:tblPr>
              <a:tblGrid>
                <a:gridCol w="3505199">
                  <a:extLst>
                    <a:ext uri="{9D8B030D-6E8A-4147-A177-3AD203B41FA5}">
                      <a16:colId xmlns:a16="http://schemas.microsoft.com/office/drawing/2014/main" val="3744614719"/>
                    </a:ext>
                  </a:extLst>
                </a:gridCol>
                <a:gridCol w="3505199">
                  <a:extLst>
                    <a:ext uri="{9D8B030D-6E8A-4147-A177-3AD203B41FA5}">
                      <a16:colId xmlns:a16="http://schemas.microsoft.com/office/drawing/2014/main" val="103145887"/>
                    </a:ext>
                  </a:extLst>
                </a:gridCol>
                <a:gridCol w="3505199">
                  <a:extLst>
                    <a:ext uri="{9D8B030D-6E8A-4147-A177-3AD203B41FA5}">
                      <a16:colId xmlns:a16="http://schemas.microsoft.com/office/drawing/2014/main" val="3717731852"/>
                    </a:ext>
                  </a:extLst>
                </a:gridCol>
              </a:tblGrid>
              <a:tr h="370840">
                <a:tc>
                  <a:txBody>
                    <a:bodyPr/>
                    <a:lstStyle/>
                    <a:p>
                      <a:endParaRPr lang="en-US" dirty="0">
                        <a:latin typeface="proxima-nova"/>
                      </a:endParaRPr>
                    </a:p>
                  </a:txBody>
                  <a:tcPr/>
                </a:tc>
                <a:tc>
                  <a:txBody>
                    <a:bodyPr/>
                    <a:lstStyle/>
                    <a:p>
                      <a:pPr algn="ctr"/>
                      <a:r>
                        <a:rPr lang="en-US" sz="2000" dirty="0">
                          <a:latin typeface="proxima-nova"/>
                        </a:rPr>
                        <a:t>NUMERIC SCORE</a:t>
                      </a:r>
                    </a:p>
                    <a:p>
                      <a:pPr algn="ctr"/>
                      <a:r>
                        <a:rPr lang="en-US" sz="2000" dirty="0">
                          <a:latin typeface="proxima-nova"/>
                        </a:rPr>
                        <a:t>Proficient/Advanced</a:t>
                      </a:r>
                    </a:p>
                  </a:txBody>
                  <a:tcPr anchor="ctr"/>
                </a:tc>
                <a:tc>
                  <a:txBody>
                    <a:bodyPr/>
                    <a:lstStyle/>
                    <a:p>
                      <a:pPr algn="ctr"/>
                      <a:r>
                        <a:rPr lang="en-US" sz="2000" dirty="0">
                          <a:latin typeface="proxima-nova"/>
                        </a:rPr>
                        <a:t>NON-NUMERIC SCORE</a:t>
                      </a:r>
                    </a:p>
                    <a:p>
                      <a:pPr algn="ctr"/>
                      <a:r>
                        <a:rPr lang="en-US" sz="2000" dirty="0">
                          <a:latin typeface="proxima-nova"/>
                        </a:rPr>
                        <a:t>Proficient</a:t>
                      </a:r>
                    </a:p>
                  </a:txBody>
                  <a:tcPr anchor="ctr"/>
                </a:tc>
                <a:extLst>
                  <a:ext uri="{0D108BD9-81ED-4DB2-BD59-A6C34878D82A}">
                    <a16:rowId xmlns:a16="http://schemas.microsoft.com/office/drawing/2014/main" val="3780463713"/>
                  </a:ext>
                </a:extLst>
              </a:tr>
              <a:tr h="370840">
                <a:tc>
                  <a:txBody>
                    <a:bodyPr/>
                    <a:lstStyle/>
                    <a:p>
                      <a:r>
                        <a:rPr lang="en-US" sz="1800" b="1" dirty="0">
                          <a:latin typeface="proxima-nova"/>
                        </a:rPr>
                        <a:t>Keystone Proficiency Pathway </a:t>
                      </a:r>
                      <a:endParaRPr lang="en-US" b="1" dirty="0">
                        <a:latin typeface="proxima-nova"/>
                      </a:endParaRPr>
                    </a:p>
                  </a:txBody>
                  <a:tcPr/>
                </a:tc>
                <a:tc>
                  <a:txBody>
                    <a:bodyPr/>
                    <a:lstStyle/>
                    <a:p>
                      <a:pPr algn="ctr"/>
                      <a:r>
                        <a:rPr lang="en-US" dirty="0">
                          <a:latin typeface="proxima-nova"/>
                        </a:rPr>
                        <a:t>√</a:t>
                      </a:r>
                    </a:p>
                    <a:p>
                      <a:pPr algn="ctr"/>
                      <a:r>
                        <a:rPr lang="en-US" sz="1200" dirty="0">
                          <a:latin typeface="proxima-nova"/>
                        </a:rPr>
                        <a:t>[Requires three]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txBody>
                  <a:tcPr anchor="ctr"/>
                </a:tc>
                <a:extLst>
                  <a:ext uri="{0D108BD9-81ED-4DB2-BD59-A6C34878D82A}">
                    <a16:rowId xmlns:a16="http://schemas.microsoft.com/office/drawing/2014/main" val="2240906494"/>
                  </a:ext>
                </a:extLst>
              </a:tr>
              <a:tr h="370840">
                <a:tc>
                  <a:txBody>
                    <a:bodyPr/>
                    <a:lstStyle/>
                    <a:p>
                      <a:r>
                        <a:rPr lang="en-US" sz="1800" b="1" dirty="0">
                          <a:latin typeface="proxima-nova"/>
                        </a:rPr>
                        <a:t>Keystone Composite Pathway</a:t>
                      </a:r>
                    </a:p>
                    <a:p>
                      <a:r>
                        <a:rPr lang="en-US" sz="1800" b="1" dirty="0">
                          <a:latin typeface="proxima-nova"/>
                        </a:rPr>
                        <a:t>(3 Score) </a:t>
                      </a:r>
                      <a:endParaRPr lang="en-US" b="1"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proxima-nova"/>
                        </a:rPr>
                        <a:t>[Requires minimally one]</a:t>
                      </a:r>
                    </a:p>
                  </a:txBody>
                  <a:tcPr anchor="ctr"/>
                </a:tc>
                <a:tc>
                  <a:txBody>
                    <a:bodyPr/>
                    <a:lstStyle/>
                    <a:p>
                      <a:pPr algn="ctr"/>
                      <a:r>
                        <a:rPr lang="en-US" dirty="0">
                          <a:solidFill>
                            <a:srgbClr val="C00000"/>
                          </a:solidFill>
                          <a:latin typeface="proxima-nova"/>
                        </a:rPr>
                        <a:t>NA</a:t>
                      </a:r>
                    </a:p>
                  </a:txBody>
                  <a:tcPr anchor="ctr"/>
                </a:tc>
                <a:extLst>
                  <a:ext uri="{0D108BD9-81ED-4DB2-BD59-A6C34878D82A}">
                    <a16:rowId xmlns:a16="http://schemas.microsoft.com/office/drawing/2014/main" val="2913347494"/>
                  </a:ext>
                </a:extLst>
              </a:tr>
              <a:tr h="370840">
                <a:tc>
                  <a:txBody>
                    <a:bodyPr/>
                    <a:lstStyle/>
                    <a:p>
                      <a:r>
                        <a:rPr lang="en-US" b="1" dirty="0">
                          <a:latin typeface="proxima-nova"/>
                        </a:rPr>
                        <a:t>Keystone Composite Pathway </a:t>
                      </a:r>
                    </a:p>
                    <a:p>
                      <a:r>
                        <a:rPr lang="en-US" b="1" dirty="0">
                          <a:latin typeface="proxima-nova"/>
                        </a:rPr>
                        <a:t>(2 Score)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proxima-nova"/>
                        </a:rPr>
                        <a:t>[Requires minimally one]</a:t>
                      </a:r>
                    </a:p>
                  </a:txBody>
                  <a:tcPr anchor="ctr"/>
                </a:tc>
                <a:tc>
                  <a:txBody>
                    <a:bodyPr/>
                    <a:lstStyle/>
                    <a:p>
                      <a:pPr algn="ctr"/>
                      <a:r>
                        <a:rPr lang="en-US" sz="1200" dirty="0">
                          <a:latin typeface="proxima-nova"/>
                        </a:rPr>
                        <a:t>[Eligibility based on receipt of </a:t>
                      </a:r>
                      <a:r>
                        <a:rPr lang="en-US" sz="1200" b="1" u="sng" dirty="0">
                          <a:latin typeface="proxima-nova"/>
                        </a:rPr>
                        <a:t>one NNP per Act 136</a:t>
                      </a:r>
                      <a:r>
                        <a:rPr lang="en-US" sz="1200" dirty="0">
                          <a:latin typeface="proxima-nova"/>
                        </a:rPr>
                        <a:t>, but NNP not used to satisfy Pathway requirements]</a:t>
                      </a:r>
                    </a:p>
                  </a:txBody>
                  <a:tcPr anchor="ctr"/>
                </a:tc>
                <a:extLst>
                  <a:ext uri="{0D108BD9-81ED-4DB2-BD59-A6C34878D82A}">
                    <a16:rowId xmlns:a16="http://schemas.microsoft.com/office/drawing/2014/main" val="5976081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proxima-nova"/>
                        </a:rPr>
                        <a:t>Evidence-Based Pathway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dirty="0">
                          <a:latin typeface="proxima-nova"/>
                        </a:rPr>
                        <a:t>(Section 2 criteria)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txBody>
                  <a:tcPr anchor="ctr"/>
                </a:tc>
                <a:extLst>
                  <a:ext uri="{0D108BD9-81ED-4DB2-BD59-A6C34878D82A}">
                    <a16:rowId xmlns:a16="http://schemas.microsoft.com/office/drawing/2014/main" val="15016873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latin typeface="proxima-nova"/>
                        </a:rPr>
                        <a:t>Abrogates locally-established grade-based requirement for related Keystone content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proxima-nova"/>
                        </a:rPr>
                        <a:t>[LEGBR met while earning NNP]</a:t>
                      </a:r>
                    </a:p>
                  </a:txBody>
                  <a:tcPr anchor="ctr"/>
                </a:tc>
                <a:extLst>
                  <a:ext uri="{0D108BD9-81ED-4DB2-BD59-A6C34878D82A}">
                    <a16:rowId xmlns:a16="http://schemas.microsoft.com/office/drawing/2014/main" val="82759357"/>
                  </a:ext>
                </a:extLst>
              </a:tr>
            </a:tbl>
          </a:graphicData>
        </a:graphic>
      </p:graphicFrame>
      <p:sp>
        <p:nvSpPr>
          <p:cNvPr id="4" name="Date Placeholder 3">
            <a:extLst>
              <a:ext uri="{FF2B5EF4-FFF2-40B4-BE49-F238E27FC236}">
                <a16:creationId xmlns:a16="http://schemas.microsoft.com/office/drawing/2014/main" id="{FA18E720-0645-F16D-E683-70B84D26294A}"/>
              </a:ext>
            </a:extLst>
          </p:cNvPr>
          <p:cNvSpPr>
            <a:spLocks noGrp="1"/>
          </p:cNvSpPr>
          <p:nvPr>
            <p:ph type="dt" sz="half" idx="10"/>
          </p:nvPr>
        </p:nvSpPr>
        <p:spPr/>
        <p:txBody>
          <a:bodyPr/>
          <a:lstStyle/>
          <a:p>
            <a:fld id="{A1DC029C-5B17-409B-86F2-A65FE5BE79A1}" type="datetime1">
              <a:rPr lang="en-US" smtClean="0"/>
              <a:t>11/16/2022</a:t>
            </a:fld>
            <a:endParaRPr lang="en-US" dirty="0"/>
          </a:p>
        </p:txBody>
      </p:sp>
      <p:sp>
        <p:nvSpPr>
          <p:cNvPr id="5" name="Slide Number Placeholder 4">
            <a:extLst>
              <a:ext uri="{FF2B5EF4-FFF2-40B4-BE49-F238E27FC236}">
                <a16:creationId xmlns:a16="http://schemas.microsoft.com/office/drawing/2014/main" id="{6D86E252-8E2E-6208-9AD5-48868D7A1653}"/>
              </a:ext>
            </a:extLst>
          </p:cNvPr>
          <p:cNvSpPr>
            <a:spLocks noGrp="1"/>
          </p:cNvSpPr>
          <p:nvPr>
            <p:ph type="sldNum" sz="quarter" idx="12"/>
          </p:nvPr>
        </p:nvSpPr>
        <p:spPr/>
        <p:txBody>
          <a:bodyPr/>
          <a:lstStyle/>
          <a:p>
            <a:fld id="{B24F5015-3417-4B27-A586-E4CCF4D77832}" type="slidenum">
              <a:rPr lang="en-US" smtClean="0"/>
              <a:t>10</a:t>
            </a:fld>
            <a:endParaRPr lang="en-US" dirty="0"/>
          </a:p>
        </p:txBody>
      </p:sp>
    </p:spTree>
    <p:extLst>
      <p:ext uri="{BB962C8B-B14F-4D97-AF65-F5344CB8AC3E}">
        <p14:creationId xmlns:p14="http://schemas.microsoft.com/office/powerpoint/2010/main" val="389707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94B31-E534-7668-070A-05ECE30B8B14}"/>
              </a:ext>
            </a:extLst>
          </p:cNvPr>
          <p:cNvSpPr>
            <a:spLocks noGrp="1"/>
          </p:cNvSpPr>
          <p:nvPr>
            <p:ph type="title"/>
          </p:nvPr>
        </p:nvSpPr>
        <p:spPr/>
        <p:txBody>
          <a:bodyPr>
            <a:normAutofit fontScale="90000"/>
          </a:bodyPr>
          <a:lstStyle/>
          <a:p>
            <a:br>
              <a:rPr lang="en-US" sz="3200" b="1" dirty="0"/>
            </a:br>
            <a:r>
              <a:rPr lang="en-US" sz="3200" b="1" dirty="0"/>
              <a:t>Applying Locally Established, Grade-Based Requirements</a:t>
            </a:r>
            <a:br>
              <a:rPr lang="en-US" sz="3200" b="1" dirty="0"/>
            </a:br>
            <a:endParaRPr lang="en-US" sz="3200" dirty="0"/>
          </a:p>
        </p:txBody>
      </p:sp>
      <p:graphicFrame>
        <p:nvGraphicFramePr>
          <p:cNvPr id="6" name="Table 6">
            <a:extLst>
              <a:ext uri="{FF2B5EF4-FFF2-40B4-BE49-F238E27FC236}">
                <a16:creationId xmlns:a16="http://schemas.microsoft.com/office/drawing/2014/main" id="{C1A02C6B-580A-56ED-08BB-E362092D7F17}"/>
              </a:ext>
            </a:extLst>
          </p:cNvPr>
          <p:cNvGraphicFramePr>
            <a:graphicFrameLocks noGrp="1"/>
          </p:cNvGraphicFramePr>
          <p:nvPr>
            <p:ph idx="1"/>
            <p:extLst>
              <p:ext uri="{D42A27DB-BD31-4B8C-83A1-F6EECF244321}">
                <p14:modId xmlns:p14="http://schemas.microsoft.com/office/powerpoint/2010/main" val="2385908596"/>
              </p:ext>
            </p:extLst>
          </p:nvPr>
        </p:nvGraphicFramePr>
        <p:xfrm>
          <a:off x="336175" y="1534538"/>
          <a:ext cx="11564471" cy="4182434"/>
        </p:xfrm>
        <a:graphic>
          <a:graphicData uri="http://schemas.openxmlformats.org/drawingml/2006/table">
            <a:tbl>
              <a:tblPr firstRow="1" bandRow="1">
                <a:tableStyleId>{1FECB4D8-DB02-4DC6-A0A2-4F2EBAE1DC90}</a:tableStyleId>
              </a:tblPr>
              <a:tblGrid>
                <a:gridCol w="3442449">
                  <a:extLst>
                    <a:ext uri="{9D8B030D-6E8A-4147-A177-3AD203B41FA5}">
                      <a16:colId xmlns:a16="http://schemas.microsoft.com/office/drawing/2014/main" val="3744614719"/>
                    </a:ext>
                  </a:extLst>
                </a:gridCol>
                <a:gridCol w="8122022">
                  <a:extLst>
                    <a:ext uri="{9D8B030D-6E8A-4147-A177-3AD203B41FA5}">
                      <a16:colId xmlns:a16="http://schemas.microsoft.com/office/drawing/2014/main" val="103145887"/>
                    </a:ext>
                  </a:extLst>
                </a:gridCol>
              </a:tblGrid>
              <a:tr h="424778">
                <a:tc>
                  <a:txBody>
                    <a:bodyPr/>
                    <a:lstStyle/>
                    <a:p>
                      <a:endParaRPr lang="en-US" dirty="0">
                        <a:latin typeface="proxima-nova"/>
                      </a:endParaRPr>
                    </a:p>
                  </a:txBody>
                  <a:tcPr/>
                </a:tc>
                <a:tc>
                  <a:txBody>
                    <a:bodyPr/>
                    <a:lstStyle/>
                    <a:p>
                      <a:pPr algn="ctr"/>
                      <a:r>
                        <a:rPr lang="en-US" sz="2000" dirty="0">
                          <a:latin typeface="proxima-nova"/>
                        </a:rPr>
                        <a:t>LEGBR</a:t>
                      </a:r>
                    </a:p>
                  </a:txBody>
                  <a:tcPr anchor="ctr"/>
                </a:tc>
                <a:extLst>
                  <a:ext uri="{0D108BD9-81ED-4DB2-BD59-A6C34878D82A}">
                    <a16:rowId xmlns:a16="http://schemas.microsoft.com/office/drawing/2014/main" val="3780463713"/>
                  </a:ext>
                </a:extLst>
              </a:tr>
              <a:tr h="397549">
                <a:tc>
                  <a:txBody>
                    <a:bodyPr/>
                    <a:lstStyle/>
                    <a:p>
                      <a:r>
                        <a:rPr lang="en-US" sz="1800" b="1" dirty="0">
                          <a:latin typeface="proxima-nova"/>
                        </a:rPr>
                        <a:t>Keystone Proficiency Pathway </a:t>
                      </a:r>
                      <a:endParaRPr lang="en-US" b="1" dirty="0">
                        <a:latin typeface="proxima-nova"/>
                      </a:endParaRPr>
                    </a:p>
                  </a:txBody>
                  <a:tcPr/>
                </a:tc>
                <a:tc>
                  <a:txBody>
                    <a:bodyPr/>
                    <a:lstStyle/>
                    <a:p>
                      <a:pPr algn="ctr"/>
                      <a:r>
                        <a:rPr lang="en-US" b="0" dirty="0">
                          <a:solidFill>
                            <a:schemeClr val="tx1"/>
                          </a:solidFill>
                          <a:latin typeface="proxima-nova"/>
                        </a:rPr>
                        <a:t>Required only to receive a NNP (either as transfer or per Act 136)</a:t>
                      </a:r>
                    </a:p>
                  </a:txBody>
                  <a:tcPr anchor="ctr"/>
                </a:tc>
                <a:extLst>
                  <a:ext uri="{0D108BD9-81ED-4DB2-BD59-A6C34878D82A}">
                    <a16:rowId xmlns:a16="http://schemas.microsoft.com/office/drawing/2014/main" val="2240906494"/>
                  </a:ext>
                </a:extLst>
              </a:tr>
              <a:tr h="686181">
                <a:tc>
                  <a:txBody>
                    <a:bodyPr/>
                    <a:lstStyle/>
                    <a:p>
                      <a:r>
                        <a:rPr lang="en-US" sz="1800" b="1" dirty="0">
                          <a:latin typeface="proxima-nova"/>
                        </a:rPr>
                        <a:t>Keystone Composite Pathway</a:t>
                      </a:r>
                    </a:p>
                    <a:p>
                      <a:r>
                        <a:rPr lang="en-US" sz="1800" b="1" dirty="0">
                          <a:latin typeface="proxima-nova"/>
                        </a:rPr>
                        <a:t>(3 Score) </a:t>
                      </a:r>
                      <a:endParaRPr lang="en-US" b="1" dirty="0">
                        <a:latin typeface="proxima-nov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rgbClr val="C00000"/>
                          </a:solidFill>
                          <a:latin typeface="proxima-nova"/>
                        </a:rPr>
                        <a:t>NA</a:t>
                      </a:r>
                      <a:endParaRPr lang="en-US" sz="1200" b="1" i="1" dirty="0">
                        <a:solidFill>
                          <a:srgbClr val="C00000"/>
                        </a:solidFill>
                        <a:latin typeface="proxima-nova"/>
                      </a:endParaRPr>
                    </a:p>
                  </a:txBody>
                  <a:tcPr anchor="ctr"/>
                </a:tc>
                <a:extLst>
                  <a:ext uri="{0D108BD9-81ED-4DB2-BD59-A6C34878D82A}">
                    <a16:rowId xmlns:a16="http://schemas.microsoft.com/office/drawing/2014/main" val="2913347494"/>
                  </a:ext>
                </a:extLst>
              </a:tr>
              <a:tr h="686181">
                <a:tc>
                  <a:txBody>
                    <a:bodyPr/>
                    <a:lstStyle/>
                    <a:p>
                      <a:r>
                        <a:rPr lang="en-US" b="1" dirty="0">
                          <a:latin typeface="proxima-nova"/>
                        </a:rPr>
                        <a:t>Keystone Composite Pathway </a:t>
                      </a:r>
                    </a:p>
                    <a:p>
                      <a:r>
                        <a:rPr lang="en-US" b="1" dirty="0">
                          <a:latin typeface="proxima-nova"/>
                        </a:rPr>
                        <a:t>(2 Score)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i="0" dirty="0">
                          <a:latin typeface="proxima-nova"/>
                        </a:rPr>
                        <a:t>Required to receive the NNP per Act 136 and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i="0" dirty="0">
                          <a:latin typeface="proxima-nova"/>
                        </a:rPr>
                        <a:t>required for the Keystone content area in which the student scored Basic </a:t>
                      </a:r>
                    </a:p>
                  </a:txBody>
                  <a:tcPr anchor="ctr"/>
                </a:tc>
                <a:extLst>
                  <a:ext uri="{0D108BD9-81ED-4DB2-BD59-A6C34878D82A}">
                    <a16:rowId xmlns:a16="http://schemas.microsoft.com/office/drawing/2014/main" val="597608163"/>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latin typeface="proxima-nova"/>
                        </a:rPr>
                        <a:t>CTE Concentrator Pathway*</a:t>
                      </a:r>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Proficient/Advanced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(NOTE: any NNP requires the successful completion of an associated course)</a:t>
                      </a:r>
                    </a:p>
                  </a:txBody>
                  <a:tcPr anchor="ctr"/>
                </a:tc>
                <a:extLst>
                  <a:ext uri="{0D108BD9-81ED-4DB2-BD59-A6C34878D82A}">
                    <a16:rowId xmlns:a16="http://schemas.microsoft.com/office/drawing/2014/main" val="537973148"/>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latin typeface="proxima-nova"/>
                        </a:rPr>
                        <a:t>Alternative Assessment Pathway*</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2410056655"/>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latin typeface="proxima-nova"/>
                        </a:rPr>
                        <a:t>Evidence-Based Pathway* </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1501687360"/>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latin typeface="proxima-nova"/>
                        </a:rPr>
                        <a:t>Waiver</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4218683134"/>
                  </a:ext>
                </a:extLst>
              </a:tr>
              <a:tr h="3975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dirty="0">
                          <a:latin typeface="proxima-nova"/>
                        </a:rPr>
                        <a:t>Keystone Diploma</a:t>
                      </a:r>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latin typeface="proxima-nova"/>
                        </a:rPr>
                        <a:t>Required for each Keystone content area in which the student does not have a numeric or a non-numeric Proficient or Advanced</a:t>
                      </a:r>
                    </a:p>
                  </a:txBody>
                  <a:tcPr anchor="ctr"/>
                </a:tc>
                <a:extLst>
                  <a:ext uri="{0D108BD9-81ED-4DB2-BD59-A6C34878D82A}">
                    <a16:rowId xmlns:a16="http://schemas.microsoft.com/office/drawing/2014/main" val="2476596612"/>
                  </a:ext>
                </a:extLst>
              </a:tr>
            </a:tbl>
          </a:graphicData>
        </a:graphic>
      </p:graphicFrame>
      <p:sp>
        <p:nvSpPr>
          <p:cNvPr id="4" name="Date Placeholder 3">
            <a:extLst>
              <a:ext uri="{FF2B5EF4-FFF2-40B4-BE49-F238E27FC236}">
                <a16:creationId xmlns:a16="http://schemas.microsoft.com/office/drawing/2014/main" id="{FA18E720-0645-F16D-E683-70B84D26294A}"/>
              </a:ext>
            </a:extLst>
          </p:cNvPr>
          <p:cNvSpPr>
            <a:spLocks noGrp="1"/>
          </p:cNvSpPr>
          <p:nvPr>
            <p:ph type="dt" sz="half" idx="10"/>
          </p:nvPr>
        </p:nvSpPr>
        <p:spPr/>
        <p:txBody>
          <a:bodyPr/>
          <a:lstStyle/>
          <a:p>
            <a:fld id="{A1DC029C-5B17-409B-86F2-A65FE5BE79A1}" type="datetime1">
              <a:rPr lang="en-US" smtClean="0"/>
              <a:t>11/16/2022</a:t>
            </a:fld>
            <a:endParaRPr lang="en-US" dirty="0"/>
          </a:p>
        </p:txBody>
      </p:sp>
      <p:sp>
        <p:nvSpPr>
          <p:cNvPr id="5" name="Slide Number Placeholder 4">
            <a:extLst>
              <a:ext uri="{FF2B5EF4-FFF2-40B4-BE49-F238E27FC236}">
                <a16:creationId xmlns:a16="http://schemas.microsoft.com/office/drawing/2014/main" id="{6D86E252-8E2E-6208-9AD5-48868D7A1653}"/>
              </a:ext>
            </a:extLst>
          </p:cNvPr>
          <p:cNvSpPr>
            <a:spLocks noGrp="1"/>
          </p:cNvSpPr>
          <p:nvPr>
            <p:ph type="sldNum" sz="quarter" idx="12"/>
          </p:nvPr>
        </p:nvSpPr>
        <p:spPr/>
        <p:txBody>
          <a:bodyPr/>
          <a:lstStyle/>
          <a:p>
            <a:fld id="{B24F5015-3417-4B27-A586-E4CCF4D77832}" type="slidenum">
              <a:rPr lang="en-US" smtClean="0"/>
              <a:t>11</a:t>
            </a:fld>
            <a:endParaRPr lang="en-US" dirty="0"/>
          </a:p>
        </p:txBody>
      </p:sp>
      <p:sp>
        <p:nvSpPr>
          <p:cNvPr id="7" name="TextBox 6">
            <a:extLst>
              <a:ext uri="{FF2B5EF4-FFF2-40B4-BE49-F238E27FC236}">
                <a16:creationId xmlns:a16="http://schemas.microsoft.com/office/drawing/2014/main" id="{959896D6-A653-AEBD-E1E4-688F156BFF91}"/>
              </a:ext>
            </a:extLst>
          </p:cNvPr>
          <p:cNvSpPr txBox="1"/>
          <p:nvPr/>
        </p:nvSpPr>
        <p:spPr>
          <a:xfrm>
            <a:off x="1911920" y="5851995"/>
            <a:ext cx="9111340" cy="369332"/>
          </a:xfrm>
          <a:prstGeom prst="rect">
            <a:avLst/>
          </a:prstGeom>
          <a:noFill/>
        </p:spPr>
        <p:txBody>
          <a:bodyPr wrap="none" rtlCol="0">
            <a:spAutoFit/>
          </a:bodyPr>
          <a:lstStyle/>
          <a:p>
            <a:r>
              <a:rPr lang="en-US" dirty="0"/>
              <a:t>*Students must also satisfy </a:t>
            </a:r>
            <a:r>
              <a:rPr lang="en-US" i="1" dirty="0"/>
              <a:t>pathway-specific</a:t>
            </a:r>
            <a:r>
              <a:rPr lang="en-US" dirty="0"/>
              <a:t> criteria in order to meet graduation requirements.</a:t>
            </a:r>
          </a:p>
        </p:txBody>
      </p:sp>
    </p:spTree>
    <p:extLst>
      <p:ext uri="{BB962C8B-B14F-4D97-AF65-F5344CB8AC3E}">
        <p14:creationId xmlns:p14="http://schemas.microsoft.com/office/powerpoint/2010/main" val="2951669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p:txBody>
          <a:bodyPr>
            <a:normAutofit/>
          </a:bodyPr>
          <a:lstStyle/>
          <a:p>
            <a:r>
              <a:rPr lang="en-US" sz="4800" dirty="0"/>
              <a:t>Targeted Q&amp;A</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11/16/2022</a:t>
            </a:fld>
            <a:endParaRPr lang="en-US" dirty="0"/>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12</a:t>
            </a:fld>
            <a:endParaRPr lang="en-US" dirty="0"/>
          </a:p>
        </p:txBody>
      </p:sp>
      <p:pic>
        <p:nvPicPr>
          <p:cNvPr id="3" name="Picture 2" descr="Shape, circle&#10;&#10;Description automatically generated">
            <a:extLst>
              <a:ext uri="{FF2B5EF4-FFF2-40B4-BE49-F238E27FC236}">
                <a16:creationId xmlns:a16="http://schemas.microsoft.com/office/drawing/2014/main" id="{695E56DF-BA74-7B22-F601-6AF49AE12792}"/>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1388163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E8614-2889-ECBF-0BCF-674AA4ACF75F}"/>
              </a:ext>
            </a:extLst>
          </p:cNvPr>
          <p:cNvSpPr>
            <a:spLocks noGrp="1"/>
          </p:cNvSpPr>
          <p:nvPr>
            <p:ph type="title"/>
          </p:nvPr>
        </p:nvSpPr>
        <p:spPr/>
        <p:txBody>
          <a:bodyPr>
            <a:normAutofit/>
          </a:bodyPr>
          <a:lstStyle/>
          <a:p>
            <a:r>
              <a:rPr lang="en-US" sz="4800" dirty="0"/>
              <a:t>Alternative Assessment Pathway</a:t>
            </a:r>
            <a:br>
              <a:rPr lang="en-US" sz="4800" dirty="0"/>
            </a:br>
            <a:r>
              <a:rPr lang="en-US" sz="4800" dirty="0"/>
              <a:t>&amp; Evidence-Based Pathway </a:t>
            </a:r>
          </a:p>
        </p:txBody>
      </p:sp>
      <p:sp>
        <p:nvSpPr>
          <p:cNvPr id="3" name="Text Placeholder 2">
            <a:extLst>
              <a:ext uri="{FF2B5EF4-FFF2-40B4-BE49-F238E27FC236}">
                <a16:creationId xmlns:a16="http://schemas.microsoft.com/office/drawing/2014/main" id="{5E0B4D06-D3D2-DA05-BBC6-EC70E675758D}"/>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9C17215-8F9D-4261-95BF-F2BC2539E3EB}"/>
              </a:ext>
            </a:extLst>
          </p:cNvPr>
          <p:cNvSpPr>
            <a:spLocks noGrp="1"/>
          </p:cNvSpPr>
          <p:nvPr>
            <p:ph type="dt" sz="half" idx="10"/>
          </p:nvPr>
        </p:nvSpPr>
        <p:spPr/>
        <p:txBody>
          <a:bodyPr/>
          <a:lstStyle/>
          <a:p>
            <a:fld id="{A918DB6E-6D70-4FEC-A112-5F97BC4AEE43}" type="datetime1">
              <a:rPr lang="en-US" smtClean="0"/>
              <a:t>11/16/2022</a:t>
            </a:fld>
            <a:endParaRPr lang="en-US" dirty="0"/>
          </a:p>
        </p:txBody>
      </p:sp>
      <p:sp>
        <p:nvSpPr>
          <p:cNvPr id="5" name="Slide Number Placeholder 4">
            <a:extLst>
              <a:ext uri="{FF2B5EF4-FFF2-40B4-BE49-F238E27FC236}">
                <a16:creationId xmlns:a16="http://schemas.microsoft.com/office/drawing/2014/main" id="{C1B11D52-9022-9D2D-E63F-F9E5D2705CE3}"/>
              </a:ext>
            </a:extLst>
          </p:cNvPr>
          <p:cNvSpPr>
            <a:spLocks noGrp="1"/>
          </p:cNvSpPr>
          <p:nvPr>
            <p:ph type="sldNum" sz="quarter" idx="12"/>
          </p:nvPr>
        </p:nvSpPr>
        <p:spPr/>
        <p:txBody>
          <a:bodyPr/>
          <a:lstStyle/>
          <a:p>
            <a:fld id="{B24F5015-3417-4B27-A586-E4CCF4D77832}" type="slidenum">
              <a:rPr lang="en-US" smtClean="0"/>
              <a:t>13</a:t>
            </a:fld>
            <a:endParaRPr lang="en-US" dirty="0"/>
          </a:p>
        </p:txBody>
      </p:sp>
    </p:spTree>
    <p:extLst>
      <p:ext uri="{BB962C8B-B14F-4D97-AF65-F5344CB8AC3E}">
        <p14:creationId xmlns:p14="http://schemas.microsoft.com/office/powerpoint/2010/main" val="3833541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35037-C265-A692-5488-BF706049F79E}"/>
              </a:ext>
            </a:extLst>
          </p:cNvPr>
          <p:cNvSpPr>
            <a:spLocks noGrp="1"/>
          </p:cNvSpPr>
          <p:nvPr>
            <p:ph type="title"/>
          </p:nvPr>
        </p:nvSpPr>
        <p:spPr/>
        <p:txBody>
          <a:bodyPr/>
          <a:lstStyle/>
          <a:p>
            <a:r>
              <a:rPr lang="en-US" dirty="0"/>
              <a:t>Alternative Assessment Pathway</a:t>
            </a:r>
          </a:p>
        </p:txBody>
      </p:sp>
      <p:sp>
        <p:nvSpPr>
          <p:cNvPr id="3" name="Content Placeholder 2">
            <a:extLst>
              <a:ext uri="{FF2B5EF4-FFF2-40B4-BE49-F238E27FC236}">
                <a16:creationId xmlns:a16="http://schemas.microsoft.com/office/drawing/2014/main" id="{91FD7EA1-2812-6CF0-65A0-90248602FDD1}"/>
              </a:ext>
            </a:extLst>
          </p:cNvPr>
          <p:cNvSpPr>
            <a:spLocks noGrp="1"/>
          </p:cNvSpPr>
          <p:nvPr>
            <p:ph idx="1"/>
          </p:nvPr>
        </p:nvSpPr>
        <p:spPr>
          <a:xfrm>
            <a:off x="838200" y="1501422"/>
            <a:ext cx="10515600" cy="4675541"/>
          </a:xfrm>
        </p:spPr>
        <p:txBody>
          <a:bodyPr/>
          <a:lstStyle/>
          <a:p>
            <a:pPr marL="0" indent="0" algn="ctr">
              <a:buNone/>
            </a:pPr>
            <a:r>
              <a:rPr lang="en-US" sz="2000" b="1" dirty="0">
                <a:solidFill>
                  <a:srgbClr val="C00000"/>
                </a:solidFill>
                <a:latin typeface="Arial" panose="020B0604020202020204" pitchFamily="34" charset="0"/>
              </a:rPr>
              <a:t>SAMPLE STUDENT SCENARIO</a:t>
            </a:r>
          </a:p>
          <a:p>
            <a:pPr marL="0" indent="0" algn="ctr">
              <a:buNone/>
            </a:pPr>
            <a:r>
              <a:rPr lang="en-US" sz="2000" dirty="0">
                <a:latin typeface="Arial" panose="020B0604020202020204" pitchFamily="34" charset="0"/>
              </a:rPr>
              <a:t>Algebra I (NNP)     Biology (No Score)     Literature (Basic)</a:t>
            </a:r>
            <a:endParaRPr lang="en-US" sz="2000" dirty="0"/>
          </a:p>
          <a:p>
            <a:pPr marL="0" indent="0">
              <a:buNone/>
            </a:pPr>
            <a:endParaRPr lang="en-US" dirty="0"/>
          </a:p>
        </p:txBody>
      </p:sp>
      <p:sp>
        <p:nvSpPr>
          <p:cNvPr id="4" name="Date Placeholder 3">
            <a:extLst>
              <a:ext uri="{FF2B5EF4-FFF2-40B4-BE49-F238E27FC236}">
                <a16:creationId xmlns:a16="http://schemas.microsoft.com/office/drawing/2014/main" id="{BBFA1B1B-ECB8-CB92-9F64-863F9F2068BC}"/>
              </a:ext>
            </a:extLst>
          </p:cNvPr>
          <p:cNvSpPr>
            <a:spLocks noGrp="1"/>
          </p:cNvSpPr>
          <p:nvPr>
            <p:ph type="dt" sz="half" idx="10"/>
          </p:nvPr>
        </p:nvSpPr>
        <p:spPr/>
        <p:txBody>
          <a:bodyPr/>
          <a:lstStyle/>
          <a:p>
            <a:fld id="{A1DC029C-5B17-409B-86F2-A65FE5BE79A1}" type="datetime1">
              <a:rPr lang="en-US" smtClean="0"/>
              <a:t>11/16/2022</a:t>
            </a:fld>
            <a:endParaRPr lang="en-US" dirty="0"/>
          </a:p>
        </p:txBody>
      </p:sp>
      <p:sp>
        <p:nvSpPr>
          <p:cNvPr id="5" name="Slide Number Placeholder 4">
            <a:extLst>
              <a:ext uri="{FF2B5EF4-FFF2-40B4-BE49-F238E27FC236}">
                <a16:creationId xmlns:a16="http://schemas.microsoft.com/office/drawing/2014/main" id="{AE42517C-4CED-6392-1009-6E2D5DFF46BF}"/>
              </a:ext>
            </a:extLst>
          </p:cNvPr>
          <p:cNvSpPr>
            <a:spLocks noGrp="1"/>
          </p:cNvSpPr>
          <p:nvPr>
            <p:ph type="sldNum" sz="quarter" idx="12"/>
          </p:nvPr>
        </p:nvSpPr>
        <p:spPr/>
        <p:txBody>
          <a:bodyPr/>
          <a:lstStyle/>
          <a:p>
            <a:fld id="{B24F5015-3417-4B27-A586-E4CCF4D77832}" type="slidenum">
              <a:rPr lang="en-US" smtClean="0"/>
              <a:t>14</a:t>
            </a:fld>
            <a:endParaRPr lang="en-US" dirty="0"/>
          </a:p>
        </p:txBody>
      </p:sp>
      <p:graphicFrame>
        <p:nvGraphicFramePr>
          <p:cNvPr id="6" name="Table 6">
            <a:extLst>
              <a:ext uri="{FF2B5EF4-FFF2-40B4-BE49-F238E27FC236}">
                <a16:creationId xmlns:a16="http://schemas.microsoft.com/office/drawing/2014/main" id="{CA324EC4-02CE-3356-BD2F-A29E6451B4F3}"/>
              </a:ext>
            </a:extLst>
          </p:cNvPr>
          <p:cNvGraphicFramePr>
            <a:graphicFrameLocks noGrp="1"/>
          </p:cNvGraphicFramePr>
          <p:nvPr>
            <p:extLst>
              <p:ext uri="{D42A27DB-BD31-4B8C-83A1-F6EECF244321}">
                <p14:modId xmlns:p14="http://schemas.microsoft.com/office/powerpoint/2010/main" val="2198613894"/>
              </p:ext>
            </p:extLst>
          </p:nvPr>
        </p:nvGraphicFramePr>
        <p:xfrm>
          <a:off x="203200" y="2492024"/>
          <a:ext cx="11785600" cy="3942080"/>
        </p:xfrm>
        <a:graphic>
          <a:graphicData uri="http://schemas.openxmlformats.org/drawingml/2006/table">
            <a:tbl>
              <a:tblPr firstRow="1" bandRow="1">
                <a:tableStyleId>{F2DE63D5-997A-4646-A377-4702673A728D}</a:tableStyleId>
              </a:tblPr>
              <a:tblGrid>
                <a:gridCol w="2968978">
                  <a:extLst>
                    <a:ext uri="{9D8B030D-6E8A-4147-A177-3AD203B41FA5}">
                      <a16:colId xmlns:a16="http://schemas.microsoft.com/office/drawing/2014/main" val="2784987837"/>
                    </a:ext>
                  </a:extLst>
                </a:gridCol>
                <a:gridCol w="8816622">
                  <a:extLst>
                    <a:ext uri="{9D8B030D-6E8A-4147-A177-3AD203B41FA5}">
                      <a16:colId xmlns:a16="http://schemas.microsoft.com/office/drawing/2014/main" val="1492282951"/>
                    </a:ext>
                  </a:extLst>
                </a:gridCol>
              </a:tblGrid>
              <a:tr h="370840">
                <a:tc>
                  <a:txBody>
                    <a:bodyPr/>
                    <a:lstStyle/>
                    <a:p>
                      <a:r>
                        <a:rPr lang="en-US" dirty="0"/>
                        <a:t>Locally Established Grade-Based Requirement  (LEGBR)</a:t>
                      </a:r>
                    </a:p>
                  </a:txBody>
                  <a:tcPr/>
                </a:tc>
                <a:tc>
                  <a:txBody>
                    <a:bodyPr/>
                    <a:lstStyle/>
                    <a:p>
                      <a:r>
                        <a:rPr lang="en-US" dirty="0"/>
                        <a:t>Alternative Assessment Pathway -</a:t>
                      </a:r>
                    </a:p>
                    <a:p>
                      <a:r>
                        <a:rPr lang="en-US" dirty="0"/>
                        <a:t>ONE of the following:</a:t>
                      </a:r>
                    </a:p>
                  </a:txBody>
                  <a:tcPr/>
                </a:tc>
                <a:extLst>
                  <a:ext uri="{0D108BD9-81ED-4DB2-BD59-A6C34878D82A}">
                    <a16:rowId xmlns:a16="http://schemas.microsoft.com/office/drawing/2014/main" val="200259448"/>
                  </a:ext>
                </a:extLst>
              </a:tr>
              <a:tr h="370840">
                <a:tc rowSpan="6">
                  <a:txBody>
                    <a:bodyPr/>
                    <a:lstStyle/>
                    <a:p>
                      <a:r>
                        <a:rPr lang="en-US" dirty="0"/>
                        <a:t>Meet LEGBR for Biology</a:t>
                      </a:r>
                    </a:p>
                    <a:p>
                      <a:r>
                        <a:rPr lang="en-US" i="1" dirty="0"/>
                        <a:t>and</a:t>
                      </a:r>
                    </a:p>
                    <a:p>
                      <a:r>
                        <a:rPr lang="en-US" dirty="0"/>
                        <a:t>Meet LEGBR for Literature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Score 3 or higher on AP Exam aligned to Biology content </a:t>
                      </a:r>
                      <a:r>
                        <a:rPr lang="en-US" i="1" dirty="0"/>
                        <a:t>and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Score 3 or higher on AP Exam aligned to Literature content</a:t>
                      </a:r>
                    </a:p>
                  </a:txBody>
                  <a:tcPr/>
                </a:tc>
                <a:extLst>
                  <a:ext uri="{0D108BD9-81ED-4DB2-BD59-A6C34878D82A}">
                    <a16:rowId xmlns:a16="http://schemas.microsoft.com/office/drawing/2014/main" val="546195609"/>
                  </a:ext>
                </a:extLst>
              </a:tr>
              <a:tr h="37084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Score 4 or higher on IB Exam aligned to Biology content </a:t>
                      </a:r>
                      <a:r>
                        <a:rPr lang="en-US" i="1" dirty="0"/>
                        <a:t>and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Score 4 or higher on IB Exam aligned to Literature content</a:t>
                      </a:r>
                    </a:p>
                  </a:txBody>
                  <a:tcPr/>
                </a:tc>
                <a:extLst>
                  <a:ext uri="{0D108BD9-81ED-4DB2-BD59-A6C34878D82A}">
                    <a16:rowId xmlns:a16="http://schemas.microsoft.com/office/drawing/2014/main" val="1410511133"/>
                  </a:ext>
                </a:extLst>
              </a:tr>
              <a:tr h="370840">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Successfully complete a concurrent enrollment course aligned to Biology content </a:t>
                      </a:r>
                      <a:r>
                        <a:rPr lang="en-US" i="1" dirty="0"/>
                        <a:t>and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Successfully complete a concurrent enrollment course aligned to Literature content</a:t>
                      </a:r>
                    </a:p>
                  </a:txBody>
                  <a:tcPr/>
                </a:tc>
                <a:extLst>
                  <a:ext uri="{0D108BD9-81ED-4DB2-BD59-A6C34878D82A}">
                    <a16:rowId xmlns:a16="http://schemas.microsoft.com/office/drawing/2014/main" val="2272854166"/>
                  </a:ext>
                </a:extLst>
              </a:tr>
              <a:tr h="370840">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Successfully complete </a:t>
                      </a:r>
                      <a:r>
                        <a:rPr lang="en-US" b="1" dirty="0"/>
                        <a:t>any</a:t>
                      </a:r>
                      <a:r>
                        <a:rPr lang="en-US" dirty="0"/>
                        <a:t> approved pre-apprenticeship program</a:t>
                      </a:r>
                    </a:p>
                  </a:txBody>
                  <a:tcPr/>
                </a:tc>
                <a:extLst>
                  <a:ext uri="{0D108BD9-81ED-4DB2-BD59-A6C34878D82A}">
                    <a16:rowId xmlns:a16="http://schemas.microsoft.com/office/drawing/2014/main" val="2840759696"/>
                  </a:ext>
                </a:extLst>
              </a:tr>
              <a:tr h="370840">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Acceptance into </a:t>
                      </a:r>
                      <a:r>
                        <a:rPr lang="en-US" b="1" dirty="0"/>
                        <a:t>one</a:t>
                      </a:r>
                      <a:r>
                        <a:rPr lang="en-US" dirty="0"/>
                        <a:t> IHE, with evidence of college coursework ability</a:t>
                      </a:r>
                    </a:p>
                  </a:txBody>
                  <a:tcPr/>
                </a:tc>
                <a:extLst>
                  <a:ext uri="{0D108BD9-81ED-4DB2-BD59-A6C34878D82A}">
                    <a16:rowId xmlns:a16="http://schemas.microsoft.com/office/drawing/2014/main" val="3362430520"/>
                  </a:ext>
                </a:extLst>
              </a:tr>
              <a:tr h="370840">
                <a:tc vMerge="1">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Meet or exceed an established cut score on </a:t>
                      </a:r>
                      <a:r>
                        <a:rPr lang="en-US" b="1" dirty="0"/>
                        <a:t>one</a:t>
                      </a:r>
                      <a:r>
                        <a:rPr lang="en-US" dirty="0"/>
                        <a:t> approved alternate assessment (ACT, ACT WorkKeys, SAT, PSAT, or ASVAB).</a:t>
                      </a:r>
                    </a:p>
                  </a:txBody>
                  <a:tcPr/>
                </a:tc>
                <a:extLst>
                  <a:ext uri="{0D108BD9-81ED-4DB2-BD59-A6C34878D82A}">
                    <a16:rowId xmlns:a16="http://schemas.microsoft.com/office/drawing/2014/main" val="410117025"/>
                  </a:ext>
                </a:extLst>
              </a:tr>
            </a:tbl>
          </a:graphicData>
        </a:graphic>
      </p:graphicFrame>
    </p:spTree>
    <p:extLst>
      <p:ext uri="{BB962C8B-B14F-4D97-AF65-F5344CB8AC3E}">
        <p14:creationId xmlns:p14="http://schemas.microsoft.com/office/powerpoint/2010/main" val="3186960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B0B46-6BC2-E0CE-22A1-2A7B477B9314}"/>
              </a:ext>
            </a:extLst>
          </p:cNvPr>
          <p:cNvSpPr>
            <a:spLocks noGrp="1"/>
          </p:cNvSpPr>
          <p:nvPr>
            <p:ph type="title"/>
          </p:nvPr>
        </p:nvSpPr>
        <p:spPr/>
        <p:txBody>
          <a:bodyPr/>
          <a:lstStyle/>
          <a:p>
            <a:r>
              <a:rPr lang="en-US" b="0" dirty="0"/>
              <a:t>Evidence-Based Pathway</a:t>
            </a:r>
          </a:p>
        </p:txBody>
      </p:sp>
      <p:sp>
        <p:nvSpPr>
          <p:cNvPr id="3" name="Content Placeholder 2">
            <a:extLst>
              <a:ext uri="{FF2B5EF4-FFF2-40B4-BE49-F238E27FC236}">
                <a16:creationId xmlns:a16="http://schemas.microsoft.com/office/drawing/2014/main" id="{8B17D85E-1C83-DF02-1295-9F1990479F5D}"/>
              </a:ext>
            </a:extLst>
          </p:cNvPr>
          <p:cNvSpPr>
            <a:spLocks noGrp="1"/>
          </p:cNvSpPr>
          <p:nvPr>
            <p:ph idx="1"/>
          </p:nvPr>
        </p:nvSpPr>
        <p:spPr/>
        <p:txBody>
          <a:bodyPr/>
          <a:lstStyle/>
          <a:p>
            <a:pPr marL="0" indent="0">
              <a:buNone/>
            </a:pPr>
            <a:r>
              <a:rPr lang="en-US" b="1" dirty="0"/>
              <a:t>Section 1: </a:t>
            </a:r>
            <a:r>
              <a:rPr lang="en-US" i="1" dirty="0"/>
              <a:t>At least </a:t>
            </a:r>
            <a:r>
              <a:rPr lang="en-US" dirty="0"/>
              <a:t>one of the three pieces of evidence </a:t>
            </a:r>
          </a:p>
          <a:p>
            <a:pPr marL="0" indent="0">
              <a:buNone/>
            </a:pPr>
            <a:r>
              <a:rPr lang="en-US" b="1" dirty="0"/>
              <a:t>Section 2: </a:t>
            </a:r>
            <a:r>
              <a:rPr lang="en-US" i="1" dirty="0"/>
              <a:t>No more than </a:t>
            </a:r>
            <a:r>
              <a:rPr lang="en-US" dirty="0"/>
              <a:t>two pieces of evidence</a:t>
            </a:r>
          </a:p>
          <a:p>
            <a:pPr marL="0" indent="0">
              <a:buNone/>
            </a:pPr>
            <a:endParaRPr lang="en-US" dirty="0"/>
          </a:p>
        </p:txBody>
      </p:sp>
      <p:sp>
        <p:nvSpPr>
          <p:cNvPr id="4" name="Date Placeholder 3">
            <a:extLst>
              <a:ext uri="{FF2B5EF4-FFF2-40B4-BE49-F238E27FC236}">
                <a16:creationId xmlns:a16="http://schemas.microsoft.com/office/drawing/2014/main" id="{49BD1106-332F-352B-0D2E-F9C000627989}"/>
              </a:ext>
            </a:extLst>
          </p:cNvPr>
          <p:cNvSpPr>
            <a:spLocks noGrp="1"/>
          </p:cNvSpPr>
          <p:nvPr>
            <p:ph type="dt" sz="half" idx="10"/>
          </p:nvPr>
        </p:nvSpPr>
        <p:spPr/>
        <p:txBody>
          <a:bodyPr/>
          <a:lstStyle/>
          <a:p>
            <a:fld id="{A1DC029C-5B17-409B-86F2-A65FE5BE79A1}" type="datetime1">
              <a:rPr lang="en-US" smtClean="0"/>
              <a:t>11/16/2022</a:t>
            </a:fld>
            <a:endParaRPr lang="en-US"/>
          </a:p>
        </p:txBody>
      </p:sp>
      <p:sp>
        <p:nvSpPr>
          <p:cNvPr id="5" name="Slide Number Placeholder 4">
            <a:extLst>
              <a:ext uri="{FF2B5EF4-FFF2-40B4-BE49-F238E27FC236}">
                <a16:creationId xmlns:a16="http://schemas.microsoft.com/office/drawing/2014/main" id="{16FB19EF-95A7-DA1B-27CB-EC91C0E87901}"/>
              </a:ext>
            </a:extLst>
          </p:cNvPr>
          <p:cNvSpPr>
            <a:spLocks noGrp="1"/>
          </p:cNvSpPr>
          <p:nvPr>
            <p:ph type="sldNum" sz="quarter" idx="12"/>
          </p:nvPr>
        </p:nvSpPr>
        <p:spPr/>
        <p:txBody>
          <a:bodyPr/>
          <a:lstStyle/>
          <a:p>
            <a:fld id="{B24F5015-3417-4B27-A586-E4CCF4D77832}" type="slidenum">
              <a:rPr lang="en-US" smtClean="0"/>
              <a:t>15</a:t>
            </a:fld>
            <a:endParaRPr lang="en-US"/>
          </a:p>
        </p:txBody>
      </p:sp>
      <p:graphicFrame>
        <p:nvGraphicFramePr>
          <p:cNvPr id="6" name="Table 6">
            <a:extLst>
              <a:ext uri="{FF2B5EF4-FFF2-40B4-BE49-F238E27FC236}">
                <a16:creationId xmlns:a16="http://schemas.microsoft.com/office/drawing/2014/main" id="{CA98112A-8996-9F97-7DC6-F4FD4596962D}"/>
              </a:ext>
            </a:extLst>
          </p:cNvPr>
          <p:cNvGraphicFramePr>
            <a:graphicFrameLocks noGrp="1"/>
          </p:cNvGraphicFramePr>
          <p:nvPr/>
        </p:nvGraphicFramePr>
        <p:xfrm>
          <a:off x="2032000" y="3652145"/>
          <a:ext cx="8127999" cy="1854200"/>
        </p:xfrm>
        <a:graphic>
          <a:graphicData uri="http://schemas.openxmlformats.org/drawingml/2006/table">
            <a:tbl>
              <a:tblPr firstRow="1" bandRow="1">
                <a:tableStyleId>{F2DE63D5-997A-4646-A377-4702673A728D}</a:tableStyleId>
              </a:tblPr>
              <a:tblGrid>
                <a:gridCol w="2709333">
                  <a:extLst>
                    <a:ext uri="{9D8B030D-6E8A-4147-A177-3AD203B41FA5}">
                      <a16:colId xmlns:a16="http://schemas.microsoft.com/office/drawing/2014/main" val="794913556"/>
                    </a:ext>
                  </a:extLst>
                </a:gridCol>
                <a:gridCol w="2709333">
                  <a:extLst>
                    <a:ext uri="{9D8B030D-6E8A-4147-A177-3AD203B41FA5}">
                      <a16:colId xmlns:a16="http://schemas.microsoft.com/office/drawing/2014/main" val="806274888"/>
                    </a:ext>
                  </a:extLst>
                </a:gridCol>
                <a:gridCol w="2709333">
                  <a:extLst>
                    <a:ext uri="{9D8B030D-6E8A-4147-A177-3AD203B41FA5}">
                      <a16:colId xmlns:a16="http://schemas.microsoft.com/office/drawing/2014/main" val="402124236"/>
                    </a:ext>
                  </a:extLst>
                </a:gridCol>
              </a:tblGrid>
              <a:tr h="370840">
                <a:tc>
                  <a:txBody>
                    <a:bodyPr/>
                    <a:lstStyle/>
                    <a:p>
                      <a:pPr algn="ctr"/>
                      <a:r>
                        <a:rPr lang="en-US"/>
                        <a:t>Section One</a:t>
                      </a:r>
                    </a:p>
                  </a:txBody>
                  <a:tcPr anchor="ctr"/>
                </a:tc>
                <a:tc>
                  <a:txBody>
                    <a:bodyPr/>
                    <a:lstStyle/>
                    <a:p>
                      <a:pPr algn="ctr"/>
                      <a:r>
                        <a:rPr lang="en-US"/>
                        <a:t>Section Two</a:t>
                      </a:r>
                    </a:p>
                  </a:txBody>
                  <a:tcPr anchor="ctr"/>
                </a:tc>
                <a:tc>
                  <a:txBody>
                    <a:bodyPr/>
                    <a:lstStyle/>
                    <a:p>
                      <a:endParaRPr lang="en-US"/>
                    </a:p>
                  </a:txBody>
                  <a:tcPr/>
                </a:tc>
                <a:extLst>
                  <a:ext uri="{0D108BD9-81ED-4DB2-BD59-A6C34878D82A}">
                    <a16:rowId xmlns:a16="http://schemas.microsoft.com/office/drawing/2014/main" val="4149770401"/>
                  </a:ext>
                </a:extLst>
              </a:tr>
              <a:tr h="370840">
                <a:tc>
                  <a:txBody>
                    <a:bodyPr/>
                    <a:lstStyle/>
                    <a:p>
                      <a:pPr algn="ctr"/>
                      <a:r>
                        <a:rPr lang="en-US"/>
                        <a:t>0 </a:t>
                      </a:r>
                    </a:p>
                  </a:txBody>
                  <a:tcPr anchor="ctr"/>
                </a:tc>
                <a:tc>
                  <a:txBody>
                    <a:bodyPr/>
                    <a:lstStyle/>
                    <a:p>
                      <a:pPr algn="ctr"/>
                      <a:r>
                        <a:rPr lang="en-US"/>
                        <a:t>3</a:t>
                      </a:r>
                    </a:p>
                  </a:txBody>
                  <a:tcPr anchor="ctr"/>
                </a:tc>
                <a:tc>
                  <a:txBody>
                    <a:bodyPr/>
                    <a:lstStyle/>
                    <a:p>
                      <a:pPr algn="ctr"/>
                      <a:endParaRPr lang="en-US"/>
                    </a:p>
                  </a:txBody>
                  <a:tcPr anchor="ctr"/>
                </a:tc>
                <a:extLst>
                  <a:ext uri="{0D108BD9-81ED-4DB2-BD59-A6C34878D82A}">
                    <a16:rowId xmlns:a16="http://schemas.microsoft.com/office/drawing/2014/main" val="1853009785"/>
                  </a:ext>
                </a:extLst>
              </a:tr>
              <a:tr h="370840">
                <a:tc>
                  <a:txBody>
                    <a:bodyPr/>
                    <a:lstStyle/>
                    <a:p>
                      <a:pPr algn="ctr"/>
                      <a:r>
                        <a:rPr lang="en-US"/>
                        <a:t>1</a:t>
                      </a:r>
                    </a:p>
                  </a:txBody>
                  <a:tcPr anchor="ctr"/>
                </a:tc>
                <a:tc>
                  <a:txBody>
                    <a:bodyPr/>
                    <a:lstStyle/>
                    <a:p>
                      <a:pPr algn="ctr"/>
                      <a:r>
                        <a:rPr lang="en-US"/>
                        <a:t>2</a:t>
                      </a:r>
                    </a:p>
                  </a:txBody>
                  <a:tcPr anchor="ctr"/>
                </a:tc>
                <a:tc>
                  <a:txBody>
                    <a:bodyPr/>
                    <a:lstStyle/>
                    <a:p>
                      <a:pPr algn="ctr"/>
                      <a:endParaRPr lang="en-US"/>
                    </a:p>
                  </a:txBody>
                  <a:tcPr anchor="ctr"/>
                </a:tc>
                <a:extLst>
                  <a:ext uri="{0D108BD9-81ED-4DB2-BD59-A6C34878D82A}">
                    <a16:rowId xmlns:a16="http://schemas.microsoft.com/office/drawing/2014/main" val="1336625037"/>
                  </a:ext>
                </a:extLst>
              </a:tr>
              <a:tr h="370840">
                <a:tc>
                  <a:txBody>
                    <a:bodyPr/>
                    <a:lstStyle/>
                    <a:p>
                      <a:pPr algn="ctr"/>
                      <a:r>
                        <a:rPr lang="en-US"/>
                        <a:t>2</a:t>
                      </a:r>
                    </a:p>
                  </a:txBody>
                  <a:tcPr anchor="ctr"/>
                </a:tc>
                <a:tc>
                  <a:txBody>
                    <a:bodyPr/>
                    <a:lstStyle/>
                    <a:p>
                      <a:pPr algn="ctr"/>
                      <a:r>
                        <a:rPr lang="en-US"/>
                        <a:t>1</a:t>
                      </a:r>
                    </a:p>
                  </a:txBody>
                  <a:tcPr anchor="ctr"/>
                </a:tc>
                <a:tc>
                  <a:txBody>
                    <a:bodyPr/>
                    <a:lstStyle/>
                    <a:p>
                      <a:pPr algn="ctr"/>
                      <a:endParaRPr lang="en-US"/>
                    </a:p>
                  </a:txBody>
                  <a:tcPr anchor="ctr"/>
                </a:tc>
                <a:extLst>
                  <a:ext uri="{0D108BD9-81ED-4DB2-BD59-A6C34878D82A}">
                    <a16:rowId xmlns:a16="http://schemas.microsoft.com/office/drawing/2014/main" val="2134899796"/>
                  </a:ext>
                </a:extLst>
              </a:tr>
              <a:tr h="370840">
                <a:tc>
                  <a:txBody>
                    <a:bodyPr/>
                    <a:lstStyle/>
                    <a:p>
                      <a:pPr algn="ctr"/>
                      <a:r>
                        <a:rPr lang="en-US"/>
                        <a:t>3</a:t>
                      </a:r>
                    </a:p>
                  </a:txBody>
                  <a:tcPr anchor="ctr"/>
                </a:tc>
                <a:tc>
                  <a:txBody>
                    <a:bodyPr/>
                    <a:lstStyle/>
                    <a:p>
                      <a:pPr algn="ctr"/>
                      <a:r>
                        <a:rPr lang="en-US"/>
                        <a:t>0</a:t>
                      </a:r>
                    </a:p>
                  </a:txBody>
                  <a:tcPr anchor="ctr"/>
                </a:tc>
                <a:tc>
                  <a:txBody>
                    <a:bodyPr/>
                    <a:lstStyle/>
                    <a:p>
                      <a:pPr algn="ctr"/>
                      <a:endParaRPr lang="en-US"/>
                    </a:p>
                  </a:txBody>
                  <a:tcPr anchor="ctr"/>
                </a:tc>
                <a:extLst>
                  <a:ext uri="{0D108BD9-81ED-4DB2-BD59-A6C34878D82A}">
                    <a16:rowId xmlns:a16="http://schemas.microsoft.com/office/drawing/2014/main" val="3732704369"/>
                  </a:ext>
                </a:extLst>
              </a:tr>
            </a:tbl>
          </a:graphicData>
        </a:graphic>
      </p:graphicFrame>
      <p:pic>
        <p:nvPicPr>
          <p:cNvPr id="8" name="Picture 7" descr="A green line on a black background&#10;&#10;Description automatically generated with low confidence">
            <a:extLst>
              <a:ext uri="{FF2B5EF4-FFF2-40B4-BE49-F238E27FC236}">
                <a16:creationId xmlns:a16="http://schemas.microsoft.com/office/drawing/2014/main" id="{7A2A403E-F0F6-2AF7-CDB5-4F01BA6EE8F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363953" y="4416934"/>
            <a:ext cx="493294" cy="326171"/>
          </a:xfrm>
          <a:prstGeom prst="rect">
            <a:avLst/>
          </a:prstGeom>
        </p:spPr>
      </p:pic>
      <p:pic>
        <p:nvPicPr>
          <p:cNvPr id="9" name="Picture 8" descr="Two items from section 1, 1 item from section 2 - acceptable">
            <a:extLst>
              <a:ext uri="{FF2B5EF4-FFF2-40B4-BE49-F238E27FC236}">
                <a16:creationId xmlns:a16="http://schemas.microsoft.com/office/drawing/2014/main" id="{719EE553-8B54-9985-ADB4-737216E14DB5}"/>
              </a:ext>
            </a:extLst>
          </p:cNvPr>
          <p:cNvPicPr>
            <a:picLocks noChangeAspect="1"/>
          </p:cNvPicPr>
          <p:nvPr/>
        </p:nvPicPr>
        <p:blipFill>
          <a:blip r:embed="rId5"/>
          <a:stretch>
            <a:fillRect/>
          </a:stretch>
        </p:blipFill>
        <p:spPr>
          <a:xfrm>
            <a:off x="8363428" y="4780827"/>
            <a:ext cx="493819" cy="323116"/>
          </a:xfrm>
          <a:prstGeom prst="rect">
            <a:avLst/>
          </a:prstGeom>
        </p:spPr>
      </p:pic>
      <p:pic>
        <p:nvPicPr>
          <p:cNvPr id="10" name="Picture 9" descr="three items from section 1 - acceptable">
            <a:extLst>
              <a:ext uri="{FF2B5EF4-FFF2-40B4-BE49-F238E27FC236}">
                <a16:creationId xmlns:a16="http://schemas.microsoft.com/office/drawing/2014/main" id="{94BFB1C3-0CC6-FAC2-0209-1DC790389079}"/>
              </a:ext>
            </a:extLst>
          </p:cNvPr>
          <p:cNvPicPr>
            <a:picLocks noChangeAspect="1"/>
          </p:cNvPicPr>
          <p:nvPr/>
        </p:nvPicPr>
        <p:blipFill>
          <a:blip r:embed="rId5"/>
          <a:stretch>
            <a:fillRect/>
          </a:stretch>
        </p:blipFill>
        <p:spPr>
          <a:xfrm>
            <a:off x="8363427" y="5162447"/>
            <a:ext cx="493819" cy="323116"/>
          </a:xfrm>
          <a:prstGeom prst="rect">
            <a:avLst/>
          </a:prstGeom>
        </p:spPr>
      </p:pic>
      <p:pic>
        <p:nvPicPr>
          <p:cNvPr id="12" name="Graphic 11" descr="no items from section one, three items from section two - unacceptable">
            <a:extLst>
              <a:ext uri="{FF2B5EF4-FFF2-40B4-BE49-F238E27FC236}">
                <a16:creationId xmlns:a16="http://schemas.microsoft.com/office/drawing/2014/main" id="{BBD17554-C2A3-5102-5141-AFCBD74671E2}"/>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 uri="{837473B0-CC2E-450A-ABE3-18F120FF3D39}">
                <a1611:picAttrSrcUrl xmlns:a1611="http://schemas.microsoft.com/office/drawing/2016/11/main" r:id="rId8"/>
              </a:ext>
            </a:extLst>
          </a:blip>
          <a:stretch>
            <a:fillRect/>
          </a:stretch>
        </p:blipFill>
        <p:spPr>
          <a:xfrm>
            <a:off x="8314115" y="4090375"/>
            <a:ext cx="393931" cy="218208"/>
          </a:xfrm>
          <a:prstGeom prst="rect">
            <a:avLst/>
          </a:prstGeom>
        </p:spPr>
      </p:pic>
      <p:sp>
        <p:nvSpPr>
          <p:cNvPr id="7" name="TextBox 6">
            <a:extLst>
              <a:ext uri="{FF2B5EF4-FFF2-40B4-BE49-F238E27FC236}">
                <a16:creationId xmlns:a16="http://schemas.microsoft.com/office/drawing/2014/main" id="{17F29B83-E752-A2CF-EADD-C3A6BAB86FC4}"/>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Tree>
    <p:extLst>
      <p:ext uri="{BB962C8B-B14F-4D97-AF65-F5344CB8AC3E}">
        <p14:creationId xmlns:p14="http://schemas.microsoft.com/office/powerpoint/2010/main" val="3496721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ED0A1-FF9F-AEA5-6E63-F8A40FCFFC6D}"/>
              </a:ext>
            </a:extLst>
          </p:cNvPr>
          <p:cNvSpPr>
            <a:spLocks noGrp="1"/>
          </p:cNvSpPr>
          <p:nvPr>
            <p:ph type="title"/>
          </p:nvPr>
        </p:nvSpPr>
        <p:spPr/>
        <p:txBody>
          <a:bodyPr>
            <a:normAutofit/>
          </a:bodyPr>
          <a:lstStyle/>
          <a:p>
            <a:r>
              <a:rPr lang="en-US" sz="3600" b="0" dirty="0"/>
              <a:t>Collecting More than One </a:t>
            </a:r>
            <a:br>
              <a:rPr lang="en-US" sz="3600" b="0" dirty="0"/>
            </a:br>
            <a:r>
              <a:rPr lang="en-US" sz="3600" b="0" dirty="0"/>
              <a:t>of the Same Type of Evidence</a:t>
            </a:r>
            <a:endParaRPr lang="en-US" sz="3600" dirty="0"/>
          </a:p>
        </p:txBody>
      </p:sp>
      <p:graphicFrame>
        <p:nvGraphicFramePr>
          <p:cNvPr id="7" name="Table 7">
            <a:extLst>
              <a:ext uri="{FF2B5EF4-FFF2-40B4-BE49-F238E27FC236}">
                <a16:creationId xmlns:a16="http://schemas.microsoft.com/office/drawing/2014/main" id="{D1546978-2EBC-892A-B8AF-8A5E66A3BC66}"/>
              </a:ext>
            </a:extLst>
          </p:cNvPr>
          <p:cNvGraphicFramePr>
            <a:graphicFrameLocks noGrp="1"/>
          </p:cNvGraphicFramePr>
          <p:nvPr>
            <p:ph idx="1"/>
            <p:extLst>
              <p:ext uri="{D42A27DB-BD31-4B8C-83A1-F6EECF244321}">
                <p14:modId xmlns:p14="http://schemas.microsoft.com/office/powerpoint/2010/main" val="12074578"/>
              </p:ext>
            </p:extLst>
          </p:nvPr>
        </p:nvGraphicFramePr>
        <p:xfrm>
          <a:off x="838200" y="1825625"/>
          <a:ext cx="10515600" cy="4333240"/>
        </p:xfrm>
        <a:graphic>
          <a:graphicData uri="http://schemas.openxmlformats.org/drawingml/2006/table">
            <a:tbl>
              <a:tblPr firstRow="1" bandRow="1">
                <a:tableStyleId>{F2DE63D5-997A-4646-A377-4702673A728D}</a:tableStyleId>
              </a:tblPr>
              <a:tblGrid>
                <a:gridCol w="4828822">
                  <a:extLst>
                    <a:ext uri="{9D8B030D-6E8A-4147-A177-3AD203B41FA5}">
                      <a16:colId xmlns:a16="http://schemas.microsoft.com/office/drawing/2014/main" val="331357958"/>
                    </a:ext>
                  </a:extLst>
                </a:gridCol>
                <a:gridCol w="5686778">
                  <a:extLst>
                    <a:ext uri="{9D8B030D-6E8A-4147-A177-3AD203B41FA5}">
                      <a16:colId xmlns:a16="http://schemas.microsoft.com/office/drawing/2014/main" val="1338175697"/>
                    </a:ext>
                  </a:extLst>
                </a:gridCol>
              </a:tblGrid>
              <a:tr h="370840">
                <a:tc>
                  <a:txBody>
                    <a:bodyPr/>
                    <a:lstStyle/>
                    <a:p>
                      <a:pPr algn="ctr"/>
                      <a:r>
                        <a:rPr lang="en-US" dirty="0"/>
                        <a:t>Section One Criteria: May Satisfy One Time Only </a:t>
                      </a:r>
                    </a:p>
                    <a:p>
                      <a:pPr algn="ctr"/>
                      <a:r>
                        <a:rPr lang="en-US" sz="1200" dirty="0"/>
                        <a:t>(1 Piece of Evidence)</a:t>
                      </a:r>
                    </a:p>
                  </a:txBody>
                  <a:tcPr anchor="ctr"/>
                </a:tc>
                <a:tc>
                  <a:txBody>
                    <a:bodyPr/>
                    <a:lstStyle/>
                    <a:p>
                      <a:pPr algn="ctr"/>
                      <a:r>
                        <a:rPr lang="en-US"/>
                        <a:t>Section One Criteria: May Satisfy More than Once </a:t>
                      </a:r>
                    </a:p>
                    <a:p>
                      <a:pPr algn="ctr"/>
                      <a:r>
                        <a:rPr lang="en-US" sz="1200"/>
                        <a:t>(up to 3 Pieces of Evidence)</a:t>
                      </a:r>
                    </a:p>
                  </a:txBody>
                  <a:tcPr anchor="ctr"/>
                </a:tc>
                <a:extLst>
                  <a:ext uri="{0D108BD9-81ED-4DB2-BD59-A6C34878D82A}">
                    <a16:rowId xmlns:a16="http://schemas.microsoft.com/office/drawing/2014/main" val="2233504233"/>
                  </a:ext>
                </a:extLst>
              </a:tr>
              <a:tr h="370840">
                <a:tc>
                  <a:txBody>
                    <a:bodyPr/>
                    <a:lstStyle/>
                    <a:p>
                      <a:r>
                        <a:rPr lang="en-US" dirty="0"/>
                        <a:t>ACT WorkKeys (Silver Level)</a:t>
                      </a:r>
                    </a:p>
                  </a:txBody>
                  <a:tcPr/>
                </a:tc>
                <a:tc>
                  <a:txBody>
                    <a:bodyPr/>
                    <a:lstStyle/>
                    <a:p>
                      <a:r>
                        <a:rPr lang="en-US" dirty="0"/>
                        <a:t>SAT Subject Test (≥630 in </a:t>
                      </a:r>
                      <a:r>
                        <a:rPr lang="en-US" b="1" dirty="0"/>
                        <a:t>any</a:t>
                      </a:r>
                      <a:r>
                        <a:rPr lang="en-US" dirty="0"/>
                        <a:t> subject)</a:t>
                      </a:r>
                    </a:p>
                  </a:txBody>
                  <a:tcPr/>
                </a:tc>
                <a:extLst>
                  <a:ext uri="{0D108BD9-81ED-4DB2-BD59-A6C34878D82A}">
                    <a16:rowId xmlns:a16="http://schemas.microsoft.com/office/drawing/2014/main" val="2891561443"/>
                  </a:ext>
                </a:extLst>
              </a:tr>
              <a:tr h="370840">
                <a:tc>
                  <a:txBody>
                    <a:bodyPr/>
                    <a:lstStyle/>
                    <a:p>
                      <a:r>
                        <a:rPr lang="en-US"/>
                        <a:t>IHE Acceptance &amp; College Coursework Ability</a:t>
                      </a:r>
                    </a:p>
                  </a:txBody>
                  <a:tcPr/>
                </a:tc>
                <a:tc>
                  <a:txBody>
                    <a:bodyPr/>
                    <a:lstStyle/>
                    <a:p>
                      <a:r>
                        <a:rPr lang="en-US" dirty="0"/>
                        <a:t>AP Exam Score (≥3 in </a:t>
                      </a:r>
                      <a:r>
                        <a:rPr lang="en-US" b="1" dirty="0"/>
                        <a:t>any</a:t>
                      </a:r>
                      <a:r>
                        <a:rPr lang="en-US" dirty="0"/>
                        <a:t> subject)</a:t>
                      </a:r>
                    </a:p>
                  </a:txBody>
                  <a:tcPr/>
                </a:tc>
                <a:extLst>
                  <a:ext uri="{0D108BD9-81ED-4DB2-BD59-A6C34878D82A}">
                    <a16:rowId xmlns:a16="http://schemas.microsoft.com/office/drawing/2014/main" val="915114890"/>
                  </a:ext>
                </a:extLst>
              </a:tr>
              <a:tr h="370840">
                <a:tc>
                  <a:txBody>
                    <a:bodyPr/>
                    <a:lstStyle/>
                    <a:p>
                      <a:endParaRPr lang="en-US" dirty="0"/>
                    </a:p>
                  </a:txBody>
                  <a:tcPr/>
                </a:tc>
                <a:tc>
                  <a:txBody>
                    <a:bodyPr/>
                    <a:lstStyle/>
                    <a:p>
                      <a:r>
                        <a:rPr lang="en-US" dirty="0"/>
                        <a:t>IB Exam Score (≥3 in </a:t>
                      </a:r>
                      <a:r>
                        <a:rPr lang="en-US" b="1" dirty="0"/>
                        <a:t>any</a:t>
                      </a:r>
                      <a:r>
                        <a:rPr lang="en-US" dirty="0"/>
                        <a:t> subject)</a:t>
                      </a:r>
                    </a:p>
                  </a:txBody>
                  <a:tcPr/>
                </a:tc>
                <a:extLst>
                  <a:ext uri="{0D108BD9-81ED-4DB2-BD59-A6C34878D82A}">
                    <a16:rowId xmlns:a16="http://schemas.microsoft.com/office/drawing/2014/main" val="3645244459"/>
                  </a:ext>
                </a:extLst>
              </a:tr>
              <a:tr h="370840">
                <a:tc>
                  <a:txBody>
                    <a:bodyPr/>
                    <a:lstStyle/>
                    <a:p>
                      <a:endParaRPr lang="en-US"/>
                    </a:p>
                  </a:txBody>
                  <a:tcPr/>
                </a:tc>
                <a:tc>
                  <a:txBody>
                    <a:bodyPr/>
                    <a:lstStyle/>
                    <a:p>
                      <a:r>
                        <a:rPr lang="en-US" dirty="0"/>
                        <a:t>Concurrent Enrollment or Other Postsecondary Course (successfully complete in </a:t>
                      </a:r>
                      <a:r>
                        <a:rPr lang="en-US" b="1" dirty="0"/>
                        <a:t>any </a:t>
                      </a:r>
                      <a:r>
                        <a:rPr lang="en-US" dirty="0"/>
                        <a:t>subject)</a:t>
                      </a:r>
                    </a:p>
                  </a:txBody>
                  <a:tcPr/>
                </a:tc>
                <a:extLst>
                  <a:ext uri="{0D108BD9-81ED-4DB2-BD59-A6C34878D82A}">
                    <a16:rowId xmlns:a16="http://schemas.microsoft.com/office/drawing/2014/main" val="4204441915"/>
                  </a:ext>
                </a:extLst>
              </a:tr>
              <a:tr h="370840">
                <a:tc>
                  <a:txBody>
                    <a:bodyPr/>
                    <a:lstStyle/>
                    <a:p>
                      <a:endParaRPr lang="en-US" dirty="0"/>
                    </a:p>
                  </a:txBody>
                  <a:tcPr/>
                </a:tc>
                <a:tc>
                  <a:txBody>
                    <a:bodyPr/>
                    <a:lstStyle/>
                    <a:p>
                      <a:r>
                        <a:rPr lang="en-US" dirty="0"/>
                        <a:t>Industry-Recognized Credential</a:t>
                      </a:r>
                    </a:p>
                  </a:txBody>
                  <a:tcPr/>
                </a:tc>
                <a:extLst>
                  <a:ext uri="{0D108BD9-81ED-4DB2-BD59-A6C34878D82A}">
                    <a16:rowId xmlns:a16="http://schemas.microsoft.com/office/drawing/2014/main" val="3817786425"/>
                  </a:ext>
                </a:extLst>
              </a:tr>
              <a:tr h="370840">
                <a:tc>
                  <a:txBody>
                    <a:bodyPr/>
                    <a:lstStyle/>
                    <a:p>
                      <a:pPr algn="ctr"/>
                      <a:r>
                        <a:rPr lang="en-US" b="1" dirty="0">
                          <a:solidFill>
                            <a:schemeClr val="bg1"/>
                          </a:solidFill>
                        </a:rPr>
                        <a:t>Section Two Criteria: May Satisfy One Time Only</a:t>
                      </a:r>
                    </a:p>
                    <a:p>
                      <a:pPr algn="ctr"/>
                      <a:r>
                        <a:rPr lang="en-US" sz="1200" b="1" dirty="0">
                          <a:solidFill>
                            <a:schemeClr val="bg1"/>
                          </a:solidFill>
                        </a:rPr>
                        <a:t>(1 Piece of Evidence)</a:t>
                      </a:r>
                    </a:p>
                  </a:txBody>
                  <a:tcPr anchor="ctr">
                    <a:solidFill>
                      <a:schemeClr val="bg1">
                        <a:lumMod val="65000"/>
                      </a:schemeClr>
                    </a:solidFill>
                  </a:tcPr>
                </a:tc>
                <a:tc>
                  <a:txBody>
                    <a:bodyPr/>
                    <a:lstStyle/>
                    <a:p>
                      <a:pPr algn="ctr"/>
                      <a:r>
                        <a:rPr lang="en-US" b="1">
                          <a:solidFill>
                            <a:schemeClr val="bg1"/>
                          </a:solidFill>
                        </a:rPr>
                        <a:t>Section Two Criteria: May Satisfy More than Once </a:t>
                      </a:r>
                    </a:p>
                    <a:p>
                      <a:pPr algn="ctr"/>
                      <a:r>
                        <a:rPr lang="en-US" sz="1200" b="1">
                          <a:solidFill>
                            <a:schemeClr val="bg1"/>
                          </a:solidFill>
                        </a:rPr>
                        <a:t>(up to 2 Pieces of Evidence)</a:t>
                      </a:r>
                    </a:p>
                  </a:txBody>
                  <a:tcPr anchor="ctr">
                    <a:solidFill>
                      <a:schemeClr val="bg1">
                        <a:lumMod val="65000"/>
                      </a:schemeClr>
                    </a:solidFill>
                  </a:tcPr>
                </a:tc>
                <a:extLst>
                  <a:ext uri="{0D108BD9-81ED-4DB2-BD59-A6C34878D82A}">
                    <a16:rowId xmlns:a16="http://schemas.microsoft.com/office/drawing/2014/main" val="3470481152"/>
                  </a:ext>
                </a:extLst>
              </a:tr>
              <a:tr h="370840">
                <a:tc>
                  <a:txBody>
                    <a:bodyPr/>
                    <a:lstStyle/>
                    <a:p>
                      <a:r>
                        <a:rPr lang="en-US" dirty="0"/>
                        <a:t>NCAA DII Academic Compliance &amp; Minimum GPA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Keystone Proficiency (numeric</a:t>
                      </a:r>
                      <a:r>
                        <a:rPr lang="en-US" i="1" dirty="0"/>
                        <a:t> or </a:t>
                      </a:r>
                      <a:r>
                        <a:rPr lang="en-US" dirty="0"/>
                        <a:t>non-numeric)</a:t>
                      </a:r>
                    </a:p>
                  </a:txBody>
                  <a:tcPr/>
                </a:tc>
                <a:extLst>
                  <a:ext uri="{0D108BD9-81ED-4DB2-BD59-A6C34878D82A}">
                    <a16:rowId xmlns:a16="http://schemas.microsoft.com/office/drawing/2014/main" val="4268311328"/>
                  </a:ext>
                </a:extLst>
              </a:tr>
              <a:tr h="370840">
                <a:tc>
                  <a:txBody>
                    <a:bodyPr/>
                    <a:lstStyle/>
                    <a:p>
                      <a:r>
                        <a:rPr lang="en-US"/>
                        <a:t>Guarantee of Full-Time Employment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Service-Learning Project</a:t>
                      </a:r>
                    </a:p>
                  </a:txBody>
                  <a:tcPr/>
                </a:tc>
                <a:extLst>
                  <a:ext uri="{0D108BD9-81ED-4DB2-BD59-A6C34878D82A}">
                    <a16:rowId xmlns:a16="http://schemas.microsoft.com/office/drawing/2014/main" val="3617731802"/>
                  </a:ext>
                </a:extLst>
              </a:tr>
              <a:tr h="370840">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Internship, Externship, or Cooperative Education Program</a:t>
                      </a:r>
                    </a:p>
                  </a:txBody>
                  <a:tcPr/>
                </a:tc>
                <a:extLst>
                  <a:ext uri="{0D108BD9-81ED-4DB2-BD59-A6C34878D82A}">
                    <a16:rowId xmlns:a16="http://schemas.microsoft.com/office/drawing/2014/main" val="1889353668"/>
                  </a:ext>
                </a:extLst>
              </a:tr>
            </a:tbl>
          </a:graphicData>
        </a:graphic>
      </p:graphicFrame>
      <p:sp>
        <p:nvSpPr>
          <p:cNvPr id="4" name="Date Placeholder 3">
            <a:extLst>
              <a:ext uri="{FF2B5EF4-FFF2-40B4-BE49-F238E27FC236}">
                <a16:creationId xmlns:a16="http://schemas.microsoft.com/office/drawing/2014/main" id="{3383A0FC-1238-DBA3-55BB-26723761E2F1}"/>
              </a:ext>
            </a:extLst>
          </p:cNvPr>
          <p:cNvSpPr>
            <a:spLocks noGrp="1"/>
          </p:cNvSpPr>
          <p:nvPr>
            <p:ph type="dt" sz="half" idx="10"/>
          </p:nvPr>
        </p:nvSpPr>
        <p:spPr/>
        <p:txBody>
          <a:bodyPr/>
          <a:lstStyle/>
          <a:p>
            <a:fld id="{A1DC029C-5B17-409B-86F2-A65FE5BE79A1}" type="datetime1">
              <a:rPr lang="en-US" smtClean="0"/>
              <a:t>11/16/2022</a:t>
            </a:fld>
            <a:endParaRPr lang="en-US"/>
          </a:p>
        </p:txBody>
      </p:sp>
      <p:sp>
        <p:nvSpPr>
          <p:cNvPr id="5" name="Slide Number Placeholder 4">
            <a:extLst>
              <a:ext uri="{FF2B5EF4-FFF2-40B4-BE49-F238E27FC236}">
                <a16:creationId xmlns:a16="http://schemas.microsoft.com/office/drawing/2014/main" id="{004758D9-38E9-FD2E-9DFC-8263B991939B}"/>
              </a:ext>
            </a:extLst>
          </p:cNvPr>
          <p:cNvSpPr>
            <a:spLocks noGrp="1"/>
          </p:cNvSpPr>
          <p:nvPr>
            <p:ph type="sldNum" sz="quarter" idx="12"/>
          </p:nvPr>
        </p:nvSpPr>
        <p:spPr/>
        <p:txBody>
          <a:bodyPr/>
          <a:lstStyle/>
          <a:p>
            <a:fld id="{B24F5015-3417-4B27-A586-E4CCF4D77832}" type="slidenum">
              <a:rPr lang="en-US" smtClean="0"/>
              <a:t>16</a:t>
            </a:fld>
            <a:endParaRPr lang="en-US"/>
          </a:p>
        </p:txBody>
      </p:sp>
      <p:sp>
        <p:nvSpPr>
          <p:cNvPr id="3" name="TextBox 2">
            <a:extLst>
              <a:ext uri="{FF2B5EF4-FFF2-40B4-BE49-F238E27FC236}">
                <a16:creationId xmlns:a16="http://schemas.microsoft.com/office/drawing/2014/main" id="{2FD6D74A-3DA6-3FD0-1534-F48B3F3B6B5E}"/>
              </a:ext>
            </a:extLst>
          </p:cNvPr>
          <p:cNvSpPr txBox="1"/>
          <p:nvPr/>
        </p:nvSpPr>
        <p:spPr>
          <a:xfrm>
            <a:off x="838200" y="6332764"/>
            <a:ext cx="10515600" cy="369332"/>
          </a:xfrm>
          <a:prstGeom prst="rect">
            <a:avLst/>
          </a:prstGeom>
          <a:noFill/>
        </p:spPr>
        <p:txBody>
          <a:bodyPr wrap="square" rtlCol="0">
            <a:spAutoFit/>
          </a:bodyPr>
          <a:lstStyle/>
          <a:p>
            <a:pPr algn="ctr"/>
            <a:r>
              <a:rPr lang="en-US" b="1">
                <a:solidFill>
                  <a:schemeClr val="tx1">
                    <a:lumMod val="50000"/>
                    <a:lumOff val="50000"/>
                  </a:schemeClr>
                </a:solidFill>
              </a:rPr>
              <a:t>EVIDENCE-BASED PATHWAY</a:t>
            </a:r>
          </a:p>
        </p:txBody>
      </p:sp>
    </p:spTree>
    <p:extLst>
      <p:ext uri="{BB962C8B-B14F-4D97-AF65-F5344CB8AC3E}">
        <p14:creationId xmlns:p14="http://schemas.microsoft.com/office/powerpoint/2010/main" val="1119027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E356B-F9BA-D7FB-4CBA-DAD29D68B49C}"/>
              </a:ext>
            </a:extLst>
          </p:cNvPr>
          <p:cNvSpPr>
            <a:spLocks noGrp="1"/>
          </p:cNvSpPr>
          <p:nvPr>
            <p:ph type="title"/>
          </p:nvPr>
        </p:nvSpPr>
        <p:spPr/>
        <p:txBody>
          <a:bodyPr/>
          <a:lstStyle/>
          <a:p>
            <a:r>
              <a:rPr lang="en-US" dirty="0"/>
              <a:t>Pathway Criteria</a:t>
            </a:r>
          </a:p>
        </p:txBody>
      </p:sp>
      <p:sp>
        <p:nvSpPr>
          <p:cNvPr id="3" name="Content Placeholder 2">
            <a:extLst>
              <a:ext uri="{FF2B5EF4-FFF2-40B4-BE49-F238E27FC236}">
                <a16:creationId xmlns:a16="http://schemas.microsoft.com/office/drawing/2014/main" id="{8864579F-8130-AAF3-95A9-C489750E0FDE}"/>
              </a:ext>
            </a:extLst>
          </p:cNvPr>
          <p:cNvSpPr>
            <a:spLocks noGrp="1"/>
          </p:cNvSpPr>
          <p:nvPr>
            <p:ph idx="1"/>
          </p:nvPr>
        </p:nvSpPr>
        <p:spPr>
          <a:xfrm>
            <a:off x="838200" y="1690688"/>
            <a:ext cx="10515600" cy="4486275"/>
          </a:xfrm>
        </p:spPr>
        <p:txBody>
          <a:bodyPr>
            <a:normAutofit fontScale="92500" lnSpcReduction="10000"/>
          </a:bodyPr>
          <a:lstStyle/>
          <a:p>
            <a:pPr marL="514350" indent="-514350">
              <a:buFont typeface="+mj-lt"/>
              <a:buAutoNum type="arabicPeriod"/>
            </a:pPr>
            <a:r>
              <a:rPr lang="en-US" dirty="0"/>
              <a:t>Must a student complete a required summer enrichment program for the IHE acceptance to count? </a:t>
            </a:r>
          </a:p>
          <a:p>
            <a:pPr marL="514350" indent="-514350">
              <a:buFont typeface="+mj-lt"/>
              <a:buAutoNum type="arabicPeriod"/>
            </a:pPr>
            <a:r>
              <a:rPr lang="en-US" dirty="0"/>
              <a:t>Are LEAs required to have a dual-credit (concurrent enrollment) agreement with an IHE?</a:t>
            </a:r>
          </a:p>
          <a:p>
            <a:pPr marL="514350" indent="-514350">
              <a:buFont typeface="+mj-lt"/>
              <a:buAutoNum type="arabicPeriod"/>
            </a:pPr>
            <a:r>
              <a:rPr lang="en-US" dirty="0"/>
              <a:t>May the same service-learning project completed to meet local graduation requirements be used to meet statewide graduation requirements?</a:t>
            </a:r>
          </a:p>
          <a:p>
            <a:pPr marL="514350" indent="-514350">
              <a:buFont typeface="+mj-lt"/>
              <a:buAutoNum type="arabicPeriod"/>
            </a:pPr>
            <a:r>
              <a:rPr lang="en-US" dirty="0"/>
              <a:t>May a service-learning project completed as part of a concurrent enrollment or postsecondary course count as two pieces of evidence (one for course completion and one for project completion)?</a:t>
            </a:r>
          </a:p>
          <a:p>
            <a:pPr marL="514350" indent="-514350">
              <a:buFont typeface="+mj-lt"/>
              <a:buAutoNum type="arabicPeriod"/>
            </a:pPr>
            <a:r>
              <a:rPr lang="en-US" dirty="0"/>
              <a:t>Where may I count an OSHA certificate?</a:t>
            </a:r>
          </a:p>
        </p:txBody>
      </p:sp>
      <p:sp>
        <p:nvSpPr>
          <p:cNvPr id="4" name="Date Placeholder 3">
            <a:extLst>
              <a:ext uri="{FF2B5EF4-FFF2-40B4-BE49-F238E27FC236}">
                <a16:creationId xmlns:a16="http://schemas.microsoft.com/office/drawing/2014/main" id="{F3F992D7-8A49-6BB9-B769-2F51B67F371A}"/>
              </a:ext>
            </a:extLst>
          </p:cNvPr>
          <p:cNvSpPr>
            <a:spLocks noGrp="1"/>
          </p:cNvSpPr>
          <p:nvPr>
            <p:ph type="dt" sz="half" idx="10"/>
          </p:nvPr>
        </p:nvSpPr>
        <p:spPr/>
        <p:txBody>
          <a:bodyPr/>
          <a:lstStyle/>
          <a:p>
            <a:fld id="{A1DC029C-5B17-409B-86F2-A65FE5BE79A1}" type="datetime1">
              <a:rPr lang="en-US" smtClean="0"/>
              <a:t>11/16/2022</a:t>
            </a:fld>
            <a:endParaRPr lang="en-US" dirty="0"/>
          </a:p>
        </p:txBody>
      </p:sp>
      <p:sp>
        <p:nvSpPr>
          <p:cNvPr id="5" name="Slide Number Placeholder 4">
            <a:extLst>
              <a:ext uri="{FF2B5EF4-FFF2-40B4-BE49-F238E27FC236}">
                <a16:creationId xmlns:a16="http://schemas.microsoft.com/office/drawing/2014/main" id="{B18D5B7B-FFD9-5D4D-D3C0-316BD1076D04}"/>
              </a:ext>
            </a:extLst>
          </p:cNvPr>
          <p:cNvSpPr>
            <a:spLocks noGrp="1"/>
          </p:cNvSpPr>
          <p:nvPr>
            <p:ph type="sldNum" sz="quarter" idx="12"/>
          </p:nvPr>
        </p:nvSpPr>
        <p:spPr/>
        <p:txBody>
          <a:bodyPr/>
          <a:lstStyle/>
          <a:p>
            <a:fld id="{B24F5015-3417-4B27-A586-E4CCF4D77832}" type="slidenum">
              <a:rPr lang="en-US" smtClean="0"/>
              <a:t>17</a:t>
            </a:fld>
            <a:endParaRPr lang="en-US" dirty="0"/>
          </a:p>
        </p:txBody>
      </p:sp>
    </p:spTree>
    <p:extLst>
      <p:ext uri="{BB962C8B-B14F-4D97-AF65-F5344CB8AC3E}">
        <p14:creationId xmlns:p14="http://schemas.microsoft.com/office/powerpoint/2010/main" val="690315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16931B0-33D2-DF33-52FF-CF6B84CC73A3}"/>
              </a:ext>
            </a:extLst>
          </p:cNvPr>
          <p:cNvSpPr>
            <a:spLocks noGrp="1"/>
          </p:cNvSpPr>
          <p:nvPr>
            <p:ph type="title"/>
          </p:nvPr>
        </p:nvSpPr>
        <p:spPr/>
        <p:txBody>
          <a:bodyPr/>
          <a:lstStyle/>
          <a:p>
            <a:r>
              <a:rPr lang="en-US" dirty="0"/>
              <a:t>Open Q&amp;A</a:t>
            </a:r>
          </a:p>
        </p:txBody>
      </p:sp>
      <p:sp>
        <p:nvSpPr>
          <p:cNvPr id="5" name="Date Placeholder 4">
            <a:extLst>
              <a:ext uri="{FF2B5EF4-FFF2-40B4-BE49-F238E27FC236}">
                <a16:creationId xmlns:a16="http://schemas.microsoft.com/office/drawing/2014/main" id="{1FA259EA-7E2C-A627-D9CC-D2F6E828E320}"/>
              </a:ext>
            </a:extLst>
          </p:cNvPr>
          <p:cNvSpPr>
            <a:spLocks noGrp="1"/>
          </p:cNvSpPr>
          <p:nvPr>
            <p:ph type="dt" sz="half" idx="10"/>
          </p:nvPr>
        </p:nvSpPr>
        <p:spPr/>
        <p:txBody>
          <a:bodyPr/>
          <a:lstStyle/>
          <a:p>
            <a:fld id="{39FB0975-47B6-4BE8-B879-EB115C8840C9}" type="datetime1">
              <a:rPr lang="en-US" smtClean="0"/>
              <a:t>11/16/2022</a:t>
            </a:fld>
            <a:endParaRPr lang="en-US" dirty="0"/>
          </a:p>
        </p:txBody>
      </p:sp>
      <p:sp>
        <p:nvSpPr>
          <p:cNvPr id="6" name="Slide Number Placeholder 5">
            <a:extLst>
              <a:ext uri="{FF2B5EF4-FFF2-40B4-BE49-F238E27FC236}">
                <a16:creationId xmlns:a16="http://schemas.microsoft.com/office/drawing/2014/main" id="{2B5043CD-33BB-1CDD-6099-664FE04855CE}"/>
              </a:ext>
            </a:extLst>
          </p:cNvPr>
          <p:cNvSpPr>
            <a:spLocks noGrp="1"/>
          </p:cNvSpPr>
          <p:nvPr>
            <p:ph type="sldNum" sz="quarter" idx="12"/>
          </p:nvPr>
        </p:nvSpPr>
        <p:spPr/>
        <p:txBody>
          <a:bodyPr/>
          <a:lstStyle/>
          <a:p>
            <a:fld id="{B24F5015-3417-4B27-A586-E4CCF4D77832}" type="slidenum">
              <a:rPr lang="en-US" smtClean="0"/>
              <a:t>18</a:t>
            </a:fld>
            <a:endParaRPr lang="en-US" dirty="0"/>
          </a:p>
        </p:txBody>
      </p:sp>
      <p:pic>
        <p:nvPicPr>
          <p:cNvPr id="3" name="Picture 2" descr="Shape, circle&#10;&#10;Description automatically generated">
            <a:extLst>
              <a:ext uri="{FF2B5EF4-FFF2-40B4-BE49-F238E27FC236}">
                <a16:creationId xmlns:a16="http://schemas.microsoft.com/office/drawing/2014/main" id="{695E56DF-BA74-7B22-F601-6AF49AE12792}"/>
              </a:ext>
            </a:extLst>
          </p:cNvPr>
          <p:cNvPicPr>
            <a:picLocks noChangeAspect="1"/>
          </p:cNvPicPr>
          <p:nvPr/>
        </p:nvPicPr>
        <p:blipFill>
          <a:blip r:embed="rId3">
            <a:alphaModFix amt="40000"/>
            <a:biLevel thresh="75000"/>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650059" y="2593326"/>
            <a:ext cx="7326118" cy="4004944"/>
          </a:xfrm>
          <a:prstGeom prst="rect">
            <a:avLst/>
          </a:prstGeom>
        </p:spPr>
      </p:pic>
    </p:spTree>
    <p:extLst>
      <p:ext uri="{BB962C8B-B14F-4D97-AF65-F5344CB8AC3E}">
        <p14:creationId xmlns:p14="http://schemas.microsoft.com/office/powerpoint/2010/main" val="2297830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0F1CB-58F4-1455-A858-EBB04BC2E6EE}"/>
              </a:ext>
            </a:extLst>
          </p:cNvPr>
          <p:cNvSpPr>
            <a:spLocks noGrp="1"/>
          </p:cNvSpPr>
          <p:nvPr>
            <p:ph type="title"/>
          </p:nvPr>
        </p:nvSpPr>
        <p:spPr/>
        <p:txBody>
          <a:bodyPr/>
          <a:lstStyle/>
          <a:p>
            <a:r>
              <a:rPr lang="en-US" b="1"/>
              <a:t>INFORMATION</a:t>
            </a:r>
          </a:p>
        </p:txBody>
      </p:sp>
      <p:sp>
        <p:nvSpPr>
          <p:cNvPr id="3" name="Content Placeholder 2">
            <a:extLst>
              <a:ext uri="{FF2B5EF4-FFF2-40B4-BE49-F238E27FC236}">
                <a16:creationId xmlns:a16="http://schemas.microsoft.com/office/drawing/2014/main" id="{D2FD3F02-B92A-4332-E1E7-E95F82B4916D}"/>
              </a:ext>
            </a:extLst>
          </p:cNvPr>
          <p:cNvSpPr>
            <a:spLocks noGrp="1"/>
          </p:cNvSpPr>
          <p:nvPr>
            <p:ph idx="1"/>
          </p:nvPr>
        </p:nvSpPr>
        <p:spPr>
          <a:xfrm>
            <a:off x="5183188" y="1186205"/>
            <a:ext cx="6172200" cy="5368925"/>
          </a:xfrm>
        </p:spPr>
        <p:txBody>
          <a:bodyPr>
            <a:normAutofit fontScale="77500" lnSpcReduction="20000"/>
          </a:bodyPr>
          <a:lstStyle/>
          <a:p>
            <a:pPr marL="0" indent="0">
              <a:buNone/>
            </a:pPr>
            <a:r>
              <a:rPr lang="en-US" sz="2400" b="1"/>
              <a:t>TRAINING SCHEDULE (SAS) </a:t>
            </a:r>
          </a:p>
          <a:p>
            <a:pPr marL="0" indent="0">
              <a:buNone/>
            </a:pPr>
            <a:r>
              <a:rPr lang="en-US" sz="2400" u="sng"/>
              <a:t>Tuesdays 11am - noon</a:t>
            </a:r>
          </a:p>
          <a:p>
            <a:pPr marL="0" indent="0">
              <a:buNone/>
            </a:pPr>
            <a:r>
              <a:rPr lang="en-US" sz="2000" i="1"/>
              <a:t>October 18: Keystone Scores &amp; LEGBR</a:t>
            </a:r>
          </a:p>
          <a:p>
            <a:pPr marL="0" indent="0">
              <a:buNone/>
            </a:pPr>
            <a:r>
              <a:rPr lang="en-US" sz="2000" i="1"/>
              <a:t>October 25: IEPs, Act 1, Act 158 Waivers</a:t>
            </a:r>
          </a:p>
          <a:p>
            <a:pPr marL="0" indent="0">
              <a:buNone/>
            </a:pPr>
            <a:r>
              <a:rPr lang="en-US" sz="2000" i="1"/>
              <a:t>November 1: Alternative &amp; Evidence-Based Pathways</a:t>
            </a:r>
          </a:p>
          <a:p>
            <a:pPr marL="0" indent="0">
              <a:buNone/>
            </a:pPr>
            <a:r>
              <a:rPr lang="en-US" sz="2000" i="1"/>
              <a:t>November 8: CTE Concentrator Pathway &amp; Other WBL Criteria</a:t>
            </a:r>
          </a:p>
          <a:p>
            <a:pPr marL="0" indent="0">
              <a:buNone/>
            </a:pPr>
            <a:r>
              <a:rPr lang="en-US" sz="2000" i="1"/>
              <a:t>November 15: FAQs</a:t>
            </a:r>
          </a:p>
          <a:p>
            <a:pPr marL="0" indent="0">
              <a:buNone/>
            </a:pPr>
            <a:r>
              <a:rPr lang="en-US" sz="2000" i="1"/>
              <a:t>December 13: The Tracking Tool</a:t>
            </a:r>
          </a:p>
          <a:p>
            <a:pPr marL="0" indent="0">
              <a:buNone/>
            </a:pPr>
            <a:r>
              <a:rPr lang="en-US" sz="2000" i="1"/>
              <a:t>January 10: The Grad Report</a:t>
            </a:r>
          </a:p>
          <a:p>
            <a:pPr marL="0" indent="0">
              <a:buNone/>
            </a:pPr>
            <a:endParaRPr lang="en-US" sz="1000">
              <a:solidFill>
                <a:srgbClr val="0563C1"/>
              </a:solidFill>
            </a:endParaRPr>
          </a:p>
          <a:p>
            <a:pPr marL="0" indent="0">
              <a:buNone/>
            </a:pPr>
            <a:r>
              <a:rPr lang="en-US" sz="2400">
                <a:solidFill>
                  <a:srgbClr val="0563C1"/>
                </a:solidFill>
                <a:hlinkClick r:id="rId3"/>
              </a:rPr>
              <a:t>https://zoom.us/j/6374689091</a:t>
            </a:r>
            <a:endParaRPr lang="en-US" sz="2400">
              <a:solidFill>
                <a:srgbClr val="0563C1"/>
              </a:solidFill>
            </a:endParaRPr>
          </a:p>
          <a:p>
            <a:pPr marL="0" indent="0">
              <a:buNone/>
            </a:pPr>
            <a:endParaRPr lang="en-US" sz="2000" b="1"/>
          </a:p>
          <a:p>
            <a:pPr marL="0" indent="0">
              <a:buNone/>
            </a:pPr>
            <a:r>
              <a:rPr lang="en-US" sz="2000" b="1"/>
              <a:t>RESOURCES</a:t>
            </a:r>
          </a:p>
          <a:p>
            <a:pPr marL="0" indent="0">
              <a:buNone/>
            </a:pPr>
            <a:r>
              <a:rPr lang="en-US" sz="2000">
                <a:hlinkClick r:id="rId4"/>
              </a:rPr>
              <a:t>WWW.PDESAS.ORG</a:t>
            </a:r>
            <a:endParaRPr lang="en-US" sz="2000"/>
          </a:p>
          <a:p>
            <a:pPr marL="0" indent="0">
              <a:buNone/>
            </a:pPr>
            <a:r>
              <a:rPr lang="en-US" sz="2000">
                <a:hlinkClick r:id="rId5"/>
              </a:rPr>
              <a:t>WWW.EDUCATION.PA.GOV</a:t>
            </a:r>
            <a:r>
              <a:rPr lang="en-US" sz="2000"/>
              <a:t> </a:t>
            </a:r>
          </a:p>
          <a:p>
            <a:pPr marL="0" indent="0">
              <a:buNone/>
            </a:pPr>
            <a:endParaRPr lang="en-US" sz="2000"/>
          </a:p>
          <a:p>
            <a:pPr marL="0" indent="0">
              <a:buNone/>
            </a:pPr>
            <a:r>
              <a:rPr lang="en-US" sz="2000" b="1"/>
              <a:t>CONTACT</a:t>
            </a:r>
          </a:p>
          <a:p>
            <a:pPr marL="0" indent="0">
              <a:buNone/>
            </a:pPr>
            <a:r>
              <a:rPr lang="en-US" sz="2000">
                <a:hlinkClick r:id="rId6"/>
              </a:rPr>
              <a:t>RA-EDGRADREQUIREMENT@PA.GOV</a:t>
            </a:r>
            <a:endParaRPr lang="en-US" sz="2000"/>
          </a:p>
          <a:p>
            <a:pPr marL="0" indent="0">
              <a:buNone/>
            </a:pPr>
            <a:endParaRPr lang="en-US" sz="2000"/>
          </a:p>
        </p:txBody>
      </p:sp>
      <p:sp>
        <p:nvSpPr>
          <p:cNvPr id="4" name="Text Placeholder 3">
            <a:extLst>
              <a:ext uri="{FF2B5EF4-FFF2-40B4-BE49-F238E27FC236}">
                <a16:creationId xmlns:a16="http://schemas.microsoft.com/office/drawing/2014/main" id="{B441C97C-516D-9313-44CF-F1BF4C9788E0}"/>
              </a:ext>
            </a:extLst>
          </p:cNvPr>
          <p:cNvSpPr>
            <a:spLocks noGrp="1"/>
          </p:cNvSpPr>
          <p:nvPr>
            <p:ph type="body" sz="half" idx="2"/>
          </p:nvPr>
        </p:nvSpPr>
        <p:spPr/>
        <p:txBody>
          <a:bodyPr/>
          <a:lstStyle/>
          <a:p>
            <a:endParaRPr lang="en-US" i="1"/>
          </a:p>
          <a:p>
            <a:r>
              <a:rPr lang="en-US" i="1"/>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 </a:t>
            </a:r>
          </a:p>
        </p:txBody>
      </p:sp>
      <p:sp>
        <p:nvSpPr>
          <p:cNvPr id="5" name="Date Placeholder 4">
            <a:extLst>
              <a:ext uri="{FF2B5EF4-FFF2-40B4-BE49-F238E27FC236}">
                <a16:creationId xmlns:a16="http://schemas.microsoft.com/office/drawing/2014/main" id="{3C237B95-039F-BDFF-45DA-FFCE999FADA0}"/>
              </a:ext>
            </a:extLst>
          </p:cNvPr>
          <p:cNvSpPr>
            <a:spLocks noGrp="1"/>
          </p:cNvSpPr>
          <p:nvPr>
            <p:ph type="dt" sz="half" idx="10"/>
          </p:nvPr>
        </p:nvSpPr>
        <p:spPr/>
        <p:txBody>
          <a:bodyPr/>
          <a:lstStyle/>
          <a:p>
            <a:fld id="{39FB0975-47B6-4BE8-B879-EB115C8840C9}" type="datetime1">
              <a:rPr lang="en-US" smtClean="0"/>
              <a:t>11/16/2022</a:t>
            </a:fld>
            <a:endParaRPr lang="en-US"/>
          </a:p>
        </p:txBody>
      </p:sp>
      <p:sp>
        <p:nvSpPr>
          <p:cNvPr id="6" name="Slide Number Placeholder 5">
            <a:extLst>
              <a:ext uri="{FF2B5EF4-FFF2-40B4-BE49-F238E27FC236}">
                <a16:creationId xmlns:a16="http://schemas.microsoft.com/office/drawing/2014/main" id="{8728024D-FC0A-23D8-EA4F-80ECCEC1C4D7}"/>
              </a:ext>
            </a:extLst>
          </p:cNvPr>
          <p:cNvSpPr>
            <a:spLocks noGrp="1"/>
          </p:cNvSpPr>
          <p:nvPr>
            <p:ph type="sldNum" sz="quarter" idx="12"/>
          </p:nvPr>
        </p:nvSpPr>
        <p:spPr/>
        <p:txBody>
          <a:bodyPr/>
          <a:lstStyle/>
          <a:p>
            <a:fld id="{B24F5015-3417-4B27-A586-E4CCF4D77832}" type="slidenum">
              <a:rPr lang="en-US" smtClean="0"/>
              <a:t>19</a:t>
            </a:fld>
            <a:endParaRPr lang="en-US"/>
          </a:p>
        </p:txBody>
      </p:sp>
    </p:spTree>
    <p:extLst>
      <p:ext uri="{BB962C8B-B14F-4D97-AF65-F5344CB8AC3E}">
        <p14:creationId xmlns:p14="http://schemas.microsoft.com/office/powerpoint/2010/main" val="1279957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D61B7-DEA2-EAC5-A78C-A366505DC402}"/>
              </a:ext>
            </a:extLst>
          </p:cNvPr>
          <p:cNvSpPr>
            <a:spLocks noGrp="1"/>
          </p:cNvSpPr>
          <p:nvPr>
            <p:ph type="title"/>
          </p:nvPr>
        </p:nvSpPr>
        <p:spPr/>
        <p:txBody>
          <a:bodyPr/>
          <a:lstStyle/>
          <a:p>
            <a:r>
              <a:rPr lang="en-US" dirty="0"/>
              <a:t>TODAY’S TOPICS</a:t>
            </a:r>
          </a:p>
        </p:txBody>
      </p:sp>
      <p:sp>
        <p:nvSpPr>
          <p:cNvPr id="3" name="Content Placeholder 2">
            <a:extLst>
              <a:ext uri="{FF2B5EF4-FFF2-40B4-BE49-F238E27FC236}">
                <a16:creationId xmlns:a16="http://schemas.microsoft.com/office/drawing/2014/main" id="{BAD53F69-8622-7B81-0237-0D0410F43860}"/>
              </a:ext>
            </a:extLst>
          </p:cNvPr>
          <p:cNvSpPr>
            <a:spLocks noGrp="1"/>
          </p:cNvSpPr>
          <p:nvPr>
            <p:ph sz="half" idx="1"/>
          </p:nvPr>
        </p:nvSpPr>
        <p:spPr>
          <a:xfrm>
            <a:off x="838200" y="1825625"/>
            <a:ext cx="5181600" cy="4351338"/>
          </a:xfrm>
        </p:spPr>
        <p:txBody>
          <a:bodyPr>
            <a:normAutofit fontScale="70000" lnSpcReduction="20000"/>
          </a:bodyPr>
          <a:lstStyle/>
          <a:p>
            <a:pPr marL="0" indent="0">
              <a:buNone/>
            </a:pPr>
            <a:r>
              <a:rPr lang="en-US" sz="3400" b="1" dirty="0"/>
              <a:t>Resources</a:t>
            </a:r>
          </a:p>
          <a:p>
            <a:pPr lvl="1"/>
            <a:r>
              <a:rPr lang="en-US" sz="3400" dirty="0"/>
              <a:t>Trainings</a:t>
            </a:r>
          </a:p>
          <a:p>
            <a:pPr lvl="1"/>
            <a:r>
              <a:rPr lang="en-US" sz="3400" dirty="0"/>
              <a:t>Documents</a:t>
            </a:r>
          </a:p>
          <a:p>
            <a:pPr lvl="1"/>
            <a:r>
              <a:rPr lang="en-US" sz="3400" dirty="0"/>
              <a:t>New &amp; Noteworthy</a:t>
            </a:r>
          </a:p>
          <a:p>
            <a:pPr marL="0" indent="0">
              <a:buNone/>
            </a:pPr>
            <a:r>
              <a:rPr lang="en-US" sz="3400" b="1" dirty="0"/>
              <a:t>Students &amp; Diplomas</a:t>
            </a:r>
          </a:p>
          <a:p>
            <a:pPr lvl="1"/>
            <a:r>
              <a:rPr lang="en-US" sz="3400" dirty="0"/>
              <a:t>Applicability </a:t>
            </a:r>
          </a:p>
          <a:p>
            <a:pPr lvl="1"/>
            <a:r>
              <a:rPr lang="en-US" sz="3400" dirty="0"/>
              <a:t>Diploma Scenarios </a:t>
            </a:r>
          </a:p>
          <a:p>
            <a:pPr marL="0" indent="0">
              <a:buNone/>
            </a:pPr>
            <a:r>
              <a:rPr lang="en-US" sz="3400" b="1" dirty="0"/>
              <a:t>Algebra I, Biology, Literature</a:t>
            </a:r>
          </a:p>
          <a:p>
            <a:pPr lvl="1"/>
            <a:r>
              <a:rPr lang="en-US" sz="3400" dirty="0"/>
              <a:t>Frequently Asked Questions</a:t>
            </a:r>
          </a:p>
          <a:p>
            <a:pPr lvl="1"/>
            <a:r>
              <a:rPr lang="en-US" sz="3400" dirty="0"/>
              <a:t>Numeric &amp; Non-Numeric Proficiency</a:t>
            </a:r>
          </a:p>
          <a:p>
            <a:pPr lvl="1"/>
            <a:r>
              <a:rPr lang="en-US" sz="3400" dirty="0"/>
              <a:t>LEGBR</a:t>
            </a:r>
          </a:p>
          <a:p>
            <a:pPr marL="0" indent="0">
              <a:buNone/>
            </a:pPr>
            <a:r>
              <a:rPr lang="en-US" sz="3400" b="1" dirty="0"/>
              <a:t>Targeted Q&amp;A</a:t>
            </a:r>
          </a:p>
          <a:p>
            <a:pPr lvl="1"/>
            <a:endParaRPr lang="en-US" sz="3200" dirty="0"/>
          </a:p>
          <a:p>
            <a:pPr lvl="1"/>
            <a:endParaRPr lang="en-US" sz="3200" dirty="0"/>
          </a:p>
          <a:p>
            <a:pPr marL="0" indent="0">
              <a:buNone/>
            </a:pPr>
            <a:endParaRPr lang="en-US" dirty="0"/>
          </a:p>
        </p:txBody>
      </p:sp>
      <p:sp>
        <p:nvSpPr>
          <p:cNvPr id="6" name="Content Placeholder 5">
            <a:extLst>
              <a:ext uri="{FF2B5EF4-FFF2-40B4-BE49-F238E27FC236}">
                <a16:creationId xmlns:a16="http://schemas.microsoft.com/office/drawing/2014/main" id="{8937F28C-CDCD-40A1-02AD-7DF98A506C19}"/>
              </a:ext>
            </a:extLst>
          </p:cNvPr>
          <p:cNvSpPr>
            <a:spLocks noGrp="1"/>
          </p:cNvSpPr>
          <p:nvPr>
            <p:ph sz="half" idx="2"/>
          </p:nvPr>
        </p:nvSpPr>
        <p:spPr/>
        <p:txBody>
          <a:bodyPr>
            <a:normAutofit fontScale="70000" lnSpcReduction="20000"/>
          </a:bodyPr>
          <a:lstStyle/>
          <a:p>
            <a:pPr marL="0" indent="0">
              <a:buNone/>
            </a:pPr>
            <a:r>
              <a:rPr lang="en-US" sz="3400" b="1" dirty="0"/>
              <a:t>Alternative &amp; Evidence-Based Pathways</a:t>
            </a:r>
          </a:p>
          <a:p>
            <a:pPr lvl="1"/>
            <a:r>
              <a:rPr lang="en-US" sz="3400" dirty="0"/>
              <a:t>AA Pathway (at-a-glance)</a:t>
            </a:r>
          </a:p>
          <a:p>
            <a:pPr lvl="1"/>
            <a:r>
              <a:rPr lang="en-US" sz="3400" dirty="0"/>
              <a:t>EB Pathway (collecting evidence)</a:t>
            </a:r>
          </a:p>
          <a:p>
            <a:pPr lvl="1"/>
            <a:r>
              <a:rPr lang="en-US" sz="3400" dirty="0"/>
              <a:t>Frequently Asked Questions </a:t>
            </a:r>
          </a:p>
          <a:p>
            <a:pPr marL="0" indent="0">
              <a:buNone/>
            </a:pPr>
            <a:r>
              <a:rPr lang="en-US" sz="3400" b="1" dirty="0"/>
              <a:t>Open Q&amp;A</a:t>
            </a:r>
          </a:p>
          <a:p>
            <a:endParaRPr lang="en-US" dirty="0"/>
          </a:p>
        </p:txBody>
      </p:sp>
      <p:sp>
        <p:nvSpPr>
          <p:cNvPr id="4" name="Date Placeholder 3">
            <a:extLst>
              <a:ext uri="{FF2B5EF4-FFF2-40B4-BE49-F238E27FC236}">
                <a16:creationId xmlns:a16="http://schemas.microsoft.com/office/drawing/2014/main" id="{91AD2738-7264-8727-FBEB-21C545446651}"/>
              </a:ext>
            </a:extLst>
          </p:cNvPr>
          <p:cNvSpPr>
            <a:spLocks noGrp="1"/>
          </p:cNvSpPr>
          <p:nvPr>
            <p:ph type="dt" sz="half" idx="10"/>
          </p:nvPr>
        </p:nvSpPr>
        <p:spPr/>
        <p:txBody>
          <a:bodyPr/>
          <a:lstStyle/>
          <a:p>
            <a:fld id="{01DB9E94-833B-45AC-8A0E-41B549F95FE2}" type="datetime1">
              <a:rPr lang="en-US" smtClean="0"/>
              <a:t>11/16/2022</a:t>
            </a:fld>
            <a:endParaRPr lang="en-US" dirty="0"/>
          </a:p>
        </p:txBody>
      </p:sp>
      <p:sp>
        <p:nvSpPr>
          <p:cNvPr id="5" name="Slide Number Placeholder 4">
            <a:extLst>
              <a:ext uri="{FF2B5EF4-FFF2-40B4-BE49-F238E27FC236}">
                <a16:creationId xmlns:a16="http://schemas.microsoft.com/office/drawing/2014/main" id="{FD2400D8-8E6F-5A4E-412C-56E0E8C4EE62}"/>
              </a:ext>
            </a:extLst>
          </p:cNvPr>
          <p:cNvSpPr>
            <a:spLocks noGrp="1"/>
          </p:cNvSpPr>
          <p:nvPr>
            <p:ph type="sldNum" sz="quarter" idx="12"/>
          </p:nvPr>
        </p:nvSpPr>
        <p:spPr/>
        <p:txBody>
          <a:bodyPr/>
          <a:lstStyle/>
          <a:p>
            <a:fld id="{B24F5015-3417-4B27-A586-E4CCF4D77832}" type="slidenum">
              <a:rPr lang="en-US" smtClean="0"/>
              <a:t>2</a:t>
            </a:fld>
            <a:endParaRPr lang="en-US" dirty="0"/>
          </a:p>
        </p:txBody>
      </p:sp>
    </p:spTree>
    <p:extLst>
      <p:ext uri="{BB962C8B-B14F-4D97-AF65-F5344CB8AC3E}">
        <p14:creationId xmlns:p14="http://schemas.microsoft.com/office/powerpoint/2010/main" val="1141317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20607-4047-7CFE-63EB-8F25D9BA915E}"/>
              </a:ext>
            </a:extLst>
          </p:cNvPr>
          <p:cNvSpPr>
            <a:spLocks noGrp="1"/>
          </p:cNvSpPr>
          <p:nvPr>
            <p:ph type="title"/>
          </p:nvPr>
        </p:nvSpPr>
        <p:spPr/>
        <p:txBody>
          <a:bodyPr/>
          <a:lstStyle/>
          <a:p>
            <a:r>
              <a:rPr lang="en-US" dirty="0"/>
              <a:t>Students &amp; Diplomas </a:t>
            </a:r>
          </a:p>
        </p:txBody>
      </p:sp>
      <p:sp>
        <p:nvSpPr>
          <p:cNvPr id="3" name="Text Placeholder 2">
            <a:extLst>
              <a:ext uri="{FF2B5EF4-FFF2-40B4-BE49-F238E27FC236}">
                <a16:creationId xmlns:a16="http://schemas.microsoft.com/office/drawing/2014/main" id="{D54B930B-AADF-9AB1-B84B-7A28B366A6E5}"/>
              </a:ext>
            </a:extLst>
          </p:cNvPr>
          <p:cNvSpPr>
            <a:spLocks noGrp="1"/>
          </p:cNvSpPr>
          <p:nvPr>
            <p:ph type="body" idx="1"/>
          </p:nvPr>
        </p:nvSpPr>
        <p:spPr/>
        <p:txBody>
          <a:bodyPr/>
          <a:lstStyle/>
          <a:p>
            <a:r>
              <a:rPr lang="en-US" dirty="0"/>
              <a:t>Applicability</a:t>
            </a:r>
          </a:p>
          <a:p>
            <a:r>
              <a:rPr lang="en-US" dirty="0"/>
              <a:t>Scenarios in which a local diploma may be granted</a:t>
            </a:r>
          </a:p>
          <a:p>
            <a:r>
              <a:rPr lang="en-US" dirty="0"/>
              <a:t>Scenarios in which a local diploma may not be granted</a:t>
            </a:r>
          </a:p>
        </p:txBody>
      </p:sp>
      <p:sp>
        <p:nvSpPr>
          <p:cNvPr id="4" name="Date Placeholder 3">
            <a:extLst>
              <a:ext uri="{FF2B5EF4-FFF2-40B4-BE49-F238E27FC236}">
                <a16:creationId xmlns:a16="http://schemas.microsoft.com/office/drawing/2014/main" id="{D1BA5F8F-4148-8258-4D1E-272CBA35C4BD}"/>
              </a:ext>
            </a:extLst>
          </p:cNvPr>
          <p:cNvSpPr>
            <a:spLocks noGrp="1"/>
          </p:cNvSpPr>
          <p:nvPr>
            <p:ph type="dt" sz="half" idx="10"/>
          </p:nvPr>
        </p:nvSpPr>
        <p:spPr/>
        <p:txBody>
          <a:bodyPr/>
          <a:lstStyle/>
          <a:p>
            <a:fld id="{A918DB6E-6D70-4FEC-A112-5F97BC4AEE43}" type="datetime1">
              <a:rPr lang="en-US" smtClean="0"/>
              <a:t>11/16/2022</a:t>
            </a:fld>
            <a:endParaRPr lang="en-US" dirty="0"/>
          </a:p>
        </p:txBody>
      </p:sp>
      <p:sp>
        <p:nvSpPr>
          <p:cNvPr id="5" name="Slide Number Placeholder 4">
            <a:extLst>
              <a:ext uri="{FF2B5EF4-FFF2-40B4-BE49-F238E27FC236}">
                <a16:creationId xmlns:a16="http://schemas.microsoft.com/office/drawing/2014/main" id="{6ECF3A89-20A5-ADAA-3191-396A05969B7C}"/>
              </a:ext>
            </a:extLst>
          </p:cNvPr>
          <p:cNvSpPr>
            <a:spLocks noGrp="1"/>
          </p:cNvSpPr>
          <p:nvPr>
            <p:ph type="sldNum" sz="quarter" idx="12"/>
          </p:nvPr>
        </p:nvSpPr>
        <p:spPr/>
        <p:txBody>
          <a:bodyPr/>
          <a:lstStyle/>
          <a:p>
            <a:fld id="{B24F5015-3417-4B27-A586-E4CCF4D77832}" type="slidenum">
              <a:rPr lang="en-US" smtClean="0"/>
              <a:t>3</a:t>
            </a:fld>
            <a:endParaRPr lang="en-US" dirty="0"/>
          </a:p>
        </p:txBody>
      </p:sp>
    </p:spTree>
    <p:extLst>
      <p:ext uri="{BB962C8B-B14F-4D97-AF65-F5344CB8AC3E}">
        <p14:creationId xmlns:p14="http://schemas.microsoft.com/office/powerpoint/2010/main" val="658160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1CE27-6EBA-BC5C-F2E2-09AF39555638}"/>
              </a:ext>
            </a:extLst>
          </p:cNvPr>
          <p:cNvSpPr>
            <a:spLocks noGrp="1"/>
          </p:cNvSpPr>
          <p:nvPr>
            <p:ph type="title"/>
          </p:nvPr>
        </p:nvSpPr>
        <p:spPr/>
        <p:txBody>
          <a:bodyPr/>
          <a:lstStyle/>
          <a:p>
            <a:r>
              <a:rPr lang="en-US" dirty="0"/>
              <a:t>Applicability</a:t>
            </a:r>
          </a:p>
        </p:txBody>
      </p:sp>
      <p:sp>
        <p:nvSpPr>
          <p:cNvPr id="3" name="Content Placeholder 2">
            <a:extLst>
              <a:ext uri="{FF2B5EF4-FFF2-40B4-BE49-F238E27FC236}">
                <a16:creationId xmlns:a16="http://schemas.microsoft.com/office/drawing/2014/main" id="{BBF8F602-B3C5-5829-84DB-73E518871FA9}"/>
              </a:ext>
            </a:extLst>
          </p:cNvPr>
          <p:cNvSpPr>
            <a:spLocks noGrp="1"/>
          </p:cNvSpPr>
          <p:nvPr>
            <p:ph idx="1"/>
          </p:nvPr>
        </p:nvSpPr>
        <p:spPr/>
        <p:txBody>
          <a:bodyPr/>
          <a:lstStyle/>
          <a:p>
            <a:pPr marL="0" indent="0">
              <a:buNone/>
            </a:pPr>
            <a:r>
              <a:rPr lang="en-US" dirty="0"/>
              <a:t>Pennsylvania High School Graduation Requirements apply to the </a:t>
            </a:r>
            <a:r>
              <a:rPr lang="en-US" i="1" dirty="0"/>
              <a:t>graduating class </a:t>
            </a:r>
            <a:r>
              <a:rPr lang="en-US" dirty="0"/>
              <a:t>rather than the graduation cohort or grade level.</a:t>
            </a:r>
          </a:p>
          <a:p>
            <a:pPr marL="0" indent="0">
              <a:buNone/>
            </a:pPr>
            <a:endParaRPr lang="en-US" dirty="0"/>
          </a:p>
          <a:p>
            <a:pPr marL="0" indent="0">
              <a:buNone/>
            </a:pPr>
            <a:r>
              <a:rPr lang="en-US" dirty="0"/>
              <a:t>All students legally entitled to attend a commonwealth public school are subject to Pennsylvania graduation requirements.</a:t>
            </a:r>
          </a:p>
          <a:p>
            <a:pPr marL="0" indent="0">
              <a:buNone/>
            </a:pPr>
            <a:endParaRPr lang="en-US" dirty="0"/>
          </a:p>
          <a:p>
            <a:pPr marL="0" indent="0">
              <a:buNone/>
            </a:pPr>
            <a:r>
              <a:rPr lang="en-US" dirty="0"/>
              <a:t>Special considerations are provided for students in specific situations; however, there are no exemptions or ‘loop-holes’.</a:t>
            </a:r>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3C9439EA-9EA7-B5C4-4AD6-722DAC8A1741}"/>
              </a:ext>
            </a:extLst>
          </p:cNvPr>
          <p:cNvSpPr>
            <a:spLocks noGrp="1"/>
          </p:cNvSpPr>
          <p:nvPr>
            <p:ph type="dt" sz="half" idx="10"/>
          </p:nvPr>
        </p:nvSpPr>
        <p:spPr/>
        <p:txBody>
          <a:bodyPr/>
          <a:lstStyle/>
          <a:p>
            <a:fld id="{A1DC029C-5B17-409B-86F2-A65FE5BE79A1}" type="datetime1">
              <a:rPr lang="en-US" smtClean="0"/>
              <a:t>11/16/2022</a:t>
            </a:fld>
            <a:endParaRPr lang="en-US" dirty="0"/>
          </a:p>
        </p:txBody>
      </p:sp>
      <p:sp>
        <p:nvSpPr>
          <p:cNvPr id="5" name="Slide Number Placeholder 4">
            <a:extLst>
              <a:ext uri="{FF2B5EF4-FFF2-40B4-BE49-F238E27FC236}">
                <a16:creationId xmlns:a16="http://schemas.microsoft.com/office/drawing/2014/main" id="{3359AA0A-B96E-7476-3D1F-B8F870955B71}"/>
              </a:ext>
            </a:extLst>
          </p:cNvPr>
          <p:cNvSpPr>
            <a:spLocks noGrp="1"/>
          </p:cNvSpPr>
          <p:nvPr>
            <p:ph type="sldNum" sz="quarter" idx="12"/>
          </p:nvPr>
        </p:nvSpPr>
        <p:spPr/>
        <p:txBody>
          <a:bodyPr/>
          <a:lstStyle/>
          <a:p>
            <a:fld id="{B24F5015-3417-4B27-A586-E4CCF4D77832}" type="slidenum">
              <a:rPr lang="en-US" smtClean="0"/>
              <a:t>4</a:t>
            </a:fld>
            <a:endParaRPr lang="en-US" dirty="0"/>
          </a:p>
        </p:txBody>
      </p:sp>
    </p:spTree>
    <p:extLst>
      <p:ext uri="{BB962C8B-B14F-4D97-AF65-F5344CB8AC3E}">
        <p14:creationId xmlns:p14="http://schemas.microsoft.com/office/powerpoint/2010/main" val="3628951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1E99ACF-A362-59B7-4CEB-3A905EF93835}"/>
              </a:ext>
            </a:extLst>
          </p:cNvPr>
          <p:cNvSpPr>
            <a:spLocks noGrp="1"/>
          </p:cNvSpPr>
          <p:nvPr>
            <p:ph type="title"/>
          </p:nvPr>
        </p:nvSpPr>
        <p:spPr>
          <a:xfrm>
            <a:off x="319216" y="-292934"/>
            <a:ext cx="10515600" cy="1325563"/>
          </a:xfrm>
        </p:spPr>
        <p:txBody>
          <a:bodyPr/>
          <a:lstStyle/>
          <a:p>
            <a:r>
              <a:rPr lang="en-US" dirty="0"/>
              <a:t>Applicability</a:t>
            </a:r>
          </a:p>
        </p:txBody>
      </p:sp>
      <p:graphicFrame>
        <p:nvGraphicFramePr>
          <p:cNvPr id="11" name="Table 11">
            <a:extLst>
              <a:ext uri="{FF2B5EF4-FFF2-40B4-BE49-F238E27FC236}">
                <a16:creationId xmlns:a16="http://schemas.microsoft.com/office/drawing/2014/main" id="{60C4FDA0-0BB6-3EB3-0C0B-1C07659716E6}"/>
              </a:ext>
            </a:extLst>
          </p:cNvPr>
          <p:cNvGraphicFramePr>
            <a:graphicFrameLocks noGrp="1"/>
          </p:cNvGraphicFramePr>
          <p:nvPr>
            <p:ph idx="1"/>
            <p:extLst>
              <p:ext uri="{D42A27DB-BD31-4B8C-83A1-F6EECF244321}">
                <p14:modId xmlns:p14="http://schemas.microsoft.com/office/powerpoint/2010/main" val="1807150243"/>
              </p:ext>
            </p:extLst>
          </p:nvPr>
        </p:nvGraphicFramePr>
        <p:xfrm>
          <a:off x="167146" y="655100"/>
          <a:ext cx="11857708" cy="5751105"/>
        </p:xfrm>
        <a:graphic>
          <a:graphicData uri="http://schemas.openxmlformats.org/drawingml/2006/table">
            <a:tbl>
              <a:tblPr firstRow="1" bandRow="1">
                <a:tableStyleId>{8799B23B-EC83-4686-B30A-512413B5E67A}</a:tableStyleId>
              </a:tblPr>
              <a:tblGrid>
                <a:gridCol w="1350569">
                  <a:extLst>
                    <a:ext uri="{9D8B030D-6E8A-4147-A177-3AD203B41FA5}">
                      <a16:colId xmlns:a16="http://schemas.microsoft.com/office/drawing/2014/main" val="4204638642"/>
                    </a:ext>
                  </a:extLst>
                </a:gridCol>
                <a:gridCol w="2205873">
                  <a:extLst>
                    <a:ext uri="{9D8B030D-6E8A-4147-A177-3AD203B41FA5}">
                      <a16:colId xmlns:a16="http://schemas.microsoft.com/office/drawing/2014/main" val="1755767351"/>
                    </a:ext>
                  </a:extLst>
                </a:gridCol>
                <a:gridCol w="3516198">
                  <a:extLst>
                    <a:ext uri="{9D8B030D-6E8A-4147-A177-3AD203B41FA5}">
                      <a16:colId xmlns:a16="http://schemas.microsoft.com/office/drawing/2014/main" val="2116932864"/>
                    </a:ext>
                  </a:extLst>
                </a:gridCol>
                <a:gridCol w="4785068">
                  <a:extLst>
                    <a:ext uri="{9D8B030D-6E8A-4147-A177-3AD203B41FA5}">
                      <a16:colId xmlns:a16="http://schemas.microsoft.com/office/drawing/2014/main" val="1948779358"/>
                    </a:ext>
                  </a:extLst>
                </a:gridCol>
              </a:tblGrid>
              <a:tr h="513817">
                <a:tc rowSpan="2">
                  <a:txBody>
                    <a:bodyPr/>
                    <a:lstStyle/>
                    <a:p>
                      <a:pPr algn="ctr"/>
                      <a:r>
                        <a:rPr lang="en-US" sz="1600" dirty="0"/>
                        <a:t>Local </a:t>
                      </a:r>
                    </a:p>
                    <a:p>
                      <a:pPr algn="ctr"/>
                      <a:r>
                        <a:rPr lang="en-US" sz="1600" dirty="0"/>
                        <a:t>Grad Req.</a:t>
                      </a:r>
                    </a:p>
                    <a:p>
                      <a:pPr algn="ctr"/>
                      <a:r>
                        <a:rPr lang="en-US" sz="1200" b="0" dirty="0">
                          <a:solidFill>
                            <a:schemeClr val="tx1"/>
                          </a:solidFill>
                        </a:rPr>
                        <a:t>(Act 1: current or prior school)</a:t>
                      </a:r>
                    </a:p>
                  </a:txBody>
                  <a:tcPr anchor="ctr">
                    <a:solidFill>
                      <a:schemeClr val="bg1">
                        <a:lumMod val="75000"/>
                      </a:schemeClr>
                    </a:solidFill>
                  </a:tcPr>
                </a:tc>
                <a:tc gridSpan="2">
                  <a:txBody>
                    <a:bodyPr/>
                    <a:lstStyle/>
                    <a:p>
                      <a:pPr algn="ctr"/>
                      <a:r>
                        <a:rPr lang="en-US" sz="1600"/>
                        <a:t>Statewide Grad Req.</a:t>
                      </a:r>
                      <a:endParaRPr lang="en-US" sz="1200" b="0" dirty="0">
                        <a:solidFill>
                          <a:schemeClr val="tx1"/>
                        </a:solidFill>
                      </a:endParaRPr>
                    </a:p>
                  </a:txBody>
                  <a:tcPr anchor="ctr">
                    <a:solidFill>
                      <a:schemeClr val="bg1">
                        <a:lumMod val="75000"/>
                      </a:schemeClr>
                    </a:solidFill>
                  </a:tcPr>
                </a:tc>
                <a:tc hMerge="1">
                  <a:txBody>
                    <a:bodyPr/>
                    <a:lstStyle/>
                    <a:p>
                      <a:endParaRPr lang="en-US"/>
                    </a:p>
                  </a:txBody>
                  <a:tcPr/>
                </a:tc>
                <a:tc rowSpan="2">
                  <a:txBody>
                    <a:bodyPr/>
                    <a:lstStyle/>
                    <a:p>
                      <a:pPr algn="ctr"/>
                      <a:r>
                        <a:rPr lang="en-US" sz="1600" dirty="0"/>
                        <a:t>Students Awarded Local Diplomas</a:t>
                      </a:r>
                    </a:p>
                  </a:txBody>
                  <a:tcPr anchor="ctr">
                    <a:solidFill>
                      <a:schemeClr val="bg1">
                        <a:lumMod val="75000"/>
                      </a:schemeClr>
                    </a:solidFill>
                  </a:tcPr>
                </a:tc>
                <a:extLst>
                  <a:ext uri="{0D108BD9-81ED-4DB2-BD59-A6C34878D82A}">
                    <a16:rowId xmlns:a16="http://schemas.microsoft.com/office/drawing/2014/main" val="945690676"/>
                  </a:ext>
                </a:extLst>
              </a:tr>
              <a:tr h="433640">
                <a:tc vMerge="1">
                  <a:txBody>
                    <a:bodyPr/>
                    <a:lstStyle/>
                    <a:p>
                      <a:pPr algn="ctr"/>
                      <a:r>
                        <a:rPr lang="en-US" dirty="0"/>
                        <a:t>Local </a:t>
                      </a:r>
                    </a:p>
                    <a:p>
                      <a:pPr algn="ctr"/>
                      <a:r>
                        <a:rPr lang="en-US" dirty="0"/>
                        <a:t>Grad Req.</a:t>
                      </a:r>
                    </a:p>
                    <a:p>
                      <a:pPr algn="ctr"/>
                      <a:r>
                        <a:rPr lang="en-US" sz="1000" b="0" dirty="0"/>
                        <a:t>(either current or prior school entity)</a:t>
                      </a:r>
                    </a:p>
                  </a:txBody>
                  <a:tcPr anchor="ctr"/>
                </a:tc>
                <a:tc>
                  <a:txBody>
                    <a:bodyPr/>
                    <a:lstStyle/>
                    <a:p>
                      <a:r>
                        <a:rPr lang="en-US" sz="1400" b="1">
                          <a:solidFill>
                            <a:schemeClr val="tx1"/>
                          </a:solidFill>
                        </a:rPr>
                        <a:t>Keystone Content Criteria</a:t>
                      </a:r>
                      <a:endParaRPr lang="en-US"/>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a:solidFill>
                            <a:schemeClr val="tx1"/>
                          </a:solidFill>
                        </a:rPr>
                        <a:t>Pathway-Specific Criteria</a:t>
                      </a:r>
                      <a:endParaRPr lang="en-US" sz="1400" b="1" dirty="0">
                        <a:solidFill>
                          <a:schemeClr val="tx1"/>
                        </a:solidFill>
                      </a:endParaRPr>
                    </a:p>
                  </a:txBody>
                  <a:tcPr anchor="ctr"/>
                </a:tc>
                <a:tc vMerge="1">
                  <a:txBody>
                    <a:bodyPr/>
                    <a:lstStyle/>
                    <a:p>
                      <a:pPr algn="ctr"/>
                      <a:r>
                        <a:rPr lang="en-US" dirty="0"/>
                        <a:t>Granting Diplomas to Students Experiencing </a:t>
                      </a:r>
                    </a:p>
                    <a:p>
                      <a:pPr algn="ctr"/>
                      <a:r>
                        <a:rPr lang="en-US" dirty="0"/>
                        <a:t>Education Instability</a:t>
                      </a:r>
                    </a:p>
                  </a:txBody>
                  <a:tcPr anchor="ctr"/>
                </a:tc>
                <a:extLst>
                  <a:ext uri="{0D108BD9-81ED-4DB2-BD59-A6C34878D82A}">
                    <a16:rowId xmlns:a16="http://schemas.microsoft.com/office/drawing/2014/main" val="669578240"/>
                  </a:ext>
                </a:extLst>
              </a:tr>
              <a:tr h="585216">
                <a:tc>
                  <a:txBody>
                    <a:bodyPr/>
                    <a:lstStyle/>
                    <a:p>
                      <a:pPr algn="ctr"/>
                      <a:r>
                        <a:rPr lang="en-US" sz="1200" b="1" dirty="0">
                          <a:solidFill>
                            <a:schemeClr val="tx1"/>
                          </a:solidFill>
                        </a:rPr>
                        <a:t>YES</a:t>
                      </a:r>
                    </a:p>
                  </a:txBody>
                  <a:tcPr anchor="ctr"/>
                </a:tc>
                <a:tc>
                  <a:txBody>
                    <a:bodyPr/>
                    <a:lstStyle/>
                    <a:p>
                      <a:pPr algn="ctr"/>
                      <a:r>
                        <a:rPr lang="en-US" sz="1200" b="1">
                          <a:solidFill>
                            <a:schemeClr val="tx1"/>
                          </a:solidFill>
                        </a:rPr>
                        <a:t>YES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a:t>
                      </a:r>
                      <a:r>
                        <a:rPr lang="en-US" sz="1200" b="0" u="sng">
                          <a:solidFill>
                            <a:schemeClr val="tx1"/>
                          </a:solidFill>
                        </a:rPr>
                        <a:t>numeric or non-numeric score</a:t>
                      </a:r>
                      <a:r>
                        <a:rPr lang="en-US" sz="1200" b="0">
                          <a:solidFill>
                            <a:schemeClr val="tx1"/>
                          </a:solidFill>
                        </a:rPr>
                        <a:t>)</a:t>
                      </a:r>
                      <a:endParaRPr lang="en-US" sz="1200" b="1" dirty="0">
                        <a:solidFill>
                          <a:schemeClr val="tx1"/>
                        </a:solidFill>
                      </a:endParaRPr>
                    </a:p>
                  </a:txBody>
                  <a:tcPr anchor="ctr"/>
                </a:tc>
                <a:tc>
                  <a:txBody>
                    <a:bodyPr/>
                    <a:lstStyle/>
                    <a:p>
                      <a:pPr algn="ctr"/>
                      <a:r>
                        <a:rPr lang="en-US" sz="1200" b="1" dirty="0">
                          <a:solidFill>
                            <a:schemeClr val="tx1"/>
                          </a:solidFill>
                        </a:rPr>
                        <a:t>YES</a:t>
                      </a:r>
                    </a:p>
                    <a:p>
                      <a:pPr algn="ctr"/>
                      <a:r>
                        <a:rPr lang="en-US" sz="1200" b="0" dirty="0">
                          <a:solidFill>
                            <a:schemeClr val="tx1"/>
                          </a:solidFill>
                        </a:rPr>
                        <a:t>(Proficient/Advanced in all three Keystone Exams) </a:t>
                      </a:r>
                    </a:p>
                  </a:txBody>
                  <a:tcPr anchor="ctr"/>
                </a:tc>
                <a:tc>
                  <a:txBody>
                    <a:bodyPr/>
                    <a:lstStyle/>
                    <a:p>
                      <a:r>
                        <a:rPr lang="en-US" sz="1600" dirty="0">
                          <a:solidFill>
                            <a:schemeClr val="tx1"/>
                          </a:solidFill>
                        </a:rPr>
                        <a:t>Student considered as having graduated via the </a:t>
                      </a:r>
                      <a:r>
                        <a:rPr lang="en-US" sz="1600" u="sng" dirty="0">
                          <a:solidFill>
                            <a:schemeClr val="tx1"/>
                          </a:solidFill>
                        </a:rPr>
                        <a:t>Keystone Proficiency Pathway</a:t>
                      </a:r>
                    </a:p>
                  </a:txBody>
                  <a:tcPr anchor="ctr"/>
                </a:tc>
                <a:extLst>
                  <a:ext uri="{0D108BD9-81ED-4DB2-BD59-A6C34878D82A}">
                    <a16:rowId xmlns:a16="http://schemas.microsoft.com/office/drawing/2014/main" val="971648182"/>
                  </a:ext>
                </a:extLst>
              </a:tr>
              <a:tr h="585216">
                <a:tc>
                  <a:txBody>
                    <a:bodyPr/>
                    <a:lstStyle/>
                    <a:p>
                      <a:pPr algn="ctr"/>
                      <a:r>
                        <a:rPr lang="en-US" sz="1200" b="1" dirty="0">
                          <a:solidFill>
                            <a:schemeClr val="tx1"/>
                          </a:solidFill>
                        </a:rPr>
                        <a:t>YES</a:t>
                      </a:r>
                    </a:p>
                  </a:txBody>
                  <a:tcPr anchor="ctr"/>
                </a:tc>
                <a:tc>
                  <a:txBody>
                    <a:bodyPr/>
                    <a:lstStyle/>
                    <a:p>
                      <a:pPr algn="ctr"/>
                      <a:r>
                        <a:rPr lang="en-US" sz="1200" b="1">
                          <a:solidFill>
                            <a:schemeClr val="tx1"/>
                          </a:solidFill>
                        </a:rPr>
                        <a:t>YES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a:solidFill>
                            <a:schemeClr val="tx1"/>
                          </a:solidFill>
                        </a:rPr>
                        <a:t>(</a:t>
                      </a:r>
                      <a:r>
                        <a:rPr lang="en-US" sz="1200" b="0" u="sng">
                          <a:solidFill>
                            <a:schemeClr val="tx1"/>
                          </a:solidFill>
                        </a:rPr>
                        <a:t>numeric score</a:t>
                      </a:r>
                      <a:r>
                        <a:rPr lang="en-US" sz="1200" b="0">
                          <a:solidFill>
                            <a:schemeClr val="tx1"/>
                          </a:solidFill>
                        </a:rPr>
                        <a:t>)</a:t>
                      </a:r>
                      <a:endParaRPr lang="en-US" sz="1200" b="0" dirty="0">
                        <a:solidFill>
                          <a:schemeClr val="tx1"/>
                        </a:solidFill>
                      </a:endParaRPr>
                    </a:p>
                  </a:txBody>
                  <a:tcPr anchor="ctr"/>
                </a:tc>
                <a:tc>
                  <a:txBody>
                    <a:bodyPr/>
                    <a:lstStyle/>
                    <a:p>
                      <a:pPr algn="ctr"/>
                      <a:r>
                        <a:rPr lang="en-US" sz="1200" b="1" dirty="0">
                          <a:solidFill>
                            <a:schemeClr val="tx1"/>
                          </a:solidFill>
                        </a:rPr>
                        <a:t>YES </a:t>
                      </a:r>
                    </a:p>
                    <a:p>
                      <a:pPr algn="ctr"/>
                      <a:r>
                        <a:rPr lang="en-US" sz="1200" b="0" dirty="0">
                          <a:solidFill>
                            <a:schemeClr val="tx1"/>
                          </a:solidFill>
                        </a:rPr>
                        <a:t>(at least one score Proficient/Advanced, </a:t>
                      </a:r>
                    </a:p>
                    <a:p>
                      <a:pPr algn="ctr"/>
                      <a:r>
                        <a:rPr lang="en-US" sz="1200" b="0" dirty="0">
                          <a:solidFill>
                            <a:schemeClr val="tx1"/>
                          </a:solidFill>
                        </a:rPr>
                        <a:t>no score Below Basic, </a:t>
                      </a:r>
                    </a:p>
                    <a:p>
                      <a:pPr algn="ctr"/>
                      <a:r>
                        <a:rPr lang="en-US" sz="1200" b="0" dirty="0">
                          <a:solidFill>
                            <a:schemeClr val="tx1"/>
                          </a:solidFill>
                        </a:rPr>
                        <a:t>composite score ≥4452)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Student considered as having graduated via the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u="sng" dirty="0">
                          <a:solidFill>
                            <a:schemeClr val="tx1"/>
                          </a:solidFill>
                        </a:rPr>
                        <a:t>3-Score Keystone Composite Pathway</a:t>
                      </a:r>
                    </a:p>
                  </a:txBody>
                  <a:tcPr anchor="ctr"/>
                </a:tc>
                <a:extLst>
                  <a:ext uri="{0D108BD9-81ED-4DB2-BD59-A6C34878D82A}">
                    <a16:rowId xmlns:a16="http://schemas.microsoft.com/office/drawing/2014/main" val="3391981742"/>
                  </a:ext>
                </a:extLst>
              </a:tr>
              <a:tr h="585216">
                <a:tc>
                  <a:txBody>
                    <a:bodyPr/>
                    <a:lstStyle/>
                    <a:p>
                      <a:pPr algn="ctr"/>
                      <a:r>
                        <a:rPr lang="en-US" sz="1200" b="1" dirty="0">
                          <a:solidFill>
                            <a:schemeClr val="tx1"/>
                          </a:solidFill>
                        </a:rPr>
                        <a:t>YES</a:t>
                      </a:r>
                    </a:p>
                  </a:txBody>
                  <a:tcPr anchor="ctr"/>
                </a:tc>
                <a:tc>
                  <a:txBody>
                    <a:bodyPr/>
                    <a:lstStyle/>
                    <a:p>
                      <a:pPr algn="ctr"/>
                      <a:r>
                        <a:rPr lang="en-US" sz="1200" b="1" dirty="0">
                          <a:solidFill>
                            <a:schemeClr val="tx1"/>
                          </a:solidFill>
                        </a:rPr>
                        <a:t>YES</a:t>
                      </a:r>
                    </a:p>
                    <a:p>
                      <a:pPr algn="ctr"/>
                      <a:r>
                        <a:rPr lang="en-US" sz="1200" b="0" dirty="0">
                          <a:solidFill>
                            <a:schemeClr val="tx1"/>
                          </a:solidFill>
                        </a:rPr>
                        <a:t>(LEGBR* where no Proficient/Advanced)</a:t>
                      </a:r>
                      <a:endParaRPr lang="en-US" sz="1200" b="1" dirty="0">
                        <a:solidFill>
                          <a:schemeClr val="tx1"/>
                        </a:solidFill>
                      </a:endParaRPr>
                    </a:p>
                  </a:txBody>
                  <a:tcPr anchor="ctr"/>
                </a:tc>
                <a:tc>
                  <a:txBody>
                    <a:bodyPr/>
                    <a:lstStyle/>
                    <a:p>
                      <a:pPr algn="ctr"/>
                      <a:r>
                        <a:rPr lang="en-US" sz="1200" b="1" dirty="0">
                          <a:solidFill>
                            <a:schemeClr val="tx1"/>
                          </a:solidFill>
                        </a:rPr>
                        <a:t>YES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(at least one </a:t>
                      </a:r>
                      <a:r>
                        <a:rPr lang="en-US" sz="1200" b="0" u="sng" dirty="0">
                          <a:solidFill>
                            <a:schemeClr val="tx1"/>
                          </a:solidFill>
                        </a:rPr>
                        <a:t>numeric</a:t>
                      </a:r>
                      <a:r>
                        <a:rPr lang="en-US" sz="1200" b="0" dirty="0">
                          <a:solidFill>
                            <a:schemeClr val="tx1"/>
                          </a:solidFill>
                        </a:rPr>
                        <a:t> score Proficient/Advanced,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no </a:t>
                      </a:r>
                      <a:r>
                        <a:rPr lang="en-US" sz="1200" b="0" u="sng" dirty="0">
                          <a:solidFill>
                            <a:schemeClr val="tx1"/>
                          </a:solidFill>
                        </a:rPr>
                        <a:t>numeric</a:t>
                      </a:r>
                      <a:r>
                        <a:rPr lang="en-US" sz="1200" b="0" dirty="0">
                          <a:solidFill>
                            <a:schemeClr val="tx1"/>
                          </a:solidFill>
                        </a:rPr>
                        <a:t> score Below Basic,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composite score ≥2939)</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Student considered as having graduated via the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u="sng" dirty="0">
                          <a:solidFill>
                            <a:schemeClr val="tx1"/>
                          </a:solidFill>
                        </a:rPr>
                        <a:t>2-Score Keystone Composite Pathway</a:t>
                      </a:r>
                    </a:p>
                  </a:txBody>
                  <a:tcPr anchor="ctr"/>
                </a:tc>
                <a:extLst>
                  <a:ext uri="{0D108BD9-81ED-4DB2-BD59-A6C34878D82A}">
                    <a16:rowId xmlns:a16="http://schemas.microsoft.com/office/drawing/2014/main" val="3889837672"/>
                  </a:ext>
                </a:extLst>
              </a:tr>
              <a:tr h="5852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YES</a:t>
                      </a:r>
                    </a:p>
                  </a:txBody>
                  <a:tcPr anchor="ctr"/>
                </a:tc>
                <a:tc>
                  <a:txBody>
                    <a:bodyPr/>
                    <a:lstStyle/>
                    <a:p>
                      <a:pPr algn="ctr"/>
                      <a:r>
                        <a:rPr lang="en-US" sz="1200" b="1" dirty="0">
                          <a:solidFill>
                            <a:schemeClr val="tx1"/>
                          </a:solidFill>
                        </a:rPr>
                        <a:t>YES</a:t>
                      </a:r>
                    </a:p>
                    <a:p>
                      <a:pPr algn="ctr"/>
                      <a:r>
                        <a:rPr lang="en-US" sz="1200" b="0" dirty="0">
                          <a:solidFill>
                            <a:schemeClr val="tx1"/>
                          </a:solidFill>
                        </a:rPr>
                        <a:t>(LEGBR* where no Proficient/Advanced)</a:t>
                      </a:r>
                      <a:endParaRPr lang="en-US" sz="1200" b="1" dirty="0">
                        <a:solidFill>
                          <a:schemeClr val="tx1"/>
                        </a:solidFill>
                      </a:endParaRPr>
                    </a:p>
                  </a:txBody>
                  <a:tcPr anchor="ctr"/>
                </a:tc>
                <a:tc>
                  <a:txBody>
                    <a:bodyPr/>
                    <a:lstStyle/>
                    <a:p>
                      <a:pPr algn="ctr"/>
                      <a:r>
                        <a:rPr lang="en-US" sz="1200" b="1" dirty="0">
                          <a:solidFill>
                            <a:schemeClr val="tx1"/>
                          </a:solidFill>
                        </a:rPr>
                        <a:t>YES</a:t>
                      </a:r>
                    </a:p>
                    <a:p>
                      <a:pPr algn="ctr"/>
                      <a:r>
                        <a:rPr lang="en-US" sz="1200" b="0" dirty="0">
                          <a:solidFill>
                            <a:schemeClr val="tx1"/>
                          </a:solidFill>
                        </a:rPr>
                        <a:t>(1 criterion under CC </a:t>
                      </a:r>
                    </a:p>
                    <a:p>
                      <a:pPr algn="ctr"/>
                      <a:r>
                        <a:rPr lang="en-US" sz="1200" b="0" dirty="0">
                          <a:solidFill>
                            <a:schemeClr val="tx1"/>
                          </a:solidFill>
                        </a:rPr>
                        <a:t>OR 1 criterion under AA </a:t>
                      </a:r>
                    </a:p>
                    <a:p>
                      <a:pPr algn="ctr"/>
                      <a:r>
                        <a:rPr lang="en-US" sz="1200" b="0" dirty="0">
                          <a:solidFill>
                            <a:schemeClr val="tx1"/>
                          </a:solidFill>
                        </a:rPr>
                        <a:t>OR 3 criteria under EB)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Student considered as having graduated via one of the following: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u="sng" dirty="0">
                          <a:solidFill>
                            <a:schemeClr val="tx1"/>
                          </a:solidFill>
                        </a:rPr>
                        <a:t>CTE Concentrator Pathway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u="sng" dirty="0">
                          <a:solidFill>
                            <a:schemeClr val="tx1"/>
                          </a:solidFill>
                        </a:rPr>
                        <a:t>Alternative Assessment Pathway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u="sng" dirty="0">
                          <a:solidFill>
                            <a:schemeClr val="tx1"/>
                          </a:solidFill>
                        </a:rPr>
                        <a:t>Evidence-Based Pathway</a:t>
                      </a:r>
                    </a:p>
                  </a:txBody>
                  <a:tcPr anchor="ctr"/>
                </a:tc>
                <a:extLst>
                  <a:ext uri="{0D108BD9-81ED-4DB2-BD59-A6C34878D82A}">
                    <a16:rowId xmlns:a16="http://schemas.microsoft.com/office/drawing/2014/main" val="3749965031"/>
                  </a:ext>
                </a:extLst>
              </a:tr>
              <a:tr h="621792">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(The special education program, by design, will not meet statewide requirements)</a:t>
                      </a:r>
                      <a:endParaRPr lang="en-US" sz="1200" b="0" i="0" dirty="0">
                        <a:solidFill>
                          <a:schemeClr val="tx1"/>
                        </a:solidFill>
                      </a:endParaRPr>
                    </a:p>
                  </a:txBody>
                  <a:tcPr anchor="ctr"/>
                </a:tc>
                <a:tc hMerge="1">
                  <a:txBody>
                    <a:bodyPr/>
                    <a:lstStyle/>
                    <a:p>
                      <a:endParaRPr lang="en-US"/>
                    </a:p>
                  </a:txBody>
                  <a:tcPr/>
                </a:tc>
                <a:tc hMerge="1">
                  <a:txBody>
                    <a:bodyPr/>
                    <a:lstStyle/>
                    <a:p>
                      <a:endParaRPr lang="en-US"/>
                    </a:p>
                  </a:txBody>
                  <a:tcPr/>
                </a:tc>
                <a:tc>
                  <a:txBody>
                    <a:bodyPr/>
                    <a:lstStyle/>
                    <a:p>
                      <a:r>
                        <a:rPr lang="en-US" sz="1600" dirty="0">
                          <a:solidFill>
                            <a:schemeClr val="tx1"/>
                          </a:solidFill>
                        </a:rPr>
                        <a:t>Student considered as having graduated via </a:t>
                      </a:r>
                    </a:p>
                    <a:p>
                      <a:r>
                        <a:rPr lang="en-US" sz="1600" u="sng" dirty="0">
                          <a:solidFill>
                            <a:schemeClr val="tx1"/>
                          </a:solidFill>
                        </a:rPr>
                        <a:t>successful completion of a special education program</a:t>
                      </a:r>
                    </a:p>
                  </a:txBody>
                  <a:tcPr anchor="ctr"/>
                </a:tc>
                <a:extLst>
                  <a:ext uri="{0D108BD9-81ED-4DB2-BD59-A6C34878D82A}">
                    <a16:rowId xmlns:a16="http://schemas.microsoft.com/office/drawing/2014/main" val="3798358486"/>
                  </a:ext>
                </a:extLst>
              </a:tr>
              <a:tr h="0">
                <a:tc>
                  <a:txBody>
                    <a:bodyPr/>
                    <a:lstStyle/>
                    <a:p>
                      <a:pPr algn="ctr"/>
                      <a:r>
                        <a:rPr lang="en-US" sz="1200" b="1" dirty="0">
                          <a:solidFill>
                            <a:schemeClr val="tx1"/>
                          </a:solidFill>
                        </a:rPr>
                        <a:t>YES</a:t>
                      </a:r>
                    </a:p>
                  </a:txBody>
                  <a:tcPr anchor="ctr"/>
                </a:tc>
                <a:tc>
                  <a:txBody>
                    <a:bodyPr/>
                    <a:lstStyle/>
                    <a:p>
                      <a:pPr algn="ctr"/>
                      <a:r>
                        <a:rPr lang="en-US" sz="1200" b="1" dirty="0">
                          <a:solidFill>
                            <a:schemeClr val="tx1"/>
                          </a:solidFill>
                        </a:rPr>
                        <a:t>YES</a:t>
                      </a:r>
                    </a:p>
                    <a:p>
                      <a:pPr algn="ctr"/>
                      <a:r>
                        <a:rPr lang="en-US" sz="1200" b="0" dirty="0">
                          <a:solidFill>
                            <a:schemeClr val="tx1"/>
                          </a:solidFill>
                        </a:rPr>
                        <a:t>(LEGBR* where no Proficient/Advanced)</a:t>
                      </a:r>
                      <a:endParaRPr lang="en-US" sz="1200" b="1" dirty="0">
                        <a:solidFill>
                          <a:schemeClr val="tx1"/>
                        </a:solidFill>
                      </a:endParaRPr>
                    </a:p>
                  </a:txBody>
                  <a:tcPr anchor="ctr"/>
                </a:tc>
                <a:tc>
                  <a:txBody>
                    <a:bodyPr/>
                    <a:lstStyle/>
                    <a:p>
                      <a:pPr algn="ctr"/>
                      <a:r>
                        <a:rPr lang="en-US" sz="1200" b="1" dirty="0">
                          <a:solidFill>
                            <a:schemeClr val="tx1"/>
                          </a:solidFill>
                        </a:rPr>
                        <a:t>NO</a:t>
                      </a:r>
                      <a:endParaRPr lang="en-US" sz="1200" b="0" dirty="0">
                        <a:solidFill>
                          <a:schemeClr val="tx1"/>
                        </a:solidFill>
                      </a:endParaRPr>
                    </a:p>
                  </a:txBody>
                  <a:tcPr anchor="ctr"/>
                </a:tc>
                <a:tc>
                  <a:txBody>
                    <a:bodyPr/>
                    <a:lstStyle/>
                    <a:p>
                      <a:r>
                        <a:rPr lang="en-US" sz="1600" dirty="0">
                          <a:solidFill>
                            <a:schemeClr val="tx1"/>
                          </a:solidFill>
                        </a:rPr>
                        <a:t>Student eligible to graduate via an </a:t>
                      </a:r>
                      <a:r>
                        <a:rPr lang="en-US" sz="1600" u="sng" dirty="0">
                          <a:solidFill>
                            <a:schemeClr val="tx1"/>
                          </a:solidFill>
                        </a:rPr>
                        <a:t>Act 158 waiver </a:t>
                      </a:r>
                    </a:p>
                  </a:txBody>
                  <a:tcPr anchor="ctr"/>
                </a:tc>
                <a:extLst>
                  <a:ext uri="{0D108BD9-81ED-4DB2-BD59-A6C34878D82A}">
                    <a16:rowId xmlns:a16="http://schemas.microsoft.com/office/drawing/2014/main" val="991874675"/>
                  </a:ext>
                </a:extLst>
              </a:tr>
            </a:tbl>
          </a:graphicData>
        </a:graphic>
      </p:graphicFrame>
      <p:sp>
        <p:nvSpPr>
          <p:cNvPr id="7" name="Date Placeholder 6">
            <a:extLst>
              <a:ext uri="{FF2B5EF4-FFF2-40B4-BE49-F238E27FC236}">
                <a16:creationId xmlns:a16="http://schemas.microsoft.com/office/drawing/2014/main" id="{FF9B2643-8A06-92E1-01DB-31EFC81A3C5B}"/>
              </a:ext>
            </a:extLst>
          </p:cNvPr>
          <p:cNvSpPr>
            <a:spLocks noGrp="1"/>
          </p:cNvSpPr>
          <p:nvPr>
            <p:ph type="dt" sz="half" idx="10"/>
          </p:nvPr>
        </p:nvSpPr>
        <p:spPr/>
        <p:txBody>
          <a:bodyPr/>
          <a:lstStyle/>
          <a:p>
            <a:fld id="{B1C15760-DF15-44D3-BE51-84A885468F1F}" type="datetime1">
              <a:rPr lang="en-US" smtClean="0"/>
              <a:t>11/16/2022</a:t>
            </a:fld>
            <a:endParaRPr lang="en-US" dirty="0"/>
          </a:p>
        </p:txBody>
      </p:sp>
      <p:sp>
        <p:nvSpPr>
          <p:cNvPr id="8" name="Slide Number Placeholder 7">
            <a:extLst>
              <a:ext uri="{FF2B5EF4-FFF2-40B4-BE49-F238E27FC236}">
                <a16:creationId xmlns:a16="http://schemas.microsoft.com/office/drawing/2014/main" id="{6C7CF643-4169-327F-7E10-7F2BDB6F435E}"/>
              </a:ext>
            </a:extLst>
          </p:cNvPr>
          <p:cNvSpPr>
            <a:spLocks noGrp="1"/>
          </p:cNvSpPr>
          <p:nvPr>
            <p:ph type="sldNum" sz="quarter" idx="12"/>
          </p:nvPr>
        </p:nvSpPr>
        <p:spPr/>
        <p:txBody>
          <a:bodyPr/>
          <a:lstStyle/>
          <a:p>
            <a:fld id="{B24F5015-3417-4B27-A586-E4CCF4D77832}" type="slidenum">
              <a:rPr lang="en-US" smtClean="0"/>
              <a:t>5</a:t>
            </a:fld>
            <a:endParaRPr lang="en-US" dirty="0"/>
          </a:p>
        </p:txBody>
      </p:sp>
      <p:sp>
        <p:nvSpPr>
          <p:cNvPr id="12" name="TextBox 11">
            <a:extLst>
              <a:ext uri="{FF2B5EF4-FFF2-40B4-BE49-F238E27FC236}">
                <a16:creationId xmlns:a16="http://schemas.microsoft.com/office/drawing/2014/main" id="{924D2E83-3505-BCA1-A060-B86AFAF580EA}"/>
              </a:ext>
            </a:extLst>
          </p:cNvPr>
          <p:cNvSpPr txBox="1"/>
          <p:nvPr/>
        </p:nvSpPr>
        <p:spPr>
          <a:xfrm>
            <a:off x="2470563" y="6528925"/>
            <a:ext cx="2710999" cy="246221"/>
          </a:xfrm>
          <a:prstGeom prst="rect">
            <a:avLst/>
          </a:prstGeom>
          <a:noFill/>
        </p:spPr>
        <p:txBody>
          <a:bodyPr wrap="none" rtlCol="0">
            <a:spAutoFit/>
          </a:bodyPr>
          <a:lstStyle/>
          <a:p>
            <a:r>
              <a:rPr lang="en-US" sz="1000" dirty="0"/>
              <a:t>*Locally Established, Grade-Based Requirements</a:t>
            </a:r>
          </a:p>
        </p:txBody>
      </p:sp>
      <p:sp>
        <p:nvSpPr>
          <p:cNvPr id="2" name="Oval 1" descr="Act 1 current or prior school circled">
            <a:extLst>
              <a:ext uri="{FF2B5EF4-FFF2-40B4-BE49-F238E27FC236}">
                <a16:creationId xmlns:a16="http://schemas.microsoft.com/office/drawing/2014/main" id="{12197351-0829-E380-A5AD-AD8F627D9B29}"/>
              </a:ext>
            </a:extLst>
          </p:cNvPr>
          <p:cNvSpPr/>
          <p:nvPr/>
        </p:nvSpPr>
        <p:spPr>
          <a:xfrm>
            <a:off x="167146" y="1128674"/>
            <a:ext cx="1331716" cy="47388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he special education program, by design, will meet statewide requirements is circled">
            <a:extLst>
              <a:ext uri="{FF2B5EF4-FFF2-40B4-BE49-F238E27FC236}">
                <a16:creationId xmlns:a16="http://schemas.microsoft.com/office/drawing/2014/main" id="{03D4379E-6BB1-8615-76E1-356E7017BB80}"/>
              </a:ext>
            </a:extLst>
          </p:cNvPr>
          <p:cNvPicPr>
            <a:picLocks noChangeAspect="1"/>
          </p:cNvPicPr>
          <p:nvPr/>
        </p:nvPicPr>
        <p:blipFill>
          <a:blip r:embed="rId3"/>
          <a:stretch>
            <a:fillRect/>
          </a:stretch>
        </p:blipFill>
        <p:spPr>
          <a:xfrm>
            <a:off x="167146" y="5175278"/>
            <a:ext cx="7063212" cy="554048"/>
          </a:xfrm>
          <a:prstGeom prst="rect">
            <a:avLst/>
          </a:prstGeom>
        </p:spPr>
      </p:pic>
      <p:pic>
        <p:nvPicPr>
          <p:cNvPr id="5" name="Picture 4" descr="Student eligible to graduate via an Act 158 Waiver is circled">
            <a:extLst>
              <a:ext uri="{FF2B5EF4-FFF2-40B4-BE49-F238E27FC236}">
                <a16:creationId xmlns:a16="http://schemas.microsoft.com/office/drawing/2014/main" id="{E6DC9124-07C9-39B5-6D0E-BCA8DA170B2D}"/>
              </a:ext>
            </a:extLst>
          </p:cNvPr>
          <p:cNvPicPr>
            <a:picLocks noChangeAspect="1"/>
          </p:cNvPicPr>
          <p:nvPr/>
        </p:nvPicPr>
        <p:blipFill>
          <a:blip r:embed="rId3"/>
          <a:stretch>
            <a:fillRect/>
          </a:stretch>
        </p:blipFill>
        <p:spPr>
          <a:xfrm>
            <a:off x="7230358" y="5802302"/>
            <a:ext cx="4794495" cy="554048"/>
          </a:xfrm>
          <a:prstGeom prst="rect">
            <a:avLst/>
          </a:prstGeom>
        </p:spPr>
      </p:pic>
    </p:spTree>
    <p:extLst>
      <p:ext uri="{BB962C8B-B14F-4D97-AF65-F5344CB8AC3E}">
        <p14:creationId xmlns:p14="http://schemas.microsoft.com/office/powerpoint/2010/main" val="707404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1">
            <a:extLst>
              <a:ext uri="{FF2B5EF4-FFF2-40B4-BE49-F238E27FC236}">
                <a16:creationId xmlns:a16="http://schemas.microsoft.com/office/drawing/2014/main" id="{60C4FDA0-0BB6-3EB3-0C0B-1C07659716E6}"/>
              </a:ext>
            </a:extLst>
          </p:cNvPr>
          <p:cNvGraphicFramePr>
            <a:graphicFrameLocks noGrp="1"/>
          </p:cNvGraphicFramePr>
          <p:nvPr>
            <p:ph idx="1"/>
            <p:extLst>
              <p:ext uri="{D42A27DB-BD31-4B8C-83A1-F6EECF244321}">
                <p14:modId xmlns:p14="http://schemas.microsoft.com/office/powerpoint/2010/main" val="4065154105"/>
              </p:ext>
            </p:extLst>
          </p:nvPr>
        </p:nvGraphicFramePr>
        <p:xfrm>
          <a:off x="167146" y="1838856"/>
          <a:ext cx="11857708" cy="3500009"/>
        </p:xfrm>
        <a:graphic>
          <a:graphicData uri="http://schemas.openxmlformats.org/drawingml/2006/table">
            <a:tbl>
              <a:tblPr firstRow="1" bandRow="1">
                <a:tableStyleId>{8799B23B-EC83-4686-B30A-512413B5E67A}</a:tableStyleId>
              </a:tblPr>
              <a:tblGrid>
                <a:gridCol w="1649824">
                  <a:extLst>
                    <a:ext uri="{9D8B030D-6E8A-4147-A177-3AD203B41FA5}">
                      <a16:colId xmlns:a16="http://schemas.microsoft.com/office/drawing/2014/main" val="4204638642"/>
                    </a:ext>
                  </a:extLst>
                </a:gridCol>
                <a:gridCol w="2922004">
                  <a:extLst>
                    <a:ext uri="{9D8B030D-6E8A-4147-A177-3AD203B41FA5}">
                      <a16:colId xmlns:a16="http://schemas.microsoft.com/office/drawing/2014/main" val="3585039095"/>
                    </a:ext>
                  </a:extLst>
                </a:gridCol>
                <a:gridCol w="1898600">
                  <a:extLst>
                    <a:ext uri="{9D8B030D-6E8A-4147-A177-3AD203B41FA5}">
                      <a16:colId xmlns:a16="http://schemas.microsoft.com/office/drawing/2014/main" val="3401834354"/>
                    </a:ext>
                  </a:extLst>
                </a:gridCol>
                <a:gridCol w="5387280">
                  <a:extLst>
                    <a:ext uri="{9D8B030D-6E8A-4147-A177-3AD203B41FA5}">
                      <a16:colId xmlns:a16="http://schemas.microsoft.com/office/drawing/2014/main" val="1948779358"/>
                    </a:ext>
                  </a:extLst>
                </a:gridCol>
              </a:tblGrid>
              <a:tr h="647081">
                <a:tc rowSpan="2">
                  <a:txBody>
                    <a:bodyPr/>
                    <a:lstStyle/>
                    <a:p>
                      <a:pPr algn="ctr"/>
                      <a:r>
                        <a:rPr lang="en-US" sz="1600" dirty="0"/>
                        <a:t>Local </a:t>
                      </a:r>
                    </a:p>
                    <a:p>
                      <a:pPr algn="ctr"/>
                      <a:r>
                        <a:rPr lang="en-US" sz="1600" dirty="0"/>
                        <a:t>Grad Req.</a:t>
                      </a:r>
                    </a:p>
                    <a:p>
                      <a:pPr algn="ctr"/>
                      <a:r>
                        <a:rPr lang="en-US" sz="1200" b="0" dirty="0">
                          <a:solidFill>
                            <a:schemeClr val="tx1"/>
                          </a:solidFill>
                        </a:rPr>
                        <a:t>(Act 1: current or prior school)</a:t>
                      </a:r>
                    </a:p>
                  </a:txBody>
                  <a:tcPr anchor="ctr">
                    <a:solidFill>
                      <a:schemeClr val="bg1">
                        <a:lumMod val="75000"/>
                      </a:schemeClr>
                    </a:solidFill>
                  </a:tcPr>
                </a:tc>
                <a:tc gridSpan="2">
                  <a:txBody>
                    <a:bodyPr/>
                    <a:lstStyle/>
                    <a:p>
                      <a:pPr algn="ctr"/>
                      <a:r>
                        <a:rPr lang="en-US" sz="1600" dirty="0"/>
                        <a:t>Statewide Grad Req.</a:t>
                      </a:r>
                    </a:p>
                  </a:txBody>
                  <a:tcPr anchor="ctr">
                    <a:solidFill>
                      <a:schemeClr val="bg1">
                        <a:lumMod val="75000"/>
                      </a:schemeClr>
                    </a:solidFill>
                  </a:tcPr>
                </a:tc>
                <a:tc hMerge="1">
                  <a:txBody>
                    <a:bodyPr/>
                    <a:lstStyle/>
                    <a:p>
                      <a:pPr algn="ctr"/>
                      <a:r>
                        <a:rPr lang="en-US" sz="1600" dirty="0"/>
                        <a:t>Statewide Grad Req.</a:t>
                      </a:r>
                    </a:p>
                  </a:txBody>
                  <a:tcPr anchor="ctr">
                    <a:solidFill>
                      <a:schemeClr val="bg1">
                        <a:lumMod val="75000"/>
                      </a:schemeClr>
                    </a:solidFill>
                  </a:tcPr>
                </a:tc>
                <a:tc rowSpan="2">
                  <a:txBody>
                    <a:bodyPr/>
                    <a:lstStyle/>
                    <a:p>
                      <a:pPr algn="ctr"/>
                      <a:r>
                        <a:rPr lang="en-US" sz="1600" dirty="0"/>
                        <a:t>Students Not Awarded Local Diplomas</a:t>
                      </a:r>
                    </a:p>
                  </a:txBody>
                  <a:tcPr anchor="ctr">
                    <a:solidFill>
                      <a:schemeClr val="bg1">
                        <a:lumMod val="75000"/>
                      </a:schemeClr>
                    </a:solidFill>
                  </a:tcPr>
                </a:tc>
                <a:extLst>
                  <a:ext uri="{0D108BD9-81ED-4DB2-BD59-A6C34878D82A}">
                    <a16:rowId xmlns:a16="http://schemas.microsoft.com/office/drawing/2014/main" val="945690676"/>
                  </a:ext>
                </a:extLst>
              </a:tr>
              <a:tr h="594360">
                <a:tc vMerge="1">
                  <a:txBody>
                    <a:bodyPr/>
                    <a:lstStyle/>
                    <a:p>
                      <a:pPr algn="ctr"/>
                      <a:r>
                        <a:rPr lang="en-US" dirty="0"/>
                        <a:t>Local </a:t>
                      </a:r>
                    </a:p>
                    <a:p>
                      <a:pPr algn="ctr"/>
                      <a:r>
                        <a:rPr lang="en-US" dirty="0"/>
                        <a:t>Grad Req.</a:t>
                      </a:r>
                    </a:p>
                    <a:p>
                      <a:pPr algn="ctr"/>
                      <a:r>
                        <a:rPr lang="en-US" sz="1000" b="0" dirty="0"/>
                        <a:t>(either current or prior school entity)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Keystone Content Criteria</a:t>
                      </a:r>
                    </a:p>
                  </a:txBody>
                  <a:tcPr anchor="ctr"/>
                </a:tc>
                <a:tc>
                  <a:txBody>
                    <a:bodyPr/>
                    <a:lstStyle/>
                    <a:p>
                      <a:pPr algn="ctr"/>
                      <a:r>
                        <a:rPr lang="en-US" sz="1400" b="1" dirty="0">
                          <a:solidFill>
                            <a:schemeClr val="tx1"/>
                          </a:solidFill>
                        </a:rPr>
                        <a:t>Pathway-Specific Criteria</a:t>
                      </a:r>
                    </a:p>
                  </a:txBody>
                  <a:tcPr anchor="ctr"/>
                </a:tc>
                <a:tc vMerge="1">
                  <a:txBody>
                    <a:bodyPr/>
                    <a:lstStyle/>
                    <a:p>
                      <a:pPr algn="ctr"/>
                      <a:r>
                        <a:rPr lang="en-US" dirty="0"/>
                        <a:t>Granting Diplomas to Students Experiencing </a:t>
                      </a:r>
                    </a:p>
                    <a:p>
                      <a:pPr algn="ctr"/>
                      <a:r>
                        <a:rPr lang="en-US" dirty="0"/>
                        <a:t>Education Instability</a:t>
                      </a:r>
                    </a:p>
                  </a:txBody>
                  <a:tcPr anchor="ctr"/>
                </a:tc>
                <a:extLst>
                  <a:ext uri="{0D108BD9-81ED-4DB2-BD59-A6C34878D82A}">
                    <a16:rowId xmlns:a16="http://schemas.microsoft.com/office/drawing/2014/main" val="669578240"/>
                  </a:ext>
                </a:extLst>
              </a:tr>
              <a:tr h="612648">
                <a:tc>
                  <a:txBody>
                    <a:bodyPr/>
                    <a:lstStyle/>
                    <a:p>
                      <a:pPr algn="ctr"/>
                      <a:r>
                        <a:rPr lang="en-US" sz="1200" b="1" dirty="0">
                          <a:solidFill>
                            <a:schemeClr val="tx1"/>
                          </a:solidFill>
                        </a:rPr>
                        <a:t>NO</a:t>
                      </a:r>
                    </a:p>
                  </a:txBody>
                  <a:tcPr anchor="ctr"/>
                </a:tc>
                <a:tc>
                  <a:txBody>
                    <a:bodyPr/>
                    <a:lstStyle/>
                    <a:p>
                      <a:pPr algn="ctr"/>
                      <a:r>
                        <a:rPr lang="en-US" sz="1200" b="1" dirty="0">
                          <a:solidFill>
                            <a:schemeClr val="tx1"/>
                          </a:solidFill>
                        </a:rPr>
                        <a:t>YES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rPr>
                        <a:t>(LEGBR* where no Proficient/Advanced)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MAYBE</a:t>
                      </a:r>
                      <a:endParaRPr lang="en-US" sz="1200" b="1" i="0" dirty="0">
                        <a:solidFill>
                          <a:schemeClr val="tx1"/>
                        </a:solidFill>
                      </a:endParaRPr>
                    </a:p>
                  </a:txBody>
                  <a:tcPr anchor="ctr"/>
                </a:tc>
                <a:tc>
                  <a:txBody>
                    <a:bodyPr/>
                    <a:lstStyle/>
                    <a:p>
                      <a:pPr algn="l"/>
                      <a:r>
                        <a:rPr lang="en-US" sz="1600" dirty="0">
                          <a:solidFill>
                            <a:schemeClr val="tx1"/>
                          </a:solidFill>
                        </a:rPr>
                        <a:t>Act 1: student may request a </a:t>
                      </a:r>
                      <a:r>
                        <a:rPr lang="en-US" sz="1600" u="sng" dirty="0">
                          <a:solidFill>
                            <a:schemeClr val="tx1"/>
                          </a:solidFill>
                        </a:rPr>
                        <a:t>Keystone diploma </a:t>
                      </a:r>
                    </a:p>
                    <a:p>
                      <a:pPr algn="l"/>
                      <a:r>
                        <a:rPr lang="en-US" sz="1600" dirty="0">
                          <a:solidFill>
                            <a:schemeClr val="tx1"/>
                          </a:solidFill>
                        </a:rPr>
                        <a:t>(reflected as a non-graduate in the LEA Grad Rate)</a:t>
                      </a:r>
                      <a:endParaRPr lang="en-US" sz="1600" i="1" dirty="0">
                        <a:solidFill>
                          <a:schemeClr val="tx1"/>
                        </a:solidFill>
                      </a:endParaRPr>
                    </a:p>
                  </a:txBody>
                  <a:tcPr anchor="ctr"/>
                </a:tc>
                <a:extLst>
                  <a:ext uri="{0D108BD9-81ED-4DB2-BD59-A6C34878D82A}">
                    <a16:rowId xmlns:a16="http://schemas.microsoft.com/office/drawing/2014/main" val="3332977778"/>
                  </a:ext>
                </a:extLst>
              </a:tr>
              <a:tr h="137160">
                <a:tc>
                  <a:txBody>
                    <a:bodyPr/>
                    <a:lstStyle/>
                    <a:p>
                      <a:pPr algn="ctr"/>
                      <a:r>
                        <a:rPr lang="en-US" sz="1200" b="1" dirty="0">
                          <a:solidFill>
                            <a:schemeClr val="tx1"/>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dirty="0">
                          <a:solidFill>
                            <a:schemeClr val="tx1"/>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dirty="0">
                          <a:solidFill>
                            <a:schemeClr val="tx1"/>
                          </a:solidFill>
                        </a:rPr>
                        <a:t>NO</a:t>
                      </a:r>
                    </a:p>
                  </a:txBody>
                  <a:tcPr anchor="ctr"/>
                </a:tc>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Student </a:t>
                      </a:r>
                      <a:r>
                        <a:rPr lang="en-US" sz="1600" u="sng" dirty="0">
                          <a:solidFill>
                            <a:schemeClr val="tx1"/>
                          </a:solidFill>
                        </a:rPr>
                        <a:t>ineligible</a:t>
                      </a:r>
                      <a:r>
                        <a:rPr lang="en-US" sz="1600" u="none" dirty="0">
                          <a:solidFill>
                            <a:schemeClr val="tx1"/>
                          </a:solidFill>
                        </a:rPr>
                        <a:t> </a:t>
                      </a:r>
                      <a:r>
                        <a:rPr lang="en-US" sz="1600" dirty="0">
                          <a:solidFill>
                            <a:schemeClr val="tx1"/>
                          </a:solidFill>
                        </a:rPr>
                        <a:t>to receive a diploma</a:t>
                      </a:r>
                      <a:endParaRPr lang="en-US" sz="1600" u="sng" dirty="0">
                        <a:solidFill>
                          <a:schemeClr val="tx1"/>
                        </a:solidFill>
                      </a:endParaRPr>
                    </a:p>
                    <a:p>
                      <a:pPr algn="l"/>
                      <a:endParaRPr lang="en-US" sz="1600" i="1" dirty="0">
                        <a:solidFill>
                          <a:schemeClr val="tx1"/>
                        </a:solidFill>
                      </a:endParaRPr>
                    </a:p>
                  </a:txBody>
                  <a:tcPr anchor="ctr"/>
                </a:tc>
                <a:extLst>
                  <a:ext uri="{0D108BD9-81ED-4DB2-BD59-A6C34878D82A}">
                    <a16:rowId xmlns:a16="http://schemas.microsoft.com/office/drawing/2014/main" val="2788014027"/>
                  </a:ext>
                </a:extLst>
              </a:tr>
              <a:tr h="137160">
                <a:tc>
                  <a:txBody>
                    <a:bodyPr/>
                    <a:lstStyle/>
                    <a:p>
                      <a:pPr algn="ctr"/>
                      <a:r>
                        <a:rPr lang="en-US" sz="1200" b="1" dirty="0">
                          <a:solidFill>
                            <a:schemeClr val="tx1"/>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dirty="0">
                          <a:solidFill>
                            <a:schemeClr val="tx1"/>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dirty="0">
                          <a:solidFill>
                            <a:schemeClr val="tx1"/>
                          </a:solidFill>
                        </a:rPr>
                        <a:t>YES</a:t>
                      </a:r>
                    </a:p>
                  </a:txBody>
                  <a:tcPr anchor="ctr"/>
                </a:tc>
                <a:tc vMerge="1">
                  <a:txBody>
                    <a:bodyPr/>
                    <a:lstStyle/>
                    <a:p>
                      <a:endParaRPr lang="en-US"/>
                    </a:p>
                  </a:txBody>
                  <a:tcPr/>
                </a:tc>
                <a:extLst>
                  <a:ext uri="{0D108BD9-81ED-4DB2-BD59-A6C34878D82A}">
                    <a16:rowId xmlns:a16="http://schemas.microsoft.com/office/drawing/2014/main" val="4279889315"/>
                  </a:ext>
                </a:extLst>
              </a:tr>
              <a:tr h="204216">
                <a:tc>
                  <a:txBody>
                    <a:bodyPr/>
                    <a:lstStyle/>
                    <a:p>
                      <a:pPr algn="ctr"/>
                      <a:r>
                        <a:rPr lang="en-US" sz="1200" b="1" dirty="0">
                          <a:solidFill>
                            <a:schemeClr val="tx1"/>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dirty="0">
                          <a:solidFill>
                            <a:schemeClr val="tx1"/>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dirty="0">
                          <a:solidFill>
                            <a:schemeClr val="tx1"/>
                          </a:solidFill>
                        </a:rPr>
                        <a:t>NO</a:t>
                      </a:r>
                    </a:p>
                  </a:txBody>
                  <a:tcPr anchor="ctr"/>
                </a:tc>
                <a:tc vMerge="1">
                  <a:txBody>
                    <a:bodyPr/>
                    <a:lstStyle/>
                    <a:p>
                      <a:endParaRPr lang="en-US"/>
                    </a:p>
                  </a:txBody>
                  <a:tcPr/>
                </a:tc>
                <a:extLst>
                  <a:ext uri="{0D108BD9-81ED-4DB2-BD59-A6C34878D82A}">
                    <a16:rowId xmlns:a16="http://schemas.microsoft.com/office/drawing/2014/main" val="1621685895"/>
                  </a:ext>
                </a:extLst>
              </a:tr>
              <a:tr h="204216">
                <a:tc>
                  <a:txBody>
                    <a:bodyPr/>
                    <a:lstStyle/>
                    <a:p>
                      <a:pPr algn="ctr"/>
                      <a:r>
                        <a:rPr lang="en-US" sz="1200" b="1" dirty="0">
                          <a:solidFill>
                            <a:schemeClr val="tx1"/>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dirty="0">
                          <a:solidFill>
                            <a:schemeClr val="tx1"/>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a:solidFill>
                            <a:schemeClr val="tx1"/>
                          </a:solidFill>
                        </a:rPr>
                        <a:t>YES</a:t>
                      </a:r>
                      <a:endParaRPr lang="en-US" sz="1200" b="1" i="0" dirty="0">
                        <a:solidFill>
                          <a:schemeClr val="tx1"/>
                        </a:solidFill>
                      </a:endParaRPr>
                    </a:p>
                  </a:txBody>
                  <a:tcPr anchor="ctr"/>
                </a:tc>
                <a:tc vMerge="1">
                  <a:txBody>
                    <a:bodyPr/>
                    <a:lstStyle/>
                    <a:p>
                      <a:endParaRPr lang="en-US"/>
                    </a:p>
                  </a:txBody>
                  <a:tcPr/>
                </a:tc>
                <a:extLst>
                  <a:ext uri="{0D108BD9-81ED-4DB2-BD59-A6C34878D82A}">
                    <a16:rowId xmlns:a16="http://schemas.microsoft.com/office/drawing/2014/main" val="4280817380"/>
                  </a:ext>
                </a:extLst>
              </a:tr>
              <a:tr h="204216">
                <a:tc>
                  <a:txBody>
                    <a:bodyPr/>
                    <a:lstStyle/>
                    <a:p>
                      <a:pPr algn="ctr"/>
                      <a:r>
                        <a:rPr lang="en-US" sz="1200" b="1" dirty="0">
                          <a:solidFill>
                            <a:schemeClr val="tx1"/>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dirty="0">
                          <a:solidFill>
                            <a:schemeClr val="tx1"/>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NO</a:t>
                      </a:r>
                      <a:endParaRPr lang="en-US" sz="1200" b="1" i="0" dirty="0">
                        <a:solidFill>
                          <a:schemeClr val="tx1"/>
                        </a:solidFill>
                      </a:endParaRPr>
                    </a:p>
                  </a:txBody>
                  <a:tcPr anchor="ctr"/>
                </a:tc>
                <a:tc vMerge="1">
                  <a:txBody>
                    <a:bodyPr/>
                    <a:lstStyle/>
                    <a:p>
                      <a:endParaRPr lang="en-US"/>
                    </a:p>
                  </a:txBody>
                  <a:tcPr/>
                </a:tc>
                <a:extLst>
                  <a:ext uri="{0D108BD9-81ED-4DB2-BD59-A6C34878D82A}">
                    <a16:rowId xmlns:a16="http://schemas.microsoft.com/office/drawing/2014/main" val="1077133892"/>
                  </a:ext>
                </a:extLst>
              </a:tr>
              <a:tr h="204216">
                <a:tc>
                  <a:txBody>
                    <a:bodyPr/>
                    <a:lstStyle/>
                    <a:p>
                      <a:pPr algn="ctr"/>
                      <a:r>
                        <a:rPr lang="en-US" sz="1200" b="1" dirty="0">
                          <a:solidFill>
                            <a:schemeClr val="tx1"/>
                          </a:solidFill>
                        </a:rPr>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dirty="0">
                          <a:solidFill>
                            <a:schemeClr val="tx1"/>
                          </a:solidFill>
                        </a:rPr>
                        <a:t>YES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i="0" dirty="0">
                          <a:solidFill>
                            <a:schemeClr val="tx1"/>
                          </a:solidFill>
                        </a:rPr>
                        <a:t>YES</a:t>
                      </a:r>
                    </a:p>
                  </a:txBody>
                  <a:tcPr anchor="ctr"/>
                </a:tc>
                <a:tc vMerge="1">
                  <a:txBody>
                    <a:bodyPr/>
                    <a:lstStyle/>
                    <a:p>
                      <a:pPr algn="l"/>
                      <a:endParaRPr lang="en-US" sz="1600" i="1" dirty="0">
                        <a:solidFill>
                          <a:schemeClr val="tx1"/>
                        </a:solidFill>
                      </a:endParaRPr>
                    </a:p>
                  </a:txBody>
                  <a:tcPr anchor="ctr"/>
                </a:tc>
                <a:extLst>
                  <a:ext uri="{0D108BD9-81ED-4DB2-BD59-A6C34878D82A}">
                    <a16:rowId xmlns:a16="http://schemas.microsoft.com/office/drawing/2014/main" val="3552037384"/>
                  </a:ext>
                </a:extLst>
              </a:tr>
            </a:tbl>
          </a:graphicData>
        </a:graphic>
      </p:graphicFrame>
      <p:sp>
        <p:nvSpPr>
          <p:cNvPr id="7" name="Date Placeholder 6">
            <a:extLst>
              <a:ext uri="{FF2B5EF4-FFF2-40B4-BE49-F238E27FC236}">
                <a16:creationId xmlns:a16="http://schemas.microsoft.com/office/drawing/2014/main" id="{FF9B2643-8A06-92E1-01DB-31EFC81A3C5B}"/>
              </a:ext>
            </a:extLst>
          </p:cNvPr>
          <p:cNvSpPr>
            <a:spLocks noGrp="1"/>
          </p:cNvSpPr>
          <p:nvPr>
            <p:ph type="dt" sz="half" idx="10"/>
          </p:nvPr>
        </p:nvSpPr>
        <p:spPr/>
        <p:txBody>
          <a:bodyPr/>
          <a:lstStyle/>
          <a:p>
            <a:fld id="{B1C15760-DF15-44D3-BE51-84A885468F1F}" type="datetime1">
              <a:rPr lang="en-US" smtClean="0"/>
              <a:t>11/16/2022</a:t>
            </a:fld>
            <a:endParaRPr lang="en-US" dirty="0"/>
          </a:p>
        </p:txBody>
      </p:sp>
      <p:sp>
        <p:nvSpPr>
          <p:cNvPr id="8" name="Slide Number Placeholder 7">
            <a:extLst>
              <a:ext uri="{FF2B5EF4-FFF2-40B4-BE49-F238E27FC236}">
                <a16:creationId xmlns:a16="http://schemas.microsoft.com/office/drawing/2014/main" id="{6C7CF643-4169-327F-7E10-7F2BDB6F435E}"/>
              </a:ext>
            </a:extLst>
          </p:cNvPr>
          <p:cNvSpPr>
            <a:spLocks noGrp="1"/>
          </p:cNvSpPr>
          <p:nvPr>
            <p:ph type="sldNum" sz="quarter" idx="12"/>
          </p:nvPr>
        </p:nvSpPr>
        <p:spPr/>
        <p:txBody>
          <a:bodyPr/>
          <a:lstStyle/>
          <a:p>
            <a:fld id="{B24F5015-3417-4B27-A586-E4CCF4D77832}" type="slidenum">
              <a:rPr lang="en-US" smtClean="0"/>
              <a:t>6</a:t>
            </a:fld>
            <a:endParaRPr lang="en-US" dirty="0"/>
          </a:p>
        </p:txBody>
      </p:sp>
      <p:sp>
        <p:nvSpPr>
          <p:cNvPr id="12" name="TextBox 11">
            <a:extLst>
              <a:ext uri="{FF2B5EF4-FFF2-40B4-BE49-F238E27FC236}">
                <a16:creationId xmlns:a16="http://schemas.microsoft.com/office/drawing/2014/main" id="{924D2E83-3505-BCA1-A060-B86AFAF580EA}"/>
              </a:ext>
            </a:extLst>
          </p:cNvPr>
          <p:cNvSpPr txBox="1"/>
          <p:nvPr/>
        </p:nvSpPr>
        <p:spPr>
          <a:xfrm>
            <a:off x="2772221" y="6415801"/>
            <a:ext cx="2710999" cy="246221"/>
          </a:xfrm>
          <a:prstGeom prst="rect">
            <a:avLst/>
          </a:prstGeom>
          <a:noFill/>
        </p:spPr>
        <p:txBody>
          <a:bodyPr wrap="none" rtlCol="0">
            <a:spAutoFit/>
          </a:bodyPr>
          <a:lstStyle/>
          <a:p>
            <a:r>
              <a:rPr lang="en-US" sz="1000" dirty="0"/>
              <a:t>*Locally Established, Grade-Based Requirements</a:t>
            </a:r>
          </a:p>
        </p:txBody>
      </p:sp>
      <p:sp>
        <p:nvSpPr>
          <p:cNvPr id="2" name="Oval 1" descr="Act 1 current or prior school is circled">
            <a:extLst>
              <a:ext uri="{FF2B5EF4-FFF2-40B4-BE49-F238E27FC236}">
                <a16:creationId xmlns:a16="http://schemas.microsoft.com/office/drawing/2014/main" id="{12197351-0829-E380-A5AD-AD8F627D9B29}"/>
              </a:ext>
            </a:extLst>
          </p:cNvPr>
          <p:cNvSpPr/>
          <p:nvPr/>
        </p:nvSpPr>
        <p:spPr>
          <a:xfrm>
            <a:off x="167146" y="2466511"/>
            <a:ext cx="1642993" cy="51015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ct 1: student may request a Keystone diploma (reflected as a non-graduate in the LEA Grad rate) is circled">
            <a:extLst>
              <a:ext uri="{FF2B5EF4-FFF2-40B4-BE49-F238E27FC236}">
                <a16:creationId xmlns:a16="http://schemas.microsoft.com/office/drawing/2014/main" id="{3B7676B8-61D8-4239-D158-AE84ACD16879}"/>
              </a:ext>
            </a:extLst>
          </p:cNvPr>
          <p:cNvPicPr>
            <a:picLocks noChangeAspect="1"/>
          </p:cNvPicPr>
          <p:nvPr/>
        </p:nvPicPr>
        <p:blipFill>
          <a:blip r:embed="rId3"/>
          <a:stretch>
            <a:fillRect/>
          </a:stretch>
        </p:blipFill>
        <p:spPr>
          <a:xfrm>
            <a:off x="6605081" y="3064411"/>
            <a:ext cx="5419773" cy="651353"/>
          </a:xfrm>
          <a:prstGeom prst="rect">
            <a:avLst/>
          </a:prstGeom>
        </p:spPr>
      </p:pic>
      <p:sp>
        <p:nvSpPr>
          <p:cNvPr id="6" name="Title 1">
            <a:extLst>
              <a:ext uri="{FF2B5EF4-FFF2-40B4-BE49-F238E27FC236}">
                <a16:creationId xmlns:a16="http://schemas.microsoft.com/office/drawing/2014/main" id="{BD84B86B-1BA5-F26F-781F-945FE8B1BF97}"/>
              </a:ext>
            </a:extLst>
          </p:cNvPr>
          <p:cNvSpPr>
            <a:spLocks noGrp="1"/>
          </p:cNvSpPr>
          <p:nvPr>
            <p:ph type="title"/>
          </p:nvPr>
        </p:nvSpPr>
        <p:spPr>
          <a:xfrm>
            <a:off x="838200" y="365125"/>
            <a:ext cx="10515600" cy="1325563"/>
          </a:xfrm>
        </p:spPr>
        <p:txBody>
          <a:bodyPr>
            <a:normAutofit/>
          </a:bodyPr>
          <a:lstStyle/>
          <a:p>
            <a:r>
              <a:rPr lang="en-US" sz="3600" dirty="0"/>
              <a:t>Scenarios in which students </a:t>
            </a:r>
            <a:br>
              <a:rPr lang="en-US" sz="3600" dirty="0"/>
            </a:br>
            <a:r>
              <a:rPr lang="en-US" sz="3600" dirty="0"/>
              <a:t>aren’t granted diplomas by the LEA</a:t>
            </a:r>
          </a:p>
        </p:txBody>
      </p:sp>
    </p:spTree>
    <p:extLst>
      <p:ext uri="{BB962C8B-B14F-4D97-AF65-F5344CB8AC3E}">
        <p14:creationId xmlns:p14="http://schemas.microsoft.com/office/powerpoint/2010/main" val="3189487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7A3E1-65DA-89CE-CD0D-2EDC4DD12630}"/>
              </a:ext>
            </a:extLst>
          </p:cNvPr>
          <p:cNvSpPr>
            <a:spLocks noGrp="1"/>
          </p:cNvSpPr>
          <p:nvPr>
            <p:ph type="title"/>
          </p:nvPr>
        </p:nvSpPr>
        <p:spPr/>
        <p:txBody>
          <a:bodyPr/>
          <a:lstStyle/>
          <a:p>
            <a:r>
              <a:rPr lang="en-US" dirty="0"/>
              <a:t>Algebra I, Biology, Literature </a:t>
            </a:r>
          </a:p>
        </p:txBody>
      </p:sp>
      <p:sp>
        <p:nvSpPr>
          <p:cNvPr id="3" name="Text Placeholder 2">
            <a:extLst>
              <a:ext uri="{FF2B5EF4-FFF2-40B4-BE49-F238E27FC236}">
                <a16:creationId xmlns:a16="http://schemas.microsoft.com/office/drawing/2014/main" id="{5B08B0DB-D371-35B1-AB80-A596ADD11502}"/>
              </a:ext>
            </a:extLst>
          </p:cNvPr>
          <p:cNvSpPr>
            <a:spLocks noGrp="1"/>
          </p:cNvSpPr>
          <p:nvPr>
            <p:ph type="body" idx="1"/>
          </p:nvPr>
        </p:nvSpPr>
        <p:spPr/>
        <p:txBody>
          <a:bodyPr/>
          <a:lstStyle/>
          <a:p>
            <a:r>
              <a:rPr lang="en-US" dirty="0"/>
              <a:t>Keystone Courses</a:t>
            </a:r>
          </a:p>
          <a:p>
            <a:r>
              <a:rPr lang="en-US" dirty="0"/>
              <a:t>Keystone Exams</a:t>
            </a:r>
          </a:p>
          <a:p>
            <a:r>
              <a:rPr lang="en-US" dirty="0"/>
              <a:t>Locally Established, Grade-Based Requirements for Keystone Content</a:t>
            </a:r>
          </a:p>
        </p:txBody>
      </p:sp>
      <p:sp>
        <p:nvSpPr>
          <p:cNvPr id="4" name="Date Placeholder 3">
            <a:extLst>
              <a:ext uri="{FF2B5EF4-FFF2-40B4-BE49-F238E27FC236}">
                <a16:creationId xmlns:a16="http://schemas.microsoft.com/office/drawing/2014/main" id="{E74B8637-D012-DA9B-5A2A-1B6643CBE31B}"/>
              </a:ext>
            </a:extLst>
          </p:cNvPr>
          <p:cNvSpPr>
            <a:spLocks noGrp="1"/>
          </p:cNvSpPr>
          <p:nvPr>
            <p:ph type="dt" sz="half" idx="10"/>
          </p:nvPr>
        </p:nvSpPr>
        <p:spPr/>
        <p:txBody>
          <a:bodyPr/>
          <a:lstStyle/>
          <a:p>
            <a:fld id="{A918DB6E-6D70-4FEC-A112-5F97BC4AEE43}" type="datetime1">
              <a:rPr lang="en-US" smtClean="0"/>
              <a:t>11/16/2022</a:t>
            </a:fld>
            <a:endParaRPr lang="en-US" dirty="0"/>
          </a:p>
        </p:txBody>
      </p:sp>
      <p:sp>
        <p:nvSpPr>
          <p:cNvPr id="5" name="Slide Number Placeholder 4">
            <a:extLst>
              <a:ext uri="{FF2B5EF4-FFF2-40B4-BE49-F238E27FC236}">
                <a16:creationId xmlns:a16="http://schemas.microsoft.com/office/drawing/2014/main" id="{388DE369-4A97-CCF8-47CF-7A86F32244FA}"/>
              </a:ext>
            </a:extLst>
          </p:cNvPr>
          <p:cNvSpPr>
            <a:spLocks noGrp="1"/>
          </p:cNvSpPr>
          <p:nvPr>
            <p:ph type="sldNum" sz="quarter" idx="12"/>
          </p:nvPr>
        </p:nvSpPr>
        <p:spPr/>
        <p:txBody>
          <a:bodyPr/>
          <a:lstStyle/>
          <a:p>
            <a:fld id="{B24F5015-3417-4B27-A586-E4CCF4D77832}" type="slidenum">
              <a:rPr lang="en-US" smtClean="0"/>
              <a:t>7</a:t>
            </a:fld>
            <a:endParaRPr lang="en-US" dirty="0"/>
          </a:p>
        </p:txBody>
      </p:sp>
    </p:spTree>
    <p:extLst>
      <p:ext uri="{BB962C8B-B14F-4D97-AF65-F5344CB8AC3E}">
        <p14:creationId xmlns:p14="http://schemas.microsoft.com/office/powerpoint/2010/main" val="207315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709CF-B3E7-3FEB-1A14-6F6381F40951}"/>
              </a:ext>
            </a:extLst>
          </p:cNvPr>
          <p:cNvSpPr>
            <a:spLocks noGrp="1"/>
          </p:cNvSpPr>
          <p:nvPr>
            <p:ph type="title"/>
          </p:nvPr>
        </p:nvSpPr>
        <p:spPr/>
        <p:txBody>
          <a:bodyPr/>
          <a:lstStyle/>
          <a:p>
            <a:r>
              <a:rPr lang="en-US" dirty="0"/>
              <a:t>Keystone Content</a:t>
            </a:r>
          </a:p>
        </p:txBody>
      </p:sp>
      <p:sp>
        <p:nvSpPr>
          <p:cNvPr id="3" name="Content Placeholder 2">
            <a:extLst>
              <a:ext uri="{FF2B5EF4-FFF2-40B4-BE49-F238E27FC236}">
                <a16:creationId xmlns:a16="http://schemas.microsoft.com/office/drawing/2014/main" id="{816070CE-0178-DF8E-C173-981D46D5E7C8}"/>
              </a:ext>
            </a:extLst>
          </p:cNvPr>
          <p:cNvSpPr>
            <a:spLocks noGrp="1"/>
          </p:cNvSpPr>
          <p:nvPr>
            <p:ph idx="1"/>
          </p:nvPr>
        </p:nvSpPr>
        <p:spPr/>
        <p:txBody>
          <a:bodyPr>
            <a:normAutofit/>
          </a:bodyPr>
          <a:lstStyle/>
          <a:p>
            <a:pPr marL="514350" indent="-514350">
              <a:buFont typeface="+mj-lt"/>
              <a:buAutoNum type="arabicPeriod"/>
            </a:pPr>
            <a:r>
              <a:rPr lang="en-US" dirty="0"/>
              <a:t>Must a student participate in the Keystone Exams in order to graduate via a pathway?</a:t>
            </a:r>
          </a:p>
          <a:p>
            <a:pPr marL="514350" indent="-514350">
              <a:buFont typeface="+mj-lt"/>
              <a:buAutoNum type="arabicPeriod"/>
            </a:pPr>
            <a:r>
              <a:rPr lang="en-US" dirty="0"/>
              <a:t>What do I do with a senior transfer student who hasn’t participated in any of the Keystone Exams?</a:t>
            </a:r>
          </a:p>
          <a:p>
            <a:pPr marL="514350" indent="-514350">
              <a:buFont typeface="+mj-lt"/>
              <a:buAutoNum type="arabicPeriod"/>
            </a:pPr>
            <a:r>
              <a:rPr lang="en-US" dirty="0"/>
              <a:t>What do I do with a transfer student who has no transcript?</a:t>
            </a:r>
          </a:p>
          <a:p>
            <a:pPr marL="514350" indent="-514350">
              <a:buFont typeface="+mj-lt"/>
              <a:buAutoNum type="arabicPeriod"/>
            </a:pPr>
            <a:r>
              <a:rPr lang="en-US" dirty="0"/>
              <a:t>Must all students successfully complete the Keystone ‘trigger’ courses in order to graduate?</a:t>
            </a:r>
          </a:p>
          <a:p>
            <a:pPr marL="514350" indent="-514350">
              <a:buFont typeface="+mj-lt"/>
              <a:buAutoNum type="arabicPeriod"/>
            </a:pPr>
            <a:r>
              <a:rPr lang="en-US" dirty="0"/>
              <a:t>Do all courses that meet LEGBR need to be coded as ‘trigger’ courses?</a:t>
            </a:r>
          </a:p>
        </p:txBody>
      </p:sp>
      <p:sp>
        <p:nvSpPr>
          <p:cNvPr id="4" name="Date Placeholder 3">
            <a:extLst>
              <a:ext uri="{FF2B5EF4-FFF2-40B4-BE49-F238E27FC236}">
                <a16:creationId xmlns:a16="http://schemas.microsoft.com/office/drawing/2014/main" id="{81A6BD73-9A8D-8655-751D-C7D3E705D8F2}"/>
              </a:ext>
            </a:extLst>
          </p:cNvPr>
          <p:cNvSpPr>
            <a:spLocks noGrp="1"/>
          </p:cNvSpPr>
          <p:nvPr>
            <p:ph type="dt" sz="half" idx="10"/>
          </p:nvPr>
        </p:nvSpPr>
        <p:spPr/>
        <p:txBody>
          <a:bodyPr/>
          <a:lstStyle/>
          <a:p>
            <a:fld id="{A1DC029C-5B17-409B-86F2-A65FE5BE79A1}" type="datetime1">
              <a:rPr lang="en-US" smtClean="0"/>
              <a:t>11/16/2022</a:t>
            </a:fld>
            <a:endParaRPr lang="en-US" dirty="0"/>
          </a:p>
        </p:txBody>
      </p:sp>
      <p:sp>
        <p:nvSpPr>
          <p:cNvPr id="5" name="Slide Number Placeholder 4">
            <a:extLst>
              <a:ext uri="{FF2B5EF4-FFF2-40B4-BE49-F238E27FC236}">
                <a16:creationId xmlns:a16="http://schemas.microsoft.com/office/drawing/2014/main" id="{4978C40A-AC09-3808-5DDB-E61641E31553}"/>
              </a:ext>
            </a:extLst>
          </p:cNvPr>
          <p:cNvSpPr>
            <a:spLocks noGrp="1"/>
          </p:cNvSpPr>
          <p:nvPr>
            <p:ph type="sldNum" sz="quarter" idx="12"/>
          </p:nvPr>
        </p:nvSpPr>
        <p:spPr/>
        <p:txBody>
          <a:bodyPr/>
          <a:lstStyle/>
          <a:p>
            <a:fld id="{B24F5015-3417-4B27-A586-E4CCF4D77832}" type="slidenum">
              <a:rPr lang="en-US" smtClean="0"/>
              <a:t>8</a:t>
            </a:fld>
            <a:endParaRPr lang="en-US" dirty="0"/>
          </a:p>
        </p:txBody>
      </p:sp>
    </p:spTree>
    <p:extLst>
      <p:ext uri="{BB962C8B-B14F-4D97-AF65-F5344CB8AC3E}">
        <p14:creationId xmlns:p14="http://schemas.microsoft.com/office/powerpoint/2010/main" val="1764170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648D8-4088-1CE8-80F9-5661E0CBE017}"/>
              </a:ext>
            </a:extLst>
          </p:cNvPr>
          <p:cNvSpPr>
            <a:spLocks noGrp="1"/>
          </p:cNvSpPr>
          <p:nvPr>
            <p:ph type="title"/>
          </p:nvPr>
        </p:nvSpPr>
        <p:spPr/>
        <p:txBody>
          <a:bodyPr/>
          <a:lstStyle/>
          <a:p>
            <a:r>
              <a:rPr lang="en-US" dirty="0"/>
              <a:t>Keystone Content (cont.)</a:t>
            </a:r>
          </a:p>
        </p:txBody>
      </p:sp>
      <p:sp>
        <p:nvSpPr>
          <p:cNvPr id="3" name="Content Placeholder 2">
            <a:extLst>
              <a:ext uri="{FF2B5EF4-FFF2-40B4-BE49-F238E27FC236}">
                <a16:creationId xmlns:a16="http://schemas.microsoft.com/office/drawing/2014/main" id="{5739002D-E441-000E-C536-30C38EC61C30}"/>
              </a:ext>
            </a:extLst>
          </p:cNvPr>
          <p:cNvSpPr>
            <a:spLocks noGrp="1"/>
          </p:cNvSpPr>
          <p:nvPr>
            <p:ph idx="1"/>
          </p:nvPr>
        </p:nvSpPr>
        <p:spPr/>
        <p:txBody>
          <a:bodyPr>
            <a:normAutofit fontScale="92500" lnSpcReduction="10000"/>
          </a:bodyPr>
          <a:lstStyle/>
          <a:p>
            <a:pPr marL="514350" indent="-514350">
              <a:buFont typeface="+mj-lt"/>
              <a:buAutoNum type="arabicPeriod" startAt="6"/>
            </a:pPr>
            <a:r>
              <a:rPr lang="en-US" dirty="0"/>
              <a:t>Must a student take the ‘trigger’ course before completing a PBA?</a:t>
            </a:r>
          </a:p>
          <a:p>
            <a:pPr marL="514350" indent="-514350">
              <a:buFont typeface="+mj-lt"/>
              <a:buAutoNum type="arabicPeriod" startAt="6"/>
            </a:pPr>
            <a:r>
              <a:rPr lang="en-US" dirty="0"/>
              <a:t>Does the PBA need to earn credit to be considered a LEGBR?</a:t>
            </a:r>
          </a:p>
          <a:p>
            <a:pPr marL="514350" indent="-514350">
              <a:buFont typeface="+mj-lt"/>
              <a:buAutoNum type="arabicPeriod" startAt="6"/>
            </a:pPr>
            <a:r>
              <a:rPr lang="en-US" dirty="0"/>
              <a:t>May a transfer student who completed Algebra I during the 20/21 SY but not the standardized assessment (which was ‘waived’ by state) be awarded a NNP under Act 136?</a:t>
            </a:r>
          </a:p>
          <a:p>
            <a:pPr marL="514350" indent="-514350">
              <a:buFont typeface="+mj-lt"/>
              <a:buAutoNum type="arabicPeriod" startAt="6"/>
            </a:pPr>
            <a:r>
              <a:rPr lang="en-US" dirty="0"/>
              <a:t>If a student successfully completed a Keystone-aligned course during the 19/20 SY and participated in an associated exam, are they still eligible for the NNP under Act 136?</a:t>
            </a:r>
          </a:p>
          <a:p>
            <a:pPr marL="514350" indent="-514350">
              <a:buFont typeface="+mj-lt"/>
              <a:buAutoNum type="arabicPeriod" startAt="6"/>
            </a:pPr>
            <a:r>
              <a:rPr lang="en-US" dirty="0"/>
              <a:t>May a student who failed the Keystone-aligned course but completed credit recovery before the end of the 19/20 SY be awarded a NNP under Act 136?</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48120A5-4A46-C665-6528-80C21FF9E821}"/>
              </a:ext>
            </a:extLst>
          </p:cNvPr>
          <p:cNvSpPr>
            <a:spLocks noGrp="1"/>
          </p:cNvSpPr>
          <p:nvPr>
            <p:ph type="dt" sz="half" idx="10"/>
          </p:nvPr>
        </p:nvSpPr>
        <p:spPr/>
        <p:txBody>
          <a:bodyPr/>
          <a:lstStyle/>
          <a:p>
            <a:fld id="{A1DC029C-5B17-409B-86F2-A65FE5BE79A1}" type="datetime1">
              <a:rPr lang="en-US" smtClean="0"/>
              <a:t>11/16/2022</a:t>
            </a:fld>
            <a:endParaRPr lang="en-US" dirty="0"/>
          </a:p>
        </p:txBody>
      </p:sp>
      <p:sp>
        <p:nvSpPr>
          <p:cNvPr id="5" name="Slide Number Placeholder 4">
            <a:extLst>
              <a:ext uri="{FF2B5EF4-FFF2-40B4-BE49-F238E27FC236}">
                <a16:creationId xmlns:a16="http://schemas.microsoft.com/office/drawing/2014/main" id="{0E248F25-70BD-A465-D924-43702ADC7A7F}"/>
              </a:ext>
            </a:extLst>
          </p:cNvPr>
          <p:cNvSpPr>
            <a:spLocks noGrp="1"/>
          </p:cNvSpPr>
          <p:nvPr>
            <p:ph type="sldNum" sz="quarter" idx="12"/>
          </p:nvPr>
        </p:nvSpPr>
        <p:spPr/>
        <p:txBody>
          <a:bodyPr/>
          <a:lstStyle/>
          <a:p>
            <a:fld id="{B24F5015-3417-4B27-A586-E4CCF4D77832}" type="slidenum">
              <a:rPr lang="en-US" smtClean="0"/>
              <a:t>9</a:t>
            </a:fld>
            <a:endParaRPr lang="en-US" dirty="0"/>
          </a:p>
        </p:txBody>
      </p:sp>
    </p:spTree>
    <p:extLst>
      <p:ext uri="{BB962C8B-B14F-4D97-AF65-F5344CB8AC3E}">
        <p14:creationId xmlns:p14="http://schemas.microsoft.com/office/powerpoint/2010/main" val="2536190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o_x0020_Be_x0020_Deleted_x003f_ xmlns="f1c7bf0e-1cb0-48f8-99df-6e3f20f315ba">NO</To_x0020_Be_x0020_Deleted_x003f_>
    <Document_x0020_Type_x0020_II xmlns="f1c7bf0e-1cb0-48f8-99df-6e3f20f315ba" xsi:nil="true"/>
    <Category xmlns="f1c7bf0e-1cb0-48f8-99df-6e3f20f315ba" xsi:nil="true"/>
    <Group xmlns="f1c7bf0e-1cb0-48f8-99df-6e3f20f315ba">Select...</Group>
    <Year xmlns="f1c7bf0e-1cb0-48f8-99df-6e3f20f315ba" xsi:nil="true"/>
    <Month xmlns="f1c7bf0e-1cb0-48f8-99df-6e3f20f315ba" xsi:nil="true"/>
    <Document_x0020_Type xmlns="f1c7bf0e-1cb0-48f8-99df-6e3f20f315ba" xsi:nil="true"/>
    <Author0 xmlns="f1c7bf0e-1cb0-48f8-99df-6e3f20f315b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45745096E880943ACB0FE4084512437" ma:contentTypeVersion="13" ma:contentTypeDescription="Create a new document." ma:contentTypeScope="" ma:versionID="60aa1b27530aed6876dc73b340de09e3">
  <xsd:schema xmlns:xsd="http://www.w3.org/2001/XMLSchema" xmlns:xs="http://www.w3.org/2001/XMLSchema" xmlns:p="http://schemas.microsoft.com/office/2006/metadata/properties" xmlns:ns2="f1c7bf0e-1cb0-48f8-99df-6e3f20f315ba" targetNamespace="http://schemas.microsoft.com/office/2006/metadata/properties" ma:root="true" ma:fieldsID="c2e208f0d06b82c83284b9b87c653362" ns2:_="">
    <xsd:import namespace="f1c7bf0e-1cb0-48f8-99df-6e3f20f315ba"/>
    <xsd:element name="properties">
      <xsd:complexType>
        <xsd:sequence>
          <xsd:element name="documentManagement">
            <xsd:complexType>
              <xsd:all>
                <xsd:element ref="ns2:Group"/>
                <xsd:element ref="ns2:Document_x0020_Type" minOccurs="0"/>
                <xsd:element ref="ns2:Document_x0020_Type_x0020_II" minOccurs="0"/>
                <xsd:element ref="ns2:Category" minOccurs="0"/>
                <xsd:element ref="ns2:Month" minOccurs="0"/>
                <xsd:element ref="ns2:Author0" minOccurs="0"/>
                <xsd:element ref="ns2:Year" minOccurs="0"/>
                <xsd:element ref="ns2:To_x0020_Be_x0020_Deleted_x003f_"/>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c7bf0e-1cb0-48f8-99df-6e3f20f315ba" elementFormDefault="qualified">
    <xsd:import namespace="http://schemas.microsoft.com/office/2006/documentManagement/types"/>
    <xsd:import namespace="http://schemas.microsoft.com/office/infopath/2007/PartnerControls"/>
    <xsd:element name="Group" ma:index="2" ma:displayName="Group" ma:default="Select..." ma:format="Dropdown" ma:internalName="Group">
      <xsd:simpleType>
        <xsd:restriction base="dms:Choice">
          <xsd:enumeration value="Select..."/>
          <xsd:enumeration value="PDE Highlights"/>
          <xsd:enumeration value="Transition"/>
          <xsd:enumeration value="COVID-19"/>
          <xsd:enumeration value="Getting My Job Done"/>
          <xsd:enumeration value="Internal Controls"/>
          <xsd:enumeration value="My Professional Growth"/>
          <xsd:enumeration value="My Personal Stuff"/>
          <xsd:enumeration value="My Work Place"/>
          <xsd:enumeration value="Health Safety and Security"/>
          <xsd:enumeration value="Management Services"/>
          <xsd:enumeration value="Penn Link"/>
          <xsd:enumeration value="Accessibility"/>
        </xsd:restriction>
      </xsd:simpleType>
    </xsd:element>
    <xsd:element name="Document_x0020_Type" ma:index="3" nillable="true" ma:displayName="Document Type I" ma:default="Select..." ma:format="Dropdown" ma:internalName="Document_x0020_Type">
      <xsd:simpleType>
        <xsd:restriction base="dms:Choice">
          <xsd:enumeration value="Select..."/>
          <xsd:enumeration value="COVID-HR"/>
          <xsd:enumeration value="COVID-IT"/>
          <xsd:enumeration value="COVID-Budget"/>
          <xsd:enumeration value="COVID-Resources"/>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restriction>
      </xsd:simpleType>
    </xsd:element>
    <xsd:element name="Document_x0020_Type_x0020_II" ma:index="4" nillable="true" ma:displayName="Document Type II" ma:default="Select..." ma:format="Dropdown" ma:internalName="Document_x0020_Type_x0020_II">
      <xsd:simpleType>
        <xsd:restriction base="dms:Choice">
          <xsd:enumeration value="Select..."/>
          <xsd:enumeration value="Accessibility"/>
          <xsd:enumeration value="Admin Policies"/>
          <xsd:enumeration value="Electronic Personnel Action Request (ePAR)"/>
          <xsd:enumeration value="Emergency Evacuation Plan"/>
          <xsd:enumeration value="Employee"/>
          <xsd:enumeration value="Health, Safety &amp; Security"/>
          <xsd:enumeration value="HR Transition"/>
          <xsd:enumeration value="IT Transition"/>
          <xsd:enumeration value="Leave/AWS"/>
          <xsd:enumeration value="Miscellaneous"/>
          <xsd:enumeration value="Parking"/>
          <xsd:enumeration value="Pay and Benefits"/>
          <xsd:enumeration value="PDE Academy"/>
          <xsd:enumeration value="Supervisor"/>
          <xsd:enumeration value="Zoom"/>
        </xsd:restriction>
      </xsd:simpleType>
    </xsd:element>
    <xsd:element name="Category" ma:index="5" nillable="true" ma:displayName="Category" ma:default="Select..." ma:format="Dropdown" ma:internalName="Category">
      <xsd:simpleType>
        <xsd:restriction base="dms:Choice">
          <xsd:enumeration value="Select..."/>
          <xsd:enumeration value="1. Active Shooter"/>
          <xsd:enumeration value="2. AED/Medical Emergencies"/>
          <xsd:enumeration value="3. Emergency Evacuation/Emergency Preparedness"/>
          <xsd:enumeration value="4. Accidents"/>
          <xsd:enumeration value="5. Safety Goals /Personal Safety"/>
          <xsd:enumeration value="6. Health, Wellness and Fitness"/>
          <xsd:enumeration value="7. Security/ID Badge"/>
          <xsd:enumeration value="8. Worker's Compensation"/>
          <xsd:enumeration value="9. Additional Resources"/>
          <xsd:enumeration value="Employee"/>
          <xsd:enumeration value="Supervisor"/>
          <xsd:enumeration value="Year 2022"/>
          <xsd:enumeration value="Year 2021"/>
          <xsd:enumeration value="Year 2020"/>
          <xsd:enumeration value="Year 2019"/>
          <xsd:enumeration value="Year 2018"/>
          <xsd:enumeration value="Year 2017"/>
          <xsd:enumeration value="Year 2016"/>
          <xsd:enumeration value="Year 2015"/>
          <xsd:enumeration value="Year 2014"/>
          <xsd:enumeration value="Year 2013"/>
          <xsd:enumeration value="Year 2012"/>
          <xsd:enumeration value="Year 2011"/>
        </xsd:restriction>
      </xsd:simpleType>
    </xsd:element>
    <xsd:element name="Month" ma:index="12" nillable="true" ma:displayName="Month" ma:default="Select..." ma:format="Dropdown" ma:internalName="Month">
      <xsd:simpleType>
        <xsd:restriction base="dms:Choice">
          <xsd:enumeration value="Select..."/>
          <xsd:enumeration value="01 - January"/>
          <xsd:enumeration value="02 - February"/>
          <xsd:enumeration value="03 - March"/>
          <xsd:enumeration value="04 - April"/>
          <xsd:enumeration value="05 - May"/>
          <xsd:enumeration value="06 - June"/>
          <xsd:enumeration value="07 - July"/>
          <xsd:enumeration value="08 - August"/>
          <xsd:enumeration value="09 - September"/>
          <xsd:enumeration value="10 - October"/>
          <xsd:enumeration value="11 - November"/>
          <xsd:enumeration value="12 - December"/>
        </xsd:restriction>
      </xsd:simpleType>
    </xsd:element>
    <xsd:element name="Author0" ma:index="13" nillable="true" ma:displayName="Sent By" ma:description="The name in the column reflect the name of the Penn Link message creator/submitter." ma:internalName="Author0">
      <xsd:simpleType>
        <xsd:restriction base="dms:Text">
          <xsd:maxLength value="255"/>
        </xsd:restriction>
      </xsd:simpleType>
    </xsd:element>
    <xsd:element name="Year" ma:index="14" nillable="true" ma:displayName="Year" ma:default="2021" ma:format="Dropdown" ma:internalName="Year">
      <xsd:simpleType>
        <xsd:restriction base="dms:Choice">
          <xsd:enumeration value="2022"/>
          <xsd:enumeration value="2021"/>
          <xsd:enumeration value="2020"/>
          <xsd:enumeration value="2019"/>
          <xsd:enumeration value="2018"/>
          <xsd:enumeration value="2017"/>
          <xsd:enumeration value="2016"/>
          <xsd:enumeration value="2015"/>
          <xsd:enumeration value="2014"/>
          <xsd:enumeration value="2013"/>
          <xsd:enumeration value="2012"/>
          <xsd:enumeration value="2011"/>
          <xsd:enumeration value="2010"/>
        </xsd:restriction>
      </xsd:simpleType>
    </xsd:element>
    <xsd:element name="To_x0020_Be_x0020_Deleted_x003f_" ma:index="15" ma:displayName="To Be Deleted?" ma:default="NO" ma:description="Identify if this Document needs to be removed from this Inside PDE site?" ma:format="Dropdown" ma:internalName="To_x0020_Be_x0020_Deleted_x003f_">
      <xsd:simpleType>
        <xsd:restriction base="dms:Choice">
          <xsd:enumeration value="NO"/>
          <xsd:enumeration value="YE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CB3FC7-B59E-40D5-A9DE-932E9E5BECE3}">
  <ds:schemaRefs>
    <ds:schemaRef ds:uri="http://schemas.microsoft.com/office/2006/metadata/properties"/>
    <ds:schemaRef ds:uri="http://schemas.microsoft.com/office/infopath/2007/PartnerControls"/>
    <ds:schemaRef ds:uri="f1c7bf0e-1cb0-48f8-99df-6e3f20f315ba"/>
  </ds:schemaRefs>
</ds:datastoreItem>
</file>

<file path=customXml/itemProps2.xml><?xml version="1.0" encoding="utf-8"?>
<ds:datastoreItem xmlns:ds="http://schemas.openxmlformats.org/officeDocument/2006/customXml" ds:itemID="{514C1FC7-4E50-493F-BCB4-8C1A73F486B8}">
  <ds:schemaRefs>
    <ds:schemaRef ds:uri="http://schemas.microsoft.com/sharepoint/v3/contenttype/forms"/>
  </ds:schemaRefs>
</ds:datastoreItem>
</file>

<file path=customXml/itemProps3.xml><?xml version="1.0" encoding="utf-8"?>
<ds:datastoreItem xmlns:ds="http://schemas.openxmlformats.org/officeDocument/2006/customXml" ds:itemID="{BB4B3DE0-A293-416A-8B30-8A82F0158D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c7bf0e-1cb0-48f8-99df-6e3f20f315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8537</TotalTime>
  <Words>4328</Words>
  <Application>Microsoft Office PowerPoint</Application>
  <PresentationFormat>Widescreen</PresentationFormat>
  <Paragraphs>403</Paragraphs>
  <Slides>19</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proxima-nova</vt:lpstr>
      <vt:lpstr>Times New Roman</vt:lpstr>
      <vt:lpstr>Office Theme</vt:lpstr>
      <vt:lpstr>Pennsylvania  HS Graduation Requirements</vt:lpstr>
      <vt:lpstr>TODAY’S TOPICS</vt:lpstr>
      <vt:lpstr>Students &amp; Diplomas </vt:lpstr>
      <vt:lpstr>Applicability</vt:lpstr>
      <vt:lpstr>Applicability</vt:lpstr>
      <vt:lpstr>Scenarios in which students  aren’t granted diplomas by the LEA</vt:lpstr>
      <vt:lpstr>Algebra I, Biology, Literature </vt:lpstr>
      <vt:lpstr>Keystone Content</vt:lpstr>
      <vt:lpstr>Keystone Content (cont.)</vt:lpstr>
      <vt:lpstr>Applying Numeric &amp; Non-Numeric  Proficient/Advanced Scores</vt:lpstr>
      <vt:lpstr> Applying Locally Established, Grade-Based Requirements </vt:lpstr>
      <vt:lpstr>Targeted Q&amp;A</vt:lpstr>
      <vt:lpstr>Alternative Assessment Pathway &amp; Evidence-Based Pathway </vt:lpstr>
      <vt:lpstr>Alternative Assessment Pathway</vt:lpstr>
      <vt:lpstr>Evidence-Based Pathway</vt:lpstr>
      <vt:lpstr>Collecting More than One  of the Same Type of Evidence</vt:lpstr>
      <vt:lpstr>Pathway Criteria</vt:lpstr>
      <vt:lpstr>Open Q&amp;A</vt:lpstr>
      <vt:lpstr>INFORMATION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
  <dc:creator>PDE</dc:creator>
  <cp:keywords/>
  <dc:description/>
  <cp:lastModifiedBy>Andrea Brown</cp:lastModifiedBy>
  <cp:revision>25</cp:revision>
  <dcterms:created xsi:type="dcterms:W3CDTF">2022-07-06T18:28:13Z</dcterms:created>
  <dcterms:modified xsi:type="dcterms:W3CDTF">2022-11-16T17:21:43Z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0x010100545745096E880943ACB0FE4084512437</vt:lpwstr>
  </property>
</Properties>
</file>