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386" r:id="rId7"/>
    <p:sldId id="368" r:id="rId8"/>
    <p:sldId id="367" r:id="rId9"/>
    <p:sldId id="364" r:id="rId10"/>
    <p:sldId id="369" r:id="rId11"/>
    <p:sldId id="370" r:id="rId12"/>
    <p:sldId id="375" r:id="rId13"/>
    <p:sldId id="376" r:id="rId14"/>
    <p:sldId id="388" r:id="rId15"/>
    <p:sldId id="374" r:id="rId16"/>
    <p:sldId id="389" r:id="rId17"/>
    <p:sldId id="381" r:id="rId18"/>
    <p:sldId id="390" r:id="rId19"/>
    <p:sldId id="384" r:id="rId20"/>
    <p:sldId id="373" r:id="rId21"/>
    <p:sldId id="319" r:id="rId22"/>
    <p:sldId id="38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B3B2CA-0C02-4AB7-9833-17420A034311}" v="68" dt="2023-04-11T20:22:28.9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58075" autoAdjust="0"/>
  </p:normalViewPr>
  <p:slideViewPr>
    <p:cSldViewPr snapToGrid="0">
      <p:cViewPr varScale="1">
        <p:scale>
          <a:sx n="48" d="100"/>
          <a:sy n="48" d="100"/>
        </p:scale>
        <p:origin x="1358"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a student will be reported next to only one criterion, the sum of the numbers reported by criteria should match the total number of students who graduated via the Alternative Assessment Pathway.</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a:p>
        </p:txBody>
      </p:sp>
    </p:spTree>
    <p:extLst>
      <p:ext uri="{BB962C8B-B14F-4D97-AF65-F5344CB8AC3E}">
        <p14:creationId xmlns:p14="http://schemas.microsoft.com/office/powerpoint/2010/main" val="2709376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 the Evidence-Based Pathway (which requires </a:t>
            </a:r>
            <a:r>
              <a:rPr lang="en-US" i="1" u="none" dirty="0"/>
              <a:t>three </a:t>
            </a:r>
            <a:r>
              <a:rPr lang="en-US" dirty="0"/>
              <a:t>pieces of evidence), the subtotals (Sections One and Two combined) will never exceed three times the total number of students satisfying the pathway – </a:t>
            </a:r>
            <a:r>
              <a:rPr lang="en-US" u="none" dirty="0"/>
              <a:t>however, </a:t>
            </a:r>
            <a:r>
              <a:rPr lang="en-US" dirty="0"/>
              <a:t>it </a:t>
            </a:r>
            <a:r>
              <a:rPr lang="en-US" i="1" dirty="0"/>
              <a:t>might </a:t>
            </a:r>
            <a:r>
              <a:rPr lang="en-US" dirty="0"/>
              <a:t>equal an amount less than three times the total number of students satisfying the pathway. (Remember - the number of </a:t>
            </a:r>
            <a:r>
              <a:rPr lang="en-US" i="1" u="none" dirty="0"/>
              <a:t>students</a:t>
            </a:r>
            <a:r>
              <a:rPr lang="en-US" dirty="0"/>
              <a:t> utilizing the type of artifact/evidence are reported, </a:t>
            </a:r>
            <a:r>
              <a:rPr lang="en-US" u="none" dirty="0"/>
              <a:t>not </a:t>
            </a:r>
            <a:r>
              <a:rPr lang="en-US" dirty="0"/>
              <a:t>the number of artifacts/evidence)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example: a student completing </a:t>
            </a:r>
            <a:r>
              <a:rPr lang="en-US" i="1" u="none" dirty="0"/>
              <a:t>one </a:t>
            </a:r>
            <a:r>
              <a:rPr lang="en-US" dirty="0"/>
              <a:t>industry-recognized credential and </a:t>
            </a:r>
            <a:r>
              <a:rPr lang="en-US" i="1" u="none" dirty="0"/>
              <a:t>two </a:t>
            </a:r>
            <a:r>
              <a:rPr lang="en-US" dirty="0"/>
              <a:t>service-learning projects will be reported twice (once under IRC in Section One and once under SLP in Section Two).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It’s important to note that the sum of the numbers reported in Section One will </a:t>
            </a:r>
            <a:r>
              <a:rPr lang="en-US" i="1" dirty="0"/>
              <a:t>always equal or exceed </a:t>
            </a:r>
            <a:r>
              <a:rPr lang="en-US" dirty="0"/>
              <a:t>the total number of students reported as graduating via this pathway because at least one of the three pieces of evidence </a:t>
            </a:r>
            <a:r>
              <a:rPr lang="en-US" i="1" dirty="0"/>
              <a:t>must </a:t>
            </a:r>
            <a:r>
              <a:rPr lang="en-US" dirty="0"/>
              <a:t>come from Section One.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where a student completes more than the required three pieces of evidence, the LEA may use their discretion in determining which three to report for that student (but at least one must be reported in Section 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552358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Most students with IEPs will graduate via one of the five pathways and be included in the reporting for that pathway.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where a student with disabilities is engaged in a special education program that, </a:t>
            </a:r>
            <a:r>
              <a:rPr lang="en-US" u="sng" dirty="0"/>
              <a:t>by design</a:t>
            </a:r>
            <a:r>
              <a:rPr lang="en-US" dirty="0"/>
              <a:t>, does not meet graduation requirements, the student is issued a regular HS diploma for successful completion of that program (i.e., meeting their IEP goals) and reported here.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945132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accommodate a student in grade 12 or a student who experiences extenuating circumstances, the chief school administrators may waive pathway-specific requirements. In order to graduate via waiver, a student must meet local graduation requirements AND meet locally established, grade-based requirements (LEGBR) for each Keystone content area in which the student does not have a Keystone Proficient or Advanced.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Subtotals reported ‘by reason’ should equal the total number of students granted waivers. Where students experience more than one extenuating circumstance, the LEA may use its discretion in determining which is the primary impacting circumstance.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rPr>
              <a:t>NOTE: Act 1 eligible students requesting Keystone diplomas are not considered LEA graduates and, therefore, are NOT reported under waivers – nor are students granted diplomas for completion of their special education programs (remember, they are reported in the prior section).</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3977796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Arial" panose="020B0604020202020204" pitchFamily="34" charset="0"/>
              </a:rPr>
              <a:t>If the system determines that </a:t>
            </a:r>
            <a:r>
              <a:rPr lang="en-US" sz="1200" dirty="0">
                <a:latin typeface="Arial" panose="020B0604020202020204" pitchFamily="34" charset="0"/>
              </a:rPr>
              <a:t>more than 5% of the graduating class was granted waivers for reasons </a:t>
            </a:r>
            <a:r>
              <a:rPr lang="en-US" b="0" i="1" dirty="0">
                <a:latin typeface="Arial" panose="020B0604020202020204" pitchFamily="34" charset="0"/>
              </a:rPr>
              <a:t>o</a:t>
            </a:r>
            <a:r>
              <a:rPr lang="en-US" sz="1200" b="0" i="1" dirty="0">
                <a:latin typeface="Arial" panose="020B0604020202020204" pitchFamily="34" charset="0"/>
              </a:rPr>
              <a:t>ther than </a:t>
            </a:r>
            <a:r>
              <a:rPr lang="en-US" sz="1200" b="0" i="0" dirty="0">
                <a:latin typeface="Arial" panose="020B0604020202020204" pitchFamily="34" charset="0"/>
              </a:rPr>
              <a:t>a State Board of Education approved extenuating circumstance</a:t>
            </a:r>
            <a:r>
              <a:rPr lang="en-US" sz="1200" dirty="0">
                <a:latin typeface="Arial" panose="020B0604020202020204" pitchFamily="34" charset="0"/>
              </a:rPr>
              <a:t>,</a:t>
            </a:r>
            <a:r>
              <a:rPr lang="en-US" sz="1200" b="1" i="1" dirty="0">
                <a:latin typeface="Arial" panose="020B0604020202020204" pitchFamily="34" charset="0"/>
              </a:rPr>
              <a:t> </a:t>
            </a:r>
            <a:r>
              <a:rPr lang="en-US" dirty="0">
                <a:latin typeface="Arial" panose="020B0604020202020204" pitchFamily="34" charset="0"/>
              </a:rPr>
              <a:t>the LEA will be required to complete an Improvement Section prior to submitting the Grad Report.  </a:t>
            </a:r>
          </a:p>
          <a:p>
            <a:pPr marL="0" indent="0">
              <a:buNone/>
            </a:pPr>
            <a:endParaRPr lang="en-US" dirty="0">
              <a:latin typeface="Arial" panose="020B0604020202020204" pitchFamily="34" charset="0"/>
            </a:endParaRPr>
          </a:p>
          <a:p>
            <a:pPr marL="0" indent="0">
              <a:buNone/>
            </a:pPr>
            <a:r>
              <a:rPr lang="en-US" dirty="0">
                <a:latin typeface="Arial" panose="020B0604020202020204" pitchFamily="34" charset="0"/>
              </a:rPr>
              <a:t>In this scenario, the LEA granted waivers to more than 5% of the graduating class – however, they did not grant waivers to more than 5% of the graduating class for reasons other than approved extenuating circumstances.  Therefore, this LEA will not be required to complete the improvement plan section.</a:t>
            </a:r>
          </a:p>
          <a:p>
            <a:pPr marL="0" indent="0">
              <a:buNone/>
            </a:pPr>
            <a:endParaRPr lang="en-US" sz="120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Given the approval of the pandemic as an extenuating circumstance for the classes of 23, 24, and 25, we anticipate the majority/totality of waivers granted during that period will be for </a:t>
            </a:r>
            <a:r>
              <a:rPr lang="en-US" sz="1200" i="1" dirty="0"/>
              <a:t>approved extenuating circumstances</a:t>
            </a:r>
            <a:r>
              <a:rPr lang="en-US" sz="1200" dirty="0"/>
              <a:t>.</a:t>
            </a:r>
          </a:p>
          <a:p>
            <a:pPr marL="0" indent="0">
              <a:buNone/>
            </a:pPr>
            <a:endParaRPr lang="en-US" sz="1200"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2950321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Beyond compliance with state reporting requirements, grad data should be used to inform local practice…[next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a:p>
        </p:txBody>
      </p:sp>
    </p:spTree>
    <p:extLst>
      <p:ext uri="{BB962C8B-B14F-4D97-AF65-F5344CB8AC3E}">
        <p14:creationId xmlns:p14="http://schemas.microsoft.com/office/powerpoint/2010/main" val="4226291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 might not offer all the options (criteria) listed under the Alternative Assessment or Evidence-Based Pathways (e.g., most schools do not offer an IB Diploma Programme) – but it’s critical to frequently assess which options are available and whether they are the right options, there are enough options, and the options are accessible to your students.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options are available that students aren’t using, identify and eliminate any obstacles that may prevent students from using that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4105443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don’t forget the importance of student agency.  When communicating with students, parents, and caregivers, make sure they’re able to express their needs and interests to ensure that students stay on-track and are prepared for success in their chosen postsecondary pursuits.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As you wrap up this year and prepare for the next graduating class, consider your current process: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how are you evaluating your offerings?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what are you doing to identify and overcome barriers to participation?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where might you enhance or expand your options to better meet the needs of your students?</a:t>
            </a:r>
          </a:p>
          <a:p>
            <a:pPr marL="171450" indent="-171450">
              <a:buFontTx/>
              <a:buChar char="-"/>
            </a:pPr>
            <a:r>
              <a:rPr lang="en-US" dirty="0"/>
              <a:t>are there other information sources that might be used in conjunction with Grad Report data to better inform your practice? and do you have systems in place to collect these data? </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3976738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session will not be recorded as it covers content presented during prior office hours – but you can access recordings of those earlier webinars under the Professional Development section of the Grad Requirements Toolkit at pdesas.org.</a:t>
            </a:r>
          </a:p>
          <a:p>
            <a:r>
              <a:rPr lang="en-US" dirty="0"/>
              <a:t>[drop direct link in chat]</a:t>
            </a:r>
          </a:p>
          <a:p>
            <a:endParaRPr lang="en-US" dirty="0"/>
          </a:p>
          <a:p>
            <a:r>
              <a:rPr lang="en-US" dirty="0"/>
              <a:t>Still have questions? Email us at ra-edgradrequirement@pa.gov. </a:t>
            </a:r>
          </a:p>
          <a:p>
            <a:r>
              <a:rPr lang="en-US" dirty="0"/>
              <a:t>[drop in chat]</a:t>
            </a:r>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236667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we have a lot to cover in the next half hour - so we ask that you refrain from dropping your questions into the chat until the end of the presentation when we’ve scheduled about 20 – 30 minutes for open Q&amp;A.</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collecting and reporting data related to graduation requirements, LEAs will be referencing the graduating class rather than a graduation cohort. A “graduating class” is comprised of all LEA-enrolled students (including outplaced students) who are </a:t>
            </a:r>
            <a:r>
              <a:rPr lang="en-US" i="0" u="none" dirty="0"/>
              <a:t>eligible to graduate </a:t>
            </a:r>
            <a:r>
              <a:rPr lang="en-US" i="1" u="none" dirty="0"/>
              <a:t>within the reported school year </a:t>
            </a:r>
            <a:r>
              <a:rPr lang="en-US" dirty="0"/>
              <a:t>– not just 12</a:t>
            </a:r>
            <a:r>
              <a:rPr lang="en-US" baseline="30000" dirty="0"/>
              <a:t>th</a:t>
            </a:r>
            <a:r>
              <a:rPr lang="en-US" dirty="0"/>
              <a:t> graders, but also multi-year seniors and students identified as seniors based on credits.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A student anticipated to graduate via successful completion of their special education program should be reported as ‘eligible to graduate’ if there is a reasonable expectation that the student will, </a:t>
            </a:r>
            <a:r>
              <a:rPr lang="en-US" i="1" dirty="0">
                <a:highlight>
                  <a:srgbClr val="FFFF00"/>
                </a:highlight>
              </a:rPr>
              <a:t>during that year</a:t>
            </a:r>
            <a:r>
              <a:rPr lang="en-US" dirty="0">
                <a:highlight>
                  <a:srgbClr val="FFFF00"/>
                </a:highlight>
              </a:rPr>
              <a:t>, meet their goals or leave the program (e.g., age-out, re-assignment).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numbers reported in the Grad Report won’t match a single PIMS data field; however, some of the student template data may be referenced to inform the total Grad Class and the total Graduated. For example, the total Grad Class number may include students reported in the May snapshot as well as any students reported later in October as dropouts (but not transfer students as the assumption is that they will continue with their education and meet graduation requirements elsewhere).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Data reported for a graduating class does not impact the Grad Rate in the Future Ready Pa. Index (which is calculated using only the grad </a:t>
            </a:r>
            <a:r>
              <a:rPr lang="en-US" i="1" dirty="0"/>
              <a:t>cohort </a:t>
            </a:r>
            <a:r>
              <a:rPr lang="en-US" dirty="0"/>
              <a:t>data).</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a:p>
        </p:txBody>
      </p:sp>
    </p:spTree>
    <p:extLst>
      <p:ext uri="{BB962C8B-B14F-4D97-AF65-F5344CB8AC3E}">
        <p14:creationId xmlns:p14="http://schemas.microsoft.com/office/powerpoint/2010/main" val="4160645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rPr>
              <a:t>The FRCPP Grad Report submitted via MyPDESuite collects data on the </a:t>
            </a:r>
            <a:r>
              <a:rPr lang="en-US" sz="1200" i="0" dirty="0">
                <a:latin typeface="Arial" panose="020B0604020202020204" pitchFamily="34" charset="0"/>
              </a:rPr>
              <a:t>graduating class of the </a:t>
            </a:r>
            <a:r>
              <a:rPr lang="en-US" sz="1200" i="1" dirty="0">
                <a:latin typeface="Arial" panose="020B0604020202020204" pitchFamily="34" charset="0"/>
              </a:rPr>
              <a:t>prior </a:t>
            </a:r>
            <a:r>
              <a:rPr lang="en-US" sz="1200" i="0" dirty="0">
                <a:latin typeface="Arial" panose="020B0604020202020204" pitchFamily="34" charset="0"/>
              </a:rPr>
              <a:t>school year </a:t>
            </a:r>
            <a:r>
              <a:rPr lang="en-US" sz="1200" dirty="0">
                <a:latin typeface="Arial" panose="020B0604020202020204" pitchFamily="34" charset="0"/>
              </a:rPr>
              <a:t>– e.g., the first report (due </a:t>
            </a:r>
            <a:r>
              <a:rPr lang="en-US" sz="1200" u="none" dirty="0">
                <a:latin typeface="Arial" panose="020B0604020202020204" pitchFamily="34" charset="0"/>
              </a:rPr>
              <a:t>December 1, 2023) </a:t>
            </a:r>
            <a:r>
              <a:rPr lang="en-US" sz="1200" dirty="0">
                <a:latin typeface="Arial" panose="020B0604020202020204" pitchFamily="34" charset="0"/>
              </a:rPr>
              <a:t>will collect data on the </a:t>
            </a:r>
            <a:r>
              <a:rPr lang="en-US" sz="1200" u="none" dirty="0">
                <a:latin typeface="Arial" panose="020B0604020202020204" pitchFamily="34" charset="0"/>
              </a:rPr>
              <a:t>graduating class of 2023.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dirty="0">
                <a:latin typeface="Arial" panose="020B0604020202020204" pitchFamily="34" charset="0"/>
              </a:rPr>
              <a:t>Remember, students </a:t>
            </a:r>
            <a:r>
              <a:rPr lang="en-US" dirty="0"/>
              <a:t>have through September 30 (just before the Grad Report window opens) to complete any graduation requirements in order to be reported as graduates for the prior school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dirty="0">
                <a:latin typeface="Arial" panose="020B0604020202020204" pitchFamily="34" charset="0"/>
              </a:rPr>
              <a:t>Per legislation, the LEA Grad Reports must be publicly posted shortly thereafter – so please ensure the accuracy of the data you submit.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a:p>
        </p:txBody>
      </p:sp>
    </p:spTree>
    <p:extLst>
      <p:ext uri="{BB962C8B-B14F-4D97-AF65-F5344CB8AC3E}">
        <p14:creationId xmlns:p14="http://schemas.microsoft.com/office/powerpoint/2010/main" val="912628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look at the data LEAs should be collecting now in order to complete the Grad Report in the FRCPP by December 1 …[next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71554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table is for illustrative purposes only – the FRCPP Grad Report will have separate sections and tables for each of the pathways and other diploma options.  The white fields here indicate data that will need to be reported by the LEA - and blue fields indicate information populated by the system using the data entered by the LEA. For example, you’ll enter the total number of students eligible to graduate once – that number will populate each section of the report and be used to calculate the percentage of students within the graduating class who graduated via a particular pathway or other diploma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Students you should </a:t>
            </a:r>
            <a:r>
              <a:rPr lang="en-US" u="sng" dirty="0"/>
              <a:t>not</a:t>
            </a:r>
            <a:r>
              <a:rPr lang="en-US" dirty="0"/>
              <a:t> include in the Total # Graduated field: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Students who did not receive a diploma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Students requesting Keystone Diplomas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a:p>
        </p:txBody>
      </p:sp>
    </p:spTree>
    <p:extLst>
      <p:ext uri="{BB962C8B-B14F-4D97-AF65-F5344CB8AC3E}">
        <p14:creationId xmlns:p14="http://schemas.microsoft.com/office/powerpoint/2010/main" val="392271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 the Keystone Proficiency Pathway, include students who have been awarded one or more non-numeric scores of Proficient (either per Pa. Act 136 of 2022 or as qualifying transfer students) as well as students with numeric Keystone Exam scores.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Under the Keystone Composite Pathway, report </a:t>
            </a:r>
            <a:r>
              <a:rPr lang="en-US" i="1" u="none" dirty="0"/>
              <a:t>all</a:t>
            </a:r>
            <a:r>
              <a:rPr lang="en-US" u="none" dirty="0"/>
              <a:t> </a:t>
            </a:r>
            <a:r>
              <a:rPr lang="en-US" dirty="0"/>
              <a:t>students who graduated via this pathway as </a:t>
            </a:r>
            <a:r>
              <a:rPr lang="en-US" i="1" u="none" dirty="0"/>
              <a:t>one number </a:t>
            </a:r>
            <a:r>
              <a:rPr lang="en-US" dirty="0"/>
              <a:t>– both students who met the 3-score composite requirements as well as students who qualified for and met the 2-score composite requirements.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information on these two pathways, including NNPs and the 2-score composite, is available on the SAS Grad Requirements Toolkit.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Keep in mind that, while the Grad Report does not collect discrete data on NNPs and 2-score vs. 3-score, your tracking system </a:t>
            </a:r>
            <a:r>
              <a:rPr lang="en-US" i="0" dirty="0"/>
              <a:t>should</a:t>
            </a:r>
            <a:r>
              <a:rPr lang="en-US" dirty="0"/>
              <a:t> be collecting this granular data at the student level. (If interested, the Toolkit has also information on a free, optional-use tracking system provided by PDE).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Do not report a student under more than one pathway or diploma option. Where a student has satisfied more than one pathway, the LEA may use their discretion in determining which to report as the pathway by which the student graduated.  </a:t>
            </a:r>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2663659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graduating via the Keystone Composite Pathway by meeting the 2-score composite requirements, students graduating via the CTE Concentrator, Alternative Assessment, and Evidence-Based Pathways, and students granted waivers are all required to meet locally established, grade-based requirements for each Keystone content area in which they do not have numeric scores ≥1500 or non-numeric scores of Proficient </a:t>
            </a:r>
            <a:r>
              <a:rPr lang="en-US" i="1" dirty="0"/>
              <a:t>in addition to </a:t>
            </a:r>
            <a:r>
              <a:rPr lang="en-US" dirty="0"/>
              <a:t>satisfying the pathway-specific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FRCPP Grad Report will </a:t>
            </a:r>
            <a:r>
              <a:rPr lang="en-US" u="sng" dirty="0"/>
              <a:t>not</a:t>
            </a:r>
            <a:r>
              <a:rPr lang="en-US" dirty="0"/>
              <a:t> collect any data related to LEGBR – however, legislation requires that LEAs report, by criterion, the numbers of students who utilized that criterion to graduate via the Alternative Assessment or Evidence-Based Pathway.</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a:p>
        </p:txBody>
      </p:sp>
    </p:spTree>
    <p:extLst>
      <p:ext uri="{BB962C8B-B14F-4D97-AF65-F5344CB8AC3E}">
        <p14:creationId xmlns:p14="http://schemas.microsoft.com/office/powerpoint/2010/main" val="359345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graduating via the Alternative Assessment Pathway are required to meet only one of the seven criteria listed.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Where a student has satisfied more than one criterion, the LEA may use their discretion in determining which to report as the criterion utilized by the student to satisfy this pathway.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2064109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4/19/2023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4/19/2023</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4/19/2023</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4/19/2023</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4/19/2023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4/19/2023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4/19/2023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4/19/2023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4/19/2023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4/19/2023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notesSlide" Target="../notesSlides/notesSlide19.xm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600"/>
              </a:spcAft>
            </a:pPr>
            <a:r>
              <a:rPr lang="en-US" sz="3200" dirty="0"/>
              <a:t>Grad Data Refresher</a:t>
            </a:r>
          </a:p>
          <a:p>
            <a:pPr>
              <a:spcBef>
                <a:spcPts val="1200"/>
              </a:spcBef>
              <a:spcAft>
                <a:spcPts val="1200"/>
              </a:spcAft>
            </a:pPr>
            <a:r>
              <a:rPr lang="en-US" sz="2800" dirty="0"/>
              <a:t>April 18,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25F3-6D00-C0AA-27DB-81311579F72A}"/>
              </a:ext>
            </a:extLst>
          </p:cNvPr>
          <p:cNvSpPr>
            <a:spLocks noGrp="1"/>
          </p:cNvSpPr>
          <p:nvPr>
            <p:ph type="title"/>
          </p:nvPr>
        </p:nvSpPr>
        <p:spPr/>
        <p:txBody>
          <a:bodyPr/>
          <a:lstStyle/>
          <a:p>
            <a:r>
              <a:rPr lang="en-US" dirty="0"/>
              <a:t>By way of example, of </a:t>
            </a:r>
            <a:r>
              <a:rPr lang="en-US" b="1" dirty="0"/>
              <a:t>100</a:t>
            </a:r>
            <a:r>
              <a:rPr lang="en-US" dirty="0"/>
              <a:t> students </a:t>
            </a:r>
            <a:br>
              <a:rPr lang="en-US" dirty="0"/>
            </a:br>
            <a:r>
              <a:rPr lang="en-US" dirty="0"/>
              <a:t>satisfying the </a:t>
            </a:r>
            <a:r>
              <a:rPr lang="en-US" u="sng" dirty="0"/>
              <a:t>Alternative Assessment Pathway</a:t>
            </a:r>
            <a:r>
              <a:rPr lang="en-US" dirty="0"/>
              <a:t>:</a:t>
            </a:r>
          </a:p>
        </p:txBody>
      </p:sp>
      <p:graphicFrame>
        <p:nvGraphicFramePr>
          <p:cNvPr id="6" name="Table 6">
            <a:extLst>
              <a:ext uri="{FF2B5EF4-FFF2-40B4-BE49-F238E27FC236}">
                <a16:creationId xmlns:a16="http://schemas.microsoft.com/office/drawing/2014/main" id="{1FB3235B-2922-E004-820C-5E07231BDABD}"/>
              </a:ext>
            </a:extLst>
          </p:cNvPr>
          <p:cNvGraphicFramePr>
            <a:graphicFrameLocks noGrp="1"/>
          </p:cNvGraphicFramePr>
          <p:nvPr>
            <p:ph idx="1"/>
            <p:extLst>
              <p:ext uri="{D42A27DB-BD31-4B8C-83A1-F6EECF244321}">
                <p14:modId xmlns:p14="http://schemas.microsoft.com/office/powerpoint/2010/main" val="1038563803"/>
              </p:ext>
            </p:extLst>
          </p:nvPr>
        </p:nvGraphicFramePr>
        <p:xfrm>
          <a:off x="185057" y="1542596"/>
          <a:ext cx="11789229" cy="3398520"/>
        </p:xfrm>
        <a:graphic>
          <a:graphicData uri="http://schemas.openxmlformats.org/drawingml/2006/table">
            <a:tbl>
              <a:tblPr firstRow="1" bandRow="1">
                <a:tableStyleId>{69CF1AB2-1976-4502-BF36-3FF5EA218861}</a:tableStyleId>
              </a:tblPr>
              <a:tblGrid>
                <a:gridCol w="9481457">
                  <a:extLst>
                    <a:ext uri="{9D8B030D-6E8A-4147-A177-3AD203B41FA5}">
                      <a16:colId xmlns:a16="http://schemas.microsoft.com/office/drawing/2014/main" val="1641603059"/>
                    </a:ext>
                  </a:extLst>
                </a:gridCol>
                <a:gridCol w="2307772">
                  <a:extLst>
                    <a:ext uri="{9D8B030D-6E8A-4147-A177-3AD203B41FA5}">
                      <a16:colId xmlns:a16="http://schemas.microsoft.com/office/drawing/2014/main" val="313255916"/>
                    </a:ext>
                  </a:extLst>
                </a:gridCol>
              </a:tblGrid>
              <a:tr h="370840">
                <a:tc>
                  <a:txBody>
                    <a:bodyPr/>
                    <a:lstStyle/>
                    <a:p>
                      <a:endParaRPr lang="en-US" sz="1200" dirty="0">
                        <a:solidFill>
                          <a:schemeClr val="bg1"/>
                        </a:solidFill>
                      </a:endParaRPr>
                    </a:p>
                  </a:txBody>
                  <a:tcPr>
                    <a:solidFill>
                      <a:schemeClr val="accent1">
                        <a:lumMod val="50000"/>
                      </a:schemeClr>
                    </a:solidFill>
                  </a:tcPr>
                </a:tc>
                <a:tc>
                  <a:txBody>
                    <a:bodyPr/>
                    <a:lstStyle/>
                    <a:p>
                      <a:pPr algn="ctr"/>
                      <a:r>
                        <a:rPr lang="en-US" sz="1200" dirty="0">
                          <a:solidFill>
                            <a:schemeClr val="bg1"/>
                          </a:solidFill>
                        </a:rPr>
                        <a:t># STUDENTS WHO UTILIZED CRITERION TO SATISFY PATHWAY</a:t>
                      </a:r>
                    </a:p>
                  </a:txBody>
                  <a:tcPr anchor="ctr">
                    <a:solidFill>
                      <a:schemeClr val="accent1">
                        <a:lumMod val="50000"/>
                      </a:schemeClr>
                    </a:solidFill>
                  </a:tcPr>
                </a:tc>
                <a:extLst>
                  <a:ext uri="{0D108BD9-81ED-4DB2-BD59-A6C34878D82A}">
                    <a16:rowId xmlns:a16="http://schemas.microsoft.com/office/drawing/2014/main" val="1481594375"/>
                  </a:ext>
                </a:extLst>
              </a:tr>
              <a:tr h="370840">
                <a:tc>
                  <a:txBody>
                    <a:bodyPr/>
                    <a:lstStyle/>
                    <a:p>
                      <a:r>
                        <a:rPr lang="en-US" sz="1200" dirty="0"/>
                        <a:t>ATTAINMENT OF ≥ESTABLISHED SCORE ON APPROVED ALTERNATE ASSESSMENT</a:t>
                      </a:r>
                    </a:p>
                  </a:txBody>
                  <a:tcPr anchor="ctr">
                    <a:solidFill>
                      <a:schemeClr val="bg1">
                        <a:lumMod val="95000"/>
                      </a:schemeClr>
                    </a:solidFill>
                  </a:tcPr>
                </a:tc>
                <a:tc>
                  <a:txBody>
                    <a:bodyPr/>
                    <a:lstStyle/>
                    <a:p>
                      <a:pPr algn="ctr"/>
                      <a:r>
                        <a:rPr lang="en-US" sz="1400" b="1" dirty="0"/>
                        <a:t>60</a:t>
                      </a:r>
                    </a:p>
                  </a:txBody>
                  <a:tcPr anchor="ctr">
                    <a:solidFill>
                      <a:schemeClr val="bg1"/>
                    </a:solidFill>
                  </a:tcPr>
                </a:tc>
                <a:extLst>
                  <a:ext uri="{0D108BD9-81ED-4DB2-BD59-A6C34878D82A}">
                    <a16:rowId xmlns:a16="http://schemas.microsoft.com/office/drawing/2014/main" val="2575152793"/>
                  </a:ext>
                </a:extLst>
              </a:tr>
              <a:tr h="370840">
                <a:tc>
                  <a:txBody>
                    <a:bodyPr/>
                    <a:lstStyle/>
                    <a:p>
                      <a:r>
                        <a:rPr lang="en-US" sz="1200" dirty="0"/>
                        <a:t>ATTAINMENT OF ≥GOLD LEVEL ON ACT WORKKEYS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5</a:t>
                      </a:r>
                    </a:p>
                  </a:txBody>
                  <a:tcPr anchor="ctr">
                    <a:solidFill>
                      <a:schemeClr val="bg1"/>
                    </a:solidFill>
                  </a:tcPr>
                </a:tc>
                <a:extLst>
                  <a:ext uri="{0D108BD9-81ED-4DB2-BD59-A6C34878D82A}">
                    <a16:rowId xmlns:a16="http://schemas.microsoft.com/office/drawing/2014/main" val="2603892665"/>
                  </a:ext>
                </a:extLst>
              </a:tr>
              <a:tr h="370840">
                <a:tc>
                  <a:txBody>
                    <a:bodyPr/>
                    <a:lstStyle/>
                    <a:p>
                      <a:r>
                        <a:rPr lang="en-US" sz="1200" dirty="0"/>
                        <a:t>ATTAINMENT OF ≥ESTABLISHED SCORE ON AP EXAM(S)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10</a:t>
                      </a:r>
                    </a:p>
                  </a:txBody>
                  <a:tcPr anchor="ctr">
                    <a:solidFill>
                      <a:schemeClr val="bg1"/>
                    </a:solidFill>
                  </a:tcPr>
                </a:tc>
                <a:extLst>
                  <a:ext uri="{0D108BD9-81ED-4DB2-BD59-A6C34878D82A}">
                    <a16:rowId xmlns:a16="http://schemas.microsoft.com/office/drawing/2014/main" val="24798938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ATTAINMENT OF ≥ESTABLISHED SCORE ON IB EXAM(S)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12185701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SUCCESSFUL COMPLETION OF CONCURRENT ENROLLMENT COURSE(S)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5</a:t>
                      </a:r>
                    </a:p>
                  </a:txBody>
                  <a:tcPr anchor="ctr">
                    <a:solidFill>
                      <a:schemeClr val="bg1"/>
                    </a:solidFill>
                  </a:tcPr>
                </a:tc>
                <a:extLst>
                  <a:ext uri="{0D108BD9-81ED-4DB2-BD59-A6C34878D82A}">
                    <a16:rowId xmlns:a16="http://schemas.microsoft.com/office/drawing/2014/main" val="471121885"/>
                  </a:ext>
                </a:extLst>
              </a:tr>
              <a:tr h="370840">
                <a:tc>
                  <a:txBody>
                    <a:bodyPr/>
                    <a:lstStyle/>
                    <a:p>
                      <a:r>
                        <a:rPr lang="en-US" sz="1200" dirty="0"/>
                        <a:t>SUCCESSFUL COMPLETION OF PRE-APPRENTICESHIP PROGRAM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3142610029"/>
                  </a:ext>
                </a:extLst>
              </a:tr>
              <a:tr h="370840">
                <a:tc>
                  <a:txBody>
                    <a:bodyPr/>
                    <a:lstStyle/>
                    <a:p>
                      <a:r>
                        <a:rPr lang="en-US" sz="1200" dirty="0"/>
                        <a:t>ACCEPTANCE INTO ACCREDITED NON-PROFIT IHE 4-YR PROGRAM AND EVIDENCE OF ABILITY TO ENTER INTO COLLEGE-LEVEL, CREDIT-BEARING COURSEWORK</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20</a:t>
                      </a:r>
                    </a:p>
                  </a:txBody>
                  <a:tcPr anchor="ctr">
                    <a:solidFill>
                      <a:schemeClr val="bg1"/>
                    </a:solidFill>
                  </a:tcPr>
                </a:tc>
                <a:extLst>
                  <a:ext uri="{0D108BD9-81ED-4DB2-BD59-A6C34878D82A}">
                    <a16:rowId xmlns:a16="http://schemas.microsoft.com/office/drawing/2014/main" val="1675174023"/>
                  </a:ext>
                </a:extLst>
              </a:tr>
            </a:tbl>
          </a:graphicData>
        </a:graphic>
      </p:graphicFrame>
      <p:sp>
        <p:nvSpPr>
          <p:cNvPr id="4" name="Date Placeholder 3">
            <a:extLst>
              <a:ext uri="{FF2B5EF4-FFF2-40B4-BE49-F238E27FC236}">
                <a16:creationId xmlns:a16="http://schemas.microsoft.com/office/drawing/2014/main" id="{B1B29BA3-9A92-B596-5B8E-C9125C8B8337}"/>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B849137B-FA49-5309-1899-9DD01294F9C9}"/>
              </a:ext>
            </a:extLst>
          </p:cNvPr>
          <p:cNvSpPr>
            <a:spLocks noGrp="1"/>
          </p:cNvSpPr>
          <p:nvPr>
            <p:ph type="sldNum" sz="quarter" idx="12"/>
          </p:nvPr>
        </p:nvSpPr>
        <p:spPr/>
        <p:txBody>
          <a:bodyPr/>
          <a:lstStyle/>
          <a:p>
            <a:fld id="{B24F5015-3417-4B27-A586-E4CCF4D77832}" type="slidenum">
              <a:rPr lang="en-US" smtClean="0"/>
              <a:t>10</a:t>
            </a:fld>
            <a:endParaRPr lang="en-US"/>
          </a:p>
        </p:txBody>
      </p:sp>
      <p:graphicFrame>
        <p:nvGraphicFramePr>
          <p:cNvPr id="7" name="Table 7">
            <a:extLst>
              <a:ext uri="{FF2B5EF4-FFF2-40B4-BE49-F238E27FC236}">
                <a16:creationId xmlns:a16="http://schemas.microsoft.com/office/drawing/2014/main" id="{75873863-3ADD-AFE8-AA0D-90EA72744356}"/>
              </a:ext>
            </a:extLst>
          </p:cNvPr>
          <p:cNvGraphicFramePr>
            <a:graphicFrameLocks noGrp="1"/>
          </p:cNvGraphicFramePr>
          <p:nvPr>
            <p:extLst>
              <p:ext uri="{D42A27DB-BD31-4B8C-83A1-F6EECF244321}">
                <p14:modId xmlns:p14="http://schemas.microsoft.com/office/powerpoint/2010/main" val="367996045"/>
              </p:ext>
            </p:extLst>
          </p:nvPr>
        </p:nvGraphicFramePr>
        <p:xfrm>
          <a:off x="185057" y="5129984"/>
          <a:ext cx="11789229" cy="370840"/>
        </p:xfrm>
        <a:graphic>
          <a:graphicData uri="http://schemas.openxmlformats.org/drawingml/2006/table">
            <a:tbl>
              <a:tblPr firstRow="1" bandRow="1">
                <a:tableStyleId>{69CF1AB2-1976-4502-BF36-3FF5EA218861}</a:tableStyleId>
              </a:tblPr>
              <a:tblGrid>
                <a:gridCol w="3929743">
                  <a:extLst>
                    <a:ext uri="{9D8B030D-6E8A-4147-A177-3AD203B41FA5}">
                      <a16:colId xmlns:a16="http://schemas.microsoft.com/office/drawing/2014/main" val="325668023"/>
                    </a:ext>
                  </a:extLst>
                </a:gridCol>
                <a:gridCol w="3929743">
                  <a:extLst>
                    <a:ext uri="{9D8B030D-6E8A-4147-A177-3AD203B41FA5}">
                      <a16:colId xmlns:a16="http://schemas.microsoft.com/office/drawing/2014/main" val="4234864555"/>
                    </a:ext>
                  </a:extLst>
                </a:gridCol>
                <a:gridCol w="3929743">
                  <a:extLst>
                    <a:ext uri="{9D8B030D-6E8A-4147-A177-3AD203B41FA5}">
                      <a16:colId xmlns:a16="http://schemas.microsoft.com/office/drawing/2014/main" val="141193749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[Total # Eligible to Graduate]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100</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 Graduated using this Pathway]</a:t>
                      </a:r>
                    </a:p>
                  </a:txBody>
                  <a:tcPr anchor="ctr"/>
                </a:tc>
                <a:extLst>
                  <a:ext uri="{0D108BD9-81ED-4DB2-BD59-A6C34878D82A}">
                    <a16:rowId xmlns:a16="http://schemas.microsoft.com/office/drawing/2014/main" val="562549909"/>
                  </a:ext>
                </a:extLst>
              </a:tr>
            </a:tbl>
          </a:graphicData>
        </a:graphic>
      </p:graphicFrame>
      <p:sp>
        <p:nvSpPr>
          <p:cNvPr id="3" name="Oval 2">
            <a:extLst>
              <a:ext uri="{FF2B5EF4-FFF2-40B4-BE49-F238E27FC236}">
                <a16:creationId xmlns:a16="http://schemas.microsoft.com/office/drawing/2014/main" id="{2B45C324-E32A-8679-B5AD-BAE79CDBC5F3}"/>
              </a:ext>
              <a:ext uri="{C183D7F6-B498-43B3-948B-1728B52AA6E4}">
                <adec:decorative xmlns:adec="http://schemas.microsoft.com/office/drawing/2017/decorative" val="1"/>
              </a:ext>
            </a:extLst>
          </p:cNvPr>
          <p:cNvSpPr/>
          <p:nvPr/>
        </p:nvSpPr>
        <p:spPr>
          <a:xfrm>
            <a:off x="5665000" y="4969764"/>
            <a:ext cx="829341" cy="69128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Up Arrow 7">
            <a:extLst>
              <a:ext uri="{FF2B5EF4-FFF2-40B4-BE49-F238E27FC236}">
                <a16:creationId xmlns:a16="http://schemas.microsoft.com/office/drawing/2014/main" id="{CFCE099C-F30D-77D7-01D3-321AF813C041}"/>
              </a:ext>
            </a:extLst>
          </p:cNvPr>
          <p:cNvSpPr/>
          <p:nvPr/>
        </p:nvSpPr>
        <p:spPr>
          <a:xfrm>
            <a:off x="10369060" y="4969763"/>
            <a:ext cx="914400" cy="1148823"/>
          </a:xfrm>
          <a:prstGeom prst="upArrowCallou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100</a:t>
            </a:r>
          </a:p>
        </p:txBody>
      </p:sp>
    </p:spTree>
    <p:extLst>
      <p:ext uri="{BB962C8B-B14F-4D97-AF65-F5344CB8AC3E}">
        <p14:creationId xmlns:p14="http://schemas.microsoft.com/office/powerpoint/2010/main" val="150739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25F3-6D00-C0AA-27DB-81311579F72A}"/>
              </a:ext>
            </a:extLst>
          </p:cNvPr>
          <p:cNvSpPr>
            <a:spLocks noGrp="1"/>
          </p:cNvSpPr>
          <p:nvPr>
            <p:ph type="title"/>
          </p:nvPr>
        </p:nvSpPr>
        <p:spPr>
          <a:xfrm>
            <a:off x="838200" y="0"/>
            <a:ext cx="10515600" cy="1325563"/>
          </a:xfrm>
        </p:spPr>
        <p:txBody>
          <a:bodyPr/>
          <a:lstStyle/>
          <a:p>
            <a:r>
              <a:rPr lang="en-US" dirty="0"/>
              <a:t>Reporting Graduates by the Evidence-</a:t>
            </a:r>
            <a:br>
              <a:rPr lang="en-US" dirty="0"/>
            </a:br>
            <a:r>
              <a:rPr lang="en-US" dirty="0"/>
              <a:t>Based Pathway and Criteria Utilized</a:t>
            </a:r>
          </a:p>
        </p:txBody>
      </p:sp>
      <p:graphicFrame>
        <p:nvGraphicFramePr>
          <p:cNvPr id="6" name="Table 6">
            <a:extLst>
              <a:ext uri="{FF2B5EF4-FFF2-40B4-BE49-F238E27FC236}">
                <a16:creationId xmlns:a16="http://schemas.microsoft.com/office/drawing/2014/main" id="{1FB3235B-2922-E004-820C-5E07231BDABD}"/>
              </a:ext>
            </a:extLst>
          </p:cNvPr>
          <p:cNvGraphicFramePr>
            <a:graphicFrameLocks noGrp="1"/>
          </p:cNvGraphicFramePr>
          <p:nvPr>
            <p:ph idx="1"/>
          </p:nvPr>
        </p:nvGraphicFramePr>
        <p:xfrm>
          <a:off x="185057" y="1128928"/>
          <a:ext cx="11789229" cy="4267200"/>
        </p:xfrm>
        <a:graphic>
          <a:graphicData uri="http://schemas.openxmlformats.org/drawingml/2006/table">
            <a:tbl>
              <a:tblPr firstRow="1" bandRow="1">
                <a:tableStyleId>{69CF1AB2-1976-4502-BF36-3FF5EA218861}</a:tableStyleId>
              </a:tblPr>
              <a:tblGrid>
                <a:gridCol w="337457">
                  <a:extLst>
                    <a:ext uri="{9D8B030D-6E8A-4147-A177-3AD203B41FA5}">
                      <a16:colId xmlns:a16="http://schemas.microsoft.com/office/drawing/2014/main" val="3443410048"/>
                    </a:ext>
                  </a:extLst>
                </a:gridCol>
                <a:gridCol w="9078686">
                  <a:extLst>
                    <a:ext uri="{9D8B030D-6E8A-4147-A177-3AD203B41FA5}">
                      <a16:colId xmlns:a16="http://schemas.microsoft.com/office/drawing/2014/main" val="1641603059"/>
                    </a:ext>
                  </a:extLst>
                </a:gridCol>
                <a:gridCol w="2373086">
                  <a:extLst>
                    <a:ext uri="{9D8B030D-6E8A-4147-A177-3AD203B41FA5}">
                      <a16:colId xmlns:a16="http://schemas.microsoft.com/office/drawing/2014/main" val="313255916"/>
                    </a:ext>
                  </a:extLst>
                </a:gridCol>
              </a:tblGrid>
              <a:tr h="370840">
                <a:tc>
                  <a:txBody>
                    <a:bodyPr/>
                    <a:lstStyle/>
                    <a:p>
                      <a:pPr>
                        <a:lnSpc>
                          <a:spcPct val="100000"/>
                        </a:lnSpc>
                      </a:pPr>
                      <a:endParaRPr lang="en-US" sz="1400" dirty="0">
                        <a:solidFill>
                          <a:schemeClr val="bg1"/>
                        </a:solidFill>
                      </a:endParaRPr>
                    </a:p>
                  </a:txBody>
                  <a:tcPr anchor="ctr">
                    <a:solidFill>
                      <a:schemeClr val="accent1">
                        <a:lumMod val="50000"/>
                      </a:schemeClr>
                    </a:solidFill>
                  </a:tcPr>
                </a:tc>
                <a:tc>
                  <a:txBody>
                    <a:bodyPr/>
                    <a:lstStyle/>
                    <a:p>
                      <a:pPr>
                        <a:lnSpc>
                          <a:spcPct val="100000"/>
                        </a:lnSpc>
                      </a:pPr>
                      <a:endParaRPr lang="en-US" sz="1400" dirty="0">
                        <a:solidFill>
                          <a:schemeClr val="bg1"/>
                        </a:solidFill>
                      </a:endParaRPr>
                    </a:p>
                  </a:txBody>
                  <a:tcPr anchor="ctr">
                    <a:solidFill>
                      <a:schemeClr val="accent1">
                        <a:lumMod val="50000"/>
                      </a:schemeClr>
                    </a:solidFill>
                  </a:tcPr>
                </a:tc>
                <a:tc>
                  <a:txBody>
                    <a:bodyPr/>
                    <a:lstStyle/>
                    <a:p>
                      <a:pPr algn="ctr">
                        <a:lnSpc>
                          <a:spcPct val="100000"/>
                        </a:lnSpc>
                      </a:pPr>
                      <a:r>
                        <a:rPr lang="en-US" sz="1200" dirty="0">
                          <a:solidFill>
                            <a:schemeClr val="bg1"/>
                          </a:solidFill>
                        </a:rPr>
                        <a:t># STUDENTS WHO UTILIZED THIS CRITERION TO SATISFY PATHWAY</a:t>
                      </a:r>
                    </a:p>
                  </a:txBody>
                  <a:tcPr anchor="ctr">
                    <a:solidFill>
                      <a:schemeClr val="accent1">
                        <a:lumMod val="50000"/>
                      </a:schemeClr>
                    </a:solidFill>
                  </a:tcPr>
                </a:tc>
                <a:extLst>
                  <a:ext uri="{0D108BD9-81ED-4DB2-BD59-A6C34878D82A}">
                    <a16:rowId xmlns:a16="http://schemas.microsoft.com/office/drawing/2014/main" val="1481594375"/>
                  </a:ext>
                </a:extLst>
              </a:tr>
              <a:tr h="0">
                <a:tc rowSpan="7">
                  <a:txBody>
                    <a:bodyPr/>
                    <a:lstStyle/>
                    <a:p>
                      <a:pPr algn="ctr">
                        <a:lnSpc>
                          <a:spcPct val="100000"/>
                        </a:lnSpc>
                      </a:pPr>
                      <a:r>
                        <a:rPr lang="en-US" sz="1200" b="1" dirty="0"/>
                        <a:t>SECTION ONE</a:t>
                      </a:r>
                    </a:p>
                  </a:txBody>
                  <a:tcPr vert="vert270"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nSpc>
                          <a:spcPct val="100000"/>
                        </a:lnSpc>
                      </a:pPr>
                      <a:r>
                        <a:rPr lang="en-US" sz="1200" dirty="0"/>
                        <a:t>ATTAINMENT OF ≥ESTABLISHED SCORE ON ACT WORKEYS</a:t>
                      </a:r>
                    </a:p>
                  </a:txBody>
                  <a:tcPr anchor="ctr">
                    <a:solidFill>
                      <a:schemeClr val="bg1">
                        <a:lumMod val="95000"/>
                      </a:schemeClr>
                    </a:solidFill>
                  </a:tcPr>
                </a:tc>
                <a:tc>
                  <a:txBody>
                    <a:bodyPr/>
                    <a:lstStyle/>
                    <a:p>
                      <a:pPr algn="ctr">
                        <a:lnSpc>
                          <a:spcPct val="100000"/>
                        </a:lnSpc>
                      </a:pPr>
                      <a:r>
                        <a:rPr lang="en-US" sz="1400" b="1" dirty="0"/>
                        <a:t>20</a:t>
                      </a:r>
                    </a:p>
                  </a:txBody>
                  <a:tcPr anchor="ctr">
                    <a:solidFill>
                      <a:schemeClr val="bg1"/>
                    </a:solidFill>
                  </a:tcPr>
                </a:tc>
                <a:extLst>
                  <a:ext uri="{0D108BD9-81ED-4DB2-BD59-A6C34878D82A}">
                    <a16:rowId xmlns:a16="http://schemas.microsoft.com/office/drawing/2014/main" val="2575152793"/>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ATTAINMENT OF ≥ESTABLISHED SCORE ON SAT SUBJECT TEST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2603892665"/>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ACCEPTANCE INTO ACCREDITED NON-PROFIT IHE OTHER-THAN-4-YR PROGRAM AND EVIDENCE OF ABILITY TO ENTER INTO COLLEGE-LEVEL, CREDIT-BEARING COURSEWORK</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25</a:t>
                      </a:r>
                    </a:p>
                  </a:txBody>
                  <a:tcPr anchor="ctr">
                    <a:solidFill>
                      <a:schemeClr val="bg1"/>
                    </a:solidFill>
                  </a:tcPr>
                </a:tc>
                <a:extLst>
                  <a:ext uri="{0D108BD9-81ED-4DB2-BD59-A6C34878D82A}">
                    <a16:rowId xmlns:a16="http://schemas.microsoft.com/office/drawing/2014/main" val="2623245222"/>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ATTAINMENT OF INDUSTRY-RECOGNIZED CREDENTIAL</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145</a:t>
                      </a:r>
                    </a:p>
                  </a:txBody>
                  <a:tcPr anchor="ctr">
                    <a:solidFill>
                      <a:schemeClr val="bg1"/>
                    </a:solidFill>
                  </a:tcPr>
                </a:tc>
                <a:extLst>
                  <a:ext uri="{0D108BD9-81ED-4DB2-BD59-A6C34878D82A}">
                    <a16:rowId xmlns:a16="http://schemas.microsoft.com/office/drawing/2014/main" val="1836334972"/>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ATTAINMENT OF ≥ESTABLISHED SCORE ON AP EXAM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5</a:t>
                      </a:r>
                    </a:p>
                  </a:txBody>
                  <a:tcPr anchor="ctr">
                    <a:solidFill>
                      <a:schemeClr val="bg1"/>
                    </a:solidFill>
                  </a:tcPr>
                </a:tc>
                <a:extLst>
                  <a:ext uri="{0D108BD9-81ED-4DB2-BD59-A6C34878D82A}">
                    <a16:rowId xmlns:a16="http://schemas.microsoft.com/office/drawing/2014/main" val="247989381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ATTAINMENT OF ≥ESTABLISHED SCORE ON IB EXAM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121857010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SUCCESSFUL COMPLETION OF CONCURRENT ENROLLMENT COURSE OR POSTSECONDARY COURSE</a:t>
                      </a:r>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15</a:t>
                      </a:r>
                    </a:p>
                  </a:txBody>
                  <a:tcPr anchor="ctr">
                    <a:lnB w="38100" cap="flat" cmpd="sng" algn="ctr">
                      <a:solidFill>
                        <a:schemeClr val="accent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1121885"/>
                  </a:ext>
                </a:extLst>
              </a:tr>
              <a:tr h="0">
                <a:tc rowSpan="5">
                  <a:txBody>
                    <a:bodyPr/>
                    <a:lstStyle/>
                    <a:p>
                      <a:pPr algn="ctr">
                        <a:lnSpc>
                          <a:spcPct val="100000"/>
                        </a:lnSpc>
                      </a:pPr>
                      <a:r>
                        <a:rPr lang="en-US" sz="1200" b="1" dirty="0"/>
                        <a:t>SECTION TWO</a:t>
                      </a:r>
                    </a:p>
                  </a:txBody>
                  <a:tcPr vert="vert270"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pPr>
                        <a:lnSpc>
                          <a:spcPct val="100000"/>
                        </a:lnSpc>
                      </a:pPr>
                      <a:r>
                        <a:rPr lang="en-US" sz="1200" dirty="0"/>
                        <a:t>SATISFACTORY COMPLETION OF APPROVED SERVICE-LEARNING PROJECT</a:t>
                      </a:r>
                    </a:p>
                  </a:txBody>
                  <a:tcPr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210</a:t>
                      </a:r>
                    </a:p>
                  </a:txBody>
                  <a:tcPr anchor="ctr">
                    <a:lnT w="38100" cap="flat" cmpd="sng" algn="ctr">
                      <a:solidFill>
                        <a:schemeClr val="accent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3142610029"/>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ATTAINMENT OF NUMERIC OR NON-NUMERIC SCORE OF ≥PROFICIENT FOR KEYSTONE EXAM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15</a:t>
                      </a:r>
                    </a:p>
                  </a:txBody>
                  <a:tcPr anchor="ctr">
                    <a:solidFill>
                      <a:schemeClr val="bg1"/>
                    </a:solidFill>
                  </a:tcPr>
                </a:tc>
                <a:extLst>
                  <a:ext uri="{0D108BD9-81ED-4DB2-BD59-A6C34878D82A}">
                    <a16:rowId xmlns:a16="http://schemas.microsoft.com/office/drawing/2014/main" val="1675174023"/>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GUARANTEE OF FULL-TIME EMPLOYMENT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40</a:t>
                      </a:r>
                    </a:p>
                  </a:txBody>
                  <a:tcPr anchor="ctr">
                    <a:solidFill>
                      <a:schemeClr val="bg1"/>
                    </a:solidFill>
                  </a:tcPr>
                </a:tc>
                <a:extLst>
                  <a:ext uri="{0D108BD9-81ED-4DB2-BD59-A6C34878D82A}">
                    <a16:rowId xmlns:a16="http://schemas.microsoft.com/office/drawing/2014/main" val="366449523"/>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SUCCESSFUL COMPLETION OF INTERNSHIP, EXTERNSHIP, OR COOPERATIVE EDUCATION PROGRAM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70</a:t>
                      </a:r>
                    </a:p>
                  </a:txBody>
                  <a:tcPr anchor="ctr">
                    <a:solidFill>
                      <a:schemeClr val="bg1"/>
                    </a:solidFill>
                  </a:tcPr>
                </a:tc>
                <a:extLst>
                  <a:ext uri="{0D108BD9-81ED-4DB2-BD59-A6C34878D82A}">
                    <a16:rowId xmlns:a16="http://schemas.microsoft.com/office/drawing/2014/main" val="849641342"/>
                  </a:ext>
                </a:extLst>
              </a:tr>
              <a:tr h="0">
                <a:tc vMerge="1">
                  <a:txBody>
                    <a:bodyPr/>
                    <a:lstStyle/>
                    <a:p>
                      <a:endParaRPr lang="en-US" sz="1200" dirty="0"/>
                    </a:p>
                  </a:txBody>
                  <a:tcPr anchor="ctr">
                    <a:solidFill>
                      <a:schemeClr val="bg1">
                        <a:lumMod val="95000"/>
                      </a:schemeClr>
                    </a:solidFill>
                  </a:tcPr>
                </a:tc>
                <a:tc>
                  <a:txBody>
                    <a:bodyPr/>
                    <a:lstStyle/>
                    <a:p>
                      <a:pPr>
                        <a:lnSpc>
                          <a:spcPct val="100000"/>
                        </a:lnSpc>
                      </a:pPr>
                      <a:r>
                        <a:rPr lang="en-US" sz="1200" dirty="0"/>
                        <a:t>SATISFACTORY COMPLIANCE WITH NCAA DII CORE COURSES WITH A MINIMUM GPA OF 2.0 OR EQUIVALENT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5</a:t>
                      </a:r>
                    </a:p>
                  </a:txBody>
                  <a:tcPr anchor="ctr">
                    <a:solidFill>
                      <a:schemeClr val="bg1"/>
                    </a:solidFill>
                  </a:tcPr>
                </a:tc>
                <a:extLst>
                  <a:ext uri="{0D108BD9-81ED-4DB2-BD59-A6C34878D82A}">
                    <a16:rowId xmlns:a16="http://schemas.microsoft.com/office/drawing/2014/main" val="1433505964"/>
                  </a:ext>
                </a:extLst>
              </a:tr>
            </a:tbl>
          </a:graphicData>
        </a:graphic>
      </p:graphicFrame>
      <p:sp>
        <p:nvSpPr>
          <p:cNvPr id="4" name="Date Placeholder 3">
            <a:extLst>
              <a:ext uri="{FF2B5EF4-FFF2-40B4-BE49-F238E27FC236}">
                <a16:creationId xmlns:a16="http://schemas.microsoft.com/office/drawing/2014/main" id="{B1B29BA3-9A92-B596-5B8E-C9125C8B8337}"/>
              </a:ext>
            </a:extLst>
          </p:cNvPr>
          <p:cNvSpPr>
            <a:spLocks noGrp="1"/>
          </p:cNvSpPr>
          <p:nvPr>
            <p:ph type="dt" sz="half" idx="10"/>
          </p:nvPr>
        </p:nvSpPr>
        <p:spPr/>
        <p:txBody>
          <a:bodyPr/>
          <a:lstStyle/>
          <a:p>
            <a:fld id="{A1DC029C-5B17-409B-86F2-A65FE5BE79A1}" type="datetime1">
              <a:rPr lang="en-US" smtClean="0"/>
              <a:t>4/19/2023</a:t>
            </a:fld>
            <a:endParaRPr lang="en-US" dirty="0"/>
          </a:p>
        </p:txBody>
      </p:sp>
      <p:sp>
        <p:nvSpPr>
          <p:cNvPr id="5" name="Slide Number Placeholder 4">
            <a:extLst>
              <a:ext uri="{FF2B5EF4-FFF2-40B4-BE49-F238E27FC236}">
                <a16:creationId xmlns:a16="http://schemas.microsoft.com/office/drawing/2014/main" id="{B849137B-FA49-5309-1899-9DD01294F9C9}"/>
              </a:ext>
            </a:extLst>
          </p:cNvPr>
          <p:cNvSpPr>
            <a:spLocks noGrp="1"/>
          </p:cNvSpPr>
          <p:nvPr>
            <p:ph type="sldNum" sz="quarter" idx="12"/>
          </p:nvPr>
        </p:nvSpPr>
        <p:spPr/>
        <p:txBody>
          <a:bodyPr/>
          <a:lstStyle/>
          <a:p>
            <a:fld id="{B24F5015-3417-4B27-A586-E4CCF4D77832}" type="slidenum">
              <a:rPr lang="en-US" smtClean="0"/>
              <a:t>11</a:t>
            </a:fld>
            <a:endParaRPr lang="en-US" dirty="0"/>
          </a:p>
        </p:txBody>
      </p:sp>
      <p:graphicFrame>
        <p:nvGraphicFramePr>
          <p:cNvPr id="3" name="Table 7">
            <a:extLst>
              <a:ext uri="{FF2B5EF4-FFF2-40B4-BE49-F238E27FC236}">
                <a16:creationId xmlns:a16="http://schemas.microsoft.com/office/drawing/2014/main" id="{AAB51A56-22D7-B826-4F61-23EE3B471090}"/>
              </a:ext>
            </a:extLst>
          </p:cNvPr>
          <p:cNvGraphicFramePr>
            <a:graphicFrameLocks noGrp="1"/>
          </p:cNvGraphicFramePr>
          <p:nvPr/>
        </p:nvGraphicFramePr>
        <p:xfrm>
          <a:off x="185057" y="5543645"/>
          <a:ext cx="11789229" cy="370840"/>
        </p:xfrm>
        <a:graphic>
          <a:graphicData uri="http://schemas.openxmlformats.org/drawingml/2006/table">
            <a:tbl>
              <a:tblPr firstRow="1" bandRow="1">
                <a:tableStyleId>{69CF1AB2-1976-4502-BF36-3FF5EA218861}</a:tableStyleId>
              </a:tblPr>
              <a:tblGrid>
                <a:gridCol w="3929743">
                  <a:extLst>
                    <a:ext uri="{9D8B030D-6E8A-4147-A177-3AD203B41FA5}">
                      <a16:colId xmlns:a16="http://schemas.microsoft.com/office/drawing/2014/main" val="325668023"/>
                    </a:ext>
                  </a:extLst>
                </a:gridCol>
                <a:gridCol w="3929743">
                  <a:extLst>
                    <a:ext uri="{9D8B030D-6E8A-4147-A177-3AD203B41FA5}">
                      <a16:colId xmlns:a16="http://schemas.microsoft.com/office/drawing/2014/main" val="4234864555"/>
                    </a:ext>
                  </a:extLst>
                </a:gridCol>
                <a:gridCol w="3929743">
                  <a:extLst>
                    <a:ext uri="{9D8B030D-6E8A-4147-A177-3AD203B41FA5}">
                      <a16:colId xmlns:a16="http://schemas.microsoft.com/office/drawing/2014/main" val="141193749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[Total # Eligible to Graduate]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200</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 Graduated using this Pathway]</a:t>
                      </a:r>
                    </a:p>
                  </a:txBody>
                  <a:tcPr anchor="ctr"/>
                </a:tc>
                <a:extLst>
                  <a:ext uri="{0D108BD9-81ED-4DB2-BD59-A6C34878D82A}">
                    <a16:rowId xmlns:a16="http://schemas.microsoft.com/office/drawing/2014/main" val="562549909"/>
                  </a:ext>
                </a:extLst>
              </a:tr>
            </a:tbl>
          </a:graphicData>
        </a:graphic>
      </p:graphicFrame>
      <p:sp>
        <p:nvSpPr>
          <p:cNvPr id="8" name="Oval 7">
            <a:extLst>
              <a:ext uri="{FF2B5EF4-FFF2-40B4-BE49-F238E27FC236}">
                <a16:creationId xmlns:a16="http://schemas.microsoft.com/office/drawing/2014/main" id="{F443B0DC-DCCB-5159-B49C-DB8570A22DE4}"/>
              </a:ext>
              <a:ext uri="{C183D7F6-B498-43B3-948B-1728B52AA6E4}">
                <adec:decorative xmlns:adec="http://schemas.microsoft.com/office/drawing/2017/decorative" val="1"/>
              </a:ext>
            </a:extLst>
          </p:cNvPr>
          <p:cNvSpPr/>
          <p:nvPr/>
        </p:nvSpPr>
        <p:spPr>
          <a:xfrm>
            <a:off x="5665000" y="5420721"/>
            <a:ext cx="829341" cy="61668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Callout: Left Arrow 8">
            <a:extLst>
              <a:ext uri="{FF2B5EF4-FFF2-40B4-BE49-F238E27FC236}">
                <a16:creationId xmlns:a16="http://schemas.microsoft.com/office/drawing/2014/main" id="{7ADC3AF6-7324-1A8A-B8CA-B822022185F5}"/>
              </a:ext>
            </a:extLst>
          </p:cNvPr>
          <p:cNvSpPr/>
          <p:nvPr/>
        </p:nvSpPr>
        <p:spPr>
          <a:xfrm>
            <a:off x="11177814" y="2478755"/>
            <a:ext cx="914400" cy="914400"/>
          </a:xfrm>
          <a:prstGeom prst="leftArrowCallou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210</a:t>
            </a:r>
          </a:p>
        </p:txBody>
      </p:sp>
      <p:sp>
        <p:nvSpPr>
          <p:cNvPr id="10" name="Callout: Left-Right Arrow 9">
            <a:extLst>
              <a:ext uri="{FF2B5EF4-FFF2-40B4-BE49-F238E27FC236}">
                <a16:creationId xmlns:a16="http://schemas.microsoft.com/office/drawing/2014/main" id="{BE2F6830-C55A-A608-6A68-58D87340F2F3}"/>
              </a:ext>
            </a:extLst>
          </p:cNvPr>
          <p:cNvSpPr/>
          <p:nvPr/>
        </p:nvSpPr>
        <p:spPr>
          <a:xfrm rot="5400000">
            <a:off x="10764305" y="3886760"/>
            <a:ext cx="1216152" cy="576072"/>
          </a:xfrm>
          <a:prstGeom prst="leftRightArrowCallou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b="1" dirty="0">
                <a:solidFill>
                  <a:srgbClr val="C00000"/>
                </a:solidFill>
              </a:rPr>
              <a:t>550</a:t>
            </a:r>
          </a:p>
        </p:txBody>
      </p:sp>
    </p:spTree>
    <p:extLst>
      <p:ext uri="{BB962C8B-B14F-4D97-AF65-F5344CB8AC3E}">
        <p14:creationId xmlns:p14="http://schemas.microsoft.com/office/powerpoint/2010/main" val="115321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p:txBody>
          <a:bodyPr/>
          <a:lstStyle/>
          <a:p>
            <a:r>
              <a:rPr lang="en-US" dirty="0"/>
              <a:t>Reporting Graduates by </a:t>
            </a:r>
            <a:br>
              <a:rPr lang="en-US" dirty="0"/>
            </a:br>
            <a:r>
              <a:rPr lang="en-US" dirty="0"/>
              <a:t>Other Diploma Options</a:t>
            </a:r>
          </a:p>
        </p:txBody>
      </p:sp>
      <p:graphicFrame>
        <p:nvGraphicFramePr>
          <p:cNvPr id="7" name="Table 7">
            <a:extLst>
              <a:ext uri="{FF2B5EF4-FFF2-40B4-BE49-F238E27FC236}">
                <a16:creationId xmlns:a16="http://schemas.microsoft.com/office/drawing/2014/main" id="{231FEAB7-35A1-59E3-6975-D937294D6CE5}"/>
              </a:ext>
            </a:extLst>
          </p:cNvPr>
          <p:cNvGraphicFramePr>
            <a:graphicFrameLocks noGrp="1"/>
          </p:cNvGraphicFramePr>
          <p:nvPr>
            <p:ph idx="1"/>
            <p:extLst>
              <p:ext uri="{D42A27DB-BD31-4B8C-83A1-F6EECF244321}">
                <p14:modId xmlns:p14="http://schemas.microsoft.com/office/powerpoint/2010/main" val="1065876686"/>
              </p:ext>
            </p:extLst>
          </p:nvPr>
        </p:nvGraphicFramePr>
        <p:xfrm>
          <a:off x="838200" y="1825625"/>
          <a:ext cx="10515597" cy="37084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r>
                        <a:rPr lang="en-US" dirty="0"/>
                        <a:t>[Total # Eligible to Graduate]</a:t>
                      </a:r>
                    </a:p>
                  </a:txBody>
                  <a:tcPr>
                    <a:solidFill>
                      <a:schemeClr val="bg1"/>
                    </a:solidFill>
                  </a:tcPr>
                </a:tc>
                <a:tc>
                  <a:txBody>
                    <a:bodyPr/>
                    <a:lstStyle/>
                    <a:p>
                      <a:r>
                        <a:rPr lang="en-US" dirty="0"/>
                        <a:t>[Total # Graduated]</a:t>
                      </a:r>
                    </a:p>
                  </a:txBody>
                  <a:tcPr>
                    <a:solidFill>
                      <a:schemeClr val="bg1"/>
                    </a:solidFill>
                  </a:tcPr>
                </a:tc>
                <a:tc>
                  <a:txBody>
                    <a:bodyPr/>
                    <a:lstStyle/>
                    <a:p>
                      <a:r>
                        <a:rPr lang="en-US" b="0" dirty="0">
                          <a:solidFill>
                            <a:schemeClr val="tx2">
                              <a:lumMod val="60000"/>
                              <a:lumOff val="40000"/>
                            </a:schemeClr>
                          </a:solidFill>
                        </a:rPr>
                        <a:t>[Total % Graduated]</a:t>
                      </a:r>
                    </a:p>
                  </a:txBody>
                  <a:tcP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12</a:t>
            </a:fld>
            <a:endParaRPr lang="en-US"/>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nvGraphicFramePr>
        <p:xfrm>
          <a:off x="838199" y="2453216"/>
          <a:ext cx="10515597" cy="185420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61371925"/>
                    </a:ext>
                  </a:extLst>
                </a:gridCol>
                <a:gridCol w="3505199">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a:txBody>
                    <a:bodyPr/>
                    <a:lstStyle/>
                    <a:p>
                      <a:r>
                        <a:rPr lang="en-US" sz="1400" b="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Proficiency]</a:t>
                      </a:r>
                    </a:p>
                  </a:txBody>
                  <a:tcPr anchor="ctr">
                    <a:solidFill>
                      <a:schemeClr val="bg1"/>
                    </a:solidFill>
                  </a:tcPr>
                </a:tc>
                <a:tc>
                  <a:txBody>
                    <a:bodyPr/>
                    <a:lstStyle/>
                    <a:p>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9627941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Composite]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612938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CTE Concentrator]</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2065272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Alternative Assessment]</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101002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Evidence-Based]</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659280964"/>
                  </a:ext>
                </a:extLst>
              </a:tr>
            </a:tbl>
          </a:graphicData>
        </a:graphic>
      </p:graphicFrame>
      <p:graphicFrame>
        <p:nvGraphicFramePr>
          <p:cNvPr id="6" name="Table 9">
            <a:extLst>
              <a:ext uri="{FF2B5EF4-FFF2-40B4-BE49-F238E27FC236}">
                <a16:creationId xmlns:a16="http://schemas.microsoft.com/office/drawing/2014/main" id="{9B8E6799-E9CC-2CBF-785E-45CE2717FED2}"/>
              </a:ext>
            </a:extLst>
          </p:cNvPr>
          <p:cNvGraphicFramePr>
            <a:graphicFrameLocks noGrp="1"/>
          </p:cNvGraphicFramePr>
          <p:nvPr>
            <p:extLst>
              <p:ext uri="{D42A27DB-BD31-4B8C-83A1-F6EECF244321}">
                <p14:modId xmlns:p14="http://schemas.microsoft.com/office/powerpoint/2010/main" val="2598931395"/>
              </p:ext>
            </p:extLst>
          </p:nvPr>
        </p:nvGraphicFramePr>
        <p:xfrm>
          <a:off x="838197" y="4476115"/>
          <a:ext cx="10515597" cy="370841"/>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417312525"/>
                    </a:ext>
                  </a:extLst>
                </a:gridCol>
                <a:gridCol w="3505199">
                  <a:extLst>
                    <a:ext uri="{9D8B030D-6E8A-4147-A177-3AD203B41FA5}">
                      <a16:colId xmlns:a16="http://schemas.microsoft.com/office/drawing/2014/main" val="1792101389"/>
                    </a:ext>
                  </a:extLst>
                </a:gridCol>
                <a:gridCol w="3505199">
                  <a:extLst>
                    <a:ext uri="{9D8B030D-6E8A-4147-A177-3AD203B41FA5}">
                      <a16:colId xmlns:a16="http://schemas.microsoft.com/office/drawing/2014/main" val="2960476827"/>
                    </a:ext>
                  </a:extLst>
                </a:gridCol>
              </a:tblGrid>
              <a:tr h="370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[Total # Eligible to Graduate]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Graduated via Special Education Program]</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tc>
                <a:extLst>
                  <a:ext uri="{0D108BD9-81ED-4DB2-BD59-A6C34878D82A}">
                    <a16:rowId xmlns:a16="http://schemas.microsoft.com/office/drawing/2014/main" val="241144343"/>
                  </a:ext>
                </a:extLst>
              </a:tr>
            </a:tbl>
          </a:graphicData>
        </a:graphic>
      </p:graphicFrame>
      <p:sp>
        <p:nvSpPr>
          <p:cNvPr id="3" name="Oval 2">
            <a:extLst>
              <a:ext uri="{FF2B5EF4-FFF2-40B4-BE49-F238E27FC236}">
                <a16:creationId xmlns:a16="http://schemas.microsoft.com/office/drawing/2014/main" id="{FEC1BA56-C27B-E0CF-9AFD-82C5FF3383FC}"/>
              </a:ext>
              <a:ext uri="{C183D7F6-B498-43B3-948B-1728B52AA6E4}">
                <adec:decorative xmlns:adec="http://schemas.microsoft.com/office/drawing/2017/decorative" val="1"/>
              </a:ext>
            </a:extLst>
          </p:cNvPr>
          <p:cNvSpPr/>
          <p:nvPr/>
        </p:nvSpPr>
        <p:spPr>
          <a:xfrm>
            <a:off x="4319584" y="4357339"/>
            <a:ext cx="3552825" cy="59566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9">
            <a:extLst>
              <a:ext uri="{FF2B5EF4-FFF2-40B4-BE49-F238E27FC236}">
                <a16:creationId xmlns:a16="http://schemas.microsoft.com/office/drawing/2014/main" id="{A9D83AC2-C8D6-274D-CF46-40FDB6301A0D}"/>
              </a:ext>
            </a:extLst>
          </p:cNvPr>
          <p:cNvGraphicFramePr>
            <a:graphicFrameLocks noGrp="1"/>
          </p:cNvGraphicFramePr>
          <p:nvPr>
            <p:extLst>
              <p:ext uri="{D42A27DB-BD31-4B8C-83A1-F6EECF244321}">
                <p14:modId xmlns:p14="http://schemas.microsoft.com/office/powerpoint/2010/main" val="1453507532"/>
              </p:ext>
            </p:extLst>
          </p:nvPr>
        </p:nvGraphicFramePr>
        <p:xfrm>
          <a:off x="838197" y="5015655"/>
          <a:ext cx="10515597" cy="370841"/>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417312525"/>
                    </a:ext>
                  </a:extLst>
                </a:gridCol>
                <a:gridCol w="3505199">
                  <a:extLst>
                    <a:ext uri="{9D8B030D-6E8A-4147-A177-3AD203B41FA5}">
                      <a16:colId xmlns:a16="http://schemas.microsoft.com/office/drawing/2014/main" val="1792101389"/>
                    </a:ext>
                  </a:extLst>
                </a:gridCol>
                <a:gridCol w="3505199">
                  <a:extLst>
                    <a:ext uri="{9D8B030D-6E8A-4147-A177-3AD203B41FA5}">
                      <a16:colId xmlns:a16="http://schemas.microsoft.com/office/drawing/2014/main" val="2960476827"/>
                    </a:ext>
                  </a:extLst>
                </a:gridCol>
              </a:tblGrid>
              <a:tr h="370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[Total # Eligible to Graduate]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Graduated via Waiver]</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tc>
                <a:extLst>
                  <a:ext uri="{0D108BD9-81ED-4DB2-BD59-A6C34878D82A}">
                    <a16:rowId xmlns:a16="http://schemas.microsoft.com/office/drawing/2014/main" val="241144343"/>
                  </a:ext>
                </a:extLst>
              </a:tr>
            </a:tbl>
          </a:graphicData>
        </a:graphic>
      </p:graphicFrame>
    </p:spTree>
    <p:extLst>
      <p:ext uri="{BB962C8B-B14F-4D97-AF65-F5344CB8AC3E}">
        <p14:creationId xmlns:p14="http://schemas.microsoft.com/office/powerpoint/2010/main" val="124356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p:txBody>
          <a:bodyPr/>
          <a:lstStyle/>
          <a:p>
            <a:r>
              <a:rPr lang="en-US" dirty="0"/>
              <a:t>Reporting Graduates by </a:t>
            </a:r>
            <a:br>
              <a:rPr lang="en-US" dirty="0"/>
            </a:br>
            <a:r>
              <a:rPr lang="en-US" dirty="0"/>
              <a:t>Other Diploma Options</a:t>
            </a:r>
          </a:p>
        </p:txBody>
      </p:sp>
      <p:graphicFrame>
        <p:nvGraphicFramePr>
          <p:cNvPr id="7" name="Table 7">
            <a:extLst>
              <a:ext uri="{FF2B5EF4-FFF2-40B4-BE49-F238E27FC236}">
                <a16:creationId xmlns:a16="http://schemas.microsoft.com/office/drawing/2014/main" id="{231FEAB7-35A1-59E3-6975-D937294D6CE5}"/>
              </a:ext>
            </a:extLst>
          </p:cNvPr>
          <p:cNvGraphicFramePr>
            <a:graphicFrameLocks noGrp="1"/>
          </p:cNvGraphicFramePr>
          <p:nvPr>
            <p:ph idx="1"/>
            <p:extLst>
              <p:ext uri="{D42A27DB-BD31-4B8C-83A1-F6EECF244321}">
                <p14:modId xmlns:p14="http://schemas.microsoft.com/office/powerpoint/2010/main" val="2127113596"/>
              </p:ext>
            </p:extLst>
          </p:nvPr>
        </p:nvGraphicFramePr>
        <p:xfrm>
          <a:off x="838199" y="1921510"/>
          <a:ext cx="10515597" cy="57912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[Total # Eligible to Graduate]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2">
                              <a:lumMod val="60000"/>
                              <a:lumOff val="40000"/>
                            </a:schemeClr>
                          </a:solidFill>
                        </a:rPr>
                        <a:t>125</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 Graduated via Waiver]</a:t>
                      </a:r>
                    </a:p>
                    <a:p>
                      <a:pPr algn="ctr"/>
                      <a:r>
                        <a:rPr lang="en-US" sz="1600" b="1" dirty="0"/>
                        <a:t>10</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 Graduated using this Pathway]</a:t>
                      </a:r>
                    </a:p>
                    <a:p>
                      <a:pPr algn="ctr"/>
                      <a:r>
                        <a:rPr lang="en-US" sz="1600" b="1" dirty="0">
                          <a:solidFill>
                            <a:schemeClr val="tx2">
                              <a:lumMod val="60000"/>
                              <a:lumOff val="40000"/>
                            </a:schemeClr>
                          </a:solidFill>
                        </a:rPr>
                        <a:t>8%</a:t>
                      </a:r>
                    </a:p>
                  </a:txBody>
                  <a:tcPr anchor="ct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dirty="0"/>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13</a:t>
            </a:fld>
            <a:endParaRPr lang="en-US" dirty="0"/>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extLst>
              <p:ext uri="{D42A27DB-BD31-4B8C-83A1-F6EECF244321}">
                <p14:modId xmlns:p14="http://schemas.microsoft.com/office/powerpoint/2010/main" val="4149547356"/>
              </p:ext>
            </p:extLst>
          </p:nvPr>
        </p:nvGraphicFramePr>
        <p:xfrm>
          <a:off x="838199" y="3254693"/>
          <a:ext cx="10515597" cy="2595880"/>
        </p:xfrm>
        <a:graphic>
          <a:graphicData uri="http://schemas.openxmlformats.org/drawingml/2006/table">
            <a:tbl>
              <a:tblPr firstRow="1" bandRow="1">
                <a:tableStyleId>{69CF1AB2-1976-4502-BF36-3FF5EA218861}</a:tableStyleId>
              </a:tblPr>
              <a:tblGrid>
                <a:gridCol w="1415144">
                  <a:extLst>
                    <a:ext uri="{9D8B030D-6E8A-4147-A177-3AD203B41FA5}">
                      <a16:colId xmlns:a16="http://schemas.microsoft.com/office/drawing/2014/main" val="361371925"/>
                    </a:ext>
                  </a:extLst>
                </a:gridCol>
                <a:gridCol w="5595254">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rowSpan="6">
                  <a:txBody>
                    <a:bodyPr/>
                    <a:lstStyle/>
                    <a:p>
                      <a:pPr algn="ctr"/>
                      <a:r>
                        <a:rPr lang="en-US" sz="1400" b="1" dirty="0">
                          <a:solidFill>
                            <a:schemeClr val="tx1"/>
                          </a:solidFill>
                        </a:rPr>
                        <a:t>EXTENUATING CIRCUMSTANCE</a:t>
                      </a:r>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r>
                        <a:rPr lang="en-US" sz="1400" b="0" dirty="0"/>
                        <a:t>SERIOUS ILLNESS</a:t>
                      </a:r>
                    </a:p>
                  </a:txBody>
                  <a:tcPr anchor="ctr">
                    <a:solidFill>
                      <a:schemeClr val="bg1">
                        <a:lumMod val="95000"/>
                      </a:schemeClr>
                    </a:solidFill>
                  </a:tcPr>
                </a:tc>
                <a:tc>
                  <a:txBody>
                    <a:bodyPr/>
                    <a:lstStyle/>
                    <a:p>
                      <a:pPr algn="ctr"/>
                      <a:r>
                        <a:rPr lang="en-US" sz="1600" b="1" dirty="0">
                          <a:solidFill>
                            <a:schemeClr val="tx1"/>
                          </a:solidFill>
                        </a:rPr>
                        <a:t>1</a:t>
                      </a:r>
                    </a:p>
                  </a:txBody>
                  <a:tcPr anchor="ctr">
                    <a:solidFill>
                      <a:schemeClr val="bg1"/>
                    </a:solidFill>
                  </a:tcPr>
                </a:tc>
                <a:extLst>
                  <a:ext uri="{0D108BD9-81ED-4DB2-BD59-A6C34878D82A}">
                    <a16:rowId xmlns:a16="http://schemas.microsoft.com/office/drawing/2014/main" val="1962794141"/>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DEATH IN IMMEDIATE FAMILY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186129386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FAMILY EMERGENCY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206527219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FREQUENT SCHOOL TRANSFERS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6</a:t>
                      </a:r>
                    </a:p>
                  </a:txBody>
                  <a:tcPr anchor="ctr">
                    <a:solidFill>
                      <a:schemeClr val="bg1"/>
                    </a:solidFill>
                  </a:tcPr>
                </a:tc>
                <a:extLst>
                  <a:ext uri="{0D108BD9-81ED-4DB2-BD59-A6C34878D82A}">
                    <a16:rowId xmlns:a16="http://schemas.microsoft.com/office/drawing/2014/main" val="1810100239"/>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TRANSFER FROM OUT-OF-STATE IN GRADE 12</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65928096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PANDEMIC </a:t>
                      </a:r>
                      <a:r>
                        <a:rPr lang="en-US" sz="1400" b="0" i="1" dirty="0"/>
                        <a:t>(for the graduating classes of 2023, 2024, and 2025 only)</a:t>
                      </a:r>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3</a:t>
                      </a:r>
                    </a:p>
                  </a:txBody>
                  <a:tcPr anchor="ctr">
                    <a:lnB w="38100" cap="flat" cmpd="sng" algn="ctr">
                      <a:solidFill>
                        <a:schemeClr val="accent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30672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OTHER</a:t>
                      </a:r>
                    </a:p>
                  </a:txBody>
                  <a:tcPr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r>
                        <a:rPr lang="en-US" sz="1400" b="0" dirty="0"/>
                        <a:t>STUDENT IN GRADE 12</a:t>
                      </a:r>
                    </a:p>
                  </a:txBody>
                  <a:tcPr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lnT w="38100" cap="flat" cmpd="sng" algn="ctr">
                      <a:solidFill>
                        <a:schemeClr val="accent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354436258"/>
                  </a:ext>
                </a:extLst>
              </a:tr>
            </a:tbl>
          </a:graphicData>
        </a:graphic>
      </p:graphicFrame>
      <p:sp>
        <p:nvSpPr>
          <p:cNvPr id="9" name="TextBox 8">
            <a:extLst>
              <a:ext uri="{FF2B5EF4-FFF2-40B4-BE49-F238E27FC236}">
                <a16:creationId xmlns:a16="http://schemas.microsoft.com/office/drawing/2014/main" id="{BCADBCA6-4BBC-ECA3-701C-C154041499A9}"/>
              </a:ext>
            </a:extLst>
          </p:cNvPr>
          <p:cNvSpPr txBox="1"/>
          <p:nvPr/>
        </p:nvSpPr>
        <p:spPr>
          <a:xfrm>
            <a:off x="838198" y="2885361"/>
            <a:ext cx="3800207" cy="369332"/>
          </a:xfrm>
          <a:prstGeom prst="rect">
            <a:avLst/>
          </a:prstGeom>
          <a:noFill/>
        </p:spPr>
        <p:txBody>
          <a:bodyPr wrap="none" rtlCol="0">
            <a:spAutoFit/>
          </a:bodyPr>
          <a:lstStyle/>
          <a:p>
            <a:r>
              <a:rPr lang="en-US" b="1" dirty="0"/>
              <a:t>Reporting Waivers by Reason Granted</a:t>
            </a:r>
          </a:p>
        </p:txBody>
      </p:sp>
      <p:sp>
        <p:nvSpPr>
          <p:cNvPr id="10" name="Oval 9">
            <a:extLst>
              <a:ext uri="{FF2B5EF4-FFF2-40B4-BE49-F238E27FC236}">
                <a16:creationId xmlns:a16="http://schemas.microsoft.com/office/drawing/2014/main" id="{A0F93990-209F-7C2D-A81F-1E6F51FFFC05}"/>
              </a:ext>
              <a:ext uri="{C183D7F6-B498-43B3-948B-1728B52AA6E4}">
                <adec:decorative xmlns:adec="http://schemas.microsoft.com/office/drawing/2017/decorative" val="1"/>
              </a:ext>
            </a:extLst>
          </p:cNvPr>
          <p:cNvSpPr/>
          <p:nvPr/>
        </p:nvSpPr>
        <p:spPr>
          <a:xfrm>
            <a:off x="4319583" y="1896333"/>
            <a:ext cx="3552825" cy="59566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llout: Left Arrow 10">
            <a:extLst>
              <a:ext uri="{FF2B5EF4-FFF2-40B4-BE49-F238E27FC236}">
                <a16:creationId xmlns:a16="http://schemas.microsoft.com/office/drawing/2014/main" id="{11229276-DA96-CD02-3FF0-0CCD2D94ED3A}"/>
              </a:ext>
            </a:extLst>
          </p:cNvPr>
          <p:cNvSpPr/>
          <p:nvPr/>
        </p:nvSpPr>
        <p:spPr>
          <a:xfrm>
            <a:off x="11029533" y="3900171"/>
            <a:ext cx="914400" cy="914400"/>
          </a:xfrm>
          <a:prstGeom prst="leftArrowCallou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10</a:t>
            </a:r>
          </a:p>
        </p:txBody>
      </p:sp>
    </p:spTree>
    <p:extLst>
      <p:ext uri="{BB962C8B-B14F-4D97-AF65-F5344CB8AC3E}">
        <p14:creationId xmlns:p14="http://schemas.microsoft.com/office/powerpoint/2010/main" val="2717548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a:xfrm>
            <a:off x="838200" y="381644"/>
            <a:ext cx="10515600" cy="1325563"/>
          </a:xfrm>
        </p:spPr>
        <p:txBody>
          <a:bodyPr>
            <a:normAutofit/>
          </a:bodyPr>
          <a:lstStyle/>
          <a:p>
            <a:r>
              <a:rPr lang="en-US" sz="3600" b="1" dirty="0"/>
              <a:t>Reporting Graduates by </a:t>
            </a:r>
            <a:br>
              <a:rPr lang="en-US" sz="3600" b="1" dirty="0"/>
            </a:br>
            <a:r>
              <a:rPr lang="en-US" sz="3600" b="1" dirty="0"/>
              <a:t>Other Diploma Options</a:t>
            </a:r>
          </a:p>
        </p:txBody>
      </p:sp>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14</a:t>
            </a:fld>
            <a:endParaRPr lang="en-US"/>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extLst>
              <p:ext uri="{D42A27DB-BD31-4B8C-83A1-F6EECF244321}">
                <p14:modId xmlns:p14="http://schemas.microsoft.com/office/powerpoint/2010/main" val="166168097"/>
              </p:ext>
            </p:extLst>
          </p:nvPr>
        </p:nvGraphicFramePr>
        <p:xfrm>
          <a:off x="772883" y="3268359"/>
          <a:ext cx="10515597" cy="2595880"/>
        </p:xfrm>
        <a:graphic>
          <a:graphicData uri="http://schemas.openxmlformats.org/drawingml/2006/table">
            <a:tbl>
              <a:tblPr firstRow="1" bandRow="1">
                <a:tableStyleId>{69CF1AB2-1976-4502-BF36-3FF5EA218861}</a:tableStyleId>
              </a:tblPr>
              <a:tblGrid>
                <a:gridCol w="1415144">
                  <a:extLst>
                    <a:ext uri="{9D8B030D-6E8A-4147-A177-3AD203B41FA5}">
                      <a16:colId xmlns:a16="http://schemas.microsoft.com/office/drawing/2014/main" val="361371925"/>
                    </a:ext>
                  </a:extLst>
                </a:gridCol>
                <a:gridCol w="5595254">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rowSpan="6">
                  <a:txBody>
                    <a:bodyPr/>
                    <a:lstStyle/>
                    <a:p>
                      <a:pPr algn="ctr"/>
                      <a:r>
                        <a:rPr lang="en-US" sz="1400" b="1" dirty="0">
                          <a:solidFill>
                            <a:schemeClr val="tx1"/>
                          </a:solidFill>
                        </a:rPr>
                        <a:t>EXTENUATING CIRCUMSTANCE</a:t>
                      </a:r>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r>
                        <a:rPr lang="en-US" sz="1400" b="0" dirty="0"/>
                        <a:t>SERIOUS ILLNESS</a:t>
                      </a:r>
                    </a:p>
                  </a:txBody>
                  <a:tcPr anchor="ctr">
                    <a:solidFill>
                      <a:schemeClr val="bg1">
                        <a:lumMod val="95000"/>
                      </a:schemeClr>
                    </a:solidFill>
                  </a:tcPr>
                </a:tc>
                <a:tc>
                  <a:txBody>
                    <a:bodyPr/>
                    <a:lstStyle/>
                    <a:p>
                      <a:pPr algn="ctr"/>
                      <a:r>
                        <a:rPr lang="en-US" sz="1600" b="1" dirty="0">
                          <a:solidFill>
                            <a:schemeClr val="tx1"/>
                          </a:solidFill>
                        </a:rPr>
                        <a:t>1</a:t>
                      </a:r>
                    </a:p>
                  </a:txBody>
                  <a:tcPr anchor="ctr">
                    <a:solidFill>
                      <a:schemeClr val="bg1"/>
                    </a:solidFill>
                  </a:tcPr>
                </a:tc>
                <a:extLst>
                  <a:ext uri="{0D108BD9-81ED-4DB2-BD59-A6C34878D82A}">
                    <a16:rowId xmlns:a16="http://schemas.microsoft.com/office/drawing/2014/main" val="1962794141"/>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DEATH IN IMMEDIATE FAMILY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186129386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FAMILY EMERGENCY</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206527219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FREQUENT SCHOOL TRANSFERS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6</a:t>
                      </a:r>
                    </a:p>
                  </a:txBody>
                  <a:tcPr anchor="ctr">
                    <a:solidFill>
                      <a:schemeClr val="bg1"/>
                    </a:solidFill>
                  </a:tcPr>
                </a:tc>
                <a:extLst>
                  <a:ext uri="{0D108BD9-81ED-4DB2-BD59-A6C34878D82A}">
                    <a16:rowId xmlns:a16="http://schemas.microsoft.com/office/drawing/2014/main" val="1810100239"/>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TRANSFER FROM OUT-OF-STATE IN GRADE 12</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solidFill>
                      <a:schemeClr val="bg1"/>
                    </a:solidFill>
                  </a:tcPr>
                </a:tc>
                <a:extLst>
                  <a:ext uri="{0D108BD9-81ED-4DB2-BD59-A6C34878D82A}">
                    <a16:rowId xmlns:a16="http://schemas.microsoft.com/office/drawing/2014/main" val="65928096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2">
                            <a:lumMod val="60000"/>
                            <a:lumOff val="40000"/>
                          </a:schemeClr>
                        </a:solidFill>
                      </a:endParaRPr>
                    </a:p>
                  </a:txBody>
                  <a:tcPr anchor="ctr">
                    <a:solidFill>
                      <a:schemeClr val="accent1">
                        <a:lumMod val="20000"/>
                        <a:lumOff val="80000"/>
                      </a:schemeClr>
                    </a:solidFill>
                  </a:tcPr>
                </a:tc>
                <a:tc>
                  <a:txBody>
                    <a:bodyPr/>
                    <a:lstStyle/>
                    <a:p>
                      <a:r>
                        <a:rPr lang="en-US" sz="1400" b="0" dirty="0"/>
                        <a:t>PANDEMIC </a:t>
                      </a:r>
                      <a:r>
                        <a:rPr lang="en-US" sz="1400" b="0" i="1" dirty="0"/>
                        <a:t>(for the graduating classes of 2023, 2024, and 2025 only)</a:t>
                      </a:r>
                    </a:p>
                  </a:txBody>
                  <a:tcPr anchor="ctr">
                    <a:lnB w="38100"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3</a:t>
                      </a:r>
                    </a:p>
                  </a:txBody>
                  <a:tcPr anchor="ctr">
                    <a:lnB w="38100" cap="flat" cmpd="sng" algn="ctr">
                      <a:solidFill>
                        <a:schemeClr val="accent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30672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OTHER</a:t>
                      </a:r>
                    </a:p>
                  </a:txBody>
                  <a:tcPr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r>
                        <a:rPr lang="en-US" sz="1400" b="0" dirty="0"/>
                        <a:t>STUDENT IN GRADE 12</a:t>
                      </a:r>
                    </a:p>
                  </a:txBody>
                  <a:tcPr anchor="ctr">
                    <a:lnT w="38100" cap="flat" cmpd="sng" algn="ctr">
                      <a:solidFill>
                        <a:schemeClr val="accent1">
                          <a:lumMod val="7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0</a:t>
                      </a:r>
                    </a:p>
                  </a:txBody>
                  <a:tcPr anchor="ctr">
                    <a:lnT w="38100" cap="flat" cmpd="sng" algn="ctr">
                      <a:solidFill>
                        <a:schemeClr val="accent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354436258"/>
                  </a:ext>
                </a:extLst>
              </a:tr>
            </a:tbl>
          </a:graphicData>
        </a:graphic>
      </p:graphicFrame>
      <p:sp>
        <p:nvSpPr>
          <p:cNvPr id="3" name="Oval 2">
            <a:extLst>
              <a:ext uri="{FF2B5EF4-FFF2-40B4-BE49-F238E27FC236}">
                <a16:creationId xmlns:a16="http://schemas.microsoft.com/office/drawing/2014/main" id="{FEC1BA56-C27B-E0CF-9AFD-82C5FF3383FC}"/>
              </a:ext>
              <a:ext uri="{C183D7F6-B498-43B3-948B-1728B52AA6E4}">
                <adec:decorative xmlns:adec="http://schemas.microsoft.com/office/drawing/2017/decorative" val="1"/>
              </a:ext>
            </a:extLst>
          </p:cNvPr>
          <p:cNvSpPr/>
          <p:nvPr/>
        </p:nvSpPr>
        <p:spPr>
          <a:xfrm>
            <a:off x="642255" y="5383034"/>
            <a:ext cx="10646225" cy="59566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7">
            <a:extLst>
              <a:ext uri="{FF2B5EF4-FFF2-40B4-BE49-F238E27FC236}">
                <a16:creationId xmlns:a16="http://schemas.microsoft.com/office/drawing/2014/main" id="{C1377FCB-3D87-EC67-FC7D-D5063B69B6DE}"/>
              </a:ext>
            </a:extLst>
          </p:cNvPr>
          <p:cNvGraphicFramePr>
            <a:graphicFrameLocks/>
          </p:cNvGraphicFramePr>
          <p:nvPr>
            <p:extLst>
              <p:ext uri="{D42A27DB-BD31-4B8C-83A1-F6EECF244321}">
                <p14:modId xmlns:p14="http://schemas.microsoft.com/office/powerpoint/2010/main" val="3481798503"/>
              </p:ext>
            </p:extLst>
          </p:nvPr>
        </p:nvGraphicFramePr>
        <p:xfrm>
          <a:off x="772883" y="1941710"/>
          <a:ext cx="10515597" cy="57912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[Total # Eligible to Graduate]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2">
                              <a:lumMod val="60000"/>
                              <a:lumOff val="40000"/>
                            </a:schemeClr>
                          </a:solidFill>
                        </a:rPr>
                        <a:t>125</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 Graduated via Waiver]</a:t>
                      </a:r>
                    </a:p>
                    <a:p>
                      <a:pPr algn="ctr"/>
                      <a:r>
                        <a:rPr lang="en-US" sz="1600" b="1" dirty="0"/>
                        <a:t>10</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 Graduated using this Pathway]</a:t>
                      </a:r>
                    </a:p>
                    <a:p>
                      <a:pPr algn="ctr"/>
                      <a:r>
                        <a:rPr lang="en-US" sz="1600" b="1" dirty="0">
                          <a:solidFill>
                            <a:schemeClr val="tx2">
                              <a:lumMod val="60000"/>
                              <a:lumOff val="40000"/>
                            </a:schemeClr>
                          </a:solidFill>
                        </a:rPr>
                        <a:t>8%</a:t>
                      </a:r>
                    </a:p>
                  </a:txBody>
                  <a:tcPr anchor="ct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11" name="TextBox 10">
            <a:extLst>
              <a:ext uri="{FF2B5EF4-FFF2-40B4-BE49-F238E27FC236}">
                <a16:creationId xmlns:a16="http://schemas.microsoft.com/office/drawing/2014/main" id="{EC0D57AB-0C3F-A9A1-D9F7-4E3E66FEA404}"/>
              </a:ext>
            </a:extLst>
          </p:cNvPr>
          <p:cNvSpPr txBox="1"/>
          <p:nvPr/>
        </p:nvSpPr>
        <p:spPr>
          <a:xfrm>
            <a:off x="838198" y="2885361"/>
            <a:ext cx="3800207" cy="369332"/>
          </a:xfrm>
          <a:prstGeom prst="rect">
            <a:avLst/>
          </a:prstGeom>
          <a:noFill/>
        </p:spPr>
        <p:txBody>
          <a:bodyPr wrap="none" rtlCol="0">
            <a:spAutoFit/>
          </a:bodyPr>
          <a:lstStyle/>
          <a:p>
            <a:r>
              <a:rPr lang="en-US" b="1" dirty="0"/>
              <a:t>Reporting Waivers by Reason Granted</a:t>
            </a:r>
          </a:p>
        </p:txBody>
      </p:sp>
    </p:spTree>
    <p:extLst>
      <p:ext uri="{BB962C8B-B14F-4D97-AF65-F5344CB8AC3E}">
        <p14:creationId xmlns:p14="http://schemas.microsoft.com/office/powerpoint/2010/main" val="3694122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0229F-B531-B6F0-54FA-9EB5F0ED6F0C}"/>
              </a:ext>
            </a:extLst>
          </p:cNvPr>
          <p:cNvSpPr>
            <a:spLocks noGrp="1"/>
          </p:cNvSpPr>
          <p:nvPr>
            <p:ph type="title"/>
          </p:nvPr>
        </p:nvSpPr>
        <p:spPr/>
        <p:txBody>
          <a:bodyPr/>
          <a:lstStyle/>
          <a:p>
            <a:r>
              <a:rPr lang="en-US" dirty="0"/>
              <a:t>Data Informed Practice</a:t>
            </a:r>
          </a:p>
        </p:txBody>
      </p:sp>
      <p:sp>
        <p:nvSpPr>
          <p:cNvPr id="3" name="Text Placeholder 2">
            <a:extLst>
              <a:ext uri="{FF2B5EF4-FFF2-40B4-BE49-F238E27FC236}">
                <a16:creationId xmlns:a16="http://schemas.microsoft.com/office/drawing/2014/main" id="{34810BF3-3575-E848-9C50-FF2DA8C18951}"/>
              </a:ext>
            </a:extLst>
          </p:cNvPr>
          <p:cNvSpPr>
            <a:spLocks noGrp="1"/>
          </p:cNvSpPr>
          <p:nvPr>
            <p:ph type="body" idx="1"/>
          </p:nvPr>
        </p:nvSpPr>
        <p:spPr/>
        <p:txBody>
          <a:bodyPr/>
          <a:lstStyle/>
          <a:p>
            <a:r>
              <a:rPr lang="en-US" dirty="0"/>
              <a:t>Collecting the Right Data</a:t>
            </a:r>
          </a:p>
        </p:txBody>
      </p:sp>
      <p:sp>
        <p:nvSpPr>
          <p:cNvPr id="4" name="Date Placeholder 3">
            <a:extLst>
              <a:ext uri="{FF2B5EF4-FFF2-40B4-BE49-F238E27FC236}">
                <a16:creationId xmlns:a16="http://schemas.microsoft.com/office/drawing/2014/main" id="{33830EA5-55B6-5E01-A1FC-96BF3D92E932}"/>
              </a:ext>
            </a:extLst>
          </p:cNvPr>
          <p:cNvSpPr>
            <a:spLocks noGrp="1"/>
          </p:cNvSpPr>
          <p:nvPr>
            <p:ph type="dt" sz="half" idx="10"/>
          </p:nvPr>
        </p:nvSpPr>
        <p:spPr/>
        <p:txBody>
          <a:bodyPr/>
          <a:lstStyle/>
          <a:p>
            <a:fld id="{A918DB6E-6D70-4FEC-A112-5F97BC4AEE43}" type="datetime1">
              <a:rPr lang="en-US" smtClean="0"/>
              <a:t>4/19/2023</a:t>
            </a:fld>
            <a:endParaRPr lang="en-US"/>
          </a:p>
        </p:txBody>
      </p:sp>
      <p:sp>
        <p:nvSpPr>
          <p:cNvPr id="5" name="Slide Number Placeholder 4">
            <a:extLst>
              <a:ext uri="{FF2B5EF4-FFF2-40B4-BE49-F238E27FC236}">
                <a16:creationId xmlns:a16="http://schemas.microsoft.com/office/drawing/2014/main" id="{9848CA4F-805A-1A09-7D94-F846AC897240}"/>
              </a:ext>
            </a:extLst>
          </p:cNvPr>
          <p:cNvSpPr>
            <a:spLocks noGrp="1"/>
          </p:cNvSpPr>
          <p:nvPr>
            <p:ph type="sldNum" sz="quarter" idx="12"/>
          </p:nvPr>
        </p:nvSpPr>
        <p:spPr/>
        <p:txBody>
          <a:bodyPr/>
          <a:lstStyle/>
          <a:p>
            <a:fld id="{B24F5015-3417-4B27-A586-E4CCF4D77832}" type="slidenum">
              <a:rPr lang="en-US" smtClean="0"/>
              <a:t>15</a:t>
            </a:fld>
            <a:endParaRPr lang="en-US"/>
          </a:p>
        </p:txBody>
      </p:sp>
    </p:spTree>
    <p:extLst>
      <p:ext uri="{BB962C8B-B14F-4D97-AF65-F5344CB8AC3E}">
        <p14:creationId xmlns:p14="http://schemas.microsoft.com/office/powerpoint/2010/main" val="1393237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CE4B-117B-956D-6E38-2F05E4D4D082}"/>
              </a:ext>
            </a:extLst>
          </p:cNvPr>
          <p:cNvSpPr>
            <a:spLocks noGrp="1"/>
          </p:cNvSpPr>
          <p:nvPr>
            <p:ph type="title"/>
          </p:nvPr>
        </p:nvSpPr>
        <p:spPr/>
        <p:txBody>
          <a:bodyPr/>
          <a:lstStyle/>
          <a:p>
            <a:r>
              <a:rPr lang="en-US" dirty="0"/>
              <a:t>Using the Data to Inform Practice</a:t>
            </a:r>
            <a:br>
              <a:rPr lang="en-US" dirty="0"/>
            </a:br>
            <a:endParaRPr lang="en-US" dirty="0"/>
          </a:p>
        </p:txBody>
      </p:sp>
      <p:sp>
        <p:nvSpPr>
          <p:cNvPr id="3" name="Content Placeholder 2">
            <a:extLst>
              <a:ext uri="{FF2B5EF4-FFF2-40B4-BE49-F238E27FC236}">
                <a16:creationId xmlns:a16="http://schemas.microsoft.com/office/drawing/2014/main" id="{59C46091-44B9-86FB-76D0-95877E8159D9}"/>
              </a:ext>
            </a:extLst>
          </p:cNvPr>
          <p:cNvSpPr>
            <a:spLocks noGrp="1"/>
          </p:cNvSpPr>
          <p:nvPr>
            <p:ph idx="1"/>
          </p:nvPr>
        </p:nvSpPr>
        <p:spPr>
          <a:xfrm>
            <a:off x="5183188" y="987425"/>
            <a:ext cx="6172200" cy="5544004"/>
          </a:xfrm>
        </p:spPr>
        <p:txBody>
          <a:bodyPr>
            <a:normAutofit lnSpcReduction="10000"/>
          </a:bodyPr>
          <a:lstStyle/>
          <a:p>
            <a:pPr marL="0" indent="0">
              <a:buNone/>
            </a:pPr>
            <a:endParaRPr lang="en-US" sz="1800" dirty="0"/>
          </a:p>
          <a:p>
            <a:pPr marL="0" indent="0">
              <a:buNone/>
            </a:pPr>
            <a:r>
              <a:rPr lang="en-US" sz="1800" b="1" dirty="0">
                <a:effectLst/>
                <a:latin typeface="Calibri" panose="020F0502020204030204" pitchFamily="34" charset="0"/>
                <a:ea typeface="Times New Roman" panose="02020603050405020304" pitchFamily="18" charset="0"/>
                <a:cs typeface="Calibri" panose="020F0502020204030204" pitchFamily="34" charset="0"/>
              </a:rPr>
              <a:t>Opportunities are timely and easily accessible:</a:t>
            </a:r>
            <a:endParaRPr lang="en-US" sz="1800" b="1" dirty="0"/>
          </a:p>
          <a:p>
            <a:pPr marL="0" indent="0">
              <a:buNone/>
            </a:pPr>
            <a:r>
              <a:rPr lang="en-US" sz="1800" dirty="0"/>
              <a:t>If options aren’t being utilized, why not? What barriers might exist?</a:t>
            </a:r>
          </a:p>
          <a:p>
            <a:pPr lvl="1"/>
            <a:r>
              <a:rPr lang="en-US" sz="1600" dirty="0"/>
              <a:t>Timing (e.g., day/hour, scheduling – too late/conflicts, artifact delay)?</a:t>
            </a:r>
          </a:p>
          <a:p>
            <a:pPr lvl="1"/>
            <a:r>
              <a:rPr lang="en-US" sz="1600" dirty="0"/>
              <a:t>Fees?</a:t>
            </a:r>
          </a:p>
          <a:p>
            <a:pPr lvl="1"/>
            <a:r>
              <a:rPr lang="en-US" sz="1600" dirty="0"/>
              <a:t>Transportation?</a:t>
            </a:r>
          </a:p>
          <a:p>
            <a:pPr lvl="1"/>
            <a:r>
              <a:rPr lang="en-US" sz="1600" dirty="0"/>
              <a:t>Language?</a:t>
            </a:r>
          </a:p>
          <a:p>
            <a:pPr lvl="1"/>
            <a:r>
              <a:rPr lang="en-US" sz="1600" dirty="0"/>
              <a:t>Pre-requisites/conditions (e.g., # credits, minimum GPA)?</a:t>
            </a:r>
          </a:p>
          <a:p>
            <a:pPr lvl="1"/>
            <a:r>
              <a:rPr lang="en-US" sz="1600" dirty="0"/>
              <a:t>Other?</a:t>
            </a:r>
          </a:p>
          <a:p>
            <a:pPr marL="0" indent="0">
              <a:buNone/>
            </a:pPr>
            <a:r>
              <a:rPr lang="en-US" sz="1800" dirty="0"/>
              <a:t>How might you enhance or expand your options to better meet the needs of your students?</a:t>
            </a:r>
          </a:p>
          <a:p>
            <a:pPr lvl="1"/>
            <a:r>
              <a:rPr lang="en-US" sz="1600" dirty="0"/>
              <a:t>What’s needed to remove any barriers that may exist (e.g., underwriting exam fees for low-income students)?</a:t>
            </a:r>
          </a:p>
          <a:p>
            <a:pPr lvl="1"/>
            <a:r>
              <a:rPr lang="en-US" sz="1600" dirty="0"/>
              <a:t>What’s needed to offer new options (e.g., forming partnerships with community businesses to offer work-based learning experiences)?</a:t>
            </a:r>
          </a:p>
          <a:p>
            <a:pPr lvl="1"/>
            <a:r>
              <a:rPr lang="en-US" sz="1600" dirty="0"/>
              <a:t>How might current options be expanded to embed opportunities within the curricular or extra-curricular offerings (e.g., service-learning club)?</a:t>
            </a:r>
          </a:p>
        </p:txBody>
      </p:sp>
      <p:sp>
        <p:nvSpPr>
          <p:cNvPr id="6" name="Text Placeholder 5">
            <a:extLst>
              <a:ext uri="{FF2B5EF4-FFF2-40B4-BE49-F238E27FC236}">
                <a16:creationId xmlns:a16="http://schemas.microsoft.com/office/drawing/2014/main" id="{01CC61CF-A355-D441-1E5A-1F9577F8BC43}"/>
              </a:ext>
            </a:extLst>
          </p:cNvPr>
          <p:cNvSpPr>
            <a:spLocks noGrp="1"/>
          </p:cNvSpPr>
          <p:nvPr>
            <p:ph type="body" sz="half" idx="2"/>
          </p:nvPr>
        </p:nvSpPr>
        <p:spPr/>
        <p:txBody>
          <a:bodyPr/>
          <a:lstStyle/>
          <a:p>
            <a:pPr marL="0" indent="0">
              <a:buNone/>
            </a:pPr>
            <a:r>
              <a:rPr lang="en-US" sz="1800" b="1" dirty="0">
                <a:latin typeface="Calibri" panose="020F0502020204030204" pitchFamily="34" charset="0"/>
                <a:ea typeface="Times New Roman" panose="02020603050405020304" pitchFamily="18" charset="0"/>
                <a:cs typeface="Calibri" panose="020F0502020204030204" pitchFamily="34" charset="0"/>
              </a:rPr>
              <a:t>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dequate opportunities exist for every student to graduate: </a:t>
            </a:r>
          </a:p>
          <a:p>
            <a:r>
              <a:rPr lang="en-US" sz="1600" dirty="0"/>
              <a:t>Which Alternative Assessment and Evidence-Based Pathway options are available to your students?</a:t>
            </a:r>
          </a:p>
          <a:p>
            <a:r>
              <a:rPr lang="en-US" sz="1600" dirty="0"/>
              <a:t>Are the available options appropriate for the students on that Pathway?</a:t>
            </a:r>
          </a:p>
          <a:p>
            <a:r>
              <a:rPr lang="en-US" sz="1600" dirty="0"/>
              <a:t>Which options are students using to satisfy the Alternative Assessment and Evidence-Based Pathways?</a:t>
            </a:r>
          </a:p>
          <a:p>
            <a:endParaRPr lang="en-US" dirty="0"/>
          </a:p>
        </p:txBody>
      </p:sp>
      <p:sp>
        <p:nvSpPr>
          <p:cNvPr id="4" name="Date Placeholder 3">
            <a:extLst>
              <a:ext uri="{FF2B5EF4-FFF2-40B4-BE49-F238E27FC236}">
                <a16:creationId xmlns:a16="http://schemas.microsoft.com/office/drawing/2014/main" id="{7DAE8FBD-2EBA-C1DF-AB2E-B55EA1F84255}"/>
              </a:ext>
            </a:extLst>
          </p:cNvPr>
          <p:cNvSpPr>
            <a:spLocks noGrp="1"/>
          </p:cNvSpPr>
          <p:nvPr>
            <p:ph type="dt" sz="half" idx="10"/>
          </p:nvPr>
        </p:nvSpPr>
        <p:spPr/>
        <p:txBody>
          <a:bodyPr/>
          <a:lstStyle/>
          <a:p>
            <a:fld id="{A1DC029C-5B17-409B-86F2-A65FE5BE79A1}" type="datetime1">
              <a:rPr lang="en-US" smtClean="0"/>
              <a:t>4/19/2023</a:t>
            </a:fld>
            <a:endParaRPr lang="en-US" dirty="0"/>
          </a:p>
        </p:txBody>
      </p:sp>
      <p:sp>
        <p:nvSpPr>
          <p:cNvPr id="5" name="Slide Number Placeholder 4">
            <a:extLst>
              <a:ext uri="{FF2B5EF4-FFF2-40B4-BE49-F238E27FC236}">
                <a16:creationId xmlns:a16="http://schemas.microsoft.com/office/drawing/2014/main" id="{7E07BB3E-E92F-BBFD-8B53-31F5855403DB}"/>
              </a:ext>
            </a:extLst>
          </p:cNvPr>
          <p:cNvSpPr>
            <a:spLocks noGrp="1"/>
          </p:cNvSpPr>
          <p:nvPr>
            <p:ph type="sldNum" sz="quarter" idx="12"/>
          </p:nvPr>
        </p:nvSpPr>
        <p:spPr/>
        <p:txBody>
          <a:bodyPr/>
          <a:lstStyle/>
          <a:p>
            <a:fld id="{B24F5015-3417-4B27-A586-E4CCF4D77832}" type="slidenum">
              <a:rPr lang="en-US" smtClean="0"/>
              <a:t>16</a:t>
            </a:fld>
            <a:endParaRPr lang="en-US"/>
          </a:p>
        </p:txBody>
      </p:sp>
    </p:spTree>
    <p:extLst>
      <p:ext uri="{BB962C8B-B14F-4D97-AF65-F5344CB8AC3E}">
        <p14:creationId xmlns:p14="http://schemas.microsoft.com/office/powerpoint/2010/main" val="183743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CE4B-117B-956D-6E38-2F05E4D4D082}"/>
              </a:ext>
            </a:extLst>
          </p:cNvPr>
          <p:cNvSpPr>
            <a:spLocks noGrp="1"/>
          </p:cNvSpPr>
          <p:nvPr>
            <p:ph type="title"/>
          </p:nvPr>
        </p:nvSpPr>
        <p:spPr/>
        <p:txBody>
          <a:bodyPr/>
          <a:lstStyle/>
          <a:p>
            <a:r>
              <a:rPr lang="en-US" dirty="0"/>
              <a:t>Using the Data to Inform Practice</a:t>
            </a:r>
            <a:br>
              <a:rPr lang="en-US" dirty="0"/>
            </a:br>
            <a:endParaRPr lang="en-US" dirty="0"/>
          </a:p>
        </p:txBody>
      </p:sp>
      <p:sp>
        <p:nvSpPr>
          <p:cNvPr id="3" name="Content Placeholder 2">
            <a:extLst>
              <a:ext uri="{FF2B5EF4-FFF2-40B4-BE49-F238E27FC236}">
                <a16:creationId xmlns:a16="http://schemas.microsoft.com/office/drawing/2014/main" id="{59C46091-44B9-86FB-76D0-95877E8159D9}"/>
              </a:ext>
            </a:extLst>
          </p:cNvPr>
          <p:cNvSpPr>
            <a:spLocks noGrp="1"/>
          </p:cNvSpPr>
          <p:nvPr>
            <p:ph idx="1"/>
          </p:nvPr>
        </p:nvSpPr>
        <p:spPr/>
        <p:txBody>
          <a:bodyPr>
            <a:normAutofit/>
          </a:bodyPr>
          <a:lstStyle/>
          <a:p>
            <a:pPr marL="0" indent="0">
              <a:buNone/>
            </a:pPr>
            <a:endParaRPr lang="en-US" dirty="0"/>
          </a:p>
          <a:p>
            <a:pPr marL="0" indent="0">
              <a:buNone/>
            </a:pPr>
            <a:r>
              <a:rPr lang="en-US" dirty="0"/>
              <a:t>What else might the data tell you? </a:t>
            </a:r>
          </a:p>
          <a:p>
            <a:pPr marL="0" indent="0">
              <a:buNone/>
            </a:pPr>
            <a:endParaRPr lang="en-US" dirty="0"/>
          </a:p>
          <a:p>
            <a:pPr marL="0" indent="0">
              <a:buNone/>
            </a:pPr>
            <a:r>
              <a:rPr lang="en-US" dirty="0"/>
              <a:t>What other information should be referenced?</a:t>
            </a:r>
          </a:p>
          <a:p>
            <a:pPr marL="0" indent="0">
              <a:buNone/>
            </a:pPr>
            <a:endParaRPr lang="en-US" dirty="0"/>
          </a:p>
          <a:p>
            <a:pPr marL="0" indent="0">
              <a:buNone/>
            </a:pPr>
            <a:r>
              <a:rPr lang="en-US" dirty="0"/>
              <a:t>What systems exist to collect this data?</a:t>
            </a:r>
            <a:endParaRPr lang="en-US" sz="2400" dirty="0"/>
          </a:p>
          <a:p>
            <a:pPr marL="0" indent="0">
              <a:buNone/>
            </a:pPr>
            <a:endParaRPr lang="en-US" sz="2400" dirty="0"/>
          </a:p>
        </p:txBody>
      </p:sp>
      <p:sp>
        <p:nvSpPr>
          <p:cNvPr id="7" name="Text Placeholder 6">
            <a:extLst>
              <a:ext uri="{FF2B5EF4-FFF2-40B4-BE49-F238E27FC236}">
                <a16:creationId xmlns:a16="http://schemas.microsoft.com/office/drawing/2014/main" id="{D67CAC40-1E35-2657-FE90-12D78B375BDF}"/>
              </a:ext>
            </a:extLst>
          </p:cNvPr>
          <p:cNvSpPr>
            <a:spLocks noGrp="1"/>
          </p:cNvSpPr>
          <p:nvPr>
            <p:ph type="body" sz="half" idx="2"/>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Opportunities are communicated to and informed by students, family members, and caregivers:</a:t>
            </a:r>
          </a:p>
          <a:p>
            <a:pPr>
              <a:defRPr/>
            </a:pPr>
            <a:r>
              <a:rPr lang="en-US" sz="1600" dirty="0">
                <a:solidFill>
                  <a:prstClr val="black"/>
                </a:solidFill>
              </a:rPr>
              <a:t>How, how often, and how early a</a:t>
            </a:r>
            <a:r>
              <a:rPr kumimoji="0" lang="en-US" sz="1600" b="0" i="0" u="none" strike="noStrike" kern="1200" cap="none" spc="0" normalizeH="0" baseline="0" noProof="0" dirty="0">
                <a:ln>
                  <a:noFill/>
                </a:ln>
                <a:solidFill>
                  <a:prstClr val="black"/>
                </a:solidFill>
                <a:effectLst/>
                <a:uLnTx/>
                <a:uFillTx/>
                <a:latin typeface="proxima-nova"/>
                <a:ea typeface="+mn-ea"/>
                <a:cs typeface="Arial" panose="020B0604020202020204" pitchFamily="34" charset="0"/>
              </a:rPr>
              <a:t>re requirements communicated?</a:t>
            </a:r>
          </a:p>
          <a:p>
            <a:pPr>
              <a:defRPr/>
            </a:pPr>
            <a:r>
              <a:rPr kumimoji="0" lang="en-US" sz="1600" b="0" i="0" u="none" strike="noStrike" kern="1200" cap="none" spc="0" normalizeH="0" baseline="0" noProof="0" dirty="0">
                <a:ln>
                  <a:noFill/>
                </a:ln>
                <a:solidFill>
                  <a:prstClr val="black"/>
                </a:solidFill>
                <a:effectLst/>
                <a:uLnTx/>
                <a:uFillTx/>
                <a:latin typeface="proxima-nova"/>
                <a:ea typeface="+mn-ea"/>
                <a:cs typeface="Arial" panose="020B0604020202020204" pitchFamily="34" charset="0"/>
              </a:rPr>
              <a:t>How is student information used to inform opportunities?</a:t>
            </a:r>
          </a:p>
          <a:p>
            <a:pPr marR="0" lvl="0" algn="l" defTabSz="914400" rtl="0" eaLnBrk="1" fontAlgn="auto" latinLnBrk="0" hangingPunct="1">
              <a:lnSpc>
                <a:spcPct val="90000"/>
              </a:lnSpc>
              <a:spcBef>
                <a:spcPts val="1000"/>
              </a:spcBef>
              <a:spcAft>
                <a:spcPts val="0"/>
              </a:spcAft>
              <a:buClrTx/>
              <a:buSzTx/>
              <a:tabLst/>
              <a:defRPr/>
            </a:pPr>
            <a:r>
              <a:rPr lang="en-US" sz="1600" dirty="0">
                <a:solidFill>
                  <a:prstClr val="black"/>
                </a:solidFill>
              </a:rPr>
              <a:t>How are parents and caregivers engaged </a:t>
            </a:r>
            <a:r>
              <a:rPr kumimoji="0" lang="en-US" sz="1600" b="0" i="0" u="none" strike="noStrike" kern="1200" cap="none" spc="0" normalizeH="0" baseline="0" noProof="0" dirty="0">
                <a:ln>
                  <a:noFill/>
                </a:ln>
                <a:solidFill>
                  <a:prstClr val="black"/>
                </a:solidFill>
                <a:effectLst/>
                <a:uLnTx/>
                <a:uFillTx/>
                <a:latin typeface="proxima-nova"/>
                <a:ea typeface="+mn-ea"/>
                <a:cs typeface="Arial" panose="020B0604020202020204" pitchFamily="34" charset="0"/>
              </a:rPr>
              <a:t>in the process of </a:t>
            </a:r>
            <a:r>
              <a:rPr lang="en-US" sz="1600" dirty="0">
                <a:solidFill>
                  <a:prstClr val="black"/>
                </a:solidFill>
              </a:rPr>
              <a:t>assisting students to graduate</a:t>
            </a:r>
            <a:r>
              <a:rPr kumimoji="0" lang="en-US" sz="1600" b="0" i="0" u="none" strike="noStrike" kern="1200" cap="none" spc="0" normalizeH="0" baseline="0" noProof="0" dirty="0">
                <a:ln>
                  <a:noFill/>
                </a:ln>
                <a:solidFill>
                  <a:prstClr val="black"/>
                </a:solidFill>
                <a:effectLst/>
                <a:uLnTx/>
                <a:uFillTx/>
                <a:latin typeface="proxima-nova"/>
                <a:ea typeface="+mn-ea"/>
                <a:cs typeface="Arial" panose="020B0604020202020204" pitchFamily="34" charset="0"/>
              </a:rPr>
              <a:t> on time?</a:t>
            </a:r>
          </a:p>
          <a:p>
            <a:endParaRPr lang="en-US" dirty="0"/>
          </a:p>
        </p:txBody>
      </p:sp>
      <p:sp>
        <p:nvSpPr>
          <p:cNvPr id="4" name="Date Placeholder 3">
            <a:extLst>
              <a:ext uri="{FF2B5EF4-FFF2-40B4-BE49-F238E27FC236}">
                <a16:creationId xmlns:a16="http://schemas.microsoft.com/office/drawing/2014/main" id="{7DAE8FBD-2EBA-C1DF-AB2E-B55EA1F84255}"/>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7E07BB3E-E92F-BBFD-8B53-31F5855403DB}"/>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094392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4/19/2023</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18</a:t>
            </a:fld>
            <a:endParaRPr lang="en-US"/>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dirty="0"/>
              <a:t>CURRENT</a:t>
            </a:r>
            <a:br>
              <a:rPr lang="en-US" dirty="0"/>
            </a:br>
            <a:r>
              <a:rPr lang="en-US" dirty="0"/>
              <a:t>OFFICE HOURS</a:t>
            </a:r>
            <a:endParaRPr lang="en-US" b="1" dirty="0"/>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85000" lnSpcReduction="10000"/>
          </a:bodyPr>
          <a:lstStyle/>
          <a:p>
            <a:pPr marL="0" indent="0">
              <a:spcAft>
                <a:spcPts val="600"/>
              </a:spcAft>
              <a:buNone/>
            </a:pPr>
            <a:r>
              <a:rPr lang="en-US" sz="2400" b="1" dirty="0"/>
              <a:t>PREVIOUSLY RECORDED SESSIONS </a:t>
            </a:r>
          </a:p>
          <a:p>
            <a:pPr marL="0" indent="0">
              <a:spcBef>
                <a:spcPts val="0"/>
              </a:spcBef>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r>
              <a:rPr lang="en-US" sz="2000" i="1" dirty="0"/>
              <a:t>January 31: EL, Migrant, and Undocumented Students</a:t>
            </a: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normAutofit lnSpcReduction="10000"/>
          </a:bodyPr>
          <a:lstStyle/>
          <a:p>
            <a:r>
              <a:rPr lang="en-US" sz="2000" i="1" dirty="0"/>
              <a:t>Tuesdays 11am - noon</a:t>
            </a:r>
            <a:endParaRPr lang="en-US" i="1" dirty="0"/>
          </a:p>
          <a:p>
            <a:r>
              <a:rPr lang="en-US" sz="1800" b="1" dirty="0"/>
              <a:t>April 11</a:t>
            </a:r>
          </a:p>
          <a:p>
            <a:pPr>
              <a:spcBef>
                <a:spcPts val="0"/>
              </a:spcBef>
            </a:pPr>
            <a:r>
              <a:rPr lang="en-US" sz="1800" dirty="0"/>
              <a:t>Graduation Requirements </a:t>
            </a:r>
          </a:p>
          <a:p>
            <a:pPr>
              <a:spcBef>
                <a:spcPts val="0"/>
              </a:spcBef>
            </a:pPr>
            <a:r>
              <a:rPr lang="en-US" sz="1800" dirty="0"/>
              <a:t>(refresher)</a:t>
            </a:r>
          </a:p>
          <a:p>
            <a:r>
              <a:rPr lang="en-US" sz="1800" b="1" dirty="0"/>
              <a:t>April 18</a:t>
            </a:r>
          </a:p>
          <a:p>
            <a:r>
              <a:rPr lang="en-US" sz="1800" dirty="0"/>
              <a:t>Collecting &amp; Reporting Graduation Data (refresher)</a:t>
            </a:r>
          </a:p>
          <a:p>
            <a:r>
              <a:rPr lang="en-US" sz="1800" b="1" dirty="0"/>
              <a:t>May 2</a:t>
            </a:r>
          </a:p>
          <a:p>
            <a:r>
              <a:rPr lang="en-US" sz="1800" dirty="0"/>
              <a:t>Frequently Asked Questions</a:t>
            </a:r>
          </a:p>
          <a:p>
            <a:r>
              <a:rPr lang="en-US" sz="1800" b="1" dirty="0"/>
              <a:t>May 9</a:t>
            </a:r>
          </a:p>
          <a:p>
            <a:r>
              <a:rPr lang="en-US" sz="1800" dirty="0"/>
              <a:t>Using PVAAS to Better Inform the Graduation Pathways</a:t>
            </a:r>
          </a:p>
          <a:p>
            <a:endParaRPr lang="en-US" sz="1800" dirty="0"/>
          </a:p>
          <a:p>
            <a:endParaRPr lang="en-US"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4294967295"/>
          </p:nvPr>
        </p:nvSpPr>
        <p:spPr>
          <a:xfrm>
            <a:off x="838200" y="6356350"/>
            <a:ext cx="2743200" cy="365125"/>
          </a:xfrm>
        </p:spPr>
        <p:txBody>
          <a:bodyPr/>
          <a:lstStyle/>
          <a:p>
            <a:fld id="{39FB0975-47B6-4BE8-B879-EB115C8840C9}" type="datetime1">
              <a:rPr lang="en-US" smtClean="0"/>
              <a:t>4/19/2023</a:t>
            </a:fld>
            <a:endParaRPr lang="en-US"/>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2634591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t>Grad Class vs. Grad Cohort</a:t>
            </a:r>
          </a:p>
          <a:p>
            <a:pPr>
              <a:buFont typeface="Wingdings" panose="05000000000000000000" pitchFamily="2" charset="2"/>
              <a:buChar char="§"/>
            </a:pPr>
            <a:r>
              <a:rPr lang="en-US" dirty="0"/>
              <a:t>The Grad Report</a:t>
            </a:r>
          </a:p>
          <a:p>
            <a:pPr>
              <a:buFont typeface="Wingdings" panose="05000000000000000000" pitchFamily="2" charset="2"/>
              <a:buChar char="§"/>
            </a:pPr>
            <a:r>
              <a:rPr lang="en-US" dirty="0"/>
              <a:t>The Grad Report: Collecting the Right Data </a:t>
            </a:r>
          </a:p>
          <a:p>
            <a:pPr lvl="1">
              <a:buFont typeface="Wingdings" panose="05000000000000000000" pitchFamily="2" charset="2"/>
              <a:buChar char="§"/>
            </a:pPr>
            <a:r>
              <a:rPr lang="en-US" dirty="0"/>
              <a:t>Reporting Graduates: Totals &amp; Pathways</a:t>
            </a:r>
          </a:p>
          <a:p>
            <a:pPr lvl="1">
              <a:buFont typeface="Wingdings" panose="05000000000000000000" pitchFamily="2" charset="2"/>
              <a:buChar char="§"/>
            </a:pPr>
            <a:r>
              <a:rPr lang="en-US" dirty="0"/>
              <a:t>Reporting Alternative Assessment Criteria</a:t>
            </a:r>
          </a:p>
          <a:p>
            <a:pPr lvl="1">
              <a:buFont typeface="Wingdings" panose="05000000000000000000" pitchFamily="2" charset="2"/>
              <a:buChar char="§"/>
            </a:pPr>
            <a:r>
              <a:rPr lang="en-US" dirty="0"/>
              <a:t>Reporting Evidence-Based Criteria</a:t>
            </a:r>
          </a:p>
          <a:p>
            <a:pPr lvl="1">
              <a:buFont typeface="Wingdings" panose="05000000000000000000" pitchFamily="2" charset="2"/>
              <a:buChar char="§"/>
            </a:pPr>
            <a:r>
              <a:rPr lang="en-US" dirty="0"/>
              <a:t>Reporting Other Diploma Options</a:t>
            </a:r>
          </a:p>
          <a:p>
            <a:pPr>
              <a:buFont typeface="Wingdings" panose="05000000000000000000" pitchFamily="2" charset="2"/>
              <a:buChar char="§"/>
            </a:pPr>
            <a:r>
              <a:rPr lang="en-US" dirty="0"/>
              <a:t>Using Data to Inform Practice</a:t>
            </a:r>
          </a:p>
          <a:p>
            <a:pPr>
              <a:buFont typeface="Wingdings" panose="05000000000000000000" pitchFamily="2" charset="2"/>
              <a:buChar char="§"/>
            </a:pPr>
            <a:r>
              <a:rPr lang="en-US" dirty="0"/>
              <a:t>Q&amp;A</a:t>
            </a:r>
          </a:p>
          <a:p>
            <a:pPr>
              <a:buFont typeface="Wingdings" panose="05000000000000000000" pitchFamily="2" charset="2"/>
              <a:buChar char="§"/>
            </a:pPr>
            <a:r>
              <a:rPr lang="en-US" dirty="0"/>
              <a:t>Resources &amp; Contact Information</a:t>
            </a:r>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997C0-7C3E-F168-E964-627EDE4BBE48}"/>
              </a:ext>
            </a:extLst>
          </p:cNvPr>
          <p:cNvSpPr>
            <a:spLocks noGrp="1"/>
          </p:cNvSpPr>
          <p:nvPr>
            <p:ph type="title"/>
          </p:nvPr>
        </p:nvSpPr>
        <p:spPr/>
        <p:txBody>
          <a:bodyPr/>
          <a:lstStyle/>
          <a:p>
            <a:r>
              <a:rPr lang="en-US" dirty="0"/>
              <a:t>Grad Class vs. Grad Cohort</a:t>
            </a:r>
          </a:p>
        </p:txBody>
      </p:sp>
      <p:sp>
        <p:nvSpPr>
          <p:cNvPr id="7" name="Text Placeholder 6">
            <a:extLst>
              <a:ext uri="{FF2B5EF4-FFF2-40B4-BE49-F238E27FC236}">
                <a16:creationId xmlns:a16="http://schemas.microsoft.com/office/drawing/2014/main" id="{ED6B5C64-4801-0A58-47AB-F2F271EA9893}"/>
              </a:ext>
            </a:extLst>
          </p:cNvPr>
          <p:cNvSpPr>
            <a:spLocks noGrp="1"/>
          </p:cNvSpPr>
          <p:nvPr>
            <p:ph type="body" idx="1"/>
          </p:nvPr>
        </p:nvSpPr>
        <p:spPr/>
        <p:txBody>
          <a:bodyPr/>
          <a:lstStyle/>
          <a:p>
            <a:r>
              <a:rPr lang="en-US" dirty="0"/>
              <a:t>Grad Class</a:t>
            </a:r>
          </a:p>
        </p:txBody>
      </p:sp>
      <p:sp>
        <p:nvSpPr>
          <p:cNvPr id="8" name="Content Placeholder 7">
            <a:extLst>
              <a:ext uri="{FF2B5EF4-FFF2-40B4-BE49-F238E27FC236}">
                <a16:creationId xmlns:a16="http://schemas.microsoft.com/office/drawing/2014/main" id="{234C5CB0-BCDA-DBCD-7997-94CCDA7DDD18}"/>
              </a:ext>
            </a:extLst>
          </p:cNvPr>
          <p:cNvSpPr>
            <a:spLocks noGrp="1"/>
          </p:cNvSpPr>
          <p:nvPr>
            <p:ph sz="half" idx="2"/>
          </p:nvPr>
        </p:nvSpPr>
        <p:spPr/>
        <p:txBody>
          <a:bodyPr>
            <a:normAutofit/>
          </a:bodyPr>
          <a:lstStyle/>
          <a:p>
            <a:pPr marL="0" indent="0" rtl="0">
              <a:buNone/>
            </a:pPr>
            <a:r>
              <a:rPr lang="en-US" dirty="0">
                <a:solidFill>
                  <a:srgbClr val="000000"/>
                </a:solidFill>
              </a:rPr>
              <a:t>S</a:t>
            </a:r>
            <a:r>
              <a:rPr lang="en-US" sz="2800" b="0" i="0" u="none" strike="noStrike" kern="1200" baseline="0" dirty="0">
                <a:solidFill>
                  <a:srgbClr val="000000"/>
                </a:solidFill>
                <a:latin typeface="proxima-nova"/>
              </a:rPr>
              <a:t>tudents who were on-track to graduate by the end of the prior school year, including: </a:t>
            </a:r>
          </a:p>
          <a:p>
            <a:pPr>
              <a:buFont typeface="Wingdings" panose="05000000000000000000" pitchFamily="2" charset="2"/>
              <a:buChar char="§"/>
            </a:pPr>
            <a:r>
              <a:rPr lang="en-US" dirty="0">
                <a:solidFill>
                  <a:srgbClr val="000000"/>
                </a:solidFill>
              </a:rPr>
              <a:t>S</a:t>
            </a:r>
            <a:r>
              <a:rPr lang="en-US" sz="2800" b="0" i="0" u="none" strike="noStrike" kern="1200" baseline="0" dirty="0">
                <a:solidFill>
                  <a:srgbClr val="000000"/>
                </a:solidFill>
                <a:latin typeface="proxima-nova"/>
              </a:rPr>
              <a:t>tudents in Grade 12</a:t>
            </a:r>
          </a:p>
          <a:p>
            <a:pPr>
              <a:buFont typeface="Wingdings" panose="05000000000000000000" pitchFamily="2" charset="2"/>
              <a:buChar char="§"/>
            </a:pPr>
            <a:r>
              <a:rPr lang="en-US" dirty="0">
                <a:solidFill>
                  <a:srgbClr val="000000"/>
                </a:solidFill>
              </a:rPr>
              <a:t>M</a:t>
            </a:r>
            <a:r>
              <a:rPr lang="en-US" sz="2800" b="0" i="0" u="none" strike="noStrike" kern="1200" baseline="0" dirty="0">
                <a:solidFill>
                  <a:srgbClr val="000000"/>
                </a:solidFill>
                <a:latin typeface="proxima-nova"/>
              </a:rPr>
              <a:t>ulti-year seniors </a:t>
            </a:r>
          </a:p>
          <a:p>
            <a:pPr>
              <a:buFont typeface="Wingdings" panose="05000000000000000000" pitchFamily="2" charset="2"/>
              <a:buChar char="§"/>
            </a:pPr>
            <a:r>
              <a:rPr lang="en-US" dirty="0">
                <a:solidFill>
                  <a:srgbClr val="000000"/>
                </a:solidFill>
              </a:rPr>
              <a:t>S</a:t>
            </a:r>
            <a:r>
              <a:rPr lang="en-US" sz="2800" b="0" i="0" u="none" strike="noStrike" kern="1200" baseline="0" dirty="0">
                <a:solidFill>
                  <a:srgbClr val="000000"/>
                </a:solidFill>
                <a:latin typeface="proxima-nova"/>
              </a:rPr>
              <a:t>tudents identified as seniors based upon credits earned</a:t>
            </a:r>
          </a:p>
        </p:txBody>
      </p:sp>
      <p:sp>
        <p:nvSpPr>
          <p:cNvPr id="9" name="Text Placeholder 8">
            <a:extLst>
              <a:ext uri="{FF2B5EF4-FFF2-40B4-BE49-F238E27FC236}">
                <a16:creationId xmlns:a16="http://schemas.microsoft.com/office/drawing/2014/main" id="{52270AB6-89B3-117C-99B3-B16745834B4F}"/>
              </a:ext>
            </a:extLst>
          </p:cNvPr>
          <p:cNvSpPr>
            <a:spLocks noGrp="1"/>
          </p:cNvSpPr>
          <p:nvPr>
            <p:ph type="body" sz="quarter" idx="3"/>
          </p:nvPr>
        </p:nvSpPr>
        <p:spPr/>
        <p:txBody>
          <a:bodyPr/>
          <a:lstStyle/>
          <a:p>
            <a:r>
              <a:rPr lang="en-US" dirty="0"/>
              <a:t>Grad Cohort</a:t>
            </a:r>
          </a:p>
        </p:txBody>
      </p:sp>
      <p:sp>
        <p:nvSpPr>
          <p:cNvPr id="10" name="Content Placeholder 9">
            <a:extLst>
              <a:ext uri="{FF2B5EF4-FFF2-40B4-BE49-F238E27FC236}">
                <a16:creationId xmlns:a16="http://schemas.microsoft.com/office/drawing/2014/main" id="{11AD36D3-0396-F20D-1624-DBA068B8ABCE}"/>
              </a:ext>
            </a:extLst>
          </p:cNvPr>
          <p:cNvSpPr>
            <a:spLocks noGrp="1"/>
          </p:cNvSpPr>
          <p:nvPr>
            <p:ph sz="quarter" idx="4"/>
          </p:nvPr>
        </p:nvSpPr>
        <p:spPr/>
        <p:txBody>
          <a:bodyPr>
            <a:normAutofit/>
          </a:bodyPr>
          <a:lstStyle/>
          <a:p>
            <a:pPr marL="0" indent="0">
              <a:buNone/>
            </a:pPr>
            <a:r>
              <a:rPr lang="en-US" dirty="0"/>
              <a:t>Students who entered 9th grade for the first time a specified number of years ago (4, 5, or 6 years prior to the reporting year)</a:t>
            </a:r>
          </a:p>
          <a:p>
            <a:pPr marL="0" indent="0">
              <a:buNone/>
            </a:pPr>
            <a:endParaRPr lang="en-US" sz="2000" dirty="0"/>
          </a:p>
          <a:p>
            <a:pPr marL="0" indent="0">
              <a:buNone/>
            </a:pPr>
            <a:r>
              <a:rPr lang="en-US" sz="2000" dirty="0"/>
              <a:t>NOTE: The Cohort Graduation Rate (reflected in the Future Ready PA Index) is calculated using the percentage of students graduated within a specified cohort</a:t>
            </a:r>
          </a:p>
        </p:txBody>
      </p:sp>
      <p:sp>
        <p:nvSpPr>
          <p:cNvPr id="4" name="Date Placeholder 3">
            <a:extLst>
              <a:ext uri="{FF2B5EF4-FFF2-40B4-BE49-F238E27FC236}">
                <a16:creationId xmlns:a16="http://schemas.microsoft.com/office/drawing/2014/main" id="{EC1D22BB-F794-972B-641C-4D84AA6DFC34}"/>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9C04B4DD-4255-D49A-6B35-FD73AED76CD2}"/>
              </a:ext>
            </a:extLst>
          </p:cNvPr>
          <p:cNvSpPr>
            <a:spLocks noGrp="1"/>
          </p:cNvSpPr>
          <p:nvPr>
            <p:ph type="sldNum" sz="quarter" idx="12"/>
          </p:nvPr>
        </p:nvSpPr>
        <p:spPr/>
        <p:txBody>
          <a:bodyPr/>
          <a:lstStyle/>
          <a:p>
            <a:fld id="{B24F5015-3417-4B27-A586-E4CCF4D77832}" type="slidenum">
              <a:rPr lang="en-US" smtClean="0"/>
              <a:t>3</a:t>
            </a:fld>
            <a:endParaRPr lang="en-US" dirty="0"/>
          </a:p>
        </p:txBody>
      </p:sp>
      <p:sp>
        <p:nvSpPr>
          <p:cNvPr id="3" name="Oval 2">
            <a:extLst>
              <a:ext uri="{FF2B5EF4-FFF2-40B4-BE49-F238E27FC236}">
                <a16:creationId xmlns:a16="http://schemas.microsoft.com/office/drawing/2014/main" id="{41DE734A-435F-05FF-B578-4720E0D1F316}"/>
              </a:ext>
              <a:ext uri="{C183D7F6-B498-43B3-948B-1728B52AA6E4}">
                <adec:decorative xmlns:adec="http://schemas.microsoft.com/office/drawing/2017/decorative" val="1"/>
              </a:ext>
            </a:extLst>
          </p:cNvPr>
          <p:cNvSpPr/>
          <p:nvPr/>
        </p:nvSpPr>
        <p:spPr>
          <a:xfrm>
            <a:off x="570155" y="1968649"/>
            <a:ext cx="1990165" cy="578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8774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997C0-7C3E-F168-E964-627EDE4BBE48}"/>
              </a:ext>
            </a:extLst>
          </p:cNvPr>
          <p:cNvSpPr>
            <a:spLocks noGrp="1"/>
          </p:cNvSpPr>
          <p:nvPr>
            <p:ph type="title"/>
          </p:nvPr>
        </p:nvSpPr>
        <p:spPr/>
        <p:txBody>
          <a:bodyPr/>
          <a:lstStyle/>
          <a:p>
            <a:r>
              <a:rPr lang="en-US" dirty="0"/>
              <a:t>The Grad Report </a:t>
            </a:r>
          </a:p>
        </p:txBody>
      </p:sp>
      <p:sp>
        <p:nvSpPr>
          <p:cNvPr id="8" name="Content Placeholder 7">
            <a:extLst>
              <a:ext uri="{FF2B5EF4-FFF2-40B4-BE49-F238E27FC236}">
                <a16:creationId xmlns:a16="http://schemas.microsoft.com/office/drawing/2014/main" id="{AF74D264-39B3-BD8D-247A-979D73E3770B}"/>
              </a:ext>
            </a:extLst>
          </p:cNvPr>
          <p:cNvSpPr>
            <a:spLocks noGrp="1"/>
          </p:cNvSpPr>
          <p:nvPr>
            <p:ph idx="1"/>
          </p:nvPr>
        </p:nvSpPr>
        <p:spPr/>
        <p:txBody>
          <a:bodyPr>
            <a:normAutofit/>
          </a:bodyPr>
          <a:lstStyle/>
          <a:p>
            <a:pPr>
              <a:buFont typeface="Wingdings" panose="05000000000000000000" pitchFamily="2" charset="2"/>
              <a:buChar char="§"/>
            </a:pPr>
            <a:r>
              <a:rPr lang="en-US" dirty="0"/>
              <a:t>Grad Report is submitted in </a:t>
            </a:r>
            <a:r>
              <a:rPr lang="en-US" b="1" dirty="0"/>
              <a:t>MyPDESuite: FRCPP Reports</a:t>
            </a:r>
          </a:p>
          <a:p>
            <a:pPr>
              <a:buFont typeface="Wingdings" panose="05000000000000000000" pitchFamily="2" charset="2"/>
              <a:buChar char="§"/>
            </a:pPr>
            <a:r>
              <a:rPr lang="en-US" dirty="0"/>
              <a:t>Data collection begins in October and ends </a:t>
            </a:r>
            <a:r>
              <a:rPr lang="en-US" b="1" dirty="0"/>
              <a:t>December 1</a:t>
            </a:r>
            <a:r>
              <a:rPr lang="en-US" dirty="0"/>
              <a:t>*</a:t>
            </a:r>
          </a:p>
          <a:p>
            <a:pPr>
              <a:buFont typeface="Wingdings" panose="05000000000000000000" pitchFamily="2" charset="2"/>
              <a:buChar char="§"/>
            </a:pPr>
            <a:r>
              <a:rPr lang="en-US" dirty="0"/>
              <a:t>Data should reflect graduates and non-graduates for the </a:t>
            </a:r>
            <a:r>
              <a:rPr lang="en-US" i="1" dirty="0"/>
              <a:t>prior </a:t>
            </a:r>
            <a:r>
              <a:rPr lang="en-US" dirty="0"/>
              <a:t>school year</a:t>
            </a:r>
          </a:p>
          <a:p>
            <a:pPr marL="0" indent="0">
              <a:buNone/>
            </a:pPr>
            <a:endParaRPr lang="en-US" sz="1800" dirty="0"/>
          </a:p>
          <a:p>
            <a:pPr marL="0" indent="0">
              <a:buNone/>
            </a:pPr>
            <a:endParaRPr lang="en-US" sz="1800" dirty="0"/>
          </a:p>
          <a:p>
            <a:pPr marL="0" indent="0">
              <a:buNone/>
            </a:pPr>
            <a:r>
              <a:rPr lang="en-US" sz="2400" dirty="0"/>
              <a:t>*Per legislation, PDE publicly posts LEA Grad Reports no later than January 15 (approximately 6 weeks after the reporting window closes)</a:t>
            </a:r>
          </a:p>
        </p:txBody>
      </p:sp>
      <p:sp>
        <p:nvSpPr>
          <p:cNvPr id="4" name="Date Placeholder 3">
            <a:extLst>
              <a:ext uri="{FF2B5EF4-FFF2-40B4-BE49-F238E27FC236}">
                <a16:creationId xmlns:a16="http://schemas.microsoft.com/office/drawing/2014/main" id="{EC1D22BB-F794-972B-641C-4D84AA6DFC34}"/>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9C04B4DD-4255-D49A-6B35-FD73AED76CD2}"/>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37374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0229F-B531-B6F0-54FA-9EB5F0ED6F0C}"/>
              </a:ext>
            </a:extLst>
          </p:cNvPr>
          <p:cNvSpPr>
            <a:spLocks noGrp="1"/>
          </p:cNvSpPr>
          <p:nvPr>
            <p:ph type="title"/>
          </p:nvPr>
        </p:nvSpPr>
        <p:spPr/>
        <p:txBody>
          <a:bodyPr/>
          <a:lstStyle/>
          <a:p>
            <a:r>
              <a:rPr lang="en-US" dirty="0"/>
              <a:t>The Grad Report</a:t>
            </a:r>
          </a:p>
        </p:txBody>
      </p:sp>
      <p:sp>
        <p:nvSpPr>
          <p:cNvPr id="3" name="Text Placeholder 2">
            <a:extLst>
              <a:ext uri="{FF2B5EF4-FFF2-40B4-BE49-F238E27FC236}">
                <a16:creationId xmlns:a16="http://schemas.microsoft.com/office/drawing/2014/main" id="{34810BF3-3575-E848-9C50-FF2DA8C18951}"/>
              </a:ext>
            </a:extLst>
          </p:cNvPr>
          <p:cNvSpPr>
            <a:spLocks noGrp="1"/>
          </p:cNvSpPr>
          <p:nvPr>
            <p:ph type="body" idx="1"/>
          </p:nvPr>
        </p:nvSpPr>
        <p:spPr/>
        <p:txBody>
          <a:bodyPr/>
          <a:lstStyle/>
          <a:p>
            <a:r>
              <a:rPr lang="en-US" dirty="0"/>
              <a:t>Collecting the Right Data</a:t>
            </a:r>
          </a:p>
        </p:txBody>
      </p:sp>
      <p:sp>
        <p:nvSpPr>
          <p:cNvPr id="4" name="Date Placeholder 3">
            <a:extLst>
              <a:ext uri="{FF2B5EF4-FFF2-40B4-BE49-F238E27FC236}">
                <a16:creationId xmlns:a16="http://schemas.microsoft.com/office/drawing/2014/main" id="{33830EA5-55B6-5E01-A1FC-96BF3D92E932}"/>
              </a:ext>
            </a:extLst>
          </p:cNvPr>
          <p:cNvSpPr>
            <a:spLocks noGrp="1"/>
          </p:cNvSpPr>
          <p:nvPr>
            <p:ph type="dt" sz="half" idx="10"/>
          </p:nvPr>
        </p:nvSpPr>
        <p:spPr/>
        <p:txBody>
          <a:bodyPr/>
          <a:lstStyle/>
          <a:p>
            <a:fld id="{A918DB6E-6D70-4FEC-A112-5F97BC4AEE43}" type="datetime1">
              <a:rPr lang="en-US" smtClean="0"/>
              <a:t>4/19/2023</a:t>
            </a:fld>
            <a:endParaRPr lang="en-US"/>
          </a:p>
        </p:txBody>
      </p:sp>
      <p:sp>
        <p:nvSpPr>
          <p:cNvPr id="5" name="Slide Number Placeholder 4">
            <a:extLst>
              <a:ext uri="{FF2B5EF4-FFF2-40B4-BE49-F238E27FC236}">
                <a16:creationId xmlns:a16="http://schemas.microsoft.com/office/drawing/2014/main" id="{9848CA4F-805A-1A09-7D94-F846AC897240}"/>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355973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p:txBody>
          <a:bodyPr/>
          <a:lstStyle/>
          <a:p>
            <a:r>
              <a:rPr lang="en-US" dirty="0"/>
              <a:t>Reporting Total Graduates &amp; </a:t>
            </a:r>
            <a:br>
              <a:rPr lang="en-US" dirty="0"/>
            </a:br>
            <a:r>
              <a:rPr lang="en-US" dirty="0"/>
              <a:t>Graduates by Pathway in the Grad Report</a:t>
            </a:r>
          </a:p>
        </p:txBody>
      </p:sp>
      <p:graphicFrame>
        <p:nvGraphicFramePr>
          <p:cNvPr id="7" name="Table 7">
            <a:extLst>
              <a:ext uri="{FF2B5EF4-FFF2-40B4-BE49-F238E27FC236}">
                <a16:creationId xmlns:a16="http://schemas.microsoft.com/office/drawing/2014/main" id="{231FEAB7-35A1-59E3-6975-D937294D6CE5}"/>
              </a:ext>
            </a:extLst>
          </p:cNvPr>
          <p:cNvGraphicFramePr>
            <a:graphicFrameLocks noGrp="1"/>
          </p:cNvGraphicFramePr>
          <p:nvPr>
            <p:ph idx="1"/>
            <p:extLst>
              <p:ext uri="{D42A27DB-BD31-4B8C-83A1-F6EECF244321}">
                <p14:modId xmlns:p14="http://schemas.microsoft.com/office/powerpoint/2010/main" val="548860500"/>
              </p:ext>
            </p:extLst>
          </p:nvPr>
        </p:nvGraphicFramePr>
        <p:xfrm>
          <a:off x="838200" y="1825625"/>
          <a:ext cx="10515597" cy="37084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r>
                        <a:rPr lang="en-US" dirty="0"/>
                        <a:t>[Total # Eligible to Graduate]</a:t>
                      </a:r>
                    </a:p>
                  </a:txBody>
                  <a:tcPr>
                    <a:solidFill>
                      <a:schemeClr val="bg1"/>
                    </a:solidFill>
                  </a:tcPr>
                </a:tc>
                <a:tc>
                  <a:txBody>
                    <a:bodyPr/>
                    <a:lstStyle/>
                    <a:p>
                      <a:r>
                        <a:rPr lang="en-US" dirty="0"/>
                        <a:t>[Total # Graduated]</a:t>
                      </a:r>
                    </a:p>
                  </a:txBody>
                  <a:tcPr>
                    <a:solidFill>
                      <a:schemeClr val="bg1"/>
                    </a:solidFill>
                  </a:tcPr>
                </a:tc>
                <a:tc>
                  <a:txBody>
                    <a:bodyPr/>
                    <a:lstStyle/>
                    <a:p>
                      <a:r>
                        <a:rPr lang="en-US" b="0" dirty="0">
                          <a:solidFill>
                            <a:schemeClr val="tx2">
                              <a:lumMod val="60000"/>
                              <a:lumOff val="40000"/>
                            </a:schemeClr>
                          </a:solidFill>
                        </a:rPr>
                        <a:t>[Total % Graduated]</a:t>
                      </a:r>
                    </a:p>
                  </a:txBody>
                  <a:tcP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6</a:t>
            </a:fld>
            <a:endParaRPr lang="en-US"/>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extLst>
              <p:ext uri="{D42A27DB-BD31-4B8C-83A1-F6EECF244321}">
                <p14:modId xmlns:p14="http://schemas.microsoft.com/office/powerpoint/2010/main" val="4216379822"/>
              </p:ext>
            </p:extLst>
          </p:nvPr>
        </p:nvGraphicFramePr>
        <p:xfrm>
          <a:off x="838199" y="2453216"/>
          <a:ext cx="10515597" cy="185420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61371925"/>
                    </a:ext>
                  </a:extLst>
                </a:gridCol>
                <a:gridCol w="3505199">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a:txBody>
                    <a:bodyPr/>
                    <a:lstStyle/>
                    <a:p>
                      <a:r>
                        <a:rPr lang="en-US" sz="1400" b="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Proficiency]</a:t>
                      </a:r>
                    </a:p>
                  </a:txBody>
                  <a:tcPr anchor="ctr">
                    <a:solidFill>
                      <a:schemeClr val="bg1"/>
                    </a:solidFill>
                  </a:tcPr>
                </a:tc>
                <a:tc>
                  <a:txBody>
                    <a:bodyPr/>
                    <a:lstStyle/>
                    <a:p>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9627941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Composite]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612938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CTE Concentrator]</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2065272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Alternative Assessment]</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101002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Evidence-Based]</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659280964"/>
                  </a:ext>
                </a:extLst>
              </a:tr>
            </a:tbl>
          </a:graphicData>
        </a:graphic>
      </p:graphicFrame>
      <p:sp>
        <p:nvSpPr>
          <p:cNvPr id="9" name="TextBox 8">
            <a:extLst>
              <a:ext uri="{FF2B5EF4-FFF2-40B4-BE49-F238E27FC236}">
                <a16:creationId xmlns:a16="http://schemas.microsoft.com/office/drawing/2014/main" id="{6CAD6B1B-DAFE-0C8D-479B-252383634380}"/>
              </a:ext>
            </a:extLst>
          </p:cNvPr>
          <p:cNvSpPr txBox="1"/>
          <p:nvPr/>
        </p:nvSpPr>
        <p:spPr>
          <a:xfrm>
            <a:off x="838199" y="4661536"/>
            <a:ext cx="8612807" cy="369332"/>
          </a:xfrm>
          <a:prstGeom prst="rect">
            <a:avLst/>
          </a:prstGeom>
          <a:noFill/>
        </p:spPr>
        <p:txBody>
          <a:bodyPr wrap="none" rtlCol="0">
            <a:spAutoFit/>
          </a:bodyPr>
          <a:lstStyle/>
          <a:p>
            <a:pPr algn="ctr" rtl="0"/>
            <a:r>
              <a:rPr lang="en-US" sz="1800" b="0" i="0" u="none" strike="noStrike" kern="1200" baseline="0" dirty="0">
                <a:solidFill>
                  <a:srgbClr val="000000"/>
                </a:solidFill>
                <a:latin typeface="proxima-nova"/>
              </a:rPr>
              <a:t>“Eligible to Graduate” refers the total number of students in the reported </a:t>
            </a:r>
            <a:r>
              <a:rPr lang="en-US" dirty="0">
                <a:solidFill>
                  <a:srgbClr val="000000"/>
                </a:solidFill>
                <a:latin typeface="proxima-nova"/>
              </a:rPr>
              <a:t>G</a:t>
            </a:r>
            <a:r>
              <a:rPr lang="en-US" sz="1800" b="0" i="0" u="none" strike="noStrike" kern="1200" baseline="0" dirty="0">
                <a:solidFill>
                  <a:srgbClr val="000000"/>
                </a:solidFill>
                <a:latin typeface="proxima-nova"/>
              </a:rPr>
              <a:t>raduating Class</a:t>
            </a:r>
            <a:endParaRPr lang="en-US" dirty="0"/>
          </a:p>
        </p:txBody>
      </p:sp>
      <p:cxnSp>
        <p:nvCxnSpPr>
          <p:cNvPr id="12" name="Straight Arrow Connector 11">
            <a:extLst>
              <a:ext uri="{FF2B5EF4-FFF2-40B4-BE49-F238E27FC236}">
                <a16:creationId xmlns:a16="http://schemas.microsoft.com/office/drawing/2014/main" id="{CFC0CAE6-4DBC-5730-DF7B-7925D2C78094}"/>
              </a:ext>
              <a:ext uri="{C183D7F6-B498-43B3-948B-1728B52AA6E4}">
                <adec:decorative xmlns:adec="http://schemas.microsoft.com/office/drawing/2017/decorative" val="1"/>
              </a:ext>
            </a:extLst>
          </p:cNvPr>
          <p:cNvCxnSpPr>
            <a:cxnSpLocks/>
          </p:cNvCxnSpPr>
          <p:nvPr/>
        </p:nvCxnSpPr>
        <p:spPr>
          <a:xfrm flipV="1">
            <a:off x="1943100" y="2196465"/>
            <a:ext cx="0" cy="2489086"/>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544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p:txBody>
          <a:bodyPr/>
          <a:lstStyle/>
          <a:p>
            <a:r>
              <a:rPr lang="en-US" dirty="0"/>
              <a:t>Reporting Total Graduates &amp; </a:t>
            </a:r>
            <a:br>
              <a:rPr lang="en-US" dirty="0"/>
            </a:br>
            <a:r>
              <a:rPr lang="en-US" dirty="0"/>
              <a:t>Graduates by Pathway in the Grad Report</a:t>
            </a:r>
          </a:p>
        </p:txBody>
      </p:sp>
      <p:graphicFrame>
        <p:nvGraphicFramePr>
          <p:cNvPr id="7" name="Table 7">
            <a:extLst>
              <a:ext uri="{FF2B5EF4-FFF2-40B4-BE49-F238E27FC236}">
                <a16:creationId xmlns:a16="http://schemas.microsoft.com/office/drawing/2014/main" id="{231FEAB7-35A1-59E3-6975-D937294D6CE5}"/>
              </a:ext>
            </a:extLst>
          </p:cNvPr>
          <p:cNvGraphicFramePr>
            <a:graphicFrameLocks noGrp="1"/>
          </p:cNvGraphicFramePr>
          <p:nvPr>
            <p:ph idx="1"/>
            <p:extLst>
              <p:ext uri="{D42A27DB-BD31-4B8C-83A1-F6EECF244321}">
                <p14:modId xmlns:p14="http://schemas.microsoft.com/office/powerpoint/2010/main" val="1136403097"/>
              </p:ext>
            </p:extLst>
          </p:nvPr>
        </p:nvGraphicFramePr>
        <p:xfrm>
          <a:off x="838200" y="1825625"/>
          <a:ext cx="10515597" cy="37084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r>
                        <a:rPr lang="en-US" dirty="0"/>
                        <a:t>[Total # Eligible to Graduate]</a:t>
                      </a:r>
                    </a:p>
                  </a:txBody>
                  <a:tcPr>
                    <a:solidFill>
                      <a:schemeClr val="bg1"/>
                    </a:solidFill>
                  </a:tcPr>
                </a:tc>
                <a:tc>
                  <a:txBody>
                    <a:bodyPr/>
                    <a:lstStyle/>
                    <a:p>
                      <a:r>
                        <a:rPr lang="en-US" dirty="0"/>
                        <a:t>[Total # Graduated]</a:t>
                      </a:r>
                    </a:p>
                  </a:txBody>
                  <a:tcPr>
                    <a:solidFill>
                      <a:schemeClr val="bg1"/>
                    </a:solidFill>
                  </a:tcPr>
                </a:tc>
                <a:tc>
                  <a:txBody>
                    <a:bodyPr/>
                    <a:lstStyle/>
                    <a:p>
                      <a:r>
                        <a:rPr lang="en-US" b="0" dirty="0">
                          <a:solidFill>
                            <a:schemeClr val="tx2">
                              <a:lumMod val="60000"/>
                              <a:lumOff val="40000"/>
                            </a:schemeClr>
                          </a:solidFill>
                        </a:rPr>
                        <a:t>[Total % Graduated]</a:t>
                      </a:r>
                    </a:p>
                  </a:txBody>
                  <a:tcP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7</a:t>
            </a:fld>
            <a:endParaRPr lang="en-US"/>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nvGraphicFramePr>
        <p:xfrm>
          <a:off x="838199" y="2453216"/>
          <a:ext cx="10515597" cy="185420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61371925"/>
                    </a:ext>
                  </a:extLst>
                </a:gridCol>
                <a:gridCol w="3505199">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a:txBody>
                    <a:bodyPr/>
                    <a:lstStyle/>
                    <a:p>
                      <a:r>
                        <a:rPr lang="en-US" sz="1400" b="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Proficiency]</a:t>
                      </a:r>
                    </a:p>
                  </a:txBody>
                  <a:tcPr anchor="ctr">
                    <a:solidFill>
                      <a:schemeClr val="bg1"/>
                    </a:solidFill>
                  </a:tcPr>
                </a:tc>
                <a:tc>
                  <a:txBody>
                    <a:bodyPr/>
                    <a:lstStyle/>
                    <a:p>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9627941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Composite]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612938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CTE Concentrator]</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2065272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Alternative Assessment]</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101002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Evidence-Based]</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659280964"/>
                  </a:ext>
                </a:extLst>
              </a:tr>
            </a:tbl>
          </a:graphicData>
        </a:graphic>
      </p:graphicFrame>
      <p:sp>
        <p:nvSpPr>
          <p:cNvPr id="3" name="Oval 2">
            <a:extLst>
              <a:ext uri="{FF2B5EF4-FFF2-40B4-BE49-F238E27FC236}">
                <a16:creationId xmlns:a16="http://schemas.microsoft.com/office/drawing/2014/main" id="{37B6D08C-30D1-2E5C-2401-4E46FA9080B0}"/>
              </a:ext>
              <a:ext uri="{C183D7F6-B498-43B3-948B-1728B52AA6E4}">
                <adec:decorative xmlns:adec="http://schemas.microsoft.com/office/drawing/2017/decorative" val="1"/>
              </a:ext>
            </a:extLst>
          </p:cNvPr>
          <p:cNvSpPr/>
          <p:nvPr/>
        </p:nvSpPr>
        <p:spPr>
          <a:xfrm>
            <a:off x="4324350" y="2453216"/>
            <a:ext cx="3552825" cy="767716"/>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4601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AB0-DAC4-27D7-5D51-24D46CB375A7}"/>
              </a:ext>
            </a:extLst>
          </p:cNvPr>
          <p:cNvSpPr>
            <a:spLocks noGrp="1"/>
          </p:cNvSpPr>
          <p:nvPr>
            <p:ph type="title"/>
          </p:nvPr>
        </p:nvSpPr>
        <p:spPr/>
        <p:txBody>
          <a:bodyPr/>
          <a:lstStyle/>
          <a:p>
            <a:r>
              <a:rPr lang="en-US" dirty="0"/>
              <a:t>Reporting Total Graduates &amp; </a:t>
            </a:r>
            <a:br>
              <a:rPr lang="en-US" dirty="0"/>
            </a:br>
            <a:r>
              <a:rPr lang="en-US" dirty="0"/>
              <a:t>Graduates by Pathway in the Grad Report</a:t>
            </a:r>
          </a:p>
        </p:txBody>
      </p:sp>
      <p:graphicFrame>
        <p:nvGraphicFramePr>
          <p:cNvPr id="7" name="Table 7">
            <a:extLst>
              <a:ext uri="{FF2B5EF4-FFF2-40B4-BE49-F238E27FC236}">
                <a16:creationId xmlns:a16="http://schemas.microsoft.com/office/drawing/2014/main" id="{231FEAB7-35A1-59E3-6975-D937294D6CE5}"/>
              </a:ext>
            </a:extLst>
          </p:cNvPr>
          <p:cNvGraphicFramePr>
            <a:graphicFrameLocks noGrp="1"/>
          </p:cNvGraphicFramePr>
          <p:nvPr>
            <p:ph idx="1"/>
            <p:extLst>
              <p:ext uri="{D42A27DB-BD31-4B8C-83A1-F6EECF244321}">
                <p14:modId xmlns:p14="http://schemas.microsoft.com/office/powerpoint/2010/main" val="825273132"/>
              </p:ext>
            </p:extLst>
          </p:nvPr>
        </p:nvGraphicFramePr>
        <p:xfrm>
          <a:off x="838200" y="1825625"/>
          <a:ext cx="10515597" cy="37084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4265452207"/>
                    </a:ext>
                  </a:extLst>
                </a:gridCol>
                <a:gridCol w="3505199">
                  <a:extLst>
                    <a:ext uri="{9D8B030D-6E8A-4147-A177-3AD203B41FA5}">
                      <a16:colId xmlns:a16="http://schemas.microsoft.com/office/drawing/2014/main" val="3780813150"/>
                    </a:ext>
                  </a:extLst>
                </a:gridCol>
                <a:gridCol w="3505199">
                  <a:extLst>
                    <a:ext uri="{9D8B030D-6E8A-4147-A177-3AD203B41FA5}">
                      <a16:colId xmlns:a16="http://schemas.microsoft.com/office/drawing/2014/main" val="1821141707"/>
                    </a:ext>
                  </a:extLst>
                </a:gridCol>
              </a:tblGrid>
              <a:tr h="370840">
                <a:tc>
                  <a:txBody>
                    <a:bodyPr/>
                    <a:lstStyle/>
                    <a:p>
                      <a:r>
                        <a:rPr lang="en-US" dirty="0"/>
                        <a:t>[Total # Eligible to Graduate]</a:t>
                      </a:r>
                    </a:p>
                  </a:txBody>
                  <a:tcPr>
                    <a:solidFill>
                      <a:schemeClr val="bg1"/>
                    </a:solidFill>
                  </a:tcPr>
                </a:tc>
                <a:tc>
                  <a:txBody>
                    <a:bodyPr/>
                    <a:lstStyle/>
                    <a:p>
                      <a:r>
                        <a:rPr lang="en-US" dirty="0"/>
                        <a:t>[Total # Graduated]</a:t>
                      </a:r>
                    </a:p>
                  </a:txBody>
                  <a:tcPr>
                    <a:solidFill>
                      <a:schemeClr val="bg1"/>
                    </a:solidFill>
                  </a:tcPr>
                </a:tc>
                <a:tc>
                  <a:txBody>
                    <a:bodyPr/>
                    <a:lstStyle/>
                    <a:p>
                      <a:r>
                        <a:rPr lang="en-US" b="0" dirty="0">
                          <a:solidFill>
                            <a:schemeClr val="tx2">
                              <a:lumMod val="60000"/>
                              <a:lumOff val="40000"/>
                            </a:schemeClr>
                          </a:solidFill>
                        </a:rPr>
                        <a:t>[Total % Graduated]</a:t>
                      </a:r>
                    </a:p>
                  </a:txBody>
                  <a:tcPr>
                    <a:solidFill>
                      <a:schemeClr val="accent1">
                        <a:lumMod val="20000"/>
                        <a:lumOff val="80000"/>
                      </a:schemeClr>
                    </a:solidFill>
                  </a:tcPr>
                </a:tc>
                <a:extLst>
                  <a:ext uri="{0D108BD9-81ED-4DB2-BD59-A6C34878D82A}">
                    <a16:rowId xmlns:a16="http://schemas.microsoft.com/office/drawing/2014/main" val="1073624037"/>
                  </a:ext>
                </a:extLst>
              </a:tr>
            </a:tbl>
          </a:graphicData>
        </a:graphic>
      </p:graphicFrame>
      <p:sp>
        <p:nvSpPr>
          <p:cNvPr id="4" name="Date Placeholder 3">
            <a:extLst>
              <a:ext uri="{FF2B5EF4-FFF2-40B4-BE49-F238E27FC236}">
                <a16:creationId xmlns:a16="http://schemas.microsoft.com/office/drawing/2014/main" id="{F96469EB-C6FA-A881-9572-46DD47BB4CA2}"/>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C80D990A-89CC-F13F-39CC-39F220537AF0}"/>
              </a:ext>
            </a:extLst>
          </p:cNvPr>
          <p:cNvSpPr>
            <a:spLocks noGrp="1"/>
          </p:cNvSpPr>
          <p:nvPr>
            <p:ph type="sldNum" sz="quarter" idx="12"/>
          </p:nvPr>
        </p:nvSpPr>
        <p:spPr/>
        <p:txBody>
          <a:bodyPr/>
          <a:lstStyle/>
          <a:p>
            <a:fld id="{B24F5015-3417-4B27-A586-E4CCF4D77832}" type="slidenum">
              <a:rPr lang="en-US" smtClean="0"/>
              <a:t>8</a:t>
            </a:fld>
            <a:endParaRPr lang="en-US"/>
          </a:p>
        </p:txBody>
      </p:sp>
      <p:graphicFrame>
        <p:nvGraphicFramePr>
          <p:cNvPr id="8" name="Table 8">
            <a:extLst>
              <a:ext uri="{FF2B5EF4-FFF2-40B4-BE49-F238E27FC236}">
                <a16:creationId xmlns:a16="http://schemas.microsoft.com/office/drawing/2014/main" id="{8D0D91CC-F1AC-E6A6-CAD3-6DD9D8942017}"/>
              </a:ext>
            </a:extLst>
          </p:cNvPr>
          <p:cNvGraphicFramePr>
            <a:graphicFrameLocks noGrp="1"/>
          </p:cNvGraphicFramePr>
          <p:nvPr>
            <p:extLst>
              <p:ext uri="{D42A27DB-BD31-4B8C-83A1-F6EECF244321}">
                <p14:modId xmlns:p14="http://schemas.microsoft.com/office/powerpoint/2010/main" val="3962726988"/>
              </p:ext>
            </p:extLst>
          </p:nvPr>
        </p:nvGraphicFramePr>
        <p:xfrm>
          <a:off x="838199" y="2453216"/>
          <a:ext cx="10515597" cy="1854200"/>
        </p:xfrm>
        <a:graphic>
          <a:graphicData uri="http://schemas.openxmlformats.org/drawingml/2006/table">
            <a:tbl>
              <a:tblPr firstRow="1" bandRow="1">
                <a:tableStyleId>{69CF1AB2-1976-4502-BF36-3FF5EA218861}</a:tableStyleId>
              </a:tblPr>
              <a:tblGrid>
                <a:gridCol w="3505199">
                  <a:extLst>
                    <a:ext uri="{9D8B030D-6E8A-4147-A177-3AD203B41FA5}">
                      <a16:colId xmlns:a16="http://schemas.microsoft.com/office/drawing/2014/main" val="361371925"/>
                    </a:ext>
                  </a:extLst>
                </a:gridCol>
                <a:gridCol w="3505199">
                  <a:extLst>
                    <a:ext uri="{9D8B030D-6E8A-4147-A177-3AD203B41FA5}">
                      <a16:colId xmlns:a16="http://schemas.microsoft.com/office/drawing/2014/main" val="63963049"/>
                    </a:ext>
                  </a:extLst>
                </a:gridCol>
                <a:gridCol w="3505199">
                  <a:extLst>
                    <a:ext uri="{9D8B030D-6E8A-4147-A177-3AD203B41FA5}">
                      <a16:colId xmlns:a16="http://schemas.microsoft.com/office/drawing/2014/main" val="2021267088"/>
                    </a:ext>
                  </a:extLst>
                </a:gridCol>
              </a:tblGrid>
              <a:tr h="370840">
                <a:tc>
                  <a:txBody>
                    <a:bodyPr/>
                    <a:lstStyle/>
                    <a:p>
                      <a:r>
                        <a:rPr lang="en-US" sz="1400" b="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Proficiency]</a:t>
                      </a:r>
                    </a:p>
                  </a:txBody>
                  <a:tcPr anchor="ctr">
                    <a:solidFill>
                      <a:schemeClr val="bg1"/>
                    </a:solidFill>
                  </a:tcPr>
                </a:tc>
                <a:tc>
                  <a:txBody>
                    <a:bodyPr/>
                    <a:lstStyle/>
                    <a:p>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9627941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Keystone Composite]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612938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CTE Concentrator]</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2065272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Alternative Assessment]</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18101002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lumMod val="60000"/>
                              <a:lumOff val="40000"/>
                            </a:schemeClr>
                          </a:solidFill>
                        </a:rPr>
                        <a:t>[Total # Eligible to Graduate]</a:t>
                      </a:r>
                    </a:p>
                  </a:txBody>
                  <a:tcPr anchor="ctr">
                    <a:solidFill>
                      <a:schemeClr val="accent1">
                        <a:lumMod val="20000"/>
                        <a:lumOff val="80000"/>
                      </a:schemeClr>
                    </a:solidFill>
                  </a:tcPr>
                </a:tc>
                <a:tc>
                  <a:txBody>
                    <a:bodyPr/>
                    <a:lstStyle/>
                    <a:p>
                      <a:r>
                        <a:rPr lang="en-US" sz="1400" b="1" dirty="0"/>
                        <a:t>[# Graduated via Evidence-Based]</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2">
                              <a:lumMod val="60000"/>
                              <a:lumOff val="40000"/>
                            </a:schemeClr>
                          </a:solidFill>
                        </a:rPr>
                        <a:t>[% Graduated using this Pathway]</a:t>
                      </a:r>
                    </a:p>
                  </a:txBody>
                  <a:tcPr anchor="ctr">
                    <a:solidFill>
                      <a:schemeClr val="accent1">
                        <a:lumMod val="20000"/>
                        <a:lumOff val="80000"/>
                      </a:schemeClr>
                    </a:solidFill>
                  </a:tcPr>
                </a:tc>
                <a:extLst>
                  <a:ext uri="{0D108BD9-81ED-4DB2-BD59-A6C34878D82A}">
                    <a16:rowId xmlns:a16="http://schemas.microsoft.com/office/drawing/2014/main" val="659280964"/>
                  </a:ext>
                </a:extLst>
              </a:tr>
            </a:tbl>
          </a:graphicData>
        </a:graphic>
      </p:graphicFrame>
      <p:sp>
        <p:nvSpPr>
          <p:cNvPr id="3" name="Oval 2">
            <a:extLst>
              <a:ext uri="{FF2B5EF4-FFF2-40B4-BE49-F238E27FC236}">
                <a16:creationId xmlns:a16="http://schemas.microsoft.com/office/drawing/2014/main" id="{FEC1BA56-C27B-E0CF-9AFD-82C5FF3383FC}"/>
              </a:ext>
              <a:ext uri="{C183D7F6-B498-43B3-948B-1728B52AA6E4}">
                <adec:decorative xmlns:adec="http://schemas.microsoft.com/office/drawing/2017/decorative" val="1"/>
              </a:ext>
            </a:extLst>
          </p:cNvPr>
          <p:cNvSpPr/>
          <p:nvPr/>
        </p:nvSpPr>
        <p:spPr>
          <a:xfrm>
            <a:off x="4319584" y="3581399"/>
            <a:ext cx="3552825" cy="726015"/>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29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25F3-6D00-C0AA-27DB-81311579F72A}"/>
              </a:ext>
            </a:extLst>
          </p:cNvPr>
          <p:cNvSpPr>
            <a:spLocks noGrp="1"/>
          </p:cNvSpPr>
          <p:nvPr>
            <p:ph type="title"/>
          </p:nvPr>
        </p:nvSpPr>
        <p:spPr/>
        <p:txBody>
          <a:bodyPr/>
          <a:lstStyle/>
          <a:p>
            <a:r>
              <a:rPr lang="en-US" dirty="0"/>
              <a:t>Reporting Graduates by the Alternative </a:t>
            </a:r>
            <a:br>
              <a:rPr lang="en-US" dirty="0"/>
            </a:br>
            <a:r>
              <a:rPr lang="en-US" dirty="0"/>
              <a:t>Assessment Pathway and Criterion Utilized</a:t>
            </a:r>
          </a:p>
        </p:txBody>
      </p:sp>
      <p:graphicFrame>
        <p:nvGraphicFramePr>
          <p:cNvPr id="6" name="Table 6">
            <a:extLst>
              <a:ext uri="{FF2B5EF4-FFF2-40B4-BE49-F238E27FC236}">
                <a16:creationId xmlns:a16="http://schemas.microsoft.com/office/drawing/2014/main" id="{1FB3235B-2922-E004-820C-5E07231BDABD}"/>
              </a:ext>
            </a:extLst>
          </p:cNvPr>
          <p:cNvGraphicFramePr>
            <a:graphicFrameLocks noGrp="1"/>
          </p:cNvGraphicFramePr>
          <p:nvPr>
            <p:ph idx="1"/>
            <p:extLst>
              <p:ext uri="{D42A27DB-BD31-4B8C-83A1-F6EECF244321}">
                <p14:modId xmlns:p14="http://schemas.microsoft.com/office/powerpoint/2010/main" val="3824611453"/>
              </p:ext>
            </p:extLst>
          </p:nvPr>
        </p:nvGraphicFramePr>
        <p:xfrm>
          <a:off x="185057" y="1542596"/>
          <a:ext cx="11789229" cy="3398520"/>
        </p:xfrm>
        <a:graphic>
          <a:graphicData uri="http://schemas.openxmlformats.org/drawingml/2006/table">
            <a:tbl>
              <a:tblPr firstRow="1" bandRow="1">
                <a:tableStyleId>{69CF1AB2-1976-4502-BF36-3FF5EA218861}</a:tableStyleId>
              </a:tblPr>
              <a:tblGrid>
                <a:gridCol w="9056914">
                  <a:extLst>
                    <a:ext uri="{9D8B030D-6E8A-4147-A177-3AD203B41FA5}">
                      <a16:colId xmlns:a16="http://schemas.microsoft.com/office/drawing/2014/main" val="1641603059"/>
                    </a:ext>
                  </a:extLst>
                </a:gridCol>
                <a:gridCol w="2732315">
                  <a:extLst>
                    <a:ext uri="{9D8B030D-6E8A-4147-A177-3AD203B41FA5}">
                      <a16:colId xmlns:a16="http://schemas.microsoft.com/office/drawing/2014/main" val="313255916"/>
                    </a:ext>
                  </a:extLst>
                </a:gridCol>
              </a:tblGrid>
              <a:tr h="370840">
                <a:tc>
                  <a:txBody>
                    <a:bodyPr/>
                    <a:lstStyle/>
                    <a:p>
                      <a:endParaRPr lang="en-US" sz="1200" dirty="0">
                        <a:solidFill>
                          <a:schemeClr val="bg1"/>
                        </a:solidFill>
                      </a:endParaRPr>
                    </a:p>
                  </a:txBody>
                  <a:tcPr>
                    <a:solidFill>
                      <a:schemeClr val="accent1">
                        <a:lumMod val="50000"/>
                      </a:schemeClr>
                    </a:solidFill>
                  </a:tcPr>
                </a:tc>
                <a:tc>
                  <a:txBody>
                    <a:bodyPr/>
                    <a:lstStyle/>
                    <a:p>
                      <a:pPr algn="ctr"/>
                      <a:r>
                        <a:rPr lang="en-US" sz="1200" dirty="0">
                          <a:solidFill>
                            <a:schemeClr val="bg1"/>
                          </a:solidFill>
                        </a:rPr>
                        <a:t># STUDENTS WHO UTILIZED THIS CRITERION TO SATISFY PATHWAY</a:t>
                      </a:r>
                    </a:p>
                  </a:txBody>
                  <a:tcPr anchor="ctr">
                    <a:solidFill>
                      <a:schemeClr val="accent1">
                        <a:lumMod val="50000"/>
                      </a:schemeClr>
                    </a:solidFill>
                  </a:tcPr>
                </a:tc>
                <a:extLst>
                  <a:ext uri="{0D108BD9-81ED-4DB2-BD59-A6C34878D82A}">
                    <a16:rowId xmlns:a16="http://schemas.microsoft.com/office/drawing/2014/main" val="1481594375"/>
                  </a:ext>
                </a:extLst>
              </a:tr>
              <a:tr h="370840">
                <a:tc>
                  <a:txBody>
                    <a:bodyPr/>
                    <a:lstStyle/>
                    <a:p>
                      <a:r>
                        <a:rPr lang="en-US" sz="1200" dirty="0"/>
                        <a:t>ATTAINMENT OF ≥ESTABLISHED SCORE ON APPROVED ALTERNATE ASSESSMENT</a:t>
                      </a:r>
                    </a:p>
                  </a:txBody>
                  <a:tcPr anchor="ctr">
                    <a:solidFill>
                      <a:schemeClr val="bg1">
                        <a:lumMod val="95000"/>
                      </a:schemeClr>
                    </a:solidFill>
                  </a:tcPr>
                </a:tc>
                <a:tc>
                  <a:txBody>
                    <a:bodyPr/>
                    <a:lstStyle/>
                    <a:p>
                      <a:pPr algn="ctr"/>
                      <a:r>
                        <a:rPr lang="en-US" sz="1400" b="1" dirty="0"/>
                        <a:t>[0]</a:t>
                      </a:r>
                    </a:p>
                  </a:txBody>
                  <a:tcPr anchor="ctr">
                    <a:solidFill>
                      <a:schemeClr val="bg1"/>
                    </a:solidFill>
                  </a:tcPr>
                </a:tc>
                <a:extLst>
                  <a:ext uri="{0D108BD9-81ED-4DB2-BD59-A6C34878D82A}">
                    <a16:rowId xmlns:a16="http://schemas.microsoft.com/office/drawing/2014/main" val="2575152793"/>
                  </a:ext>
                </a:extLst>
              </a:tr>
              <a:tr h="370840">
                <a:tc>
                  <a:txBody>
                    <a:bodyPr/>
                    <a:lstStyle/>
                    <a:p>
                      <a:r>
                        <a:rPr lang="en-US" sz="1200" dirty="0"/>
                        <a:t>ATTAINMENT OF ≥GOLD LEVEL ON ACT WORKKEYS</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2603892665"/>
                  </a:ext>
                </a:extLst>
              </a:tr>
              <a:tr h="370840">
                <a:tc>
                  <a:txBody>
                    <a:bodyPr/>
                    <a:lstStyle/>
                    <a:p>
                      <a:r>
                        <a:rPr lang="en-US" sz="1200" dirty="0"/>
                        <a:t>ATTAINMENT OF ≥ESTABLISHED SCORE ON AP EXAM(S)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24798938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ATTAINMENT OF ≥ESTABLISHED SCORE ON IB EXAM(S)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12185701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SUCCESSFUL COMPLETION OF CONCURRENT ENROLLMENT COURSE(S) ASSOCIATED WITH EACH KEYSTONE AREA IN WHICH STUDENT DOES NOT HAVE NUMERIC OR NON-NUMERIC SCORE OF ≥PROFICIENT</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471121885"/>
                  </a:ext>
                </a:extLst>
              </a:tr>
              <a:tr h="370840">
                <a:tc>
                  <a:txBody>
                    <a:bodyPr/>
                    <a:lstStyle/>
                    <a:p>
                      <a:r>
                        <a:rPr lang="en-US" sz="1200" dirty="0"/>
                        <a:t>SUCCESSFUL COMPLETION OF PRE-APPRENTICESHIP PROGRAM</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3142610029"/>
                  </a:ext>
                </a:extLst>
              </a:tr>
              <a:tr h="370840">
                <a:tc>
                  <a:txBody>
                    <a:bodyPr/>
                    <a:lstStyle/>
                    <a:p>
                      <a:r>
                        <a:rPr lang="en-US" sz="1200" dirty="0"/>
                        <a:t>ACCEPTANCE INTO ACCREDITED NON-PROFIT IHE 4-YR PROGRAM AND EVIDENCE OF ABILITY TO ENTER INTO COLLEGE-LEVEL, CREDIT-BEARING COURSEWORK</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[0]</a:t>
                      </a:r>
                    </a:p>
                  </a:txBody>
                  <a:tcPr anchor="ctr">
                    <a:solidFill>
                      <a:schemeClr val="bg1"/>
                    </a:solidFill>
                  </a:tcPr>
                </a:tc>
                <a:extLst>
                  <a:ext uri="{0D108BD9-81ED-4DB2-BD59-A6C34878D82A}">
                    <a16:rowId xmlns:a16="http://schemas.microsoft.com/office/drawing/2014/main" val="1675174023"/>
                  </a:ext>
                </a:extLst>
              </a:tr>
            </a:tbl>
          </a:graphicData>
        </a:graphic>
      </p:graphicFrame>
      <p:sp>
        <p:nvSpPr>
          <p:cNvPr id="4" name="Date Placeholder 3">
            <a:extLst>
              <a:ext uri="{FF2B5EF4-FFF2-40B4-BE49-F238E27FC236}">
                <a16:creationId xmlns:a16="http://schemas.microsoft.com/office/drawing/2014/main" id="{B1B29BA3-9A92-B596-5B8E-C9125C8B8337}"/>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Slide Number Placeholder 4">
            <a:extLst>
              <a:ext uri="{FF2B5EF4-FFF2-40B4-BE49-F238E27FC236}">
                <a16:creationId xmlns:a16="http://schemas.microsoft.com/office/drawing/2014/main" id="{B849137B-FA49-5309-1899-9DD01294F9C9}"/>
              </a:ext>
            </a:extLst>
          </p:cNvPr>
          <p:cNvSpPr>
            <a:spLocks noGrp="1"/>
          </p:cNvSpPr>
          <p:nvPr>
            <p:ph type="sldNum" sz="quarter" idx="12"/>
          </p:nvPr>
        </p:nvSpPr>
        <p:spPr/>
        <p:txBody>
          <a:bodyPr/>
          <a:lstStyle/>
          <a:p>
            <a:fld id="{B24F5015-3417-4B27-A586-E4CCF4D77832}" type="slidenum">
              <a:rPr lang="en-US" smtClean="0"/>
              <a:t>9</a:t>
            </a:fld>
            <a:endParaRPr lang="en-US"/>
          </a:p>
        </p:txBody>
      </p:sp>
      <p:graphicFrame>
        <p:nvGraphicFramePr>
          <p:cNvPr id="7" name="Table 7">
            <a:extLst>
              <a:ext uri="{FF2B5EF4-FFF2-40B4-BE49-F238E27FC236}">
                <a16:creationId xmlns:a16="http://schemas.microsoft.com/office/drawing/2014/main" id="{75873863-3ADD-AFE8-AA0D-90EA72744356}"/>
              </a:ext>
            </a:extLst>
          </p:cNvPr>
          <p:cNvGraphicFramePr>
            <a:graphicFrameLocks noGrp="1"/>
          </p:cNvGraphicFramePr>
          <p:nvPr>
            <p:extLst>
              <p:ext uri="{D42A27DB-BD31-4B8C-83A1-F6EECF244321}">
                <p14:modId xmlns:p14="http://schemas.microsoft.com/office/powerpoint/2010/main" val="2537998511"/>
              </p:ext>
            </p:extLst>
          </p:nvPr>
        </p:nvGraphicFramePr>
        <p:xfrm>
          <a:off x="185057" y="5129984"/>
          <a:ext cx="11789229" cy="370840"/>
        </p:xfrm>
        <a:graphic>
          <a:graphicData uri="http://schemas.openxmlformats.org/drawingml/2006/table">
            <a:tbl>
              <a:tblPr firstRow="1" bandRow="1">
                <a:tableStyleId>{69CF1AB2-1976-4502-BF36-3FF5EA218861}</a:tableStyleId>
              </a:tblPr>
              <a:tblGrid>
                <a:gridCol w="3929743">
                  <a:extLst>
                    <a:ext uri="{9D8B030D-6E8A-4147-A177-3AD203B41FA5}">
                      <a16:colId xmlns:a16="http://schemas.microsoft.com/office/drawing/2014/main" val="325668023"/>
                    </a:ext>
                  </a:extLst>
                </a:gridCol>
                <a:gridCol w="3929743">
                  <a:extLst>
                    <a:ext uri="{9D8B030D-6E8A-4147-A177-3AD203B41FA5}">
                      <a16:colId xmlns:a16="http://schemas.microsoft.com/office/drawing/2014/main" val="4234864555"/>
                    </a:ext>
                  </a:extLst>
                </a:gridCol>
                <a:gridCol w="3929743">
                  <a:extLst>
                    <a:ext uri="{9D8B030D-6E8A-4147-A177-3AD203B41FA5}">
                      <a16:colId xmlns:a16="http://schemas.microsoft.com/office/drawing/2014/main" val="141193749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[Total # Eligible to Graduate]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 Graduated via Alternative Assessment]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2">
                              <a:lumMod val="60000"/>
                              <a:lumOff val="40000"/>
                            </a:schemeClr>
                          </a:solidFill>
                        </a:rPr>
                        <a:t>[% Graduated using this Pathway]</a:t>
                      </a:r>
                    </a:p>
                  </a:txBody>
                  <a:tcPr anchor="ctr"/>
                </a:tc>
                <a:extLst>
                  <a:ext uri="{0D108BD9-81ED-4DB2-BD59-A6C34878D82A}">
                    <a16:rowId xmlns:a16="http://schemas.microsoft.com/office/drawing/2014/main" val="562549909"/>
                  </a:ext>
                </a:extLst>
              </a:tr>
            </a:tbl>
          </a:graphicData>
        </a:graphic>
      </p:graphicFrame>
    </p:spTree>
    <p:extLst>
      <p:ext uri="{BB962C8B-B14F-4D97-AF65-F5344CB8AC3E}">
        <p14:creationId xmlns:p14="http://schemas.microsoft.com/office/powerpoint/2010/main" val="2920036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17467</TotalTime>
  <Words>3757</Words>
  <Application>Microsoft Office PowerPoint</Application>
  <PresentationFormat>Widescreen</PresentationFormat>
  <Paragraphs>429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proxima-nova</vt:lpstr>
      <vt:lpstr>Wingdings</vt:lpstr>
      <vt:lpstr>Office Theme</vt:lpstr>
      <vt:lpstr>Pennsylvania  HS Graduation Requirements</vt:lpstr>
      <vt:lpstr>TODAY’S TOPICS</vt:lpstr>
      <vt:lpstr>Grad Class vs. Grad Cohort</vt:lpstr>
      <vt:lpstr>The Grad Report </vt:lpstr>
      <vt:lpstr>The Grad Report</vt:lpstr>
      <vt:lpstr>Reporting Total Graduates &amp;  Graduates by Pathway in the Grad Report</vt:lpstr>
      <vt:lpstr>Reporting Total Graduates &amp;  Graduates by Pathway in the Grad Report</vt:lpstr>
      <vt:lpstr>Reporting Total Graduates &amp;  Graduates by Pathway in the Grad Report</vt:lpstr>
      <vt:lpstr>Reporting Graduates by the Alternative  Assessment Pathway and Criterion Utilized</vt:lpstr>
      <vt:lpstr>By way of example, of 100 students  satisfying the Alternative Assessment Pathway:</vt:lpstr>
      <vt:lpstr>Reporting Graduates by the Evidence- Based Pathway and Criteria Utilized</vt:lpstr>
      <vt:lpstr>Reporting Graduates by  Other Diploma Options</vt:lpstr>
      <vt:lpstr>Reporting Graduates by  Other Diploma Options</vt:lpstr>
      <vt:lpstr>Reporting Graduates by  Other Diploma Options</vt:lpstr>
      <vt:lpstr>Data Informed Practice</vt:lpstr>
      <vt:lpstr>Using the Data to Inform Practice </vt:lpstr>
      <vt:lpstr>Using the Data to Inform Practice </vt:lpstr>
      <vt:lpstr>YOUR QUESTIONS</vt:lpstr>
      <vt:lpstr>CURRENT OFFICE HOURS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9</cp:revision>
  <dcterms:created xsi:type="dcterms:W3CDTF">2022-07-06T18:28:13Z</dcterms:created>
  <dcterms:modified xsi:type="dcterms:W3CDTF">2023-04-19T12:32:14Z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