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9"/>
  </p:notesMasterIdLst>
  <p:sldIdLst>
    <p:sldId id="256" r:id="rId5"/>
    <p:sldId id="257" r:id="rId6"/>
    <p:sldId id="260" r:id="rId7"/>
    <p:sldId id="313" r:id="rId8"/>
    <p:sldId id="291" r:id="rId9"/>
    <p:sldId id="307" r:id="rId10"/>
    <p:sldId id="306" r:id="rId11"/>
    <p:sldId id="310" r:id="rId12"/>
    <p:sldId id="308" r:id="rId13"/>
    <p:sldId id="312" r:id="rId14"/>
    <p:sldId id="314" r:id="rId15"/>
    <p:sldId id="315" r:id="rId16"/>
    <p:sldId id="316" r:id="rId17"/>
    <p:sldId id="317" r:id="rId18"/>
    <p:sldId id="318" r:id="rId19"/>
    <p:sldId id="261" r:id="rId20"/>
    <p:sldId id="309" r:id="rId21"/>
    <p:sldId id="285" r:id="rId22"/>
    <p:sldId id="276" r:id="rId23"/>
    <p:sldId id="320" r:id="rId24"/>
    <p:sldId id="321" r:id="rId25"/>
    <p:sldId id="335" r:id="rId26"/>
    <p:sldId id="322" r:id="rId27"/>
    <p:sldId id="324" r:id="rId28"/>
    <p:sldId id="323" r:id="rId29"/>
    <p:sldId id="325" r:id="rId30"/>
    <p:sldId id="328" r:id="rId31"/>
    <p:sldId id="329" r:id="rId32"/>
    <p:sldId id="330" r:id="rId33"/>
    <p:sldId id="331" r:id="rId34"/>
    <p:sldId id="326" r:id="rId35"/>
    <p:sldId id="332" r:id="rId36"/>
    <p:sldId id="333" r:id="rId37"/>
    <p:sldId id="334" r:id="rId38"/>
    <p:sldId id="336" r:id="rId39"/>
    <p:sldId id="337" r:id="rId40"/>
    <p:sldId id="338" r:id="rId41"/>
    <p:sldId id="339" r:id="rId42"/>
    <p:sldId id="340" r:id="rId43"/>
    <p:sldId id="341" r:id="rId44"/>
    <p:sldId id="342" r:id="rId45"/>
    <p:sldId id="343" r:id="rId46"/>
    <p:sldId id="319" r:id="rId47"/>
    <p:sldId id="29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9FE7A8-3B7C-4F12-A9CA-842D76441984}" v="218" dt="2022-10-27T15:03:17.8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654" autoAdjust="0"/>
  </p:normalViewPr>
  <p:slideViewPr>
    <p:cSldViewPr snapToGrid="0">
      <p:cViewPr varScale="1">
        <p:scale>
          <a:sx n="61" d="100"/>
          <a:sy n="61" d="100"/>
        </p:scale>
        <p:origin x="84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education.pa.gov/K-12/Career%20and%20Technical%20Education/Resources/Teacher%20Resources/IndustryRecognized/Pages/default.aspx"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&amp; introductions.</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We will pause at the end of each topic (time permitting) to address questions in the chat </a:t>
            </a:r>
            <a:r>
              <a:rPr lang="en-US" u="sng"/>
              <a:t>specific to that area</a:t>
            </a:r>
            <a:r>
              <a:rPr lang="en-US" u="none"/>
              <a:t> </a:t>
            </a:r>
            <a:r>
              <a:rPr lang="en-US"/>
              <a:t>and we’ve allotted time at the end for additional questions. We will NOT be providing responses in the chat window during the presentation, however, so as not to distract you from all the content being covered.</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Unlike the first three criteria (AP Exams, IB Exams, and concurrent enrollment courses), a student must successfully complete </a:t>
            </a:r>
            <a:r>
              <a:rPr lang="en-US" i="1"/>
              <a:t>only one </a:t>
            </a:r>
            <a:r>
              <a:rPr lang="en-US"/>
              <a:t>pre-apprenticeship program </a:t>
            </a:r>
            <a:r>
              <a:rPr lang="en-US" i="1"/>
              <a:t>regardless </a:t>
            </a:r>
            <a:r>
              <a:rPr lang="en-US"/>
              <a:t>of the number of Keystone areas in which the student does not have a Proficient or Advanced – and the pre-apprenticeship program does </a:t>
            </a:r>
            <a:r>
              <a:rPr lang="en-US" i="1"/>
              <a:t>not </a:t>
            </a:r>
            <a:r>
              <a:rPr lang="en-US"/>
              <a:t>need to align to any Keystone content.</a:t>
            </a:r>
          </a:p>
          <a:p>
            <a:endParaRPr lang="en-US"/>
          </a:p>
          <a:p>
            <a:r>
              <a:rPr lang="en-US"/>
              <a:t>However, LEGBR must still be met for those Keystone areas in which they do not have a Proficient or Advanced.  </a:t>
            </a:r>
          </a:p>
          <a:p>
            <a:endParaRPr lang="en-US"/>
          </a:p>
          <a:p>
            <a:r>
              <a:rPr lang="en-US"/>
              <a:t>We will be discussing in more detail these “work-based learning opportunities” during our next office hour on November 8</a:t>
            </a:r>
            <a:r>
              <a:rPr lang="en-US" baseline="30000"/>
              <a:t>th</a:t>
            </a:r>
            <a:r>
              <a:rPr lang="en-US"/>
              <a:t>.</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a:p>
        </p:txBody>
      </p:sp>
    </p:spTree>
    <p:extLst>
      <p:ext uri="{BB962C8B-B14F-4D97-AF65-F5344CB8AC3E}">
        <p14:creationId xmlns:p14="http://schemas.microsoft.com/office/powerpoint/2010/main" val="2579176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Similar to the pre-apprenticeship program, the student need only be accepted into </a:t>
            </a:r>
            <a:r>
              <a:rPr lang="en-US" i="1"/>
              <a:t>one</a:t>
            </a:r>
            <a:r>
              <a:rPr lang="en-US"/>
              <a:t> IHE – though they must also be able to demonstrate the ability to enroll in college-level credit-bearing coursework in order to satisfy this criterion. </a:t>
            </a:r>
          </a:p>
          <a:p>
            <a:endParaRPr lang="en-US"/>
          </a:p>
          <a:p>
            <a:r>
              <a:rPr lang="en-US"/>
              <a:t>And, of course, the student must meet the LEGBR for the identified keystone areas.</a:t>
            </a:r>
          </a:p>
          <a:p>
            <a:endParaRPr lang="en-US"/>
          </a:p>
          <a:p>
            <a:r>
              <a:rPr lang="en-US"/>
              <a:t>Let’s take a moment to ‘unpack’ what we mean by IHE, acceptance, and college coursework ability. (next slides…)</a:t>
            </a:r>
          </a:p>
          <a:p>
            <a:endParaRPr lang="en-US"/>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a:p>
        </p:txBody>
      </p:sp>
    </p:spTree>
    <p:extLst>
      <p:ext uri="{BB962C8B-B14F-4D97-AF65-F5344CB8AC3E}">
        <p14:creationId xmlns:p14="http://schemas.microsoft.com/office/powerpoint/2010/main" val="899134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the purposes of this Pathway, Act 158 defines an IHE as one of these three things. </a:t>
            </a:r>
          </a:p>
          <a:p>
            <a:endParaRPr lang="en-US"/>
          </a:p>
          <a:p>
            <a:r>
              <a:rPr lang="en-US"/>
              <a:t>Note that the IHE must be BOTH ACCREDITED AND NONPROFIT.   There is no single resource to determine the status of an IHE, but the US Department of Education now offers a database of postsecondary institutions which have been reported to them as ‘accredited’ by organizations that they (the US ED) recognize as accrediting agencies within the US. The Department doesn’t guarantee the information is complete, accurate, or up-to-date – but it’s a place to start.</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3103221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Students admitted unconditionally into a college-level program (meaning the student will NOT be required to take placement tests or enroll in any remedial or non-credit or non-college-level coursework) are not required to produce additional evidence of their ability to enroll in college-level, credit-bearing coursework.</a:t>
            </a:r>
          </a:p>
          <a:p>
            <a:endParaRPr lang="en-US"/>
          </a:p>
          <a:p>
            <a:r>
              <a:rPr lang="en-US"/>
              <a:t>Students accepted but who may be required by the IHE to take placement tests or fulfill remedial (or other non-credit or non-college-level) coursework should provide additional evidence of their ability to engage in college-level coursework.  You have until Oct 1 to certify your graduates; however, if you do not wish to wait for placement test results or college registrations, you may use a graduate profile as evidence.  (next slide…)</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3879223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recommendations ONLY.</a:t>
            </a:r>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a:p>
        </p:txBody>
      </p:sp>
    </p:spTree>
    <p:extLst>
      <p:ext uri="{BB962C8B-B14F-4D97-AF65-F5344CB8AC3E}">
        <p14:creationId xmlns:p14="http://schemas.microsoft.com/office/powerpoint/2010/main" val="939481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remaining option under the Alternative Assessment Pathway is to meet or exceed an established score on an approved alternate assessment. Similar to the pre-apprenticeship and IHE acceptance, the student need only meet or exceed the cut score on </a:t>
            </a:r>
            <a:r>
              <a:rPr lang="en-US" u="sng"/>
              <a:t>one</a:t>
            </a:r>
            <a:r>
              <a:rPr lang="en-US"/>
              <a:t> of the approved alternate assessments.</a:t>
            </a:r>
          </a:p>
          <a:p>
            <a:endParaRPr lang="en-US"/>
          </a:p>
          <a:p>
            <a:r>
              <a:rPr lang="en-US"/>
              <a:t>In addition, of course, to meeting those LEGBR for select keystone areas.</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a:p>
        </p:txBody>
      </p:sp>
    </p:spTree>
    <p:extLst>
      <p:ext uri="{BB962C8B-B14F-4D97-AF65-F5344CB8AC3E}">
        <p14:creationId xmlns:p14="http://schemas.microsoft.com/office/powerpoint/2010/main" val="918051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82A3D"/>
                </a:solidFill>
                <a:effectLst/>
                <a:latin typeface="proxima-nova"/>
              </a:rPr>
              <a:t>The assessments are limited to those identified within the legislation; the cut scores are approved by the State Board of Education.</a:t>
            </a:r>
          </a:p>
          <a:p>
            <a:endParaRPr lang="en-US" b="0" i="0" dirty="0">
              <a:solidFill>
                <a:srgbClr val="082A3D"/>
              </a:solidFill>
              <a:effectLst/>
              <a:latin typeface="proxima-nova"/>
            </a:endParaRPr>
          </a:p>
          <a:p>
            <a:r>
              <a:rPr lang="en-US" b="0" i="0" dirty="0">
                <a:solidFill>
                  <a:srgbClr val="082A3D"/>
                </a:solidFill>
                <a:effectLst/>
                <a:latin typeface="proxima-nova"/>
              </a:rPr>
              <a:t>NCRC </a:t>
            </a:r>
            <a:r>
              <a:rPr lang="en-US" b="0" i="0" dirty="0">
                <a:solidFill>
                  <a:srgbClr val="082A3D"/>
                </a:solidFill>
                <a:effectLst/>
                <a:latin typeface="Arial" panose="020B0604020202020204" pitchFamily="34" charset="0"/>
              </a:rPr>
              <a:t>(National Career Readiness Certificate). Gold Level signifies the student has scored a Level 5 or higher in each of the three ‘</a:t>
            </a:r>
            <a:r>
              <a:rPr lang="en-US" b="0" i="0" dirty="0" err="1">
                <a:solidFill>
                  <a:srgbClr val="082A3D"/>
                </a:solidFill>
                <a:effectLst/>
                <a:latin typeface="Arial" panose="020B0604020202020204" pitchFamily="34" charset="0"/>
              </a:rPr>
              <a:t>workkeys</a:t>
            </a:r>
            <a:r>
              <a:rPr lang="en-US" b="0" i="0" dirty="0">
                <a:solidFill>
                  <a:srgbClr val="082A3D"/>
                </a:solidFill>
                <a:effectLst/>
                <a:latin typeface="Arial" panose="020B0604020202020204" pitchFamily="34" charset="0"/>
              </a:rPr>
              <a:t>’ assessments (applied math, graphic literacy, workplace documents)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82A3D"/>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82A3D"/>
                </a:solidFill>
                <a:effectLst/>
                <a:latin typeface="Arial" panose="020B0604020202020204" pitchFamily="34" charset="0"/>
              </a:rPr>
              <a:t>The PSAT/NMSQT (National Merit Scholarship Qualifying Test) and the PSAT 10 have a common scoring range, so either may be used – however, the PSAT 8/9 may </a:t>
            </a:r>
            <a:r>
              <a:rPr lang="en-US" b="0" i="0" u="sng" dirty="0">
                <a:solidFill>
                  <a:srgbClr val="082A3D"/>
                </a:solidFill>
                <a:effectLst/>
                <a:latin typeface="Arial" panose="020B0604020202020204" pitchFamily="34" charset="0"/>
              </a:rPr>
              <a:t>not</a:t>
            </a:r>
            <a:r>
              <a:rPr lang="en-US" b="0" i="0" dirty="0">
                <a:solidFill>
                  <a:srgbClr val="082A3D"/>
                </a:solidFill>
                <a:effectLst/>
                <a:latin typeface="Arial" panose="020B0604020202020204" pitchFamily="34" charset="0"/>
              </a:rPr>
              <a:t> be used as it is not the same.</a:t>
            </a:r>
          </a:p>
          <a:p>
            <a:endParaRPr lang="en-US" b="0" i="0" dirty="0">
              <a:solidFill>
                <a:srgbClr val="082A3D"/>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82A3D"/>
                </a:solidFill>
                <a:effectLst/>
                <a:latin typeface="Arial" panose="020B0604020202020204" pitchFamily="34" charset="0"/>
              </a:rPr>
              <a:t>The AFQT (Armed Forces Qualifying Test) is a subset of the Armed Services Vocational Aptitude Battery (ASVAB) and determines basic qualification for enlistment. Per the Armed Services, only AFQT scores </a:t>
            </a:r>
            <a:r>
              <a:rPr lang="en-US" dirty="0"/>
              <a:t>obtained from an ASVAB exam session given under standardized (i.e., identical, controlled) conditions may be considered as having met the requirement. Therefore, a </a:t>
            </a:r>
            <a:r>
              <a:rPr lang="en-US" dirty="0" err="1"/>
              <a:t>PiCAT</a:t>
            </a:r>
            <a:r>
              <a:rPr lang="en-US" dirty="0"/>
              <a:t> score would not count – nor would an assessment with accommodations.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military will provide accommodations, however, to the career exploration program, which may be incorporated in an IEP for the purposes of meeting CEW Standards.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82A3D"/>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82A3D"/>
                </a:solidFill>
                <a:effectLst/>
                <a:latin typeface="Arial" panose="020B0604020202020204" pitchFamily="34" charset="0"/>
              </a:rPr>
              <a:t>It’s important to note that, unlike the other alternative assessments, the State Board did not approve a numerical cut score for the ASVAB – rather, they approved the minimum score for admittance in the year the student </a:t>
            </a:r>
            <a:r>
              <a:rPr lang="en-US" b="0" i="0">
                <a:solidFill>
                  <a:srgbClr val="082A3D"/>
                </a:solidFill>
                <a:effectLst/>
                <a:latin typeface="Arial" panose="020B0604020202020204" pitchFamily="34" charset="0"/>
              </a:rPr>
              <a:t>graduates…</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a:p>
        </p:txBody>
      </p:sp>
    </p:spTree>
    <p:extLst>
      <p:ext uri="{BB962C8B-B14F-4D97-AF65-F5344CB8AC3E}">
        <p14:creationId xmlns:p14="http://schemas.microsoft.com/office/powerpoint/2010/main" val="3416678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No double-dipping.  However, a student who passes an AP Bio course and scores a 3 on the AP Bio Exam may be considered as having met both the LEGBR and the AA Pathway criterion because one is the course and the other is the exam.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a:solidFill>
                <a:srgbClr val="082A3D"/>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82A3D"/>
                </a:solidFill>
                <a:effectLst/>
                <a:latin typeface="Arial" panose="020B0604020202020204" pitchFamily="34" charset="0"/>
              </a:rPr>
              <a:t>NO. To be considered a concurrent enrollment course, the course must meet the definition within the legislation.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a:solidFill>
                <a:srgbClr val="082A3D"/>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82A3D"/>
                </a:solidFill>
                <a:effectLst/>
                <a:latin typeface="proxima-nova"/>
              </a:rPr>
              <a:t>Where an additional fee is required for the credit to appear on a postsecondary transcript, neither the LEA nor the student needs to assume the cost in order to meet statewide high school graduation requirements. (e.g., as is sometimes the case for CHS).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a:solidFill>
                <a:srgbClr val="082A3D"/>
              </a:solidFill>
              <a:effectLst/>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t>Sure, provided it is an </a:t>
            </a:r>
            <a:r>
              <a:rPr lang="en-US" i="1"/>
              <a:t>accredited non-profit </a:t>
            </a:r>
            <a:r>
              <a:rPr lang="en-US"/>
              <a:t>public, private, or independent college or university that confers four-year baccalaureate degrees. You will want to look to the Education Ministry of that country for a list of accrediting bodies.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a:solidFill>
                <a:srgbClr val="082A3D"/>
              </a:solidFill>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a:p>
        </p:txBody>
      </p:sp>
    </p:spTree>
    <p:extLst>
      <p:ext uri="{BB962C8B-B14F-4D97-AF65-F5344CB8AC3E}">
        <p14:creationId xmlns:p14="http://schemas.microsoft.com/office/powerpoint/2010/main" val="30397289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1097712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a:p>
        </p:txBody>
      </p:sp>
    </p:spTree>
    <p:extLst>
      <p:ext uri="{BB962C8B-B14F-4D97-AF65-F5344CB8AC3E}">
        <p14:creationId xmlns:p14="http://schemas.microsoft.com/office/powerpoint/2010/main" val="3872331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will pause at the end of each topic to address questions in the chat specific to that area and we’ve allotted 30 minutes at the end for additional questions. We will not be providing responses in the chat window during the presentation, however, so we do not distract you from the content being covered.</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Evidence-Based Pathway requires 3 pieces of evidence, at least one of which must come from Section One.  This chart demonstrates the various combinations of evidence permissible (and not permissible).</a:t>
            </a:r>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a:p>
        </p:txBody>
      </p:sp>
    </p:spTree>
    <p:extLst>
      <p:ext uri="{BB962C8B-B14F-4D97-AF65-F5344CB8AC3E}">
        <p14:creationId xmlns:p14="http://schemas.microsoft.com/office/powerpoint/2010/main" val="1989579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Select criteria may be satisfied more than once, provided it’s a different course, exam, credential, project, or program.</a:t>
            </a:r>
          </a:p>
          <a:p>
            <a:endParaRPr lang="en-US"/>
          </a:p>
          <a:p>
            <a:r>
              <a:rPr lang="en-US"/>
              <a:t>Unlike the Alternative Assessment Pathway, evidence collected under the Evidence-Based Pathway may be associated with ANY subject area - but they should reflect readiness for meaningful postsecondary engagement consistent with the student’s goals and career plan.</a:t>
            </a:r>
          </a:p>
          <a:p>
            <a:endParaRPr lang="en-US"/>
          </a:p>
          <a:p>
            <a:r>
              <a:rPr lang="en-US"/>
              <a:t>Like the Alternative Assessment Pathway, students must still meet LEGBR for each Keystone area in which the student does not have a numeric or a non-numeric Proficient or Advanced.</a:t>
            </a:r>
          </a:p>
        </p:txBody>
      </p:sp>
      <p:sp>
        <p:nvSpPr>
          <p:cNvPr id="4" name="Slide Number Placeholder 3"/>
          <p:cNvSpPr>
            <a:spLocks noGrp="1"/>
          </p:cNvSpPr>
          <p:nvPr>
            <p:ph type="sldNum" sz="quarter" idx="5"/>
          </p:nvPr>
        </p:nvSpPr>
        <p:spPr/>
        <p:txBody>
          <a:bodyPr/>
          <a:lstStyle/>
          <a:p>
            <a:fld id="{5B012C48-CBE3-4456-858D-2A38C9D9ED43}" type="slidenum">
              <a:rPr lang="en-US" smtClean="0"/>
              <a:t>21</a:t>
            </a:fld>
            <a:endParaRPr lang="en-US"/>
          </a:p>
        </p:txBody>
      </p:sp>
    </p:spTree>
    <p:extLst>
      <p:ext uri="{BB962C8B-B14F-4D97-AF65-F5344CB8AC3E}">
        <p14:creationId xmlns:p14="http://schemas.microsoft.com/office/powerpoint/2010/main" val="4010478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Silver Level indicates the student has scored at least a 4 on each of the three WorkKeys assessments. (Remember, it was Gold Level or higher under the Alterative Assessment Pathway)</a:t>
            </a:r>
          </a:p>
          <a:p>
            <a:endParaRPr lang="en-US"/>
          </a:p>
          <a:p>
            <a:r>
              <a:rPr lang="en-US"/>
              <a:t>This criterion is listed under Section One; the student will need two other pieces of evidence (from either section) and will need to meet the LEGBR for both Bio and Literature.</a:t>
            </a:r>
          </a:p>
        </p:txBody>
      </p:sp>
      <p:sp>
        <p:nvSpPr>
          <p:cNvPr id="4" name="Slide Number Placeholder 3"/>
          <p:cNvSpPr>
            <a:spLocks noGrp="1"/>
          </p:cNvSpPr>
          <p:nvPr>
            <p:ph type="sldNum" sz="quarter" idx="5"/>
          </p:nvPr>
        </p:nvSpPr>
        <p:spPr/>
        <p:txBody>
          <a:bodyPr/>
          <a:lstStyle/>
          <a:p>
            <a:fld id="{5B012C48-CBE3-4456-858D-2A38C9D9ED43}" type="slidenum">
              <a:rPr lang="en-US" smtClean="0"/>
              <a:t>23</a:t>
            </a:fld>
            <a:endParaRPr lang="en-US"/>
          </a:p>
        </p:txBody>
      </p:sp>
    </p:spTree>
    <p:extLst>
      <p:ext uri="{BB962C8B-B14F-4D97-AF65-F5344CB8AC3E}">
        <p14:creationId xmlns:p14="http://schemas.microsoft.com/office/powerpoint/2010/main" val="2234435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Yes, we are aware that the SAT Subject Test is no longer offered. Because the test is written into the law, it will continue to appear as an option in the HS graduation requirements until such a time as the legislature withdraws it. </a:t>
            </a:r>
          </a:p>
          <a:p>
            <a:endParaRPr lang="en-US"/>
          </a:p>
          <a:p>
            <a:r>
              <a:rPr lang="en-US"/>
              <a:t>BTW, everywhere you see the green plus sign, that criterion may be satisfied more than once (provided it’s a different artifact)</a:t>
            </a:r>
          </a:p>
        </p:txBody>
      </p:sp>
      <p:sp>
        <p:nvSpPr>
          <p:cNvPr id="4" name="Slide Number Placeholder 3"/>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29499953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with the Alternative Assessment Pathway, the cut score for the AP Exam is 3 – but under the Evidence-Based Pathway, it may be in ANY subject…though, per legislation, the student should select one that supports their goals and prepares them for the future.</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30309171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UNLIKE the Alternative Assessment Pathway (where it was 4), the cut score for the IB Exam under the Evidence-Based Pathway is 3 – and here it may be in ANY subject area, but it should support the student’s goals and prepare them for the future.</a:t>
            </a:r>
          </a:p>
        </p:txBody>
      </p:sp>
      <p:sp>
        <p:nvSpPr>
          <p:cNvPr id="4" name="Slide Number Placeholder 3"/>
          <p:cNvSpPr>
            <a:spLocks noGrp="1"/>
          </p:cNvSpPr>
          <p:nvPr>
            <p:ph type="sldNum" sz="quarter" idx="5"/>
          </p:nvPr>
        </p:nvSpPr>
        <p:spPr/>
        <p:txBody>
          <a:bodyPr/>
          <a:lstStyle/>
          <a:p>
            <a:fld id="{5B012C48-CBE3-4456-858D-2A38C9D9ED43}" type="slidenum">
              <a:rPr lang="en-US" smtClean="0"/>
              <a:t>26</a:t>
            </a:fld>
            <a:endParaRPr lang="en-US"/>
          </a:p>
        </p:txBody>
      </p:sp>
    </p:spTree>
    <p:extLst>
      <p:ext uri="{BB962C8B-B14F-4D97-AF65-F5344CB8AC3E}">
        <p14:creationId xmlns:p14="http://schemas.microsoft.com/office/powerpoint/2010/main" val="6321735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Again, UNLIKE the Alternative Assessment Pathway, the concurrent enrollment course (i.e., dual enrollment, CHS) may be in ANY subject (while supporting their goals and prepare them for the future).</a:t>
            </a:r>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a:p>
        </p:txBody>
      </p:sp>
    </p:spTree>
    <p:extLst>
      <p:ext uri="{BB962C8B-B14F-4D97-AF65-F5344CB8AC3E}">
        <p14:creationId xmlns:p14="http://schemas.microsoft.com/office/powerpoint/2010/main" val="2986507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UNLIKE the Alternative Assessment Pathway, the Evidence-Based Pathway provides a postsecondary course option in addition to the concurrent enrollment course option.</a:t>
            </a:r>
          </a:p>
          <a:p>
            <a:endParaRPr lang="en-US"/>
          </a:p>
          <a:p>
            <a:r>
              <a:rPr lang="en-US"/>
              <a:t>So, what’s the difference? (next slide…)</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28</a:t>
            </a:fld>
            <a:endParaRPr lang="en-US"/>
          </a:p>
        </p:txBody>
      </p:sp>
    </p:spTree>
    <p:extLst>
      <p:ext uri="{BB962C8B-B14F-4D97-AF65-F5344CB8AC3E}">
        <p14:creationId xmlns:p14="http://schemas.microsoft.com/office/powerpoint/2010/main" val="3049515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definitions you see here are in the legislation and in Appendix A of the Toolkit (Act 158 Terms and Definitions). Both are college-level, credit-bearing courses – the key distinction being that, at the completion of the concurrent enrollment course, the student will have earned BOTH HS and college credit.</a:t>
            </a:r>
          </a:p>
          <a:p>
            <a:endParaRPr lang="en-US"/>
          </a:p>
          <a:p>
            <a:r>
              <a:rPr lang="en-US"/>
              <a:t>An example of when the latter might occur is when a student takes a class over the summer either online or at a local community college and the IHE is one with whom the LEA does not have an articulation agreement.  The LEA might not wish to award HS credit but they may want to recognize the student’s efforts toward meeting statewide graduation requirements.</a:t>
            </a:r>
          </a:p>
        </p:txBody>
      </p:sp>
      <p:sp>
        <p:nvSpPr>
          <p:cNvPr id="4" name="Slide Number Placeholder 3"/>
          <p:cNvSpPr>
            <a:spLocks noGrp="1"/>
          </p:cNvSpPr>
          <p:nvPr>
            <p:ph type="sldNum" sz="quarter" idx="5"/>
          </p:nvPr>
        </p:nvSpPr>
        <p:spPr/>
        <p:txBody>
          <a:bodyPr/>
          <a:lstStyle/>
          <a:p>
            <a:fld id="{5B012C48-CBE3-4456-858D-2A38C9D9ED43}" type="slidenum">
              <a:rPr lang="en-US" smtClean="0"/>
              <a:t>29</a:t>
            </a:fld>
            <a:endParaRPr lang="en-US"/>
          </a:p>
        </p:txBody>
      </p:sp>
    </p:spTree>
    <p:extLst>
      <p:ext uri="{BB962C8B-B14F-4D97-AF65-F5344CB8AC3E}">
        <p14:creationId xmlns:p14="http://schemas.microsoft.com/office/powerpoint/2010/main" val="2386180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PDE’s Bureau of Career and Technical Education (BCTE) annually publishes a </a:t>
            </a:r>
            <a: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rPr>
              <a:t>Resource Guide for Industry-Recognized Credentials for Career and Technical Education Programs</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which lists industry-recognized credentials for CTE programs in Pennsylvania's career clusters. The resource guide, organized by career cluster, is designed to assist schools with identifying organizations that provide industry-recognized credentials.</a:t>
            </a:r>
          </a:p>
          <a:p>
            <a:endParaRPr lang="en-US" dirty="0"/>
          </a:p>
          <a:p>
            <a:r>
              <a:rPr lang="en-US" dirty="0"/>
              <a:t>To assist non-CTE students, LEAs may use the Word Doc posted at the second link (and called Guidance for Identifying and Reporting Industry-Based Learning Credentials for Non-CTE Students</a:t>
            </a:r>
            <a:r>
              <a:rPr lang="en-US"/>
              <a:t>).  </a:t>
            </a:r>
          </a:p>
          <a:p>
            <a:endParaRPr lang="en-US" dirty="0"/>
          </a:p>
          <a:p>
            <a:r>
              <a:rPr lang="en-US" dirty="0"/>
              <a:t>Join us next week as Laura Fridirici, our advisor on career readiness, and Jean Kelleher, our CTE advisor, do a deeper dive on work-based learning criteria such as this one.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30</a:t>
            </a:fld>
            <a:endParaRPr lang="en-US"/>
          </a:p>
        </p:txBody>
      </p:sp>
    </p:spTree>
    <p:extLst>
      <p:ext uri="{BB962C8B-B14F-4D97-AF65-F5344CB8AC3E}">
        <p14:creationId xmlns:p14="http://schemas.microsoft.com/office/powerpoint/2010/main" val="4254739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Briefly look at Pathway Graphic to highlight which pathways we’ll be discussing.</a:t>
            </a:r>
          </a:p>
          <a:p>
            <a:endParaRPr lang="en-US"/>
          </a:p>
          <a:p>
            <a:r>
              <a:rPr lang="en-US"/>
              <a:t>Please note, there is also a comparison chart in the Pathways to Graduation Guidance document (the document with the sample student checklist) that offers a side-by-side comparison of the criteria under these two pathways – similarities, differences.</a:t>
            </a:r>
          </a:p>
          <a:p>
            <a:endParaRPr lang="en-US"/>
          </a:p>
          <a:p>
            <a:r>
              <a:rPr lang="en-US"/>
              <a:t>Everything in today’s presentation was pulled from the SAS toolkit and resources.</a:t>
            </a:r>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a:p>
        </p:txBody>
      </p:sp>
    </p:spTree>
    <p:extLst>
      <p:ext uri="{BB962C8B-B14F-4D97-AF65-F5344CB8AC3E}">
        <p14:creationId xmlns:p14="http://schemas.microsoft.com/office/powerpoint/2010/main" val="24840282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UNLIKE the Alternative Assessment Pathway (where it was a 4 </a:t>
            </a:r>
            <a:r>
              <a:rPr lang="en-US" err="1"/>
              <a:t>yr</a:t>
            </a:r>
            <a:r>
              <a:rPr lang="en-US"/>
              <a:t> IHE program), the Evidence-Based Pathway requires acceptance into an </a:t>
            </a:r>
            <a:r>
              <a:rPr lang="en-US" u="sng"/>
              <a:t>other-than-4-year</a:t>
            </a:r>
            <a:r>
              <a:rPr lang="en-US"/>
              <a:t> IHE program with the ability to enroll in college-level coursework.</a:t>
            </a:r>
          </a:p>
          <a:p>
            <a:endParaRPr lang="en-US"/>
          </a:p>
          <a:p>
            <a:r>
              <a:rPr lang="en-US"/>
              <a:t>Let’s take a look at the legislative definition. (next slide…)</a:t>
            </a:r>
          </a:p>
        </p:txBody>
      </p:sp>
      <p:sp>
        <p:nvSpPr>
          <p:cNvPr id="4" name="Slide Number Placeholder 3"/>
          <p:cNvSpPr>
            <a:spLocks noGrp="1"/>
          </p:cNvSpPr>
          <p:nvPr>
            <p:ph type="sldNum" sz="quarter" idx="5"/>
          </p:nvPr>
        </p:nvSpPr>
        <p:spPr/>
        <p:txBody>
          <a:bodyPr/>
          <a:lstStyle/>
          <a:p>
            <a:fld id="{5B012C48-CBE3-4456-858D-2A38C9D9ED43}" type="slidenum">
              <a:rPr lang="en-US" smtClean="0"/>
              <a:t>31</a:t>
            </a:fld>
            <a:endParaRPr lang="en-US"/>
          </a:p>
        </p:txBody>
      </p:sp>
    </p:spTree>
    <p:extLst>
      <p:ext uri="{BB962C8B-B14F-4D97-AF65-F5344CB8AC3E}">
        <p14:creationId xmlns:p14="http://schemas.microsoft.com/office/powerpoint/2010/main" val="15898956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the purposes of this Pathway, Act 158 expands upon the definition of an IHE by adding community colleges, Thaddeus Stevens, and other accredited nonprofit schools that offer other-than-four-year programs.  4 YR IHEs are still included as the student may be accepted there into an associate’s degree program.</a:t>
            </a:r>
          </a:p>
          <a:p>
            <a:endParaRPr lang="en-US"/>
          </a:p>
          <a:p>
            <a:r>
              <a:rPr lang="en-US"/>
              <a:t>Note that any IHE must be BOTH NONPROFIT AND ACCREDITED.  Again, there is no single resource to determine the status of an IHE, but the US Department of Education database is a place to start when researching any IHE.</a:t>
            </a:r>
          </a:p>
        </p:txBody>
      </p:sp>
      <p:sp>
        <p:nvSpPr>
          <p:cNvPr id="4" name="Slide Number Placeholder 3"/>
          <p:cNvSpPr>
            <a:spLocks noGrp="1"/>
          </p:cNvSpPr>
          <p:nvPr>
            <p:ph type="sldNum" sz="quarter" idx="5"/>
          </p:nvPr>
        </p:nvSpPr>
        <p:spPr/>
        <p:txBody>
          <a:bodyPr/>
          <a:lstStyle/>
          <a:p>
            <a:fld id="{5B012C48-CBE3-4456-858D-2A38C9D9ED43}" type="slidenum">
              <a:rPr lang="en-US" smtClean="0"/>
              <a:t>32</a:t>
            </a:fld>
            <a:endParaRPr lang="en-US"/>
          </a:p>
        </p:txBody>
      </p:sp>
    </p:spTree>
    <p:extLst>
      <p:ext uri="{BB962C8B-B14F-4D97-AF65-F5344CB8AC3E}">
        <p14:creationId xmlns:p14="http://schemas.microsoft.com/office/powerpoint/2010/main" val="25620377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Evidence of the ability to enroll in college-level, credit-bearing coursework is the same as under the Alternative Assessment; however, our recommendations for the graduate profile are slightly different in the areas of GPA and attendance rate (since this is only one of three pieces of evidence required under this pathway)</a:t>
            </a:r>
          </a:p>
        </p:txBody>
      </p:sp>
      <p:sp>
        <p:nvSpPr>
          <p:cNvPr id="4" name="Slide Number Placeholder 3"/>
          <p:cNvSpPr>
            <a:spLocks noGrp="1"/>
          </p:cNvSpPr>
          <p:nvPr>
            <p:ph type="sldNum" sz="quarter" idx="5"/>
          </p:nvPr>
        </p:nvSpPr>
        <p:spPr/>
        <p:txBody>
          <a:bodyPr/>
          <a:lstStyle/>
          <a:p>
            <a:fld id="{5B012C48-CBE3-4456-858D-2A38C9D9ED43}" type="slidenum">
              <a:rPr lang="en-US" smtClean="0"/>
              <a:t>33</a:t>
            </a:fld>
            <a:endParaRPr lang="en-US"/>
          </a:p>
        </p:txBody>
      </p:sp>
    </p:spTree>
    <p:extLst>
      <p:ext uri="{BB962C8B-B14F-4D97-AF65-F5344CB8AC3E}">
        <p14:creationId xmlns:p14="http://schemas.microsoft.com/office/powerpoint/2010/main" val="14218309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a reminder, the graduate profile characteristics are at the LEA discretion – the bullets here are our  recommendations, only.</a:t>
            </a:r>
          </a:p>
        </p:txBody>
      </p:sp>
      <p:sp>
        <p:nvSpPr>
          <p:cNvPr id="4" name="Slide Number Placeholder 3"/>
          <p:cNvSpPr>
            <a:spLocks noGrp="1"/>
          </p:cNvSpPr>
          <p:nvPr>
            <p:ph type="sldNum" sz="quarter" idx="5"/>
          </p:nvPr>
        </p:nvSpPr>
        <p:spPr/>
        <p:txBody>
          <a:bodyPr/>
          <a:lstStyle/>
          <a:p>
            <a:fld id="{5B012C48-CBE3-4456-858D-2A38C9D9ED43}" type="slidenum">
              <a:rPr lang="en-US" smtClean="0"/>
              <a:t>34</a:t>
            </a:fld>
            <a:endParaRPr lang="en-US"/>
          </a:p>
        </p:txBody>
      </p:sp>
    </p:spTree>
    <p:extLst>
      <p:ext uri="{BB962C8B-B14F-4D97-AF65-F5344CB8AC3E}">
        <p14:creationId xmlns:p14="http://schemas.microsoft.com/office/powerpoint/2010/main" val="38678995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Students who scored 1500 or higher (Proficient or Advanced) in a Keystone Exam or who have been awarded a non-numeric Proficient in a Keystone area may use it as a piece of evidence.  </a:t>
            </a:r>
          </a:p>
          <a:p>
            <a:endParaRPr lang="en-US"/>
          </a:p>
          <a:p>
            <a:r>
              <a:rPr lang="en-US"/>
              <a:t>Reminder, we’re now looking at section two - at least one of the other pieces of evidence must come from section one.</a:t>
            </a:r>
          </a:p>
          <a:p>
            <a:endParaRPr lang="en-US"/>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36</a:t>
            </a:fld>
            <a:endParaRPr lang="en-US"/>
          </a:p>
        </p:txBody>
      </p:sp>
    </p:spTree>
    <p:extLst>
      <p:ext uri="{BB962C8B-B14F-4D97-AF65-F5344CB8AC3E}">
        <p14:creationId xmlns:p14="http://schemas.microsoft.com/office/powerpoint/2010/main" val="3705389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are two ways a student may qualify for a NNP.  </a:t>
            </a:r>
          </a:p>
          <a:p>
            <a:endParaRPr lang="en-US"/>
          </a:p>
          <a:p>
            <a:r>
              <a:rPr lang="en-US"/>
              <a:t>If you’re interested in learning more, please see the recording or presentation materials from the October 18</a:t>
            </a:r>
            <a:r>
              <a:rPr lang="en-US" baseline="30000"/>
              <a:t>th</a:t>
            </a:r>
            <a:r>
              <a:rPr lang="en-US"/>
              <a:t> office hour on Keystone Content.</a:t>
            </a:r>
          </a:p>
        </p:txBody>
      </p:sp>
      <p:sp>
        <p:nvSpPr>
          <p:cNvPr id="4" name="Slide Number Placeholder 3"/>
          <p:cNvSpPr>
            <a:spLocks noGrp="1"/>
          </p:cNvSpPr>
          <p:nvPr>
            <p:ph type="sldNum" sz="quarter" idx="5"/>
          </p:nvPr>
        </p:nvSpPr>
        <p:spPr/>
        <p:txBody>
          <a:bodyPr/>
          <a:lstStyle/>
          <a:p>
            <a:fld id="{5B012C48-CBE3-4456-858D-2A38C9D9ED43}" type="slidenum">
              <a:rPr lang="en-US" smtClean="0"/>
              <a:t>37</a:t>
            </a:fld>
            <a:endParaRPr lang="en-US"/>
          </a:p>
        </p:txBody>
      </p:sp>
    </p:spTree>
    <p:extLst>
      <p:ext uri="{BB962C8B-B14F-4D97-AF65-F5344CB8AC3E}">
        <p14:creationId xmlns:p14="http://schemas.microsoft.com/office/powerpoint/2010/main" val="27115085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Unlike the requirements for a service-learning project under the FRPA Index Career Readiness indicator, this service-learning project may be much shorter - we recommend 10 hours, but it is entirely at the discretion of the LEA.</a:t>
            </a:r>
          </a:p>
          <a:p>
            <a:endParaRPr lang="en-US"/>
          </a:p>
          <a:p>
            <a:r>
              <a:rPr lang="en-US"/>
              <a:t>Many seniors are already required to complete a service-learning project to satisfy local graduation requirements - that project may be counted as a piece of evidence for this pathway. Because they are different requirements (local vs. state), we would not consider that “double-dipping”.</a:t>
            </a:r>
          </a:p>
          <a:p>
            <a:endParaRPr lang="en-US"/>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38</a:t>
            </a:fld>
            <a:endParaRPr lang="en-US"/>
          </a:p>
        </p:txBody>
      </p:sp>
    </p:spTree>
    <p:extLst>
      <p:ext uri="{BB962C8B-B14F-4D97-AF65-F5344CB8AC3E}">
        <p14:creationId xmlns:p14="http://schemas.microsoft.com/office/powerpoint/2010/main" val="5185392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You may want to review the newly added chart, available on the SAS Toolkit site, that compares evidence collected for graduation purposes vs as part of career readiness reporting.  In many instances, the requirements for graduation are less stringent.</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39</a:t>
            </a:fld>
            <a:endParaRPr lang="en-US"/>
          </a:p>
        </p:txBody>
      </p:sp>
    </p:spTree>
    <p:extLst>
      <p:ext uri="{BB962C8B-B14F-4D97-AF65-F5344CB8AC3E}">
        <p14:creationId xmlns:p14="http://schemas.microsoft.com/office/powerpoint/2010/main" val="23482780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are some broad definitions of these experiences for the purposes of graduation.  Work-based learning programs must comply all related federal and state laws and regulations – but there is considerable flexibility in the first two as they apply to graduation requirements.</a:t>
            </a:r>
          </a:p>
          <a:p>
            <a:endParaRPr lang="en-US"/>
          </a:p>
          <a:p>
            <a:r>
              <a:rPr lang="en-US"/>
              <a:t>Join us next week as we take a deeper dive into all the various pathway criteria that relate to work-based learning experiences as well as discussing the CTE Concentrator Pathway.</a:t>
            </a:r>
          </a:p>
        </p:txBody>
      </p:sp>
      <p:sp>
        <p:nvSpPr>
          <p:cNvPr id="4" name="Slide Number Placeholder 3"/>
          <p:cNvSpPr>
            <a:spLocks noGrp="1"/>
          </p:cNvSpPr>
          <p:nvPr>
            <p:ph type="sldNum" sz="quarter" idx="5"/>
          </p:nvPr>
        </p:nvSpPr>
        <p:spPr/>
        <p:txBody>
          <a:bodyPr/>
          <a:lstStyle/>
          <a:p>
            <a:fld id="{5B012C48-CBE3-4456-858D-2A38C9D9ED43}" type="slidenum">
              <a:rPr lang="en-US" smtClean="0"/>
              <a:t>40</a:t>
            </a:fld>
            <a:endParaRPr lang="en-US"/>
          </a:p>
        </p:txBody>
      </p:sp>
    </p:spTree>
    <p:extLst>
      <p:ext uri="{BB962C8B-B14F-4D97-AF65-F5344CB8AC3E}">
        <p14:creationId xmlns:p14="http://schemas.microsoft.com/office/powerpoint/2010/main" val="28173632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Students do not need to be college-bound athletes in order to utilize this criterion, and they do not need to take any further action than to comply with the DII course and credit requirements while maintaining a GPA of 2.0 ( or equivalent) in the core courses – meaning they do not have to register with the NCAA nor must they incur any associated costs either through NCAA fees or assessments (i.e., they do not have to take the ACT or the SAT).</a:t>
            </a:r>
          </a:p>
          <a:p>
            <a:endParaRPr lang="en-US"/>
          </a:p>
          <a:p>
            <a:r>
              <a:rPr lang="en-US"/>
              <a:t>Note: this requirement is for graduation purposes only.  If a student is planning to attend a DI school, they should comply with DI requirements.</a:t>
            </a:r>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a:p>
        </p:txBody>
      </p:sp>
    </p:spTree>
    <p:extLst>
      <p:ext uri="{BB962C8B-B14F-4D97-AF65-F5344CB8AC3E}">
        <p14:creationId xmlns:p14="http://schemas.microsoft.com/office/powerpoint/2010/main" val="2555922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The first three criteria we’ll discuss today are the only </a:t>
            </a:r>
            <a:r>
              <a:rPr lang="en-US" u="sng"/>
              <a:t>pathway-specific</a:t>
            </a:r>
            <a:r>
              <a:rPr lang="en-US" u="none"/>
              <a:t> </a:t>
            </a:r>
            <a:r>
              <a:rPr lang="en-US"/>
              <a:t>criteria that are dependent upon the Keystone areas in which a student does not have a numeric or a non-numeric Proficient or Advanced.  For this criterion, the student must score a 3 or higher on an aligned AP Exam for </a:t>
            </a:r>
            <a:r>
              <a:rPr lang="en-US" i="1"/>
              <a:t>each </a:t>
            </a:r>
            <a:r>
              <a:rPr lang="en-US"/>
              <a:t>Keystone content area in which there is no Proficient or Advanced.  </a:t>
            </a:r>
          </a:p>
          <a:p>
            <a:endParaRPr lang="en-US"/>
          </a:p>
          <a:p>
            <a:r>
              <a:rPr lang="en-US"/>
              <a:t>Based on this student’s scores, they must </a:t>
            </a:r>
            <a:r>
              <a:rPr lang="en-US" i="1"/>
              <a:t>not only </a:t>
            </a:r>
            <a:r>
              <a:rPr lang="en-US"/>
              <a:t>meet locally established grade-based requirements (LEGBR) for both Biology and Literature they must </a:t>
            </a:r>
            <a:r>
              <a:rPr lang="en-US" i="1"/>
              <a:t>also </a:t>
            </a:r>
            <a:r>
              <a:rPr lang="en-US" i="0"/>
              <a:t>score 3 or higher on an AP Exam aligned to Keystone Biology </a:t>
            </a:r>
            <a:r>
              <a:rPr lang="en-US" i="1"/>
              <a:t>and</a:t>
            </a:r>
            <a:r>
              <a:rPr lang="en-US" i="0"/>
              <a:t> score 3 or higher on an AP Exam aligned to Keystone Literature. </a:t>
            </a:r>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a:p>
        </p:txBody>
      </p:sp>
    </p:spTree>
    <p:extLst>
      <p:ext uri="{BB962C8B-B14F-4D97-AF65-F5344CB8AC3E}">
        <p14:creationId xmlns:p14="http://schemas.microsoft.com/office/powerpoint/2010/main" val="38498518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Federal legislation and agencies recognize an average of 30 </a:t>
            </a:r>
            <a:r>
              <a:rPr lang="en-US" err="1"/>
              <a:t>hrs</a:t>
            </a:r>
            <a:r>
              <a:rPr lang="en-US"/>
              <a:t> per </a:t>
            </a:r>
            <a:r>
              <a:rPr lang="en-US" err="1"/>
              <a:t>wk</a:t>
            </a:r>
            <a:r>
              <a:rPr lang="en-US"/>
              <a:t> (or 130 </a:t>
            </a:r>
            <a:r>
              <a:rPr lang="en-US" err="1"/>
              <a:t>hrs</a:t>
            </a:r>
            <a:r>
              <a:rPr lang="en-US"/>
              <a:t> per </a:t>
            </a:r>
            <a:r>
              <a:rPr lang="en-US" err="1"/>
              <a:t>mo</a:t>
            </a:r>
            <a:r>
              <a:rPr lang="en-US"/>
              <a:t>) to be full-time employment.  In recognition of the gig economy, schools should consider multiple jobs as aggregate employment – and should not limit the employment to jobs that offer a specific wage or benefits, as some students may go on to support a family business or to start their own business.</a:t>
            </a:r>
          </a:p>
          <a:p>
            <a:endParaRPr lang="en-US"/>
          </a:p>
          <a:p>
            <a:r>
              <a:rPr lang="en-US"/>
              <a:t>Military enlistment should be accepted in lieu of a guarantee of full-time employment – as may select full-time volunteer opportunities </a:t>
            </a:r>
            <a:r>
              <a:rPr lang="en-US" i="1"/>
              <a:t>at the discretion of the LEA</a:t>
            </a:r>
            <a:r>
              <a:rPr lang="en-US"/>
              <a:t> (by way of example - the Peace Corps, which offers a stipend for subsistence).</a:t>
            </a:r>
          </a:p>
        </p:txBody>
      </p:sp>
      <p:sp>
        <p:nvSpPr>
          <p:cNvPr id="4" name="Slide Number Placeholder 3"/>
          <p:cNvSpPr>
            <a:spLocks noGrp="1"/>
          </p:cNvSpPr>
          <p:nvPr>
            <p:ph type="sldNum" sz="quarter" idx="5"/>
          </p:nvPr>
        </p:nvSpPr>
        <p:spPr/>
        <p:txBody>
          <a:bodyPr/>
          <a:lstStyle/>
          <a:p>
            <a:fld id="{5B012C48-CBE3-4456-858D-2A38C9D9ED43}" type="slidenum">
              <a:rPr lang="en-US" smtClean="0"/>
              <a:t>42</a:t>
            </a:fld>
            <a:endParaRPr lang="en-US"/>
          </a:p>
        </p:txBody>
      </p:sp>
    </p:spTree>
    <p:extLst>
      <p:ext uri="{BB962C8B-B14F-4D97-AF65-F5344CB8AC3E}">
        <p14:creationId xmlns:p14="http://schemas.microsoft.com/office/powerpoint/2010/main" val="23623076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43</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082A3D"/>
                </a:solidFill>
                <a:effectLst/>
                <a:latin typeface="proxima-nova"/>
              </a:rPr>
              <a:t>There is a chart of Keystone-aligned AP Exams in the Toolkit. </a:t>
            </a:r>
          </a:p>
          <a:p>
            <a:endParaRPr lang="en-US" b="0" i="0">
              <a:solidFill>
                <a:srgbClr val="082A3D"/>
              </a:solidFill>
              <a:effectLst/>
              <a:latin typeface="proxima-nova"/>
            </a:endParaRPr>
          </a:p>
          <a:p>
            <a:r>
              <a:rPr lang="en-US" b="0" i="0">
                <a:solidFill>
                  <a:srgbClr val="082A3D"/>
                </a:solidFill>
                <a:effectLst/>
                <a:latin typeface="proxima-nova"/>
              </a:rPr>
              <a:t>Note that a score in an AP Exam that is aligned to more than one content area may be attributed once only.  For example, a student who does not have a Proficient in either Algebra I or Biology may use an AP Chemistry Exam score of 3 or higher to satisfy half the Pathway criterion. The student would still need to score a 3 or higher in an AP Exam aligned to whichever content area (Algebra I or Biology) they did not attribute the AP Chem Exam score to.</a:t>
            </a:r>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a:p>
        </p:txBody>
      </p:sp>
    </p:spTree>
    <p:extLst>
      <p:ext uri="{BB962C8B-B14F-4D97-AF65-F5344CB8AC3E}">
        <p14:creationId xmlns:p14="http://schemas.microsoft.com/office/powerpoint/2010/main" val="918262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is the same as with AP Exams, except the student must score a </a:t>
            </a:r>
            <a:r>
              <a:rPr lang="en-US" b="0" i="0" u="sng"/>
              <a:t>4</a:t>
            </a:r>
            <a:r>
              <a:rPr lang="en-US" b="0" i="0" u="none"/>
              <a:t> </a:t>
            </a:r>
            <a:r>
              <a:rPr lang="en-US"/>
              <a:t>or higher in the Keystone-related IB exam to satisfy this criterion under the Alternative Assessment Pathway.</a:t>
            </a:r>
          </a:p>
          <a:p>
            <a:endParaRPr lang="en-US"/>
          </a:p>
          <a:p>
            <a:r>
              <a:rPr lang="en-US"/>
              <a:t>And, of course, the student must, meet LEGBR for the noted Keystone areas.</a:t>
            </a:r>
          </a:p>
          <a:p>
            <a:endParaRPr lang="en-US"/>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a:p>
        </p:txBody>
      </p:sp>
    </p:spTree>
    <p:extLst>
      <p:ext uri="{BB962C8B-B14F-4D97-AF65-F5344CB8AC3E}">
        <p14:creationId xmlns:p14="http://schemas.microsoft.com/office/powerpoint/2010/main" val="83271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solidFill>
                  <a:srgbClr val="082A3D"/>
                </a:solidFill>
                <a:effectLst/>
                <a:latin typeface="proxima-nova"/>
              </a:rPr>
              <a:t>As with the AP Exam chart, the Keystone-aligned IB Exams are listed in the SAS Toolkit</a:t>
            </a:r>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2713793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is the third Keystone-related pathway-specific criterion and it’s very similar to AP Exams and IB Exams</a:t>
            </a:r>
            <a:r>
              <a:rPr lang="en-US" i="1"/>
              <a:t> except </a:t>
            </a:r>
            <a:r>
              <a:rPr lang="en-US"/>
              <a:t>the student must successfully complete a concurrent enrollment </a:t>
            </a:r>
            <a:r>
              <a:rPr lang="en-US" i="1"/>
              <a:t>course </a:t>
            </a:r>
            <a:r>
              <a:rPr lang="en-US"/>
              <a:t>related to the Keystone content, rather than the exam.</a:t>
            </a:r>
          </a:p>
          <a:p>
            <a:endParaRPr lang="en-US"/>
          </a:p>
          <a:p>
            <a:r>
              <a:rPr lang="en-US"/>
              <a:t>And, of course, meet LEGBR for the identified Keystone areas.</a:t>
            </a:r>
          </a:p>
          <a:p>
            <a:endParaRPr lang="en-US"/>
          </a:p>
          <a:p>
            <a:r>
              <a:rPr lang="en-US"/>
              <a:t>So, what is a concurrent enrollment course? (next slide…)</a:t>
            </a:r>
          </a:p>
          <a:p>
            <a:endParaRPr lang="en-US"/>
          </a:p>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a:p>
        </p:txBody>
      </p:sp>
    </p:spTree>
    <p:extLst>
      <p:ext uri="{BB962C8B-B14F-4D97-AF65-F5344CB8AC3E}">
        <p14:creationId xmlns:p14="http://schemas.microsoft.com/office/powerpoint/2010/main" val="1675838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bolded language]</a:t>
            </a:r>
          </a:p>
          <a:p>
            <a:endParaRPr lang="en-US" dirty="0"/>
          </a:p>
          <a:p>
            <a:r>
              <a:rPr lang="en-US" dirty="0"/>
              <a:t>This definition is embedded within the Toolkit and is listed under “Appendix A: Act 158 Definitions and Terms”.</a:t>
            </a:r>
          </a:p>
          <a:p>
            <a:endParaRPr lang="en-US" dirty="0"/>
          </a:p>
          <a:p>
            <a:r>
              <a:rPr lang="en-US" dirty="0"/>
              <a:t>Unlike the AP and IB Exam, there is no comprehensive chart of Keystone-aligned college-level courses – the LEA will determine whether a particular college-level course covers the Keystone eligible content.</a:t>
            </a:r>
          </a:p>
          <a:p>
            <a:endParaRPr lang="en-US" dirty="0"/>
          </a:p>
          <a:p>
            <a:r>
              <a:rPr lang="en-US" dirty="0"/>
              <a:t>It’s worth noting that Pa. Act 55 of 2022  amended Section 1525 of the Public School Code to now </a:t>
            </a:r>
            <a:r>
              <a:rPr lang="en-US" u="sng" dirty="0"/>
              <a:t>require</a:t>
            </a:r>
            <a:r>
              <a:rPr lang="en-US" u="none" dirty="0"/>
              <a:t> </a:t>
            </a:r>
            <a:r>
              <a:rPr lang="en-US" dirty="0"/>
              <a:t>school districts, area career &amp; technical schools, and charter schools (including regional and cyber charters) to enter into at least one “dual-credit” agreement with an IHE. Even if you already have an agreement in place, you’ll want to review the amended code and consult with your solicitor as there may be new requirements (such as credit weighting) that impact your existing agreement.</a:t>
            </a:r>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38363302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11/4/2022</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11/4/2022</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11/4/2022</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11/4/2022</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11/4/2022</a:t>
            </a:fld>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11/4/2022</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11/4/2022</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11/4/2022</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11/4/2022</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11/4/2022</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11/4/2022</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11/4/2022</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11/4/2022</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egis.state.pa.us/cfdocs/legis/LI/uconsCheck.cfm?txtType=HTM&amp;yr=1949&amp;sessInd=0&amp;smthLwInd=0&amp;act=014&amp;chpt=20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legis.state.pa.us/cfdocs/legis/LI/uconsCheck.cfm?txtType=HTM&amp;yr=1949&amp;sessInd=0&amp;smthLwInd=0&amp;act=14&amp;chpt=15A&amp;sctn=2&amp;subsctn=0"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hyperlink" Target="https://pixabay.com/vectors/check-correct-green-mark-tick-157822/"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en.wikipedia.org/wiki/File:Dark_Red_x.svg" TargetMode="External"/><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publicdomainpictures.net/en/view-image.php?image=103338&amp;picture=3d-plus-sign"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www.education.pa.gov/K-12/Career%20and%20Technical%20Education/Resources/Teacher%20Resources/IndustryRecognized/Pages/default.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https://www.education.pa.gov/K-12/CareerReadyPA/Pages/default.asp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legis.state.pa.us/cfdocs/legis/LI/uconsCheck.cfm?txtType=HTM&amp;yr=1949&amp;sessInd=0&amp;smthLwInd=0&amp;act=014&amp;chpt=19A"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hyperlink" Target="https://zoom.us/j/6374689091" TargetMode="Externa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a:t>Pennsylvania </a:t>
            </a:r>
            <a:br>
              <a:rPr lang="en-US"/>
            </a:br>
            <a:r>
              <a:rPr lang="en-US"/>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fontScale="92500" lnSpcReduction="10000"/>
          </a:bodyPr>
          <a:lstStyle/>
          <a:p>
            <a:pPr>
              <a:spcBef>
                <a:spcPts val="1200"/>
              </a:spcBef>
              <a:spcAft>
                <a:spcPts val="600"/>
              </a:spcAft>
            </a:pPr>
            <a:r>
              <a:rPr lang="en-US" sz="3200"/>
              <a:t>Alternative Assessment &amp; Evidence-Based</a:t>
            </a:r>
          </a:p>
          <a:p>
            <a:pPr>
              <a:spcBef>
                <a:spcPts val="600"/>
              </a:spcBef>
              <a:spcAft>
                <a:spcPts val="1200"/>
              </a:spcAft>
            </a:pPr>
            <a:r>
              <a:rPr lang="en-US" sz="3200"/>
              <a:t>Pathway Criteria</a:t>
            </a:r>
          </a:p>
          <a:p>
            <a:pPr>
              <a:spcBef>
                <a:spcPts val="1200"/>
              </a:spcBef>
              <a:spcAft>
                <a:spcPts val="1200"/>
              </a:spcAft>
            </a:pPr>
            <a:r>
              <a:rPr lang="en-US" sz="2800"/>
              <a:t>November 1, 2022</a:t>
            </a:r>
          </a:p>
        </p:txBody>
      </p:sp>
      <p:sp>
        <p:nvSpPr>
          <p:cNvPr id="4" name="Date Placeholder 3">
            <a:extLst>
              <a:ext uri="{FF2B5EF4-FFF2-40B4-BE49-F238E27FC236}">
                <a16:creationId xmlns:a16="http://schemas.microsoft.com/office/drawing/2014/main" id="{E28EAF45-5E1A-E6C8-F973-80D63041E7EE}"/>
              </a:ext>
            </a:extLst>
          </p:cNvPr>
          <p:cNvSpPr>
            <a:spLocks noGrp="1"/>
          </p:cNvSpPr>
          <p:nvPr>
            <p:ph type="dt" sz="half" idx="10"/>
          </p:nvPr>
        </p:nvSpPr>
        <p:spPr/>
        <p:txBody>
          <a:bodyPr/>
          <a:lstStyle/>
          <a:p>
            <a:fld id="{10BAD1B0-6FA5-4CED-9D40-9697E17ADC70}" type="datetime1">
              <a:rPr lang="en-US" smtClean="0"/>
              <a:t>11/4/2022</a:t>
            </a:fld>
            <a:endParaRPr lang="en-US"/>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u="sng"/>
              <a:t>SUCCESSFULLY COMPLETE A </a:t>
            </a:r>
            <a:br>
              <a:rPr lang="en-US" u="sng"/>
            </a:br>
            <a:r>
              <a:rPr lang="en-US" u="sng"/>
              <a:t>PRE-APPRENTICESHIP PROGRAM</a:t>
            </a:r>
            <a:endParaRPr lang="en-US" sz="3600" b="1" u="sng"/>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a:bodyPr>
          <a:lstStyle/>
          <a:p>
            <a:pPr marL="0" indent="0">
              <a:buNone/>
            </a:pPr>
            <a:r>
              <a:rPr lang="en-US"/>
              <a:t>The student must successfully complete </a:t>
            </a:r>
            <a:r>
              <a:rPr lang="en-US" i="1"/>
              <a:t>one</a:t>
            </a:r>
            <a:r>
              <a:rPr lang="en-US"/>
              <a:t> pre-apprenticeship program approved by PA Labor &amp; Industry and/or the US Department of Labor. </a:t>
            </a:r>
            <a:r>
              <a:rPr lang="en-US" sz="2400">
                <a:latin typeface="Arial" panose="020B0604020202020204" pitchFamily="34" charset="0"/>
              </a:rPr>
              <a:t>By way of example:</a:t>
            </a:r>
          </a:p>
          <a:p>
            <a:pPr marL="0" indent="0">
              <a:buNone/>
            </a:pPr>
            <a:endParaRPr lang="en-US" sz="2000">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p>
        </p:txBody>
      </p:sp>
      <p:graphicFrame>
        <p:nvGraphicFramePr>
          <p:cNvPr id="6" name="Table 6">
            <a:extLst>
              <a:ext uri="{FF2B5EF4-FFF2-40B4-BE49-F238E27FC236}">
                <a16:creationId xmlns:a16="http://schemas.microsoft.com/office/drawing/2014/main" id="{06BCFE0C-B4F8-A58A-69FF-0F92540EEE99}"/>
              </a:ext>
            </a:extLst>
          </p:cNvPr>
          <p:cNvGraphicFramePr>
            <a:graphicFrameLocks noGrp="1"/>
          </p:cNvGraphicFramePr>
          <p:nvPr>
            <p:extLst>
              <p:ext uri="{D42A27DB-BD31-4B8C-83A1-F6EECF244321}">
                <p14:modId xmlns:p14="http://schemas.microsoft.com/office/powerpoint/2010/main" val="2658821402"/>
              </p:ext>
            </p:extLst>
          </p:nvPr>
        </p:nvGraphicFramePr>
        <p:xfrm>
          <a:off x="3771900" y="3626430"/>
          <a:ext cx="7581900" cy="1381760"/>
        </p:xfrm>
        <a:graphic>
          <a:graphicData uri="http://schemas.openxmlformats.org/drawingml/2006/table">
            <a:tbl>
              <a:tblPr firstRow="1" bandRow="1">
                <a:tableStyleId>{7E9639D4-E3E2-4D34-9284-5A2195B3D0D7}</a:tableStyleId>
              </a:tblPr>
              <a:tblGrid>
                <a:gridCol w="3667991">
                  <a:extLst>
                    <a:ext uri="{9D8B030D-6E8A-4147-A177-3AD203B41FA5}">
                      <a16:colId xmlns:a16="http://schemas.microsoft.com/office/drawing/2014/main" val="3799421875"/>
                    </a:ext>
                  </a:extLst>
                </a:gridCol>
                <a:gridCol w="3913909">
                  <a:extLst>
                    <a:ext uri="{9D8B030D-6E8A-4147-A177-3AD203B41FA5}">
                      <a16:colId xmlns:a16="http://schemas.microsoft.com/office/drawing/2014/main" val="2933272768"/>
                    </a:ext>
                  </a:extLst>
                </a:gridCol>
              </a:tblGrid>
              <a:tr h="341154">
                <a:tc>
                  <a:txBody>
                    <a:bodyPr/>
                    <a:lstStyle/>
                    <a:p>
                      <a:pPr algn="ctr"/>
                      <a:r>
                        <a:rPr lang="en-US"/>
                        <a:t>Locally Established, Grade-Based Requirement (LEGBR)</a:t>
                      </a:r>
                    </a:p>
                  </a:txBody>
                  <a:tcPr anchor="ctr"/>
                </a:tc>
                <a:tc>
                  <a:txBody>
                    <a:bodyPr/>
                    <a:lstStyle/>
                    <a:p>
                      <a:pPr algn="ctr"/>
                      <a:r>
                        <a:rPr lang="en-US"/>
                        <a:t>Alternative Assessment Pathway: </a:t>
                      </a:r>
                    </a:p>
                    <a:p>
                      <a:pPr algn="ctr"/>
                      <a:r>
                        <a:rPr lang="en-US"/>
                        <a:t>Pre-Apprenticeship Criterion</a:t>
                      </a:r>
                    </a:p>
                  </a:txBody>
                  <a:tcPr anchor="ctr"/>
                </a:tc>
                <a:extLst>
                  <a:ext uri="{0D108BD9-81ED-4DB2-BD59-A6C34878D82A}">
                    <a16:rowId xmlns:a16="http://schemas.microsoft.com/office/drawing/2014/main" val="2985610114"/>
                  </a:ext>
                </a:extLst>
              </a:tr>
              <a:tr h="370840">
                <a:tc>
                  <a:txBody>
                    <a:bodyPr/>
                    <a:lstStyle/>
                    <a:p>
                      <a:r>
                        <a:rPr lang="en-US"/>
                        <a:t>Meet LEGBR for Biology</a:t>
                      </a:r>
                    </a:p>
                  </a:txBody>
                  <a:tcPr/>
                </a:tc>
                <a:tc rowSpan="2">
                  <a:txBody>
                    <a:bodyPr/>
                    <a:lstStyle/>
                    <a:p>
                      <a:r>
                        <a:rPr lang="en-US"/>
                        <a:t>Successfully complete </a:t>
                      </a:r>
                      <a:r>
                        <a:rPr lang="en-US" b="1"/>
                        <a:t>any</a:t>
                      </a:r>
                      <a:r>
                        <a:rPr lang="en-US"/>
                        <a:t> approved pre-apprenticeship program</a:t>
                      </a:r>
                    </a:p>
                  </a:txBody>
                  <a:tcPr/>
                </a:tc>
                <a:extLst>
                  <a:ext uri="{0D108BD9-81ED-4DB2-BD59-A6C34878D82A}">
                    <a16:rowId xmlns:a16="http://schemas.microsoft.com/office/drawing/2014/main" val="2752717649"/>
                  </a:ext>
                </a:extLst>
              </a:tr>
              <a:tr h="370840">
                <a:tc>
                  <a:txBody>
                    <a:bodyPr/>
                    <a:lstStyle/>
                    <a:p>
                      <a:r>
                        <a:rPr lang="en-US" dirty="0"/>
                        <a:t>Meet LEGBR for Literature</a:t>
                      </a:r>
                    </a:p>
                  </a:txBody>
                  <a:tcPr/>
                </a:tc>
                <a:tc vMerge="1">
                  <a:txBody>
                    <a:bodyPr/>
                    <a:lstStyle/>
                    <a:p>
                      <a:endParaRPr lang="en-US"/>
                    </a:p>
                  </a:txBody>
                  <a:tcPr/>
                </a:tc>
                <a:extLst>
                  <a:ext uri="{0D108BD9-81ED-4DB2-BD59-A6C34878D82A}">
                    <a16:rowId xmlns:a16="http://schemas.microsoft.com/office/drawing/2014/main" val="1800080535"/>
                  </a:ext>
                </a:extLst>
              </a:tr>
            </a:tbl>
          </a:graphicData>
        </a:graphic>
      </p:graphicFrame>
      <p:sp>
        <p:nvSpPr>
          <p:cNvPr id="7" name="TextBox 6">
            <a:extLst>
              <a:ext uri="{FF2B5EF4-FFF2-40B4-BE49-F238E27FC236}">
                <a16:creationId xmlns:a16="http://schemas.microsoft.com/office/drawing/2014/main" id="{95306B45-17A4-8562-5D2D-23DB0E6C1EB6}"/>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33D8A0E2-9330-D358-227F-A374900AD06B}"/>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2234124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IHE ACCEPTANCE &amp; </a:t>
            </a:r>
            <a:br>
              <a:rPr lang="en-US" u="sng"/>
            </a:br>
            <a:r>
              <a:rPr lang="en-US" u="sng"/>
              <a:t>COLLEGE COURSEWORK ABILITY</a:t>
            </a:r>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be accepted into </a:t>
            </a:r>
            <a:r>
              <a:rPr lang="en-US" i="1"/>
              <a:t>one</a:t>
            </a:r>
            <a:r>
              <a:rPr lang="en-US"/>
              <a:t> 4-year program at an </a:t>
            </a:r>
            <a:r>
              <a:rPr lang="en-US" u="sng"/>
              <a:t>accredited</a:t>
            </a:r>
            <a:r>
              <a:rPr lang="en-US"/>
              <a:t>, </a:t>
            </a:r>
            <a:r>
              <a:rPr lang="en-US" u="sng"/>
              <a:t>non-profit</a:t>
            </a:r>
            <a:r>
              <a:rPr lang="en-US"/>
              <a:t> Institution of Higher Education (IHE), with evidence of the ability to enroll in college-level, credit-bearing coursework.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4108900935"/>
              </p:ext>
            </p:extLst>
          </p:nvPr>
        </p:nvGraphicFramePr>
        <p:xfrm>
          <a:off x="3581400" y="4001294"/>
          <a:ext cx="7772400" cy="138176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Alternative Assessment Pathway: </a:t>
                      </a:r>
                    </a:p>
                    <a:p>
                      <a:pPr algn="ctr"/>
                      <a:r>
                        <a:rPr lang="en-US"/>
                        <a:t>IHE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rowSpan="2">
                  <a:txBody>
                    <a:bodyPr/>
                    <a:lstStyle/>
                    <a:p>
                      <a:r>
                        <a:rPr lang="en-US"/>
                        <a:t>Acceptance into an IHE, with evidence of college coursework ability</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Meet LEGBR for Literature</a:t>
                      </a:r>
                    </a:p>
                  </a:txBody>
                  <a:tcPr/>
                </a:tc>
                <a:tc vMerge="1">
                  <a:txBody>
                    <a:bodyPr/>
                    <a:lstStyle/>
                    <a:p>
                      <a:endParaRPr lang="en-US"/>
                    </a:p>
                  </a:txBody>
                  <a:tcPr/>
                </a:tc>
                <a:extLst>
                  <a:ext uri="{0D108BD9-81ED-4DB2-BD59-A6C34878D82A}">
                    <a16:rowId xmlns:a16="http://schemas.microsoft.com/office/drawing/2014/main" val="1540020418"/>
                  </a:ext>
                </a:extLst>
              </a:tr>
            </a:tbl>
          </a:graphicData>
        </a:graphic>
      </p:graphicFrame>
      <p:sp>
        <p:nvSpPr>
          <p:cNvPr id="7" name="TextBox 6">
            <a:extLst>
              <a:ext uri="{FF2B5EF4-FFF2-40B4-BE49-F238E27FC236}">
                <a16:creationId xmlns:a16="http://schemas.microsoft.com/office/drawing/2014/main" id="{675D7F54-5C35-BC5B-B3FF-17B4DD9F13B0}"/>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436342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2D47D-8111-0085-114F-86B036A037BD}"/>
              </a:ext>
            </a:extLst>
          </p:cNvPr>
          <p:cNvSpPr>
            <a:spLocks noGrp="1"/>
          </p:cNvSpPr>
          <p:nvPr>
            <p:ph type="title"/>
          </p:nvPr>
        </p:nvSpPr>
        <p:spPr/>
        <p:txBody>
          <a:bodyPr>
            <a:normAutofit fontScale="90000"/>
          </a:bodyPr>
          <a:lstStyle/>
          <a:p>
            <a:br>
              <a:rPr lang="en-US"/>
            </a:br>
            <a:r>
              <a:rPr lang="en-US" sz="4000" b="0"/>
              <a:t>Accredited Four Year Non-Profit </a:t>
            </a:r>
            <a:br>
              <a:rPr lang="en-US" sz="4000" b="0"/>
            </a:br>
            <a:r>
              <a:rPr lang="en-US" sz="4000" b="0"/>
              <a:t>Institution of Higher Education </a:t>
            </a:r>
          </a:p>
        </p:txBody>
      </p:sp>
      <p:sp>
        <p:nvSpPr>
          <p:cNvPr id="3" name="Content Placeholder 2">
            <a:extLst>
              <a:ext uri="{FF2B5EF4-FFF2-40B4-BE49-F238E27FC236}">
                <a16:creationId xmlns:a16="http://schemas.microsoft.com/office/drawing/2014/main" id="{CD0EFE50-3A54-F19C-E50F-C95FB7B383BE}"/>
              </a:ext>
            </a:extLst>
          </p:cNvPr>
          <p:cNvSpPr>
            <a:spLocks noGrp="1"/>
          </p:cNvSpPr>
          <p:nvPr>
            <p:ph idx="1"/>
          </p:nvPr>
        </p:nvSpPr>
        <p:spPr/>
        <p:txBody>
          <a:bodyPr/>
          <a:lstStyle/>
          <a:p>
            <a:endParaRPr lang="en-US"/>
          </a:p>
          <a:p>
            <a:r>
              <a:rPr lang="en-US"/>
              <a:t>a university within the state system of higher education under </a:t>
            </a:r>
            <a:r>
              <a:rPr lang="en-US">
                <a:hlinkClick r:id="rId3"/>
              </a:rPr>
              <a:t>Article XX-A</a:t>
            </a:r>
            <a:endParaRPr lang="en-US"/>
          </a:p>
          <a:p>
            <a:r>
              <a:rPr lang="en-US"/>
              <a:t>a state-related institution as defined in Section </a:t>
            </a:r>
            <a:r>
              <a:rPr lang="en-US">
                <a:hlinkClick r:id="rId4"/>
              </a:rPr>
              <a:t>1502-A</a:t>
            </a:r>
            <a:endParaRPr lang="en-US"/>
          </a:p>
          <a:p>
            <a:r>
              <a:rPr lang="en-US"/>
              <a:t>any </a:t>
            </a:r>
            <a:r>
              <a:rPr lang="en-US" i="1"/>
              <a:t>accredited non-profit </a:t>
            </a:r>
            <a:r>
              <a:rPr lang="en-US"/>
              <a:t>public, private, or independent college or university that confers four-year baccalaureate degrees</a:t>
            </a:r>
          </a:p>
        </p:txBody>
      </p:sp>
      <p:sp>
        <p:nvSpPr>
          <p:cNvPr id="4" name="Date Placeholder 3">
            <a:extLst>
              <a:ext uri="{FF2B5EF4-FFF2-40B4-BE49-F238E27FC236}">
                <a16:creationId xmlns:a16="http://schemas.microsoft.com/office/drawing/2014/main" id="{C04C9F6F-77AD-B160-A49F-7AF6E2B2C1CC}"/>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1BEC3C85-AF8F-8181-A8B6-6B74BACC5137}"/>
              </a:ext>
            </a:extLst>
          </p:cNvPr>
          <p:cNvSpPr>
            <a:spLocks noGrp="1"/>
          </p:cNvSpPr>
          <p:nvPr>
            <p:ph type="sldNum" sz="quarter" idx="12"/>
          </p:nvPr>
        </p:nvSpPr>
        <p:spPr/>
        <p:txBody>
          <a:bodyPr/>
          <a:lstStyle/>
          <a:p>
            <a:fld id="{B24F5015-3417-4B27-A586-E4CCF4D77832}" type="slidenum">
              <a:rPr lang="en-US" smtClean="0"/>
              <a:t>12</a:t>
            </a:fld>
            <a:endParaRPr lang="en-US"/>
          </a:p>
        </p:txBody>
      </p:sp>
      <p:sp>
        <p:nvSpPr>
          <p:cNvPr id="6" name="TextBox 5">
            <a:extLst>
              <a:ext uri="{FF2B5EF4-FFF2-40B4-BE49-F238E27FC236}">
                <a16:creationId xmlns:a16="http://schemas.microsoft.com/office/drawing/2014/main" id="{83CD7BB2-D524-8BC9-D39B-06D31947BDEE}"/>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Tree>
    <p:extLst>
      <p:ext uri="{BB962C8B-B14F-4D97-AF65-F5344CB8AC3E}">
        <p14:creationId xmlns:p14="http://schemas.microsoft.com/office/powerpoint/2010/main" val="77247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A7CD1-2A72-0708-7119-967264632229}"/>
              </a:ext>
            </a:extLst>
          </p:cNvPr>
          <p:cNvSpPr>
            <a:spLocks noGrp="1"/>
          </p:cNvSpPr>
          <p:nvPr>
            <p:ph type="title"/>
          </p:nvPr>
        </p:nvSpPr>
        <p:spPr/>
        <p:txBody>
          <a:bodyPr/>
          <a:lstStyle/>
          <a:p>
            <a:r>
              <a:rPr lang="en-US" b="0"/>
              <a:t>Evidence of the Ability to Enroll in </a:t>
            </a:r>
            <a:br>
              <a:rPr lang="en-US" b="0"/>
            </a:br>
            <a:r>
              <a:rPr lang="en-US" b="0"/>
              <a:t>College-Level, Credit-Bearing Coursework</a:t>
            </a:r>
          </a:p>
        </p:txBody>
      </p:sp>
      <p:sp>
        <p:nvSpPr>
          <p:cNvPr id="3" name="Content Placeholder 2">
            <a:extLst>
              <a:ext uri="{FF2B5EF4-FFF2-40B4-BE49-F238E27FC236}">
                <a16:creationId xmlns:a16="http://schemas.microsoft.com/office/drawing/2014/main" id="{AAC19E56-EE20-1194-B6D0-006700627AFD}"/>
              </a:ext>
            </a:extLst>
          </p:cNvPr>
          <p:cNvSpPr>
            <a:spLocks noGrp="1"/>
          </p:cNvSpPr>
          <p:nvPr>
            <p:ph idx="1"/>
          </p:nvPr>
        </p:nvSpPr>
        <p:spPr/>
        <p:txBody>
          <a:bodyPr>
            <a:normAutofit fontScale="92500" lnSpcReduction="10000"/>
          </a:bodyPr>
          <a:lstStyle/>
          <a:p>
            <a:pPr marL="0" indent="0">
              <a:buNone/>
            </a:pPr>
            <a:r>
              <a:rPr lang="en-US"/>
              <a:t>Acceptance into a college-level program that explicitly waives any remedial, non-credit, or non-college-level coursework as a pre-condition to that admittance</a:t>
            </a:r>
          </a:p>
          <a:p>
            <a:pPr marL="0" indent="0">
              <a:buNone/>
            </a:pPr>
            <a:r>
              <a:rPr lang="en-US"/>
              <a:t>OR </a:t>
            </a:r>
          </a:p>
          <a:p>
            <a:pPr marL="0" indent="0">
              <a:buNone/>
            </a:pPr>
            <a:r>
              <a:rPr lang="en-US"/>
              <a:t>General acceptance and one of the following:</a:t>
            </a:r>
          </a:p>
          <a:p>
            <a:pPr lvl="1"/>
            <a:r>
              <a:rPr lang="en-US"/>
              <a:t>Placement test results indicating the student may enroll in college-level, credit-bearing coursework in every subject area tested</a:t>
            </a:r>
          </a:p>
          <a:p>
            <a:pPr marL="457200" lvl="1" indent="0">
              <a:buNone/>
            </a:pPr>
            <a:r>
              <a:rPr lang="en-US"/>
              <a:t>OR</a:t>
            </a:r>
          </a:p>
          <a:p>
            <a:pPr lvl="1"/>
            <a:r>
              <a:rPr lang="en-US"/>
              <a:t>College registration confirmation of enrollment in college-level, credit-bearing courses only</a:t>
            </a:r>
          </a:p>
          <a:p>
            <a:pPr marL="457200" lvl="1" indent="0">
              <a:buNone/>
            </a:pPr>
            <a:r>
              <a:rPr lang="en-US"/>
              <a:t>OR</a:t>
            </a:r>
          </a:p>
          <a:p>
            <a:pPr lvl="1"/>
            <a:r>
              <a:rPr lang="en-US"/>
              <a:t>A</a:t>
            </a:r>
            <a:r>
              <a:rPr lang="en-US" i="1"/>
              <a:t> locally-established </a:t>
            </a:r>
            <a:r>
              <a:rPr lang="en-US"/>
              <a:t>graduate profile </a:t>
            </a:r>
          </a:p>
          <a:p>
            <a:pPr marL="0" indent="0">
              <a:buNone/>
            </a:pPr>
            <a:endParaRPr lang="en-US"/>
          </a:p>
        </p:txBody>
      </p:sp>
      <p:sp>
        <p:nvSpPr>
          <p:cNvPr id="4" name="Date Placeholder 3">
            <a:extLst>
              <a:ext uri="{FF2B5EF4-FFF2-40B4-BE49-F238E27FC236}">
                <a16:creationId xmlns:a16="http://schemas.microsoft.com/office/drawing/2014/main" id="{A920AFB3-E514-C33B-B0A5-415498D480FA}"/>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42E1D47A-3100-FB88-97F1-34FCCCB8AD77}"/>
              </a:ext>
            </a:extLst>
          </p:cNvPr>
          <p:cNvSpPr>
            <a:spLocks noGrp="1"/>
          </p:cNvSpPr>
          <p:nvPr>
            <p:ph type="sldNum" sz="quarter" idx="12"/>
          </p:nvPr>
        </p:nvSpPr>
        <p:spPr/>
        <p:txBody>
          <a:bodyPr/>
          <a:lstStyle/>
          <a:p>
            <a:fld id="{B24F5015-3417-4B27-A586-E4CCF4D77832}" type="slidenum">
              <a:rPr lang="en-US" smtClean="0"/>
              <a:t>13</a:t>
            </a:fld>
            <a:endParaRPr lang="en-US"/>
          </a:p>
        </p:txBody>
      </p:sp>
      <p:sp>
        <p:nvSpPr>
          <p:cNvPr id="6" name="TextBox 5">
            <a:extLst>
              <a:ext uri="{FF2B5EF4-FFF2-40B4-BE49-F238E27FC236}">
                <a16:creationId xmlns:a16="http://schemas.microsoft.com/office/drawing/2014/main" id="{F83DD40D-1C0B-4D89-9E58-3A57209FBFC4}"/>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Tree>
    <p:extLst>
      <p:ext uri="{BB962C8B-B14F-4D97-AF65-F5344CB8AC3E}">
        <p14:creationId xmlns:p14="http://schemas.microsoft.com/office/powerpoint/2010/main" val="20697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F046-A066-7D97-B38C-AA22B835667D}"/>
              </a:ext>
            </a:extLst>
          </p:cNvPr>
          <p:cNvSpPr>
            <a:spLocks noGrp="1"/>
          </p:cNvSpPr>
          <p:nvPr>
            <p:ph type="title"/>
          </p:nvPr>
        </p:nvSpPr>
        <p:spPr/>
        <p:txBody>
          <a:bodyPr/>
          <a:lstStyle/>
          <a:p>
            <a:r>
              <a:rPr lang="en-US" b="0"/>
              <a:t>Graduate Profile for the</a:t>
            </a:r>
            <a:br>
              <a:rPr lang="en-US" b="0"/>
            </a:br>
            <a:r>
              <a:rPr lang="en-US" b="0"/>
              <a:t>Alternative Assessment Pathway</a:t>
            </a:r>
          </a:p>
        </p:txBody>
      </p:sp>
      <p:sp>
        <p:nvSpPr>
          <p:cNvPr id="3" name="Content Placeholder 2">
            <a:extLst>
              <a:ext uri="{FF2B5EF4-FFF2-40B4-BE49-F238E27FC236}">
                <a16:creationId xmlns:a16="http://schemas.microsoft.com/office/drawing/2014/main" id="{80DCE8B4-4287-8FD7-E620-BE75B533D2EF}"/>
              </a:ext>
            </a:extLst>
          </p:cNvPr>
          <p:cNvSpPr>
            <a:spLocks noGrp="1"/>
          </p:cNvSpPr>
          <p:nvPr>
            <p:ph idx="1"/>
          </p:nvPr>
        </p:nvSpPr>
        <p:spPr/>
        <p:txBody>
          <a:bodyPr>
            <a:normAutofit/>
          </a:bodyPr>
          <a:lstStyle/>
          <a:p>
            <a:pPr marL="0" indent="0">
              <a:buNone/>
            </a:pPr>
            <a:r>
              <a:rPr lang="en-US"/>
              <a:t>Although the </a:t>
            </a:r>
            <a:r>
              <a:rPr lang="en-US" b="1"/>
              <a:t>LEA determines the minimum characteristics</a:t>
            </a:r>
            <a:r>
              <a:rPr lang="en-US"/>
              <a:t>, we recommend a graduate profile for this pathway include the following:</a:t>
            </a:r>
          </a:p>
          <a:p>
            <a:r>
              <a:rPr lang="en-US"/>
              <a:t>GPA of 3.0 (or B average) or higher</a:t>
            </a:r>
          </a:p>
          <a:p>
            <a:r>
              <a:rPr lang="en-US"/>
              <a:t>Attendance rate of 85% in grades 11 and 12</a:t>
            </a:r>
          </a:p>
          <a:p>
            <a:r>
              <a:rPr lang="en-US"/>
              <a:t>Successful completion in an advanced* secondary-level math course other than the course leading to the Algebra I Keystone Exam</a:t>
            </a:r>
          </a:p>
          <a:p>
            <a:r>
              <a:rPr lang="en-US"/>
              <a:t>Successful completion in an advanced* secondary-level English course other than the course leading to the Literature Keystone Exam</a:t>
            </a:r>
          </a:p>
          <a:p>
            <a:pPr marL="0" indent="0" algn="r">
              <a:buNone/>
            </a:pPr>
            <a:r>
              <a:rPr lang="en-US" sz="2000"/>
              <a:t>*determined by the LEA to be of equal or greater rigor than the Keystone-associated course</a:t>
            </a:r>
          </a:p>
        </p:txBody>
      </p:sp>
      <p:sp>
        <p:nvSpPr>
          <p:cNvPr id="4" name="Date Placeholder 3">
            <a:extLst>
              <a:ext uri="{FF2B5EF4-FFF2-40B4-BE49-F238E27FC236}">
                <a16:creationId xmlns:a16="http://schemas.microsoft.com/office/drawing/2014/main" id="{0C8780AD-E149-20BC-2ADF-5867F2B3BBB7}"/>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3AD0A21C-6414-54FE-97AE-589A987BFBF8}"/>
              </a:ext>
            </a:extLst>
          </p:cNvPr>
          <p:cNvSpPr>
            <a:spLocks noGrp="1"/>
          </p:cNvSpPr>
          <p:nvPr>
            <p:ph type="sldNum" sz="quarter" idx="12"/>
          </p:nvPr>
        </p:nvSpPr>
        <p:spPr/>
        <p:txBody>
          <a:bodyPr/>
          <a:lstStyle/>
          <a:p>
            <a:fld id="{B24F5015-3417-4B27-A586-E4CCF4D77832}" type="slidenum">
              <a:rPr lang="en-US" smtClean="0"/>
              <a:t>14</a:t>
            </a:fld>
            <a:endParaRPr lang="en-US"/>
          </a:p>
        </p:txBody>
      </p:sp>
      <p:sp>
        <p:nvSpPr>
          <p:cNvPr id="6" name="TextBox 5">
            <a:extLst>
              <a:ext uri="{FF2B5EF4-FFF2-40B4-BE49-F238E27FC236}">
                <a16:creationId xmlns:a16="http://schemas.microsoft.com/office/drawing/2014/main" id="{93505287-2F3C-746A-A335-32EE7A12852C}"/>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Tree>
    <p:extLst>
      <p:ext uri="{BB962C8B-B14F-4D97-AF65-F5344CB8AC3E}">
        <p14:creationId xmlns:p14="http://schemas.microsoft.com/office/powerpoint/2010/main" val="3565740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ATTAIN ESTABLISHED SCORE ON AN </a:t>
            </a:r>
            <a:br>
              <a:rPr lang="en-US" u="sng"/>
            </a:br>
            <a:r>
              <a:rPr lang="en-US" u="sng"/>
              <a:t>APPROVED ALTERNATE ASSESSMENT</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meet or exceed the cut score on any </a:t>
            </a:r>
            <a:r>
              <a:rPr lang="en-US" i="1"/>
              <a:t>one</a:t>
            </a:r>
            <a:r>
              <a:rPr lang="en-US"/>
              <a:t> of the alternate assessments as approved by the legislature and the State Board of Education.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3567589351"/>
              </p:ext>
            </p:extLst>
          </p:nvPr>
        </p:nvGraphicFramePr>
        <p:xfrm>
          <a:off x="3581400" y="3445034"/>
          <a:ext cx="7772400" cy="182880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Alternative Assessment Pathway: </a:t>
                      </a:r>
                    </a:p>
                    <a:p>
                      <a:pPr algn="ctr"/>
                      <a:r>
                        <a:rPr lang="en-US"/>
                        <a:t>Alternative Assessment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rowSpan="2">
                  <a:txBody>
                    <a:bodyPr/>
                    <a:lstStyle/>
                    <a:p>
                      <a:r>
                        <a:rPr lang="en-US"/>
                        <a:t>Meet or exceed an established cut score on one approved alternate assessment (ACT, ACT WorkKeys, SAT, PSAT, or ASVAB).</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Meet LEGBR for Literature</a:t>
                      </a:r>
                    </a:p>
                  </a:txBody>
                  <a:tcPr/>
                </a:tc>
                <a:tc vMerge="1">
                  <a:txBody>
                    <a:bodyPr/>
                    <a:lstStyle/>
                    <a:p>
                      <a:endParaRPr lang="en-US"/>
                    </a:p>
                  </a:txBody>
                  <a:tcPr/>
                </a:tc>
                <a:extLst>
                  <a:ext uri="{0D108BD9-81ED-4DB2-BD59-A6C34878D82A}">
                    <a16:rowId xmlns:a16="http://schemas.microsoft.com/office/drawing/2014/main" val="1540020418"/>
                  </a:ext>
                </a:extLst>
              </a:tr>
            </a:tbl>
          </a:graphicData>
        </a:graphic>
      </p:graphicFrame>
      <p:sp>
        <p:nvSpPr>
          <p:cNvPr id="7" name="TextBox 6">
            <a:extLst>
              <a:ext uri="{FF2B5EF4-FFF2-40B4-BE49-F238E27FC236}">
                <a16:creationId xmlns:a16="http://schemas.microsoft.com/office/drawing/2014/main" id="{F3E4B028-C9C1-D443-B220-80209973A740}"/>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15</a:t>
            </a:fld>
            <a:endParaRPr lang="en-US"/>
          </a:p>
        </p:txBody>
      </p:sp>
    </p:spTree>
    <p:extLst>
      <p:ext uri="{BB962C8B-B14F-4D97-AF65-F5344CB8AC3E}">
        <p14:creationId xmlns:p14="http://schemas.microsoft.com/office/powerpoint/2010/main" val="2403673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FED1-E096-6C42-AE9A-25B14AFA3539}"/>
              </a:ext>
            </a:extLst>
          </p:cNvPr>
          <p:cNvSpPr>
            <a:spLocks noGrp="1"/>
          </p:cNvSpPr>
          <p:nvPr>
            <p:ph type="title"/>
          </p:nvPr>
        </p:nvSpPr>
        <p:spPr/>
        <p:txBody>
          <a:bodyPr>
            <a:normAutofit/>
          </a:bodyPr>
          <a:lstStyle/>
          <a:p>
            <a:r>
              <a:rPr lang="en-US" b="0"/>
              <a:t>Approved Alternative Assessments</a:t>
            </a:r>
            <a:endParaRPr lang="en-US" sz="3600" b="0"/>
          </a:p>
        </p:txBody>
      </p:sp>
      <p:sp>
        <p:nvSpPr>
          <p:cNvPr id="3" name="Content Placeholder 2">
            <a:extLst>
              <a:ext uri="{FF2B5EF4-FFF2-40B4-BE49-F238E27FC236}">
                <a16:creationId xmlns:a16="http://schemas.microsoft.com/office/drawing/2014/main" id="{C8D23BFE-805A-5897-422F-BBD89322D0D4}"/>
              </a:ext>
            </a:extLst>
          </p:cNvPr>
          <p:cNvSpPr>
            <a:spLocks noGrp="1"/>
          </p:cNvSpPr>
          <p:nvPr>
            <p:ph idx="1"/>
          </p:nvPr>
        </p:nvSpPr>
        <p:spPr>
          <a:xfrm>
            <a:off x="838200" y="1914524"/>
            <a:ext cx="10515600" cy="4441825"/>
          </a:xfrm>
        </p:spPr>
        <p:txBody>
          <a:bodyPr>
            <a:normAutofit/>
          </a:bodyPr>
          <a:lstStyle/>
          <a:p>
            <a:r>
              <a:rPr lang="en-US" b="1" i="0" dirty="0">
                <a:solidFill>
                  <a:srgbClr val="082A3D"/>
                </a:solidFill>
                <a:effectLst/>
                <a:latin typeface="Arial" panose="020B0604020202020204" pitchFamily="34" charset="0"/>
              </a:rPr>
              <a:t>ACT - </a:t>
            </a:r>
            <a:r>
              <a:rPr lang="en-US" b="0" i="0" dirty="0">
                <a:solidFill>
                  <a:srgbClr val="082A3D"/>
                </a:solidFill>
                <a:effectLst/>
                <a:latin typeface="Arial" panose="020B0604020202020204" pitchFamily="34" charset="0"/>
              </a:rPr>
              <a:t>composite score of 21</a:t>
            </a:r>
          </a:p>
          <a:p>
            <a:r>
              <a:rPr lang="en-US" b="1" i="0" dirty="0">
                <a:solidFill>
                  <a:srgbClr val="082A3D"/>
                </a:solidFill>
                <a:effectLst/>
                <a:latin typeface="Arial" panose="020B0604020202020204" pitchFamily="34" charset="0"/>
              </a:rPr>
              <a:t>ACT WorkKeys (NCRC)</a:t>
            </a:r>
            <a:r>
              <a:rPr lang="en-US" i="0" dirty="0">
                <a:solidFill>
                  <a:srgbClr val="082A3D"/>
                </a:solidFill>
                <a:effectLst/>
                <a:latin typeface="Arial" panose="020B0604020202020204" pitchFamily="34" charset="0"/>
              </a:rPr>
              <a:t> - </a:t>
            </a:r>
            <a:r>
              <a:rPr lang="en-US" b="0" i="0" dirty="0">
                <a:solidFill>
                  <a:srgbClr val="082A3D"/>
                </a:solidFill>
                <a:effectLst/>
                <a:latin typeface="Arial" panose="020B0604020202020204" pitchFamily="34" charset="0"/>
              </a:rPr>
              <a:t>Gold Level </a:t>
            </a:r>
          </a:p>
          <a:p>
            <a:r>
              <a:rPr lang="en-US" b="1" i="0" dirty="0">
                <a:solidFill>
                  <a:srgbClr val="082A3D"/>
                </a:solidFill>
                <a:effectLst/>
                <a:latin typeface="Arial" panose="020B0604020202020204" pitchFamily="34" charset="0"/>
              </a:rPr>
              <a:t>PSAT </a:t>
            </a:r>
            <a:r>
              <a:rPr lang="en-US" b="0" i="0" dirty="0">
                <a:solidFill>
                  <a:srgbClr val="082A3D"/>
                </a:solidFill>
                <a:effectLst/>
                <a:latin typeface="Arial" panose="020B0604020202020204" pitchFamily="34" charset="0"/>
              </a:rPr>
              <a:t>- total score of 970</a:t>
            </a:r>
            <a:r>
              <a:rPr lang="en-US" i="0" dirty="0">
                <a:solidFill>
                  <a:srgbClr val="082A3D"/>
                </a:solidFill>
                <a:effectLst/>
                <a:latin typeface="Arial" panose="020B0604020202020204" pitchFamily="34" charset="0"/>
              </a:rPr>
              <a:t> </a:t>
            </a:r>
            <a:r>
              <a:rPr lang="en-US" dirty="0">
                <a:solidFill>
                  <a:srgbClr val="082A3D"/>
                </a:solidFill>
                <a:latin typeface="Arial" panose="020B0604020202020204" pitchFamily="34" charset="0"/>
              </a:rPr>
              <a:t>on the </a:t>
            </a:r>
            <a:r>
              <a:rPr lang="en-US" i="0" dirty="0">
                <a:solidFill>
                  <a:srgbClr val="082A3D"/>
                </a:solidFill>
                <a:effectLst/>
                <a:latin typeface="Arial" panose="020B0604020202020204" pitchFamily="34" charset="0"/>
              </a:rPr>
              <a:t>NMSQT or the PSAT 10</a:t>
            </a:r>
          </a:p>
          <a:p>
            <a:r>
              <a:rPr lang="en-US" b="1" i="0" dirty="0">
                <a:solidFill>
                  <a:srgbClr val="082A3D"/>
                </a:solidFill>
                <a:effectLst/>
                <a:latin typeface="Arial" panose="020B0604020202020204" pitchFamily="34" charset="0"/>
              </a:rPr>
              <a:t>SAT </a:t>
            </a:r>
            <a:r>
              <a:rPr lang="en-US" b="0" i="0" dirty="0">
                <a:solidFill>
                  <a:srgbClr val="082A3D"/>
                </a:solidFill>
                <a:effectLst/>
                <a:latin typeface="Arial" panose="020B0604020202020204" pitchFamily="34" charset="0"/>
              </a:rPr>
              <a:t>- total score of 1010</a:t>
            </a:r>
          </a:p>
          <a:p>
            <a:pPr marL="0" indent="0">
              <a:buNone/>
            </a:pPr>
            <a:endParaRPr lang="en-US" dirty="0">
              <a:solidFill>
                <a:srgbClr val="082A3D"/>
              </a:solidFill>
              <a:latin typeface="Arial" panose="020B0604020202020204" pitchFamily="34" charset="0"/>
            </a:endParaRPr>
          </a:p>
          <a:p>
            <a:r>
              <a:rPr lang="en-US" b="1" i="0" dirty="0">
                <a:solidFill>
                  <a:srgbClr val="082A3D"/>
                </a:solidFill>
                <a:effectLst/>
                <a:latin typeface="Arial" panose="020B0604020202020204" pitchFamily="34" charset="0"/>
              </a:rPr>
              <a:t>ASVAB </a:t>
            </a:r>
            <a:r>
              <a:rPr lang="en-US" b="0" i="0" dirty="0">
                <a:solidFill>
                  <a:srgbClr val="082A3D"/>
                </a:solidFill>
                <a:effectLst/>
                <a:latin typeface="Arial" panose="020B0604020202020204" pitchFamily="34" charset="0"/>
              </a:rPr>
              <a:t>- composite score of 31*</a:t>
            </a:r>
            <a:r>
              <a:rPr lang="en-US" b="1" i="0" dirty="0">
                <a:solidFill>
                  <a:srgbClr val="082A3D"/>
                </a:solidFill>
                <a:effectLst/>
                <a:latin typeface="Arial" panose="020B0604020202020204" pitchFamily="34" charset="0"/>
              </a:rPr>
              <a:t> </a:t>
            </a:r>
            <a:r>
              <a:rPr lang="en-US" dirty="0">
                <a:solidFill>
                  <a:srgbClr val="082A3D"/>
                </a:solidFill>
                <a:latin typeface="Arial" panose="020B0604020202020204" pitchFamily="34" charset="0"/>
              </a:rPr>
              <a:t>on the </a:t>
            </a:r>
            <a:r>
              <a:rPr lang="en-US" i="0" dirty="0">
                <a:solidFill>
                  <a:srgbClr val="082A3D"/>
                </a:solidFill>
                <a:effectLst/>
                <a:latin typeface="Arial" panose="020B0604020202020204" pitchFamily="34" charset="0"/>
              </a:rPr>
              <a:t>AFQT</a:t>
            </a:r>
            <a:endParaRPr lang="en-US" u="sng" dirty="0"/>
          </a:p>
          <a:p>
            <a:pPr marL="0" indent="0" algn="l">
              <a:buNone/>
            </a:pPr>
            <a:r>
              <a:rPr lang="en-US" sz="2000" dirty="0">
                <a:latin typeface="Arial" panose="020B0604020202020204" pitchFamily="34" charset="0"/>
              </a:rPr>
              <a:t>*”For an Armed Services Vocational Aptitude Battery exam, the minimum score to gain admittance to a branch of the armed services </a:t>
            </a:r>
            <a:r>
              <a:rPr lang="en-US" sz="2000" u="sng" dirty="0">
                <a:latin typeface="Arial" panose="020B0604020202020204" pitchFamily="34" charset="0"/>
              </a:rPr>
              <a:t>in the year the student graduates</a:t>
            </a:r>
            <a:r>
              <a:rPr lang="en-US" sz="2000" dirty="0">
                <a:latin typeface="Arial" panose="020B0604020202020204" pitchFamily="34" charset="0"/>
              </a:rPr>
              <a:t>.” </a:t>
            </a:r>
          </a:p>
          <a:p>
            <a:pPr marL="0" indent="0" algn="r">
              <a:buNone/>
            </a:pPr>
            <a:r>
              <a:rPr lang="en-US" sz="2000" dirty="0">
                <a:latin typeface="Arial" panose="020B0604020202020204" pitchFamily="34" charset="0"/>
              </a:rPr>
              <a:t>- State Board of Education 3/18/18</a:t>
            </a:r>
          </a:p>
        </p:txBody>
      </p:sp>
      <p:sp>
        <p:nvSpPr>
          <p:cNvPr id="4" name="Date Placeholder 3">
            <a:extLst>
              <a:ext uri="{FF2B5EF4-FFF2-40B4-BE49-F238E27FC236}">
                <a16:creationId xmlns:a16="http://schemas.microsoft.com/office/drawing/2014/main" id="{DAEBDC10-948D-08A9-B9ED-900549DB5B5C}"/>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6C4785A5-5448-03DD-A809-FA83935978B8}"/>
              </a:ext>
            </a:extLst>
          </p:cNvPr>
          <p:cNvSpPr>
            <a:spLocks noGrp="1"/>
          </p:cNvSpPr>
          <p:nvPr>
            <p:ph type="sldNum" sz="quarter" idx="12"/>
          </p:nvPr>
        </p:nvSpPr>
        <p:spPr/>
        <p:txBody>
          <a:bodyPr/>
          <a:lstStyle/>
          <a:p>
            <a:fld id="{B24F5015-3417-4B27-A586-E4CCF4D77832}" type="slidenum">
              <a:rPr lang="en-US" smtClean="0"/>
              <a:t>16</a:t>
            </a:fld>
            <a:endParaRPr lang="en-US"/>
          </a:p>
        </p:txBody>
      </p:sp>
      <p:sp>
        <p:nvSpPr>
          <p:cNvPr id="6" name="TextBox 5">
            <a:extLst>
              <a:ext uri="{FF2B5EF4-FFF2-40B4-BE49-F238E27FC236}">
                <a16:creationId xmlns:a16="http://schemas.microsoft.com/office/drawing/2014/main" id="{0C85EA56-3732-E03F-9098-9B6E44D6D5D7}"/>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Tree>
    <p:extLst>
      <p:ext uri="{BB962C8B-B14F-4D97-AF65-F5344CB8AC3E}">
        <p14:creationId xmlns:p14="http://schemas.microsoft.com/office/powerpoint/2010/main" val="3423055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EBEC3-EC3F-6B51-41E1-76E4723783F1}"/>
              </a:ext>
            </a:extLst>
          </p:cNvPr>
          <p:cNvSpPr>
            <a:spLocks noGrp="1"/>
          </p:cNvSpPr>
          <p:nvPr>
            <p:ph type="title"/>
          </p:nvPr>
        </p:nvSpPr>
        <p:spPr/>
        <p:txBody>
          <a:bodyPr/>
          <a:lstStyle/>
          <a:p>
            <a:r>
              <a:rPr lang="en-US" b="0"/>
              <a:t>Frequent Questions</a:t>
            </a:r>
          </a:p>
        </p:txBody>
      </p:sp>
      <p:sp>
        <p:nvSpPr>
          <p:cNvPr id="3" name="Content Placeholder 2">
            <a:extLst>
              <a:ext uri="{FF2B5EF4-FFF2-40B4-BE49-F238E27FC236}">
                <a16:creationId xmlns:a16="http://schemas.microsoft.com/office/drawing/2014/main" id="{8428F2FA-A07E-0542-3EBD-695DEBFD60DA}"/>
              </a:ext>
            </a:extLst>
          </p:cNvPr>
          <p:cNvSpPr>
            <a:spLocks noGrp="1"/>
          </p:cNvSpPr>
          <p:nvPr>
            <p:ph idx="1"/>
          </p:nvPr>
        </p:nvSpPr>
        <p:spPr/>
        <p:txBody>
          <a:bodyPr/>
          <a:lstStyle/>
          <a:p>
            <a:pPr marL="0" indent="0">
              <a:buNone/>
            </a:pPr>
            <a:r>
              <a:rPr lang="en-US" sz="2000">
                <a:solidFill>
                  <a:srgbClr val="082A3D"/>
                </a:solidFill>
                <a:latin typeface="Arial" panose="020B0604020202020204" pitchFamily="34" charset="0"/>
              </a:rPr>
              <a:t>Must a student pass the AP course as well as score 3 or higher on the AP Exam?</a:t>
            </a:r>
          </a:p>
          <a:p>
            <a:pPr marL="0" indent="0">
              <a:buNone/>
            </a:pPr>
            <a:r>
              <a:rPr lang="en-US" sz="2000">
                <a:latin typeface="Arial" panose="020B0604020202020204" pitchFamily="34" charset="0"/>
              </a:rPr>
              <a:t>May a student who passes a Keystone-related concurrent enrollment course count it toward meeting both the LEGBR and the AA Pathway criterion?</a:t>
            </a:r>
          </a:p>
          <a:p>
            <a:pPr marL="0" indent="0">
              <a:buNone/>
            </a:pPr>
            <a:r>
              <a:rPr lang="en-US" sz="2000" b="0" i="0">
                <a:solidFill>
                  <a:srgbClr val="082A3D"/>
                </a:solidFill>
                <a:effectLst/>
                <a:latin typeface="Arial" panose="020B0604020202020204" pitchFamily="34" charset="0"/>
              </a:rPr>
              <a:t>May any course other than a college-level course be considered a concurrent enrollment course (e.g., Honors or other advanced</a:t>
            </a:r>
            <a:r>
              <a:rPr lang="en-US" sz="2000">
                <a:solidFill>
                  <a:srgbClr val="082A3D"/>
                </a:solidFill>
                <a:latin typeface="Arial" panose="020B0604020202020204" pitchFamily="34" charset="0"/>
              </a:rPr>
              <a:t>, </a:t>
            </a:r>
            <a:r>
              <a:rPr lang="en-US" sz="2000" b="0" i="0">
                <a:solidFill>
                  <a:srgbClr val="082A3D"/>
                </a:solidFill>
                <a:effectLst/>
                <a:latin typeface="Arial" panose="020B0604020202020204" pitchFamily="34" charset="0"/>
              </a:rPr>
              <a:t>upper-level classes)?</a:t>
            </a:r>
          </a:p>
          <a:p>
            <a:pPr marL="0" indent="0">
              <a:buNone/>
            </a:pPr>
            <a:r>
              <a:rPr lang="en-US" sz="2000" b="0" i="0">
                <a:solidFill>
                  <a:srgbClr val="082A3D"/>
                </a:solidFill>
                <a:effectLst/>
                <a:latin typeface="Arial" panose="020B0604020202020204" pitchFamily="34" charset="0"/>
              </a:rPr>
              <a:t>Must the student pay for the concurrent enrollment course credit to show up on a college transcript in order to satisfy that criterion?</a:t>
            </a:r>
          </a:p>
          <a:p>
            <a:pPr marL="0" indent="0">
              <a:buNone/>
            </a:pPr>
            <a:r>
              <a:rPr lang="en-US" sz="2000">
                <a:latin typeface="Arial" panose="020B0604020202020204" pitchFamily="34" charset="0"/>
              </a:rPr>
              <a:t>May the IHE be outside of the US?</a:t>
            </a:r>
          </a:p>
          <a:p>
            <a:pPr marL="0" indent="0">
              <a:buNone/>
            </a:pPr>
            <a:endParaRPr lang="en-US"/>
          </a:p>
        </p:txBody>
      </p:sp>
      <p:sp>
        <p:nvSpPr>
          <p:cNvPr id="4" name="Date Placeholder 3">
            <a:extLst>
              <a:ext uri="{FF2B5EF4-FFF2-40B4-BE49-F238E27FC236}">
                <a16:creationId xmlns:a16="http://schemas.microsoft.com/office/drawing/2014/main" id="{528ABD79-B00E-1E1B-5066-CEC03866AE9C}"/>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36FE910D-230B-3FF6-86C7-2DDFE36467AC}"/>
              </a:ext>
            </a:extLst>
          </p:cNvPr>
          <p:cNvSpPr>
            <a:spLocks noGrp="1"/>
          </p:cNvSpPr>
          <p:nvPr>
            <p:ph type="sldNum" sz="quarter" idx="12"/>
          </p:nvPr>
        </p:nvSpPr>
        <p:spPr/>
        <p:txBody>
          <a:bodyPr/>
          <a:lstStyle/>
          <a:p>
            <a:fld id="{B24F5015-3417-4B27-A586-E4CCF4D77832}" type="slidenum">
              <a:rPr lang="en-US" smtClean="0"/>
              <a:t>17</a:t>
            </a:fld>
            <a:endParaRPr lang="en-US"/>
          </a:p>
        </p:txBody>
      </p:sp>
      <p:sp>
        <p:nvSpPr>
          <p:cNvPr id="6" name="TextBox 5">
            <a:extLst>
              <a:ext uri="{FF2B5EF4-FFF2-40B4-BE49-F238E27FC236}">
                <a16:creationId xmlns:a16="http://schemas.microsoft.com/office/drawing/2014/main" id="{D2EC45ED-EE69-F29E-7389-9C0D74EFFD73}"/>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Tree>
    <p:extLst>
      <p:ext uri="{BB962C8B-B14F-4D97-AF65-F5344CB8AC3E}">
        <p14:creationId xmlns:p14="http://schemas.microsoft.com/office/powerpoint/2010/main" val="1906845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11/4/2022</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18</a:t>
            </a:fld>
            <a:endParaRPr lang="en-US"/>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3097419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600"/>
              <a:t>Evidence-Based Pathway</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1473128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a:t>TODAY’S TOPICS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sz="half" idx="1"/>
          </p:nvPr>
        </p:nvSpPr>
        <p:spPr>
          <a:xfrm>
            <a:off x="838201" y="1549179"/>
            <a:ext cx="5181600" cy="4351338"/>
          </a:xfrm>
        </p:spPr>
        <p:txBody>
          <a:bodyPr>
            <a:normAutofit fontScale="55000" lnSpcReduction="20000"/>
          </a:bodyPr>
          <a:lstStyle/>
          <a:p>
            <a:endParaRPr lang="en-US" sz="3600">
              <a:latin typeface="Arial" panose="020B0604020202020204" pitchFamily="34" charset="0"/>
            </a:endParaRPr>
          </a:p>
          <a:p>
            <a:r>
              <a:rPr lang="en-US" sz="3600">
                <a:latin typeface="Arial" panose="020B0604020202020204" pitchFamily="34" charset="0"/>
              </a:rPr>
              <a:t>Alternative Assessment</a:t>
            </a:r>
          </a:p>
          <a:p>
            <a:pPr lvl="1"/>
            <a:r>
              <a:rPr lang="en-US" sz="2800">
                <a:latin typeface="Arial" panose="020B0604020202020204" pitchFamily="34" charset="0"/>
              </a:rPr>
              <a:t>AP Exams</a:t>
            </a:r>
          </a:p>
          <a:p>
            <a:pPr lvl="1"/>
            <a:r>
              <a:rPr lang="en-US" sz="2800">
                <a:latin typeface="Arial" panose="020B0604020202020204" pitchFamily="34" charset="0"/>
              </a:rPr>
              <a:t>IB Exams</a:t>
            </a:r>
          </a:p>
          <a:p>
            <a:pPr lvl="1"/>
            <a:r>
              <a:rPr lang="en-US" sz="2800">
                <a:latin typeface="Arial" panose="020B0604020202020204" pitchFamily="34" charset="0"/>
              </a:rPr>
              <a:t>Concurrent Enrollment Course</a:t>
            </a:r>
          </a:p>
          <a:p>
            <a:pPr lvl="1"/>
            <a:r>
              <a:rPr lang="en-US" sz="2800">
                <a:latin typeface="Arial" panose="020B0604020202020204" pitchFamily="34" charset="0"/>
              </a:rPr>
              <a:t>Pre-Apprenticeship Program</a:t>
            </a:r>
          </a:p>
          <a:p>
            <a:pPr lvl="1"/>
            <a:r>
              <a:rPr lang="en-US" sz="2800">
                <a:latin typeface="Arial" panose="020B0604020202020204" pitchFamily="34" charset="0"/>
              </a:rPr>
              <a:t>IHE Acceptance &amp; College-Level Ability</a:t>
            </a:r>
          </a:p>
          <a:p>
            <a:pPr lvl="1"/>
            <a:r>
              <a:rPr lang="en-US" sz="2800">
                <a:latin typeface="Arial" panose="020B0604020202020204" pitchFamily="34" charset="0"/>
              </a:rPr>
              <a:t>ACT, ACT WorkKeys, ASVAB, PSAT/NMSQT, SAT</a:t>
            </a:r>
          </a:p>
          <a:p>
            <a:r>
              <a:rPr lang="en-US" sz="3600">
                <a:latin typeface="Arial" panose="020B0604020202020204" pitchFamily="34" charset="0"/>
              </a:rPr>
              <a:t>Evidence-Based (Section 1)</a:t>
            </a:r>
          </a:p>
          <a:p>
            <a:pPr lvl="1"/>
            <a:r>
              <a:rPr lang="en-US" sz="2800">
                <a:latin typeface="Arial" panose="020B0604020202020204" pitchFamily="34" charset="0"/>
              </a:rPr>
              <a:t>ACT WorkKeys</a:t>
            </a:r>
          </a:p>
          <a:p>
            <a:pPr lvl="1"/>
            <a:r>
              <a:rPr lang="en-US" sz="2800">
                <a:latin typeface="Arial" panose="020B0604020202020204" pitchFamily="34" charset="0"/>
              </a:rPr>
              <a:t>SAT Subject Test</a:t>
            </a:r>
          </a:p>
          <a:p>
            <a:pPr lvl="1"/>
            <a:r>
              <a:rPr lang="en-US" sz="2800">
                <a:latin typeface="Arial" panose="020B0604020202020204" pitchFamily="34" charset="0"/>
              </a:rPr>
              <a:t>AP Exam</a:t>
            </a:r>
          </a:p>
          <a:p>
            <a:pPr lvl="1"/>
            <a:r>
              <a:rPr lang="en-US" sz="2800">
                <a:latin typeface="Arial" panose="020B0604020202020204" pitchFamily="34" charset="0"/>
              </a:rPr>
              <a:t>IB Exam</a:t>
            </a:r>
          </a:p>
          <a:p>
            <a:pPr lvl="1"/>
            <a:r>
              <a:rPr lang="en-US" sz="2800">
                <a:latin typeface="Arial" panose="020B0604020202020204" pitchFamily="34" charset="0"/>
              </a:rPr>
              <a:t>Concurrent Enrollment Course</a:t>
            </a:r>
          </a:p>
          <a:p>
            <a:pPr lvl="1"/>
            <a:r>
              <a:rPr lang="en-US" sz="2800">
                <a:latin typeface="Arial" panose="020B0604020202020204" pitchFamily="34" charset="0"/>
              </a:rPr>
              <a:t>Postsecondary Course</a:t>
            </a:r>
          </a:p>
          <a:p>
            <a:pPr lvl="1"/>
            <a:r>
              <a:rPr lang="en-US" sz="2800">
                <a:latin typeface="Arial" panose="020B0604020202020204" pitchFamily="34" charset="0"/>
              </a:rPr>
              <a:t>Industry-Recognized Credential</a:t>
            </a:r>
          </a:p>
          <a:p>
            <a:pPr lvl="1"/>
            <a:r>
              <a:rPr lang="en-US" sz="2800">
                <a:latin typeface="Arial" panose="020B0604020202020204" pitchFamily="34" charset="0"/>
              </a:rPr>
              <a:t>IHE Acceptance &amp; College-Level Ability</a:t>
            </a:r>
            <a:endParaRPr lang="en-US" sz="3600"/>
          </a:p>
          <a:p>
            <a:pPr lvl="1"/>
            <a:endParaRPr lang="en-US" sz="3200"/>
          </a:p>
          <a:p>
            <a:pPr lvl="1"/>
            <a:endParaRPr lang="en-US" sz="3200"/>
          </a:p>
          <a:p>
            <a:pPr lvl="1"/>
            <a:endParaRPr lang="en-US" sz="3200"/>
          </a:p>
          <a:p>
            <a:pPr marL="0" indent="0">
              <a:buNone/>
            </a:pPr>
            <a:endParaRPr lang="en-US"/>
          </a:p>
        </p:txBody>
      </p:sp>
      <p:sp>
        <p:nvSpPr>
          <p:cNvPr id="6" name="Content Placeholder 5">
            <a:extLst>
              <a:ext uri="{FF2B5EF4-FFF2-40B4-BE49-F238E27FC236}">
                <a16:creationId xmlns:a16="http://schemas.microsoft.com/office/drawing/2014/main" id="{B2B81503-2E6F-6843-CBAF-001B05153403}"/>
              </a:ext>
            </a:extLst>
          </p:cNvPr>
          <p:cNvSpPr>
            <a:spLocks noGrp="1"/>
          </p:cNvSpPr>
          <p:nvPr>
            <p:ph sz="half" idx="2"/>
          </p:nvPr>
        </p:nvSpPr>
        <p:spPr>
          <a:xfrm>
            <a:off x="6427382" y="1549179"/>
            <a:ext cx="5181600" cy="4351338"/>
          </a:xfrm>
        </p:spPr>
        <p:txBody>
          <a:bodyPr>
            <a:normAutofit fontScale="55000" lnSpcReduction="20000"/>
          </a:bodyPr>
          <a:lstStyle/>
          <a:p>
            <a:endParaRPr lang="en-US" sz="2800"/>
          </a:p>
          <a:p>
            <a:endParaRPr lang="en-US" sz="3600">
              <a:latin typeface="Arial" panose="020B0604020202020204" pitchFamily="34" charset="0"/>
            </a:endParaRPr>
          </a:p>
          <a:p>
            <a:endParaRPr lang="en-US" sz="3600">
              <a:latin typeface="Arial" panose="020B0604020202020204" pitchFamily="34" charset="0"/>
            </a:endParaRPr>
          </a:p>
          <a:p>
            <a:r>
              <a:rPr lang="en-US" sz="3600">
                <a:latin typeface="Arial" panose="020B0604020202020204" pitchFamily="34" charset="0"/>
              </a:rPr>
              <a:t>Evidence-Based (Section 2)</a:t>
            </a:r>
          </a:p>
          <a:p>
            <a:pPr lvl="1"/>
            <a:r>
              <a:rPr lang="en-US" sz="2700">
                <a:latin typeface="Arial" panose="020B0604020202020204" pitchFamily="34" charset="0"/>
              </a:rPr>
              <a:t>Keystone Proficiency</a:t>
            </a:r>
          </a:p>
          <a:p>
            <a:pPr lvl="1"/>
            <a:r>
              <a:rPr lang="en-US" sz="2700">
                <a:latin typeface="Arial" panose="020B0604020202020204" pitchFamily="34" charset="0"/>
              </a:rPr>
              <a:t>Service-Learning Project</a:t>
            </a:r>
          </a:p>
          <a:p>
            <a:pPr lvl="1"/>
            <a:r>
              <a:rPr lang="en-US" sz="2700">
                <a:latin typeface="Arial" panose="020B0604020202020204" pitchFamily="34" charset="0"/>
              </a:rPr>
              <a:t>Internship, Externship, </a:t>
            </a:r>
          </a:p>
          <a:p>
            <a:pPr marL="457200" lvl="1" indent="0">
              <a:buNone/>
            </a:pPr>
            <a:r>
              <a:rPr lang="en-US" sz="2700">
                <a:latin typeface="Arial" panose="020B0604020202020204" pitchFamily="34" charset="0"/>
              </a:rPr>
              <a:t>	Cooperative Education Program</a:t>
            </a:r>
          </a:p>
          <a:p>
            <a:pPr lvl="1"/>
            <a:r>
              <a:rPr lang="en-US" sz="2700">
                <a:latin typeface="Arial" panose="020B0604020202020204" pitchFamily="34" charset="0"/>
              </a:rPr>
              <a:t>NCAA (DII) Compliance</a:t>
            </a:r>
          </a:p>
          <a:p>
            <a:pPr lvl="1"/>
            <a:r>
              <a:rPr lang="en-US" sz="2700">
                <a:latin typeface="Arial" panose="020B0604020202020204" pitchFamily="34" charset="0"/>
              </a:rPr>
              <a:t>Guarantee of Full-Time Employment</a:t>
            </a:r>
          </a:p>
          <a:p>
            <a:r>
              <a:rPr lang="en-US" sz="3600">
                <a:latin typeface="Arial" panose="020B0604020202020204" pitchFamily="34" charset="0"/>
              </a:rPr>
              <a:t>Q&amp;A</a:t>
            </a:r>
          </a:p>
          <a:p>
            <a:endParaRPr lang="en-US"/>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fld id="{01DB9E94-833B-45AC-8A0E-41B549F95FE2}" type="datetime1">
              <a:rPr lang="en-US" smtClean="0"/>
              <a:t>11/4/2022</a:t>
            </a:fld>
            <a:endParaRPr lang="en-US"/>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0B46-6BC2-E0CE-22A1-2A7B477B9314}"/>
              </a:ext>
            </a:extLst>
          </p:cNvPr>
          <p:cNvSpPr>
            <a:spLocks noGrp="1"/>
          </p:cNvSpPr>
          <p:nvPr>
            <p:ph type="title"/>
          </p:nvPr>
        </p:nvSpPr>
        <p:spPr/>
        <p:txBody>
          <a:bodyPr/>
          <a:lstStyle/>
          <a:p>
            <a:r>
              <a:rPr lang="en-US" b="0"/>
              <a:t>Evidence-Based Pathway</a:t>
            </a:r>
            <a:br>
              <a:rPr lang="en-US" b="0"/>
            </a:br>
            <a:r>
              <a:rPr lang="en-US" b="0"/>
              <a:t>Sections One &amp; Two</a:t>
            </a:r>
          </a:p>
        </p:txBody>
      </p:sp>
      <p:sp>
        <p:nvSpPr>
          <p:cNvPr id="3" name="Content Placeholder 2">
            <a:extLst>
              <a:ext uri="{FF2B5EF4-FFF2-40B4-BE49-F238E27FC236}">
                <a16:creationId xmlns:a16="http://schemas.microsoft.com/office/drawing/2014/main" id="{8B17D85E-1C83-DF02-1295-9F1990479F5D}"/>
              </a:ext>
            </a:extLst>
          </p:cNvPr>
          <p:cNvSpPr>
            <a:spLocks noGrp="1"/>
          </p:cNvSpPr>
          <p:nvPr>
            <p:ph idx="1"/>
          </p:nvPr>
        </p:nvSpPr>
        <p:spPr/>
        <p:txBody>
          <a:bodyPr/>
          <a:lstStyle/>
          <a:p>
            <a:pPr marL="0" indent="0">
              <a:buNone/>
            </a:pPr>
            <a:r>
              <a:rPr lang="en-US" i="1"/>
              <a:t>At least one </a:t>
            </a:r>
            <a:r>
              <a:rPr lang="en-US"/>
              <a:t>of the three pieces of evidence required under the Evidence-Based Pathway must come from the list in Section One, and </a:t>
            </a:r>
            <a:r>
              <a:rPr lang="en-US" i="1"/>
              <a:t>no more than two </a:t>
            </a:r>
            <a:r>
              <a:rPr lang="en-US"/>
              <a:t>pieces of evidence may come from the list in Section Two.</a:t>
            </a:r>
          </a:p>
          <a:p>
            <a:pPr marL="0" indent="0">
              <a:buNone/>
            </a:pPr>
            <a:endParaRPr lang="en-US"/>
          </a:p>
          <a:p>
            <a:pPr marL="0" indent="0">
              <a:buNone/>
            </a:pPr>
            <a:endParaRPr lang="en-US"/>
          </a:p>
        </p:txBody>
      </p:sp>
      <p:graphicFrame>
        <p:nvGraphicFramePr>
          <p:cNvPr id="6" name="Table 6">
            <a:extLst>
              <a:ext uri="{FF2B5EF4-FFF2-40B4-BE49-F238E27FC236}">
                <a16:creationId xmlns:a16="http://schemas.microsoft.com/office/drawing/2014/main" id="{CA98112A-8996-9F97-7DC6-F4FD4596962D}"/>
              </a:ext>
            </a:extLst>
          </p:cNvPr>
          <p:cNvGraphicFramePr>
            <a:graphicFrameLocks noGrp="1"/>
          </p:cNvGraphicFramePr>
          <p:nvPr>
            <p:extLst>
              <p:ext uri="{D42A27DB-BD31-4B8C-83A1-F6EECF244321}">
                <p14:modId xmlns:p14="http://schemas.microsoft.com/office/powerpoint/2010/main" val="3304290562"/>
              </p:ext>
            </p:extLst>
          </p:nvPr>
        </p:nvGraphicFramePr>
        <p:xfrm>
          <a:off x="2032000" y="3652145"/>
          <a:ext cx="8127999" cy="1854200"/>
        </p:xfrm>
        <a:graphic>
          <a:graphicData uri="http://schemas.openxmlformats.org/drawingml/2006/table">
            <a:tbl>
              <a:tblPr firstRow="1" bandRow="1">
                <a:tableStyleId>{7E9639D4-E3E2-4D34-9284-5A2195B3D0D7}</a:tableStyleId>
              </a:tblPr>
              <a:tblGrid>
                <a:gridCol w="2709333">
                  <a:extLst>
                    <a:ext uri="{9D8B030D-6E8A-4147-A177-3AD203B41FA5}">
                      <a16:colId xmlns:a16="http://schemas.microsoft.com/office/drawing/2014/main" val="794913556"/>
                    </a:ext>
                  </a:extLst>
                </a:gridCol>
                <a:gridCol w="2709333">
                  <a:extLst>
                    <a:ext uri="{9D8B030D-6E8A-4147-A177-3AD203B41FA5}">
                      <a16:colId xmlns:a16="http://schemas.microsoft.com/office/drawing/2014/main" val="806274888"/>
                    </a:ext>
                  </a:extLst>
                </a:gridCol>
                <a:gridCol w="2709333">
                  <a:extLst>
                    <a:ext uri="{9D8B030D-6E8A-4147-A177-3AD203B41FA5}">
                      <a16:colId xmlns:a16="http://schemas.microsoft.com/office/drawing/2014/main" val="402124236"/>
                    </a:ext>
                  </a:extLst>
                </a:gridCol>
              </a:tblGrid>
              <a:tr h="370840">
                <a:tc>
                  <a:txBody>
                    <a:bodyPr/>
                    <a:lstStyle/>
                    <a:p>
                      <a:pPr algn="ctr"/>
                      <a:r>
                        <a:rPr lang="en-US"/>
                        <a:t>Section One</a:t>
                      </a:r>
                    </a:p>
                  </a:txBody>
                  <a:tcPr anchor="ctr"/>
                </a:tc>
                <a:tc>
                  <a:txBody>
                    <a:bodyPr/>
                    <a:lstStyle/>
                    <a:p>
                      <a:pPr algn="ctr"/>
                      <a:r>
                        <a:rPr lang="en-US"/>
                        <a:t>Section Two</a:t>
                      </a:r>
                    </a:p>
                  </a:txBody>
                  <a:tcPr anchor="ctr"/>
                </a:tc>
                <a:tc>
                  <a:txBody>
                    <a:bodyPr/>
                    <a:lstStyle/>
                    <a:p>
                      <a:endParaRPr lang="en-US"/>
                    </a:p>
                  </a:txBody>
                  <a:tcPr/>
                </a:tc>
                <a:extLst>
                  <a:ext uri="{0D108BD9-81ED-4DB2-BD59-A6C34878D82A}">
                    <a16:rowId xmlns:a16="http://schemas.microsoft.com/office/drawing/2014/main" val="4149770401"/>
                  </a:ext>
                </a:extLst>
              </a:tr>
              <a:tr h="370840">
                <a:tc>
                  <a:txBody>
                    <a:bodyPr/>
                    <a:lstStyle/>
                    <a:p>
                      <a:pPr algn="ctr"/>
                      <a:r>
                        <a:rPr lang="en-US"/>
                        <a:t>0 </a:t>
                      </a:r>
                    </a:p>
                  </a:txBody>
                  <a:tcPr anchor="ctr"/>
                </a:tc>
                <a:tc>
                  <a:txBody>
                    <a:bodyPr/>
                    <a:lstStyle/>
                    <a:p>
                      <a:pPr algn="ctr"/>
                      <a:r>
                        <a:rPr lang="en-US"/>
                        <a:t>3</a:t>
                      </a:r>
                    </a:p>
                  </a:txBody>
                  <a:tcPr anchor="ctr"/>
                </a:tc>
                <a:tc>
                  <a:txBody>
                    <a:bodyPr/>
                    <a:lstStyle/>
                    <a:p>
                      <a:pPr algn="ctr"/>
                      <a:endParaRPr lang="en-US"/>
                    </a:p>
                  </a:txBody>
                  <a:tcPr anchor="ctr"/>
                </a:tc>
                <a:extLst>
                  <a:ext uri="{0D108BD9-81ED-4DB2-BD59-A6C34878D82A}">
                    <a16:rowId xmlns:a16="http://schemas.microsoft.com/office/drawing/2014/main" val="1853009785"/>
                  </a:ext>
                </a:extLst>
              </a:tr>
              <a:tr h="370840">
                <a:tc>
                  <a:txBody>
                    <a:bodyPr/>
                    <a:lstStyle/>
                    <a:p>
                      <a:pPr algn="ctr"/>
                      <a:r>
                        <a:rPr lang="en-US"/>
                        <a:t>1</a:t>
                      </a:r>
                    </a:p>
                  </a:txBody>
                  <a:tcPr anchor="ctr"/>
                </a:tc>
                <a:tc>
                  <a:txBody>
                    <a:bodyPr/>
                    <a:lstStyle/>
                    <a:p>
                      <a:pPr algn="ctr"/>
                      <a:r>
                        <a:rPr lang="en-US"/>
                        <a:t>2</a:t>
                      </a:r>
                    </a:p>
                  </a:txBody>
                  <a:tcPr anchor="ctr"/>
                </a:tc>
                <a:tc>
                  <a:txBody>
                    <a:bodyPr/>
                    <a:lstStyle/>
                    <a:p>
                      <a:pPr algn="ctr"/>
                      <a:endParaRPr lang="en-US"/>
                    </a:p>
                  </a:txBody>
                  <a:tcPr anchor="ctr"/>
                </a:tc>
                <a:extLst>
                  <a:ext uri="{0D108BD9-81ED-4DB2-BD59-A6C34878D82A}">
                    <a16:rowId xmlns:a16="http://schemas.microsoft.com/office/drawing/2014/main" val="1336625037"/>
                  </a:ext>
                </a:extLst>
              </a:tr>
              <a:tr h="370840">
                <a:tc>
                  <a:txBody>
                    <a:bodyPr/>
                    <a:lstStyle/>
                    <a:p>
                      <a:pPr algn="ctr"/>
                      <a:r>
                        <a:rPr lang="en-US"/>
                        <a:t>2</a:t>
                      </a:r>
                    </a:p>
                  </a:txBody>
                  <a:tcPr anchor="ctr"/>
                </a:tc>
                <a:tc>
                  <a:txBody>
                    <a:bodyPr/>
                    <a:lstStyle/>
                    <a:p>
                      <a:pPr algn="ctr"/>
                      <a:r>
                        <a:rPr lang="en-US"/>
                        <a:t>1</a:t>
                      </a:r>
                    </a:p>
                  </a:txBody>
                  <a:tcPr anchor="ctr"/>
                </a:tc>
                <a:tc>
                  <a:txBody>
                    <a:bodyPr/>
                    <a:lstStyle/>
                    <a:p>
                      <a:pPr algn="ctr"/>
                      <a:endParaRPr lang="en-US"/>
                    </a:p>
                  </a:txBody>
                  <a:tcPr anchor="ctr"/>
                </a:tc>
                <a:extLst>
                  <a:ext uri="{0D108BD9-81ED-4DB2-BD59-A6C34878D82A}">
                    <a16:rowId xmlns:a16="http://schemas.microsoft.com/office/drawing/2014/main" val="2134899796"/>
                  </a:ext>
                </a:extLst>
              </a:tr>
              <a:tr h="370840">
                <a:tc>
                  <a:txBody>
                    <a:bodyPr/>
                    <a:lstStyle/>
                    <a:p>
                      <a:pPr algn="ctr"/>
                      <a:r>
                        <a:rPr lang="en-US"/>
                        <a:t>3</a:t>
                      </a:r>
                    </a:p>
                  </a:txBody>
                  <a:tcPr anchor="ctr"/>
                </a:tc>
                <a:tc>
                  <a:txBody>
                    <a:bodyPr/>
                    <a:lstStyle/>
                    <a:p>
                      <a:pPr algn="ctr"/>
                      <a:r>
                        <a:rPr lang="en-US"/>
                        <a:t>0</a:t>
                      </a:r>
                    </a:p>
                  </a:txBody>
                  <a:tcPr anchor="ctr"/>
                </a:tc>
                <a:tc>
                  <a:txBody>
                    <a:bodyPr/>
                    <a:lstStyle/>
                    <a:p>
                      <a:pPr algn="ctr"/>
                      <a:endParaRPr lang="en-US" dirty="0"/>
                    </a:p>
                  </a:txBody>
                  <a:tcPr anchor="ctr"/>
                </a:tc>
                <a:extLst>
                  <a:ext uri="{0D108BD9-81ED-4DB2-BD59-A6C34878D82A}">
                    <a16:rowId xmlns:a16="http://schemas.microsoft.com/office/drawing/2014/main" val="3732704369"/>
                  </a:ext>
                </a:extLst>
              </a:tr>
            </a:tbl>
          </a:graphicData>
        </a:graphic>
      </p:graphicFrame>
      <p:pic>
        <p:nvPicPr>
          <p:cNvPr id="12" name="Graphic 11" descr="zero pieces of evidence from section 1, three pieces of evidence from section 2 - unacceptable&#10;">
            <a:extLst>
              <a:ext uri="{FF2B5EF4-FFF2-40B4-BE49-F238E27FC236}">
                <a16:creationId xmlns:a16="http://schemas.microsoft.com/office/drawing/2014/main" id="{BBD17554-C2A3-5102-5141-AFCBD74671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 uri="{837473B0-CC2E-450A-ABE3-18F120FF3D39}">
                <a1611:picAttrSrcUrl xmlns:a1611="http://schemas.microsoft.com/office/drawing/2016/11/main" r:id="rId5"/>
              </a:ext>
            </a:extLst>
          </a:blip>
          <a:stretch>
            <a:fillRect/>
          </a:stretch>
        </p:blipFill>
        <p:spPr>
          <a:xfrm>
            <a:off x="8314115" y="4090375"/>
            <a:ext cx="393931" cy="218208"/>
          </a:xfrm>
          <a:prstGeom prst="rect">
            <a:avLst/>
          </a:prstGeom>
        </p:spPr>
      </p:pic>
      <p:pic>
        <p:nvPicPr>
          <p:cNvPr id="8" name="Picture 7" descr="1 piece of evidence from section 1, two pieces of evidence from section two - acceptable">
            <a:extLst>
              <a:ext uri="{FF2B5EF4-FFF2-40B4-BE49-F238E27FC236}">
                <a16:creationId xmlns:a16="http://schemas.microsoft.com/office/drawing/2014/main" id="{7A2A403E-F0F6-2AF7-CDB5-4F01BA6EE8F4}"/>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8363953" y="4416934"/>
            <a:ext cx="493294" cy="326171"/>
          </a:xfrm>
          <a:prstGeom prst="rect">
            <a:avLst/>
          </a:prstGeom>
        </p:spPr>
      </p:pic>
      <p:pic>
        <p:nvPicPr>
          <p:cNvPr id="9" name="Picture 8" descr="Two pieces of evidence from Section 1, one piece of evidence from Section 2 - acceptable">
            <a:extLst>
              <a:ext uri="{FF2B5EF4-FFF2-40B4-BE49-F238E27FC236}">
                <a16:creationId xmlns:a16="http://schemas.microsoft.com/office/drawing/2014/main" id="{719EE553-8B54-9985-ADB4-737216E14DB5}"/>
              </a:ext>
            </a:extLst>
          </p:cNvPr>
          <p:cNvPicPr>
            <a:picLocks noChangeAspect="1"/>
          </p:cNvPicPr>
          <p:nvPr/>
        </p:nvPicPr>
        <p:blipFill>
          <a:blip r:embed="rId8"/>
          <a:stretch>
            <a:fillRect/>
          </a:stretch>
        </p:blipFill>
        <p:spPr>
          <a:xfrm>
            <a:off x="8363428" y="4780827"/>
            <a:ext cx="493819" cy="323116"/>
          </a:xfrm>
          <a:prstGeom prst="rect">
            <a:avLst/>
          </a:prstGeom>
        </p:spPr>
      </p:pic>
      <p:pic>
        <p:nvPicPr>
          <p:cNvPr id="10" name="Picture 9" descr="3 pieces of evidence from section 1, zero pieces of evidence from section 2 - acceptable">
            <a:extLst>
              <a:ext uri="{FF2B5EF4-FFF2-40B4-BE49-F238E27FC236}">
                <a16:creationId xmlns:a16="http://schemas.microsoft.com/office/drawing/2014/main" id="{94BFB1C3-0CC6-FAC2-0209-1DC790389079}"/>
              </a:ext>
            </a:extLst>
          </p:cNvPr>
          <p:cNvPicPr>
            <a:picLocks noChangeAspect="1"/>
          </p:cNvPicPr>
          <p:nvPr/>
        </p:nvPicPr>
        <p:blipFill>
          <a:blip r:embed="rId8"/>
          <a:stretch>
            <a:fillRect/>
          </a:stretch>
        </p:blipFill>
        <p:spPr>
          <a:xfrm>
            <a:off x="8363427" y="5162447"/>
            <a:ext cx="493819" cy="323116"/>
          </a:xfrm>
          <a:prstGeom prst="rect">
            <a:avLst/>
          </a:prstGeom>
        </p:spPr>
      </p:pic>
      <p:sp>
        <p:nvSpPr>
          <p:cNvPr id="7" name="TextBox 6">
            <a:extLst>
              <a:ext uri="{FF2B5EF4-FFF2-40B4-BE49-F238E27FC236}">
                <a16:creationId xmlns:a16="http://schemas.microsoft.com/office/drawing/2014/main" id="{17F29B83-E752-A2CF-EADD-C3A6BAB86FC4}"/>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9BD1106-332F-352B-0D2E-F9C000627989}"/>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16FB19EF-95A7-DA1B-27CB-EC91C0E87901}"/>
              </a:ext>
            </a:extLst>
          </p:cNvPr>
          <p:cNvSpPr>
            <a:spLocks noGrp="1"/>
          </p:cNvSpPr>
          <p:nvPr>
            <p:ph type="sldNum" sz="quarter" idx="12"/>
          </p:nvPr>
        </p:nvSpPr>
        <p:spPr/>
        <p:txBody>
          <a:bodyPr/>
          <a:lstStyle/>
          <a:p>
            <a:fld id="{B24F5015-3417-4B27-A586-E4CCF4D77832}" type="slidenum">
              <a:rPr lang="en-US" smtClean="0"/>
              <a:t>20</a:t>
            </a:fld>
            <a:endParaRPr lang="en-US"/>
          </a:p>
        </p:txBody>
      </p:sp>
    </p:spTree>
    <p:extLst>
      <p:ext uri="{BB962C8B-B14F-4D97-AF65-F5344CB8AC3E}">
        <p14:creationId xmlns:p14="http://schemas.microsoft.com/office/powerpoint/2010/main" val="3496721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ED0A1-FF9F-AEA5-6E63-F8A40FCFFC6D}"/>
              </a:ext>
            </a:extLst>
          </p:cNvPr>
          <p:cNvSpPr>
            <a:spLocks noGrp="1"/>
          </p:cNvSpPr>
          <p:nvPr>
            <p:ph type="title"/>
          </p:nvPr>
        </p:nvSpPr>
        <p:spPr/>
        <p:txBody>
          <a:bodyPr/>
          <a:lstStyle/>
          <a:p>
            <a:r>
              <a:rPr lang="en-US" b="0"/>
              <a:t>Collecting More than One of the </a:t>
            </a:r>
            <a:br>
              <a:rPr lang="en-US" b="0"/>
            </a:br>
            <a:r>
              <a:rPr lang="en-US" b="0"/>
              <a:t>Same Type of Evidence</a:t>
            </a:r>
            <a:endParaRPr lang="en-US"/>
          </a:p>
        </p:txBody>
      </p:sp>
      <p:graphicFrame>
        <p:nvGraphicFramePr>
          <p:cNvPr id="7" name="Table 7">
            <a:extLst>
              <a:ext uri="{FF2B5EF4-FFF2-40B4-BE49-F238E27FC236}">
                <a16:creationId xmlns:a16="http://schemas.microsoft.com/office/drawing/2014/main" id="{D1546978-2EBC-892A-B8AF-8A5E66A3BC66}"/>
              </a:ext>
            </a:extLst>
          </p:cNvPr>
          <p:cNvGraphicFramePr>
            <a:graphicFrameLocks noGrp="1"/>
          </p:cNvGraphicFramePr>
          <p:nvPr>
            <p:ph idx="1"/>
            <p:extLst>
              <p:ext uri="{D42A27DB-BD31-4B8C-83A1-F6EECF244321}">
                <p14:modId xmlns:p14="http://schemas.microsoft.com/office/powerpoint/2010/main" val="2735053874"/>
              </p:ext>
            </p:extLst>
          </p:nvPr>
        </p:nvGraphicFramePr>
        <p:xfrm>
          <a:off x="838200" y="1825625"/>
          <a:ext cx="10515600" cy="4333240"/>
        </p:xfrm>
        <a:graphic>
          <a:graphicData uri="http://schemas.openxmlformats.org/drawingml/2006/table">
            <a:tbl>
              <a:tblPr firstRow="1" bandRow="1">
                <a:tableStyleId>{7E9639D4-E3E2-4D34-9284-5A2195B3D0D7}</a:tableStyleId>
              </a:tblPr>
              <a:tblGrid>
                <a:gridCol w="5257800">
                  <a:extLst>
                    <a:ext uri="{9D8B030D-6E8A-4147-A177-3AD203B41FA5}">
                      <a16:colId xmlns:a16="http://schemas.microsoft.com/office/drawing/2014/main" val="331357958"/>
                    </a:ext>
                  </a:extLst>
                </a:gridCol>
                <a:gridCol w="5257800">
                  <a:extLst>
                    <a:ext uri="{9D8B030D-6E8A-4147-A177-3AD203B41FA5}">
                      <a16:colId xmlns:a16="http://schemas.microsoft.com/office/drawing/2014/main" val="1338175697"/>
                    </a:ext>
                  </a:extLst>
                </a:gridCol>
              </a:tblGrid>
              <a:tr h="370840">
                <a:tc>
                  <a:txBody>
                    <a:bodyPr/>
                    <a:lstStyle/>
                    <a:p>
                      <a:pPr algn="ctr"/>
                      <a:r>
                        <a:rPr lang="en-US"/>
                        <a:t>Section One Criteria: May Satisfy Once </a:t>
                      </a:r>
                    </a:p>
                    <a:p>
                      <a:pPr algn="ctr"/>
                      <a:r>
                        <a:rPr lang="en-US" sz="1200"/>
                        <a:t>(1 Piece of Evidence)</a:t>
                      </a:r>
                    </a:p>
                  </a:txBody>
                  <a:tcPr anchor="ctr"/>
                </a:tc>
                <a:tc>
                  <a:txBody>
                    <a:bodyPr/>
                    <a:lstStyle/>
                    <a:p>
                      <a:pPr algn="ctr"/>
                      <a:r>
                        <a:rPr lang="en-US"/>
                        <a:t>Section One Criteria: May Satisfy More than Once </a:t>
                      </a:r>
                    </a:p>
                    <a:p>
                      <a:pPr algn="ctr"/>
                      <a:r>
                        <a:rPr lang="en-US" sz="1200"/>
                        <a:t>(up to 3 Pieces of Evidence)</a:t>
                      </a:r>
                    </a:p>
                  </a:txBody>
                  <a:tcPr anchor="ctr"/>
                </a:tc>
                <a:extLst>
                  <a:ext uri="{0D108BD9-81ED-4DB2-BD59-A6C34878D82A}">
                    <a16:rowId xmlns:a16="http://schemas.microsoft.com/office/drawing/2014/main" val="2233504233"/>
                  </a:ext>
                </a:extLst>
              </a:tr>
              <a:tr h="370840">
                <a:tc>
                  <a:txBody>
                    <a:bodyPr/>
                    <a:lstStyle/>
                    <a:p>
                      <a:r>
                        <a:rPr lang="en-US"/>
                        <a:t>ACT WorkKeys</a:t>
                      </a:r>
                    </a:p>
                  </a:txBody>
                  <a:tcPr/>
                </a:tc>
                <a:tc>
                  <a:txBody>
                    <a:bodyPr/>
                    <a:lstStyle/>
                    <a:p>
                      <a:r>
                        <a:rPr lang="en-US"/>
                        <a:t>SAT Subject Test</a:t>
                      </a:r>
                    </a:p>
                  </a:txBody>
                  <a:tcPr/>
                </a:tc>
                <a:extLst>
                  <a:ext uri="{0D108BD9-81ED-4DB2-BD59-A6C34878D82A}">
                    <a16:rowId xmlns:a16="http://schemas.microsoft.com/office/drawing/2014/main" val="2891561443"/>
                  </a:ext>
                </a:extLst>
              </a:tr>
              <a:tr h="370840">
                <a:tc>
                  <a:txBody>
                    <a:bodyPr/>
                    <a:lstStyle/>
                    <a:p>
                      <a:r>
                        <a:rPr lang="en-US"/>
                        <a:t>IHE Acceptance &amp; College Coursework Ability</a:t>
                      </a:r>
                    </a:p>
                  </a:txBody>
                  <a:tcPr/>
                </a:tc>
                <a:tc>
                  <a:txBody>
                    <a:bodyPr/>
                    <a:lstStyle/>
                    <a:p>
                      <a:r>
                        <a:rPr lang="en-US"/>
                        <a:t>AP Exam Score </a:t>
                      </a:r>
                    </a:p>
                  </a:txBody>
                  <a:tcPr/>
                </a:tc>
                <a:extLst>
                  <a:ext uri="{0D108BD9-81ED-4DB2-BD59-A6C34878D82A}">
                    <a16:rowId xmlns:a16="http://schemas.microsoft.com/office/drawing/2014/main" val="915114890"/>
                  </a:ext>
                </a:extLst>
              </a:tr>
              <a:tr h="370840">
                <a:tc>
                  <a:txBody>
                    <a:bodyPr/>
                    <a:lstStyle/>
                    <a:p>
                      <a:endParaRPr lang="en-US"/>
                    </a:p>
                  </a:txBody>
                  <a:tcPr/>
                </a:tc>
                <a:tc>
                  <a:txBody>
                    <a:bodyPr/>
                    <a:lstStyle/>
                    <a:p>
                      <a:r>
                        <a:rPr lang="en-US"/>
                        <a:t>IB Exam Score</a:t>
                      </a:r>
                    </a:p>
                  </a:txBody>
                  <a:tcPr/>
                </a:tc>
                <a:extLst>
                  <a:ext uri="{0D108BD9-81ED-4DB2-BD59-A6C34878D82A}">
                    <a16:rowId xmlns:a16="http://schemas.microsoft.com/office/drawing/2014/main" val="3645244459"/>
                  </a:ext>
                </a:extLst>
              </a:tr>
              <a:tr h="370840">
                <a:tc>
                  <a:txBody>
                    <a:bodyPr/>
                    <a:lstStyle/>
                    <a:p>
                      <a:endParaRPr lang="en-US"/>
                    </a:p>
                  </a:txBody>
                  <a:tcPr/>
                </a:tc>
                <a:tc>
                  <a:txBody>
                    <a:bodyPr/>
                    <a:lstStyle/>
                    <a:p>
                      <a:r>
                        <a:rPr lang="en-US"/>
                        <a:t>Concurrent Enrollment or Other Postsecondary Course</a:t>
                      </a:r>
                    </a:p>
                  </a:txBody>
                  <a:tcPr/>
                </a:tc>
                <a:extLst>
                  <a:ext uri="{0D108BD9-81ED-4DB2-BD59-A6C34878D82A}">
                    <a16:rowId xmlns:a16="http://schemas.microsoft.com/office/drawing/2014/main" val="4204441915"/>
                  </a:ext>
                </a:extLst>
              </a:tr>
              <a:tr h="370840">
                <a:tc>
                  <a:txBody>
                    <a:bodyPr/>
                    <a:lstStyle/>
                    <a:p>
                      <a:endParaRPr lang="en-US"/>
                    </a:p>
                  </a:txBody>
                  <a:tcPr/>
                </a:tc>
                <a:tc>
                  <a:txBody>
                    <a:bodyPr/>
                    <a:lstStyle/>
                    <a:p>
                      <a:r>
                        <a:rPr lang="en-US"/>
                        <a:t>Industry-Recognized Credential</a:t>
                      </a:r>
                    </a:p>
                  </a:txBody>
                  <a:tcPr/>
                </a:tc>
                <a:extLst>
                  <a:ext uri="{0D108BD9-81ED-4DB2-BD59-A6C34878D82A}">
                    <a16:rowId xmlns:a16="http://schemas.microsoft.com/office/drawing/2014/main" val="3817786425"/>
                  </a:ext>
                </a:extLst>
              </a:tr>
              <a:tr h="370840">
                <a:tc>
                  <a:txBody>
                    <a:bodyPr/>
                    <a:lstStyle/>
                    <a:p>
                      <a:pPr algn="ctr"/>
                      <a:r>
                        <a:rPr lang="en-US" b="1" dirty="0">
                          <a:solidFill>
                            <a:schemeClr val="bg1"/>
                          </a:solidFill>
                        </a:rPr>
                        <a:t>Section Two Criteria: May Satisfy Once </a:t>
                      </a:r>
                    </a:p>
                    <a:p>
                      <a:pPr algn="ctr"/>
                      <a:r>
                        <a:rPr lang="en-US" sz="1200" b="1" dirty="0">
                          <a:solidFill>
                            <a:schemeClr val="bg1"/>
                          </a:solidFill>
                        </a:rPr>
                        <a:t>(1 Piece of Evidence)</a:t>
                      </a:r>
                    </a:p>
                  </a:txBody>
                  <a:tcPr anchor="ctr">
                    <a:solidFill>
                      <a:schemeClr val="tx1"/>
                    </a:solidFill>
                  </a:tcPr>
                </a:tc>
                <a:tc>
                  <a:txBody>
                    <a:bodyPr/>
                    <a:lstStyle/>
                    <a:p>
                      <a:pPr algn="ctr"/>
                      <a:r>
                        <a:rPr lang="en-US" b="1" dirty="0">
                          <a:solidFill>
                            <a:schemeClr val="bg1"/>
                          </a:solidFill>
                        </a:rPr>
                        <a:t>Section Two Criteria: May Satisfy More than Once </a:t>
                      </a:r>
                    </a:p>
                    <a:p>
                      <a:pPr algn="ctr"/>
                      <a:r>
                        <a:rPr lang="en-US" sz="1200" b="1" dirty="0">
                          <a:solidFill>
                            <a:schemeClr val="bg1"/>
                          </a:solidFill>
                        </a:rPr>
                        <a:t>(up to 2 Pieces of Evidence)</a:t>
                      </a:r>
                    </a:p>
                  </a:txBody>
                  <a:tcPr anchor="ctr">
                    <a:solidFill>
                      <a:schemeClr val="tx1"/>
                    </a:solidFill>
                  </a:tcPr>
                </a:tc>
                <a:extLst>
                  <a:ext uri="{0D108BD9-81ED-4DB2-BD59-A6C34878D82A}">
                    <a16:rowId xmlns:a16="http://schemas.microsoft.com/office/drawing/2014/main" val="3470481152"/>
                  </a:ext>
                </a:extLst>
              </a:tr>
              <a:tr h="370840">
                <a:tc>
                  <a:txBody>
                    <a:bodyPr/>
                    <a:lstStyle/>
                    <a:p>
                      <a:r>
                        <a:rPr lang="en-US"/>
                        <a:t>NCAA Compliance &amp; Minimum GPA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Keystone Proficiency</a:t>
                      </a:r>
                    </a:p>
                  </a:txBody>
                  <a:tcPr/>
                </a:tc>
                <a:extLst>
                  <a:ext uri="{0D108BD9-81ED-4DB2-BD59-A6C34878D82A}">
                    <a16:rowId xmlns:a16="http://schemas.microsoft.com/office/drawing/2014/main" val="4268311328"/>
                  </a:ext>
                </a:extLst>
              </a:tr>
              <a:tr h="370840">
                <a:tc>
                  <a:txBody>
                    <a:bodyPr/>
                    <a:lstStyle/>
                    <a:p>
                      <a:r>
                        <a:rPr lang="en-US"/>
                        <a:t>Guarantee of Full-Time Employment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Service-Learning Project</a:t>
                      </a:r>
                    </a:p>
                  </a:txBody>
                  <a:tcPr/>
                </a:tc>
                <a:extLst>
                  <a:ext uri="{0D108BD9-81ED-4DB2-BD59-A6C34878D82A}">
                    <a16:rowId xmlns:a16="http://schemas.microsoft.com/office/drawing/2014/main" val="3617731802"/>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Internship, Externship, or Cooperative Education Program</a:t>
                      </a:r>
                    </a:p>
                  </a:txBody>
                  <a:tcPr/>
                </a:tc>
                <a:extLst>
                  <a:ext uri="{0D108BD9-81ED-4DB2-BD59-A6C34878D82A}">
                    <a16:rowId xmlns:a16="http://schemas.microsoft.com/office/drawing/2014/main" val="1889353668"/>
                  </a:ext>
                </a:extLst>
              </a:tr>
            </a:tbl>
          </a:graphicData>
        </a:graphic>
      </p:graphicFrame>
      <p:sp>
        <p:nvSpPr>
          <p:cNvPr id="4" name="Date Placeholder 3">
            <a:extLst>
              <a:ext uri="{FF2B5EF4-FFF2-40B4-BE49-F238E27FC236}">
                <a16:creationId xmlns:a16="http://schemas.microsoft.com/office/drawing/2014/main" id="{3383A0FC-1238-DBA3-55BB-26723761E2F1}"/>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04758D9-38E9-FD2E-9DFC-8263B991939B}"/>
              </a:ext>
            </a:extLst>
          </p:cNvPr>
          <p:cNvSpPr>
            <a:spLocks noGrp="1"/>
          </p:cNvSpPr>
          <p:nvPr>
            <p:ph type="sldNum" sz="quarter" idx="12"/>
          </p:nvPr>
        </p:nvSpPr>
        <p:spPr/>
        <p:txBody>
          <a:bodyPr/>
          <a:lstStyle/>
          <a:p>
            <a:fld id="{B24F5015-3417-4B27-A586-E4CCF4D77832}" type="slidenum">
              <a:rPr lang="en-US" smtClean="0"/>
              <a:t>21</a:t>
            </a:fld>
            <a:endParaRPr lang="en-US"/>
          </a:p>
        </p:txBody>
      </p:sp>
      <p:sp>
        <p:nvSpPr>
          <p:cNvPr id="3" name="TextBox 2">
            <a:extLst>
              <a:ext uri="{FF2B5EF4-FFF2-40B4-BE49-F238E27FC236}">
                <a16:creationId xmlns:a16="http://schemas.microsoft.com/office/drawing/2014/main" id="{2FD6D74A-3DA6-3FD0-1534-F48B3F3B6B5E}"/>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1119027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1B25-68AE-0942-DC89-C37913105C41}"/>
              </a:ext>
            </a:extLst>
          </p:cNvPr>
          <p:cNvSpPr>
            <a:spLocks noGrp="1"/>
          </p:cNvSpPr>
          <p:nvPr>
            <p:ph type="title"/>
          </p:nvPr>
        </p:nvSpPr>
        <p:spPr/>
        <p:txBody>
          <a:bodyPr/>
          <a:lstStyle/>
          <a:p>
            <a:r>
              <a:rPr lang="en-US"/>
              <a:t>Evidence-Based Pathway</a:t>
            </a:r>
          </a:p>
        </p:txBody>
      </p:sp>
      <p:sp>
        <p:nvSpPr>
          <p:cNvPr id="3" name="Text Placeholder 2">
            <a:extLst>
              <a:ext uri="{FF2B5EF4-FFF2-40B4-BE49-F238E27FC236}">
                <a16:creationId xmlns:a16="http://schemas.microsoft.com/office/drawing/2014/main" id="{1D876C54-4040-9DB2-086B-494F82D8ABAD}"/>
              </a:ext>
            </a:extLst>
          </p:cNvPr>
          <p:cNvSpPr>
            <a:spLocks noGrp="1"/>
          </p:cNvSpPr>
          <p:nvPr>
            <p:ph type="body" idx="1"/>
          </p:nvPr>
        </p:nvSpPr>
        <p:spPr/>
        <p:txBody>
          <a:bodyPr/>
          <a:lstStyle/>
          <a:p>
            <a:r>
              <a:rPr lang="en-US"/>
              <a:t>Section One Criteria</a:t>
            </a:r>
          </a:p>
        </p:txBody>
      </p:sp>
      <p:sp>
        <p:nvSpPr>
          <p:cNvPr id="4" name="Date Placeholder 3">
            <a:extLst>
              <a:ext uri="{FF2B5EF4-FFF2-40B4-BE49-F238E27FC236}">
                <a16:creationId xmlns:a16="http://schemas.microsoft.com/office/drawing/2014/main" id="{705CB6BA-447E-8ACD-984C-A4A1B8FF6880}"/>
              </a:ext>
            </a:extLst>
          </p:cNvPr>
          <p:cNvSpPr>
            <a:spLocks noGrp="1"/>
          </p:cNvSpPr>
          <p:nvPr>
            <p:ph type="dt" sz="half" idx="10"/>
          </p:nvPr>
        </p:nvSpPr>
        <p:spPr/>
        <p:txBody>
          <a:bodyPr/>
          <a:lstStyle/>
          <a:p>
            <a:fld id="{A918DB6E-6D70-4FEC-A112-5F97BC4AEE43}" type="datetime1">
              <a:rPr lang="en-US" smtClean="0"/>
              <a:t>11/4/2022</a:t>
            </a:fld>
            <a:endParaRPr lang="en-US"/>
          </a:p>
        </p:txBody>
      </p:sp>
      <p:sp>
        <p:nvSpPr>
          <p:cNvPr id="5" name="Slide Number Placeholder 4">
            <a:extLst>
              <a:ext uri="{FF2B5EF4-FFF2-40B4-BE49-F238E27FC236}">
                <a16:creationId xmlns:a16="http://schemas.microsoft.com/office/drawing/2014/main" id="{7ADE85DA-C3BA-24B7-C553-3EE3B277DFC6}"/>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1111801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ATTAIN SILVER LEVEL ON THE </a:t>
            </a:r>
            <a:br>
              <a:rPr lang="en-US" u="sng"/>
            </a:br>
            <a:r>
              <a:rPr lang="en-US" u="sng"/>
              <a:t>ACT WORKKEYS</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attain a </a:t>
            </a:r>
            <a:r>
              <a:rPr lang="en-US" i="1"/>
              <a:t>Silver Level</a:t>
            </a:r>
            <a:r>
              <a:rPr lang="en-US"/>
              <a:t> on the ACT WorkKeys NCRC.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1763276019"/>
              </p:ext>
            </p:extLst>
          </p:nvPr>
        </p:nvGraphicFramePr>
        <p:xfrm>
          <a:off x="3581400" y="3086894"/>
          <a:ext cx="7772400" cy="175260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WorkKeys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Attain Silver Level on the ACT WorkKeys</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7" name="TextBox 6">
            <a:extLst>
              <a:ext uri="{FF2B5EF4-FFF2-40B4-BE49-F238E27FC236}">
                <a16:creationId xmlns:a16="http://schemas.microsoft.com/office/drawing/2014/main" id="{479A0463-CE4D-7144-B11B-70F189649C48}"/>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23</a:t>
            </a:fld>
            <a:endParaRPr lang="en-US"/>
          </a:p>
        </p:txBody>
      </p:sp>
    </p:spTree>
    <p:extLst>
      <p:ext uri="{BB962C8B-B14F-4D97-AF65-F5344CB8AC3E}">
        <p14:creationId xmlns:p14="http://schemas.microsoft.com/office/powerpoint/2010/main" val="611739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SCORE 630 OR HIGHER ON ANY </a:t>
            </a:r>
            <a:br>
              <a:rPr lang="en-US" u="sng"/>
            </a:br>
            <a:r>
              <a:rPr lang="en-US" u="sng"/>
              <a:t>SAT SUBJECT TEST</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score 630 or higher on</a:t>
            </a:r>
            <a:r>
              <a:rPr lang="en-US" i="1"/>
              <a:t> any </a:t>
            </a:r>
            <a:r>
              <a:rPr lang="en-US"/>
              <a:t>SAT Subject Test.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4010116649"/>
              </p:ext>
            </p:extLst>
          </p:nvPr>
        </p:nvGraphicFramePr>
        <p:xfrm>
          <a:off x="3581400" y="3086894"/>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SAT Subject Test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Score 630 or higher on any SAT Subject Test</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7" name="TextBox 6">
            <a:extLst>
              <a:ext uri="{FF2B5EF4-FFF2-40B4-BE49-F238E27FC236}">
                <a16:creationId xmlns:a16="http://schemas.microsoft.com/office/drawing/2014/main" id="{3217A4EF-91CF-2BB5-F7C5-D48D777C998E}"/>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24</a:t>
            </a:fld>
            <a:endParaRPr lang="en-US"/>
          </a:p>
        </p:txBody>
      </p:sp>
      <p:pic>
        <p:nvPicPr>
          <p:cNvPr id="8" name="Picture 7">
            <a:extLst>
              <a:ext uri="{FF2B5EF4-FFF2-40B4-BE49-F238E27FC236}">
                <a16:creationId xmlns:a16="http://schemas.microsoft.com/office/drawing/2014/main" id="{0585D585-635C-2A98-D2F3-93A745D3031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1521440" y="1027906"/>
            <a:ext cx="670560" cy="670560"/>
          </a:xfrm>
          <a:prstGeom prst="rect">
            <a:avLst/>
          </a:prstGeom>
        </p:spPr>
      </p:pic>
    </p:spTree>
    <p:extLst>
      <p:ext uri="{BB962C8B-B14F-4D97-AF65-F5344CB8AC3E}">
        <p14:creationId xmlns:p14="http://schemas.microsoft.com/office/powerpoint/2010/main" val="2177814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SCORE 3 OR HIGHER ON ANY </a:t>
            </a:r>
            <a:br>
              <a:rPr lang="en-US" u="sng"/>
            </a:br>
            <a:r>
              <a:rPr lang="en-US" u="sng"/>
              <a:t>AP EXAM</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score A 3 or higher on</a:t>
            </a:r>
            <a:r>
              <a:rPr lang="en-US" i="1"/>
              <a:t> any</a:t>
            </a:r>
            <a:r>
              <a:rPr lang="en-US"/>
              <a:t> AP Exam.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1759018106"/>
              </p:ext>
            </p:extLst>
          </p:nvPr>
        </p:nvGraphicFramePr>
        <p:xfrm>
          <a:off x="3581400" y="3086894"/>
          <a:ext cx="7772400" cy="175260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AP Exam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Score 3 or higher on any AP Exam</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A327BE9F-F6A7-17FC-D2A5-A4CC610F392F}"/>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25</a:t>
            </a:fld>
            <a:endParaRPr lang="en-US"/>
          </a:p>
        </p:txBody>
      </p:sp>
      <p:pic>
        <p:nvPicPr>
          <p:cNvPr id="7" name="Picture 6">
            <a:extLst>
              <a:ext uri="{FF2B5EF4-FFF2-40B4-BE49-F238E27FC236}">
                <a16:creationId xmlns:a16="http://schemas.microsoft.com/office/drawing/2014/main" id="{82CB8C8C-5AB6-2BCD-4BA1-61F38C6D71F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521382" y="1027906"/>
            <a:ext cx="670618" cy="670618"/>
          </a:xfrm>
          <a:prstGeom prst="rect">
            <a:avLst/>
          </a:prstGeom>
        </p:spPr>
      </p:pic>
    </p:spTree>
    <p:extLst>
      <p:ext uri="{BB962C8B-B14F-4D97-AF65-F5344CB8AC3E}">
        <p14:creationId xmlns:p14="http://schemas.microsoft.com/office/powerpoint/2010/main" val="451025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SCORE 3 OR HIGHER ON ANY </a:t>
            </a:r>
            <a:br>
              <a:rPr lang="en-US" u="sng"/>
            </a:br>
            <a:r>
              <a:rPr lang="en-US" u="sng"/>
              <a:t>IB EXAM</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score A 3 or higher on</a:t>
            </a:r>
            <a:r>
              <a:rPr lang="en-US" i="1"/>
              <a:t> any</a:t>
            </a:r>
            <a:r>
              <a:rPr lang="en-US"/>
              <a:t> IB Exam.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2478696973"/>
              </p:ext>
            </p:extLst>
          </p:nvPr>
        </p:nvGraphicFramePr>
        <p:xfrm>
          <a:off x="3581400" y="3086894"/>
          <a:ext cx="7772400" cy="175260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IB Exam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Score 3 or higher on any IB Exam</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10" name="TextBox 9">
            <a:extLst>
              <a:ext uri="{FF2B5EF4-FFF2-40B4-BE49-F238E27FC236}">
                <a16:creationId xmlns:a16="http://schemas.microsoft.com/office/drawing/2014/main" id="{83EDC754-2248-5242-C37A-4C601D6F0F7B}"/>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26</a:t>
            </a:fld>
            <a:endParaRPr lang="en-US"/>
          </a:p>
        </p:txBody>
      </p:sp>
      <p:pic>
        <p:nvPicPr>
          <p:cNvPr id="7" name="Picture 6">
            <a:extLst>
              <a:ext uri="{FF2B5EF4-FFF2-40B4-BE49-F238E27FC236}">
                <a16:creationId xmlns:a16="http://schemas.microsoft.com/office/drawing/2014/main" id="{56242F70-13B2-E30A-02DD-72AD2CD1267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521382" y="1020070"/>
            <a:ext cx="670618" cy="670618"/>
          </a:xfrm>
          <a:prstGeom prst="rect">
            <a:avLst/>
          </a:prstGeom>
        </p:spPr>
      </p:pic>
    </p:spTree>
    <p:extLst>
      <p:ext uri="{BB962C8B-B14F-4D97-AF65-F5344CB8AC3E}">
        <p14:creationId xmlns:p14="http://schemas.microsoft.com/office/powerpoint/2010/main" val="2128325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SUCCESSFULLY COMPLETE ANY </a:t>
            </a:r>
            <a:br>
              <a:rPr lang="en-US" u="sng"/>
            </a:br>
            <a:r>
              <a:rPr lang="en-US" u="sng"/>
              <a:t>CONCURRENT ENROLLMENT COURSE</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successfully complete </a:t>
            </a:r>
            <a:r>
              <a:rPr lang="en-US" i="1"/>
              <a:t>any </a:t>
            </a:r>
            <a:r>
              <a:rPr lang="en-US"/>
              <a:t>concurrent enrollment course.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4263197914"/>
              </p:ext>
            </p:extLst>
          </p:nvPr>
        </p:nvGraphicFramePr>
        <p:xfrm>
          <a:off x="3581400" y="3086894"/>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Concurrent Enrollment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Successfully complete any concurrent enrollment course</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E8C2664A-A830-7767-B782-E2D275AF9DFA}"/>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27</a:t>
            </a:fld>
            <a:endParaRPr lang="en-US"/>
          </a:p>
        </p:txBody>
      </p:sp>
      <p:pic>
        <p:nvPicPr>
          <p:cNvPr id="7" name="Picture 6">
            <a:extLst>
              <a:ext uri="{FF2B5EF4-FFF2-40B4-BE49-F238E27FC236}">
                <a16:creationId xmlns:a16="http://schemas.microsoft.com/office/drawing/2014/main" id="{E869C459-9E89-9A99-B5A7-6AF530B3519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521382" y="1027906"/>
            <a:ext cx="670618" cy="670618"/>
          </a:xfrm>
          <a:prstGeom prst="rect">
            <a:avLst/>
          </a:prstGeom>
        </p:spPr>
      </p:pic>
    </p:spTree>
    <p:extLst>
      <p:ext uri="{BB962C8B-B14F-4D97-AF65-F5344CB8AC3E}">
        <p14:creationId xmlns:p14="http://schemas.microsoft.com/office/powerpoint/2010/main" val="714232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SUCCESSFULLY COMPLETE ANY </a:t>
            </a:r>
            <a:br>
              <a:rPr lang="en-US" u="sng"/>
            </a:br>
            <a:r>
              <a:rPr lang="en-US" u="sng"/>
              <a:t>POSTSECONDARY COURSE</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successfully complete </a:t>
            </a:r>
            <a:r>
              <a:rPr lang="en-US" i="1"/>
              <a:t>any</a:t>
            </a:r>
            <a:r>
              <a:rPr lang="en-US"/>
              <a:t> postsecondary course.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3016373932"/>
              </p:ext>
            </p:extLst>
          </p:nvPr>
        </p:nvGraphicFramePr>
        <p:xfrm>
          <a:off x="3581400" y="3086894"/>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Postsecondary Course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Successfully complete any postsecondary course</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54CCD0B5-03D3-0C3A-9D57-591EBF78E2BE}"/>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28</a:t>
            </a:fld>
            <a:endParaRPr lang="en-US"/>
          </a:p>
        </p:txBody>
      </p:sp>
      <p:pic>
        <p:nvPicPr>
          <p:cNvPr id="7" name="Picture 6">
            <a:extLst>
              <a:ext uri="{FF2B5EF4-FFF2-40B4-BE49-F238E27FC236}">
                <a16:creationId xmlns:a16="http://schemas.microsoft.com/office/drawing/2014/main" id="{B8ABA487-6A56-627F-A920-97335D63CF9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521382" y="1027906"/>
            <a:ext cx="670618" cy="670618"/>
          </a:xfrm>
          <a:prstGeom prst="rect">
            <a:avLst/>
          </a:prstGeom>
        </p:spPr>
      </p:pic>
    </p:spTree>
    <p:extLst>
      <p:ext uri="{BB962C8B-B14F-4D97-AF65-F5344CB8AC3E}">
        <p14:creationId xmlns:p14="http://schemas.microsoft.com/office/powerpoint/2010/main" val="3236525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8700C-9C9D-88D9-5A85-1BFD23AC8995}"/>
              </a:ext>
            </a:extLst>
          </p:cNvPr>
          <p:cNvSpPr>
            <a:spLocks noGrp="1"/>
          </p:cNvSpPr>
          <p:nvPr>
            <p:ph type="title"/>
          </p:nvPr>
        </p:nvSpPr>
        <p:spPr/>
        <p:txBody>
          <a:bodyPr/>
          <a:lstStyle/>
          <a:p>
            <a:r>
              <a:rPr lang="en-US" b="0"/>
              <a:t>Concurrent Enrollment Course vs. </a:t>
            </a:r>
            <a:br>
              <a:rPr lang="en-US" b="0"/>
            </a:br>
            <a:r>
              <a:rPr lang="en-US" b="0"/>
              <a:t>Postsecondary Course</a:t>
            </a:r>
          </a:p>
        </p:txBody>
      </p:sp>
      <p:sp>
        <p:nvSpPr>
          <p:cNvPr id="3" name="Content Placeholder 2">
            <a:extLst>
              <a:ext uri="{FF2B5EF4-FFF2-40B4-BE49-F238E27FC236}">
                <a16:creationId xmlns:a16="http://schemas.microsoft.com/office/drawing/2014/main" id="{12F4BACB-DD83-ACC3-9384-A4A02F10373A}"/>
              </a:ext>
            </a:extLst>
          </p:cNvPr>
          <p:cNvSpPr>
            <a:spLocks noGrp="1"/>
          </p:cNvSpPr>
          <p:nvPr>
            <p:ph idx="1"/>
          </p:nvPr>
        </p:nvSpPr>
        <p:spPr/>
        <p:txBody>
          <a:bodyPr/>
          <a:lstStyle/>
          <a:p>
            <a:pPr marL="0" indent="0">
              <a:buNone/>
            </a:pPr>
            <a:r>
              <a:rPr lang="en-US"/>
              <a:t>A </a:t>
            </a:r>
            <a:r>
              <a:rPr lang="en-US" u="sng"/>
              <a:t>concurrent enrollment course </a:t>
            </a:r>
            <a:r>
              <a:rPr lang="en-US"/>
              <a:t>is </a:t>
            </a:r>
            <a:r>
              <a:rPr lang="en-US">
                <a:solidFill>
                  <a:srgbClr val="082A3D"/>
                </a:solidFill>
              </a:rPr>
              <a:t>“a</a:t>
            </a:r>
            <a:r>
              <a:rPr lang="en-US" b="0" i="0">
                <a:solidFill>
                  <a:srgbClr val="082A3D"/>
                </a:solidFill>
                <a:effectLst/>
                <a:latin typeface="proxima-nova"/>
              </a:rPr>
              <a:t> course in which a secondary student is enrolled and, upon successful completion of which, </a:t>
            </a:r>
            <a:r>
              <a:rPr lang="en-US" b="1" i="0">
                <a:solidFill>
                  <a:srgbClr val="082A3D"/>
                </a:solidFill>
                <a:effectLst/>
                <a:latin typeface="proxima-nova"/>
              </a:rPr>
              <a:t>both</a:t>
            </a:r>
            <a:r>
              <a:rPr lang="en-US" b="0" i="0">
                <a:solidFill>
                  <a:srgbClr val="082A3D"/>
                </a:solidFill>
                <a:effectLst/>
                <a:latin typeface="proxima-nova"/>
              </a:rPr>
              <a:t> high school and postsecondary credit are earned” (e.g., Dual Enrollment, College-in-the-High-School).</a:t>
            </a:r>
          </a:p>
          <a:p>
            <a:pPr marL="0" indent="0">
              <a:buNone/>
            </a:pPr>
            <a:endParaRPr lang="en-US"/>
          </a:p>
          <a:p>
            <a:pPr marL="0" indent="0">
              <a:buNone/>
            </a:pPr>
            <a:r>
              <a:rPr lang="en-US"/>
              <a:t>A </a:t>
            </a:r>
            <a:r>
              <a:rPr lang="en-US" u="sng"/>
              <a:t>postsecondary course </a:t>
            </a:r>
            <a:r>
              <a:rPr lang="en-US"/>
              <a:t>is “a course in which a secondary student is enrolled, and, upon successful completion, postsecondary credit is earned”.</a:t>
            </a:r>
          </a:p>
        </p:txBody>
      </p:sp>
      <p:sp>
        <p:nvSpPr>
          <p:cNvPr id="4" name="Date Placeholder 3">
            <a:extLst>
              <a:ext uri="{FF2B5EF4-FFF2-40B4-BE49-F238E27FC236}">
                <a16:creationId xmlns:a16="http://schemas.microsoft.com/office/drawing/2014/main" id="{7C5EBC10-B5E6-2674-3219-B31CD28E302E}"/>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77A1D81A-66A8-A2B9-EC94-BA7500384B02}"/>
              </a:ext>
            </a:extLst>
          </p:cNvPr>
          <p:cNvSpPr>
            <a:spLocks noGrp="1"/>
          </p:cNvSpPr>
          <p:nvPr>
            <p:ph type="sldNum" sz="quarter" idx="12"/>
          </p:nvPr>
        </p:nvSpPr>
        <p:spPr/>
        <p:txBody>
          <a:bodyPr/>
          <a:lstStyle/>
          <a:p>
            <a:fld id="{B24F5015-3417-4B27-A586-E4CCF4D77832}" type="slidenum">
              <a:rPr lang="en-US" smtClean="0"/>
              <a:t>29</a:t>
            </a:fld>
            <a:endParaRPr lang="en-US"/>
          </a:p>
        </p:txBody>
      </p:sp>
      <p:sp>
        <p:nvSpPr>
          <p:cNvPr id="6" name="TextBox 5">
            <a:extLst>
              <a:ext uri="{FF2B5EF4-FFF2-40B4-BE49-F238E27FC236}">
                <a16:creationId xmlns:a16="http://schemas.microsoft.com/office/drawing/2014/main" id="{3B0A33D4-D89B-73A2-B923-34DB9FC5BE8F}"/>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55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a:t>Alternative Assessment Pathway</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3201547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ATTAINMENT OF AN </a:t>
            </a:r>
            <a:br>
              <a:rPr lang="en-US" u="sng"/>
            </a:br>
            <a:r>
              <a:rPr lang="en-US" u="sng"/>
              <a:t>INDUSTRY-RECOGNIZED CREDENTIAL</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dirty="0"/>
              <a:t>The student must earn an industry-recognized credential as identified in PDE guidance documents for </a:t>
            </a:r>
            <a:r>
              <a:rPr lang="en-US" dirty="0">
                <a:hlinkClick r:id="rId3"/>
              </a:rPr>
              <a:t>Career &amp; Technical Education Programs of Study</a:t>
            </a:r>
            <a:r>
              <a:rPr lang="en-US" dirty="0"/>
              <a:t> or for </a:t>
            </a:r>
            <a:r>
              <a:rPr lang="en-US" dirty="0">
                <a:hlinkClick r:id="rId4"/>
              </a:rPr>
              <a:t>Non-CTE Programs of Study</a:t>
            </a:r>
            <a:r>
              <a:rPr lang="en-US" dirty="0"/>
              <a:t>.  By way of example:</a:t>
            </a:r>
          </a:p>
          <a:p>
            <a:pPr marL="0" indent="0">
              <a:buNone/>
            </a:pPr>
            <a:endParaRPr lang="en-US" sz="2000" b="1" dirty="0">
              <a:latin typeface="Arial" panose="020B0604020202020204" pitchFamily="34" charset="0"/>
            </a:endParaRPr>
          </a:p>
          <a:p>
            <a:pPr marL="0" indent="0">
              <a:buNone/>
            </a:pPr>
            <a:r>
              <a:rPr lang="en-US" sz="2000" b="1" dirty="0">
                <a:latin typeface="Arial" panose="020B0604020202020204" pitchFamily="34" charset="0"/>
              </a:rPr>
              <a:t>STUDENT SCORES</a:t>
            </a:r>
          </a:p>
          <a:p>
            <a:r>
              <a:rPr lang="en-US" sz="2000" dirty="0">
                <a:latin typeface="Arial" panose="020B0604020202020204" pitchFamily="34" charset="0"/>
              </a:rPr>
              <a:t>Algebra I (NNP) </a:t>
            </a:r>
          </a:p>
          <a:p>
            <a:r>
              <a:rPr lang="en-US" sz="2000" dirty="0">
                <a:latin typeface="Arial" panose="020B0604020202020204" pitchFamily="34" charset="0"/>
              </a:rPr>
              <a:t>Biology (No Score)</a:t>
            </a:r>
          </a:p>
          <a:p>
            <a:r>
              <a:rPr lang="en-US" sz="2000" dirty="0">
                <a:latin typeface="Arial" panose="020B0604020202020204" pitchFamily="34" charset="0"/>
              </a:rPr>
              <a:t>Literature (Basic)</a:t>
            </a:r>
            <a:endParaRPr lang="en-US" sz="2000" dirty="0"/>
          </a:p>
          <a:p>
            <a:pPr marL="0" indent="0">
              <a:buNone/>
            </a:pPr>
            <a:endParaRPr lang="en-US" dirty="0"/>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16109084"/>
              </p:ext>
            </p:extLst>
          </p:nvPr>
        </p:nvGraphicFramePr>
        <p:xfrm>
          <a:off x="3665621" y="3429000"/>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dirty="0"/>
                        <a:t>Locally Established, Grade-Based Requirement (LEGBR)</a:t>
                      </a:r>
                    </a:p>
                  </a:txBody>
                  <a:tcPr anchor="ctr"/>
                </a:tc>
                <a:tc>
                  <a:txBody>
                    <a:bodyPr/>
                    <a:lstStyle/>
                    <a:p>
                      <a:pPr algn="ctr"/>
                      <a:r>
                        <a:rPr lang="en-US"/>
                        <a:t>Evidence-Based Pathway: </a:t>
                      </a:r>
                    </a:p>
                    <a:p>
                      <a:pPr algn="ctr"/>
                      <a:r>
                        <a:rPr lang="en-US"/>
                        <a:t>IRC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Meet LEGBR for Biology</a:t>
                      </a:r>
                    </a:p>
                  </a:txBody>
                  <a:tcPr/>
                </a:tc>
                <a:tc>
                  <a:txBody>
                    <a:bodyPr/>
                    <a:lstStyle/>
                    <a:p>
                      <a:r>
                        <a:rPr lang="en-US"/>
                        <a:t>Attain an Industry-Recognized Credential</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B7BE52F9-C39E-602F-880E-5B787DE02146}"/>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30</a:t>
            </a:fld>
            <a:endParaRPr lang="en-US"/>
          </a:p>
        </p:txBody>
      </p:sp>
      <p:pic>
        <p:nvPicPr>
          <p:cNvPr id="7" name="Picture 6">
            <a:extLst>
              <a:ext uri="{FF2B5EF4-FFF2-40B4-BE49-F238E27FC236}">
                <a16:creationId xmlns:a16="http://schemas.microsoft.com/office/drawing/2014/main" id="{E6970FA3-F81B-33EE-F7B2-89927E4E1B56}"/>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1438021" y="1027906"/>
            <a:ext cx="670618" cy="670618"/>
          </a:xfrm>
          <a:prstGeom prst="rect">
            <a:avLst/>
          </a:prstGeom>
        </p:spPr>
      </p:pic>
    </p:spTree>
    <p:extLst>
      <p:ext uri="{BB962C8B-B14F-4D97-AF65-F5344CB8AC3E}">
        <p14:creationId xmlns:p14="http://schemas.microsoft.com/office/powerpoint/2010/main" val="434591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IHE ACCEPTANCE &amp; </a:t>
            </a:r>
            <a:br>
              <a:rPr lang="en-US" u="sng"/>
            </a:br>
            <a:r>
              <a:rPr lang="en-US" u="sng"/>
              <a:t>COLLEGE COURSEWORK ABILITY</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be accepted into an </a:t>
            </a:r>
            <a:r>
              <a:rPr lang="en-US" i="1"/>
              <a:t>other-than-4-year</a:t>
            </a:r>
            <a:r>
              <a:rPr lang="en-US"/>
              <a:t> program at an </a:t>
            </a:r>
            <a:r>
              <a:rPr lang="en-US" u="sng"/>
              <a:t>accredited</a:t>
            </a:r>
            <a:r>
              <a:rPr lang="en-US"/>
              <a:t>, </a:t>
            </a:r>
            <a:r>
              <a:rPr lang="en-US" u="sng"/>
              <a:t>non-profit</a:t>
            </a:r>
            <a:r>
              <a:rPr lang="en-US"/>
              <a:t> institution of higher education, with evidence of the ability to enroll in college-level, credit-bearing coursework.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867391909"/>
              </p:ext>
            </p:extLst>
          </p:nvPr>
        </p:nvGraphicFramePr>
        <p:xfrm>
          <a:off x="3581400" y="3784726"/>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IHE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Acceptance into an IHE, with evidence of college coursework ability</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7" name="TextBox 6">
            <a:extLst>
              <a:ext uri="{FF2B5EF4-FFF2-40B4-BE49-F238E27FC236}">
                <a16:creationId xmlns:a16="http://schemas.microsoft.com/office/drawing/2014/main" id="{3803C26C-C87F-BAB2-EAB8-90087A08AF9C}"/>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31</a:t>
            </a:fld>
            <a:endParaRPr lang="en-US"/>
          </a:p>
        </p:txBody>
      </p:sp>
    </p:spTree>
    <p:extLst>
      <p:ext uri="{BB962C8B-B14F-4D97-AF65-F5344CB8AC3E}">
        <p14:creationId xmlns:p14="http://schemas.microsoft.com/office/powerpoint/2010/main" val="2117275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2D47D-8111-0085-114F-86B036A037BD}"/>
              </a:ext>
            </a:extLst>
          </p:cNvPr>
          <p:cNvSpPr>
            <a:spLocks noGrp="1"/>
          </p:cNvSpPr>
          <p:nvPr>
            <p:ph type="title"/>
          </p:nvPr>
        </p:nvSpPr>
        <p:spPr/>
        <p:txBody>
          <a:bodyPr>
            <a:normAutofit fontScale="90000"/>
          </a:bodyPr>
          <a:lstStyle/>
          <a:p>
            <a:br>
              <a:rPr lang="en-US"/>
            </a:br>
            <a:r>
              <a:rPr lang="en-US" b="0"/>
              <a:t>Accredited Non-Profit </a:t>
            </a:r>
            <a:br>
              <a:rPr lang="en-US" b="0"/>
            </a:br>
            <a:r>
              <a:rPr lang="en-US" b="0"/>
              <a:t>Institution of Higher Education </a:t>
            </a:r>
          </a:p>
        </p:txBody>
      </p:sp>
      <p:sp>
        <p:nvSpPr>
          <p:cNvPr id="3" name="Content Placeholder 2">
            <a:extLst>
              <a:ext uri="{FF2B5EF4-FFF2-40B4-BE49-F238E27FC236}">
                <a16:creationId xmlns:a16="http://schemas.microsoft.com/office/drawing/2014/main" id="{CD0EFE50-3A54-F19C-E50F-C95FB7B383BE}"/>
              </a:ext>
            </a:extLst>
          </p:cNvPr>
          <p:cNvSpPr>
            <a:spLocks noGrp="1"/>
          </p:cNvSpPr>
          <p:nvPr>
            <p:ph idx="1"/>
          </p:nvPr>
        </p:nvSpPr>
        <p:spPr/>
        <p:txBody>
          <a:bodyPr>
            <a:normAutofit/>
          </a:bodyPr>
          <a:lstStyle/>
          <a:p>
            <a:endParaRPr lang="en-US" b="1"/>
          </a:p>
          <a:p>
            <a:r>
              <a:rPr lang="en-US"/>
              <a:t>A</a:t>
            </a:r>
            <a:r>
              <a:rPr lang="en-US" sz="2800"/>
              <a:t> community college operating under </a:t>
            </a:r>
            <a:r>
              <a:rPr lang="en-US" sz="2800">
                <a:hlinkClick r:id="rId3"/>
              </a:rPr>
              <a:t>Article XIX-A</a:t>
            </a:r>
            <a:endParaRPr lang="en-US" sz="2800"/>
          </a:p>
          <a:p>
            <a:r>
              <a:rPr lang="en-US"/>
              <a:t>A</a:t>
            </a:r>
            <a:r>
              <a:rPr lang="en-US" sz="2800"/>
              <a:t>n accredited four-year non-profit institution of higher education</a:t>
            </a:r>
          </a:p>
          <a:p>
            <a:r>
              <a:rPr lang="en-US"/>
              <a:t>A</a:t>
            </a:r>
            <a:r>
              <a:rPr lang="en-US" sz="2800"/>
              <a:t>ny </a:t>
            </a:r>
            <a:r>
              <a:rPr lang="en-US" sz="2800" i="1"/>
              <a:t>accredited non-profit </a:t>
            </a:r>
            <a:r>
              <a:rPr lang="en-US" sz="2800"/>
              <a:t>public, private, or independent college or university</a:t>
            </a:r>
          </a:p>
          <a:p>
            <a:r>
              <a:rPr lang="en-US"/>
              <a:t>T</a:t>
            </a:r>
            <a:r>
              <a:rPr lang="en-US" sz="2800"/>
              <a:t>he Thaddeus Stevens College of Technology</a:t>
            </a:r>
          </a:p>
          <a:p>
            <a:pPr marL="0" indent="0">
              <a:buNone/>
            </a:pPr>
            <a:endParaRPr lang="en-US"/>
          </a:p>
        </p:txBody>
      </p:sp>
      <p:sp>
        <p:nvSpPr>
          <p:cNvPr id="4" name="Date Placeholder 3">
            <a:extLst>
              <a:ext uri="{FF2B5EF4-FFF2-40B4-BE49-F238E27FC236}">
                <a16:creationId xmlns:a16="http://schemas.microsoft.com/office/drawing/2014/main" id="{C04C9F6F-77AD-B160-A49F-7AF6E2B2C1CC}"/>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1BEC3C85-AF8F-8181-A8B6-6B74BACC5137}"/>
              </a:ext>
            </a:extLst>
          </p:cNvPr>
          <p:cNvSpPr>
            <a:spLocks noGrp="1"/>
          </p:cNvSpPr>
          <p:nvPr>
            <p:ph type="sldNum" sz="quarter" idx="12"/>
          </p:nvPr>
        </p:nvSpPr>
        <p:spPr/>
        <p:txBody>
          <a:bodyPr/>
          <a:lstStyle/>
          <a:p>
            <a:fld id="{B24F5015-3417-4B27-A586-E4CCF4D77832}" type="slidenum">
              <a:rPr lang="en-US" smtClean="0"/>
              <a:t>32</a:t>
            </a:fld>
            <a:endParaRPr lang="en-US"/>
          </a:p>
        </p:txBody>
      </p:sp>
      <p:sp>
        <p:nvSpPr>
          <p:cNvPr id="6" name="TextBox 5">
            <a:extLst>
              <a:ext uri="{FF2B5EF4-FFF2-40B4-BE49-F238E27FC236}">
                <a16:creationId xmlns:a16="http://schemas.microsoft.com/office/drawing/2014/main" id="{F9E9C9CF-54C6-E06D-696E-EDD90456FB20}"/>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314483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A7CD1-2A72-0708-7119-967264632229}"/>
              </a:ext>
            </a:extLst>
          </p:cNvPr>
          <p:cNvSpPr>
            <a:spLocks noGrp="1"/>
          </p:cNvSpPr>
          <p:nvPr>
            <p:ph type="title"/>
          </p:nvPr>
        </p:nvSpPr>
        <p:spPr/>
        <p:txBody>
          <a:bodyPr/>
          <a:lstStyle/>
          <a:p>
            <a:r>
              <a:rPr lang="en-US" b="0"/>
              <a:t>Evidence of the Ability to Enroll in </a:t>
            </a:r>
            <a:br>
              <a:rPr lang="en-US" b="0"/>
            </a:br>
            <a:r>
              <a:rPr lang="en-US" b="0"/>
              <a:t>College-Level, Credit-Bearing Coursework</a:t>
            </a:r>
          </a:p>
        </p:txBody>
      </p:sp>
      <p:sp>
        <p:nvSpPr>
          <p:cNvPr id="3" name="Content Placeholder 2">
            <a:extLst>
              <a:ext uri="{FF2B5EF4-FFF2-40B4-BE49-F238E27FC236}">
                <a16:creationId xmlns:a16="http://schemas.microsoft.com/office/drawing/2014/main" id="{AAC19E56-EE20-1194-B6D0-006700627AFD}"/>
              </a:ext>
            </a:extLst>
          </p:cNvPr>
          <p:cNvSpPr>
            <a:spLocks noGrp="1"/>
          </p:cNvSpPr>
          <p:nvPr>
            <p:ph idx="1"/>
          </p:nvPr>
        </p:nvSpPr>
        <p:spPr/>
        <p:txBody>
          <a:bodyPr>
            <a:normAutofit fontScale="92500" lnSpcReduction="10000"/>
          </a:bodyPr>
          <a:lstStyle/>
          <a:p>
            <a:pPr marL="0" indent="0">
              <a:buNone/>
            </a:pPr>
            <a:r>
              <a:rPr lang="en-US"/>
              <a:t>Acceptance into a college-level program that explicitly waives any remedial, non-credit, or non-college-level coursework as a pre-condition to that admittance</a:t>
            </a:r>
          </a:p>
          <a:p>
            <a:pPr marL="0" indent="0">
              <a:buNone/>
            </a:pPr>
            <a:r>
              <a:rPr lang="en-US"/>
              <a:t>OR</a:t>
            </a:r>
          </a:p>
          <a:p>
            <a:pPr marL="0" indent="0">
              <a:buNone/>
            </a:pPr>
            <a:r>
              <a:rPr lang="en-US"/>
              <a:t>General acceptance and one of the following:</a:t>
            </a:r>
          </a:p>
          <a:p>
            <a:pPr lvl="1"/>
            <a:r>
              <a:rPr lang="en-US"/>
              <a:t>Placement test results indicating the student may enroll in college-level coursework in every subject area tested</a:t>
            </a:r>
          </a:p>
          <a:p>
            <a:pPr marL="457200" lvl="1" indent="0">
              <a:buNone/>
            </a:pPr>
            <a:r>
              <a:rPr lang="en-US"/>
              <a:t>OR</a:t>
            </a:r>
          </a:p>
          <a:p>
            <a:pPr lvl="1"/>
            <a:r>
              <a:rPr lang="en-US"/>
              <a:t>College registration confirmation of enrollment in college-level courses (non-remedial) only</a:t>
            </a:r>
          </a:p>
          <a:p>
            <a:pPr marL="457200" lvl="1" indent="0">
              <a:buNone/>
            </a:pPr>
            <a:r>
              <a:rPr lang="en-US"/>
              <a:t>OR</a:t>
            </a:r>
          </a:p>
          <a:p>
            <a:pPr lvl="1"/>
            <a:r>
              <a:rPr lang="en-US"/>
              <a:t>A</a:t>
            </a:r>
            <a:r>
              <a:rPr lang="en-US" i="1"/>
              <a:t> locally-established </a:t>
            </a:r>
            <a:r>
              <a:rPr lang="en-US"/>
              <a:t>graduate profile </a:t>
            </a:r>
          </a:p>
          <a:p>
            <a:pPr marL="0" indent="0">
              <a:buNone/>
            </a:pPr>
            <a:endParaRPr lang="en-US"/>
          </a:p>
        </p:txBody>
      </p:sp>
      <p:sp>
        <p:nvSpPr>
          <p:cNvPr id="4" name="Date Placeholder 3">
            <a:extLst>
              <a:ext uri="{FF2B5EF4-FFF2-40B4-BE49-F238E27FC236}">
                <a16:creationId xmlns:a16="http://schemas.microsoft.com/office/drawing/2014/main" id="{A920AFB3-E514-C33B-B0A5-415498D480FA}"/>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42E1D47A-3100-FB88-97F1-34FCCCB8AD77}"/>
              </a:ext>
            </a:extLst>
          </p:cNvPr>
          <p:cNvSpPr>
            <a:spLocks noGrp="1"/>
          </p:cNvSpPr>
          <p:nvPr>
            <p:ph type="sldNum" sz="quarter" idx="12"/>
          </p:nvPr>
        </p:nvSpPr>
        <p:spPr/>
        <p:txBody>
          <a:bodyPr/>
          <a:lstStyle/>
          <a:p>
            <a:fld id="{B24F5015-3417-4B27-A586-E4CCF4D77832}" type="slidenum">
              <a:rPr lang="en-US" smtClean="0"/>
              <a:t>33</a:t>
            </a:fld>
            <a:endParaRPr lang="en-US"/>
          </a:p>
        </p:txBody>
      </p:sp>
      <p:sp>
        <p:nvSpPr>
          <p:cNvPr id="6" name="TextBox 5">
            <a:extLst>
              <a:ext uri="{FF2B5EF4-FFF2-40B4-BE49-F238E27FC236}">
                <a16:creationId xmlns:a16="http://schemas.microsoft.com/office/drawing/2014/main" id="{476CB2CA-2FD4-5388-DC6F-F8349A1AA475}"/>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2342665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F046-A066-7D97-B38C-AA22B835667D}"/>
              </a:ext>
            </a:extLst>
          </p:cNvPr>
          <p:cNvSpPr>
            <a:spLocks noGrp="1"/>
          </p:cNvSpPr>
          <p:nvPr>
            <p:ph type="title"/>
          </p:nvPr>
        </p:nvSpPr>
        <p:spPr/>
        <p:txBody>
          <a:bodyPr/>
          <a:lstStyle/>
          <a:p>
            <a:r>
              <a:rPr lang="en-US" b="0" dirty="0"/>
              <a:t>Graduate Profile for the</a:t>
            </a:r>
            <a:br>
              <a:rPr lang="en-US" b="0" dirty="0"/>
            </a:br>
            <a:r>
              <a:rPr lang="en-US" b="0" dirty="0"/>
              <a:t>Evidence-Based Pathway</a:t>
            </a:r>
          </a:p>
        </p:txBody>
      </p:sp>
      <p:sp>
        <p:nvSpPr>
          <p:cNvPr id="3" name="Content Placeholder 2">
            <a:extLst>
              <a:ext uri="{FF2B5EF4-FFF2-40B4-BE49-F238E27FC236}">
                <a16:creationId xmlns:a16="http://schemas.microsoft.com/office/drawing/2014/main" id="{80DCE8B4-4287-8FD7-E620-BE75B533D2EF}"/>
              </a:ext>
            </a:extLst>
          </p:cNvPr>
          <p:cNvSpPr>
            <a:spLocks noGrp="1"/>
          </p:cNvSpPr>
          <p:nvPr>
            <p:ph idx="1"/>
          </p:nvPr>
        </p:nvSpPr>
        <p:spPr/>
        <p:txBody>
          <a:bodyPr>
            <a:normAutofit/>
          </a:bodyPr>
          <a:lstStyle/>
          <a:p>
            <a:pPr marL="0" indent="0">
              <a:buNone/>
            </a:pPr>
            <a:r>
              <a:rPr lang="en-US"/>
              <a:t>Although the </a:t>
            </a:r>
            <a:r>
              <a:rPr lang="en-US" b="1"/>
              <a:t>LEA determines the minimum characteristics</a:t>
            </a:r>
            <a:r>
              <a:rPr lang="en-US"/>
              <a:t>, we recommend a graduate profile for this pathway include the following:</a:t>
            </a:r>
          </a:p>
          <a:p>
            <a:r>
              <a:rPr lang="en-US"/>
              <a:t>GPA of 2.6 (or C average) or higher</a:t>
            </a:r>
          </a:p>
          <a:p>
            <a:r>
              <a:rPr lang="en-US"/>
              <a:t>Attendance rate of 80% in grades 11 and 12</a:t>
            </a:r>
          </a:p>
          <a:p>
            <a:r>
              <a:rPr lang="en-US"/>
              <a:t>Successful completion in an advanced* secondary-level math course other than the course leading to the Algebra I Keystone Exam</a:t>
            </a:r>
          </a:p>
          <a:p>
            <a:r>
              <a:rPr lang="en-US"/>
              <a:t>Successful completion in an advanced* secondary-level English course other than the course leading to the Literature Keystone Exam</a:t>
            </a:r>
          </a:p>
          <a:p>
            <a:pPr marL="0" indent="0" algn="r">
              <a:buNone/>
            </a:pPr>
            <a:r>
              <a:rPr lang="en-US" sz="2000"/>
              <a:t>*determined by the LEA to be of equal or greater rigor than the Keystone-associated course</a:t>
            </a:r>
          </a:p>
        </p:txBody>
      </p:sp>
      <p:sp>
        <p:nvSpPr>
          <p:cNvPr id="4" name="Date Placeholder 3">
            <a:extLst>
              <a:ext uri="{FF2B5EF4-FFF2-40B4-BE49-F238E27FC236}">
                <a16:creationId xmlns:a16="http://schemas.microsoft.com/office/drawing/2014/main" id="{0C8780AD-E149-20BC-2ADF-5867F2B3BBB7}"/>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3AD0A21C-6414-54FE-97AE-589A987BFBF8}"/>
              </a:ext>
            </a:extLst>
          </p:cNvPr>
          <p:cNvSpPr>
            <a:spLocks noGrp="1"/>
          </p:cNvSpPr>
          <p:nvPr>
            <p:ph type="sldNum" sz="quarter" idx="12"/>
          </p:nvPr>
        </p:nvSpPr>
        <p:spPr/>
        <p:txBody>
          <a:bodyPr/>
          <a:lstStyle/>
          <a:p>
            <a:fld id="{B24F5015-3417-4B27-A586-E4CCF4D77832}" type="slidenum">
              <a:rPr lang="en-US" smtClean="0"/>
              <a:t>34</a:t>
            </a:fld>
            <a:endParaRPr lang="en-US"/>
          </a:p>
        </p:txBody>
      </p:sp>
      <p:sp>
        <p:nvSpPr>
          <p:cNvPr id="6" name="TextBox 5">
            <a:extLst>
              <a:ext uri="{FF2B5EF4-FFF2-40B4-BE49-F238E27FC236}">
                <a16:creationId xmlns:a16="http://schemas.microsoft.com/office/drawing/2014/main" id="{AAAB28EF-314A-CC1F-5875-D27E8DDE2802}"/>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3851878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1B25-68AE-0942-DC89-C37913105C41}"/>
              </a:ext>
            </a:extLst>
          </p:cNvPr>
          <p:cNvSpPr>
            <a:spLocks noGrp="1"/>
          </p:cNvSpPr>
          <p:nvPr>
            <p:ph type="title"/>
          </p:nvPr>
        </p:nvSpPr>
        <p:spPr/>
        <p:txBody>
          <a:bodyPr/>
          <a:lstStyle/>
          <a:p>
            <a:r>
              <a:rPr lang="en-US"/>
              <a:t>Evidence-Based Pathway</a:t>
            </a:r>
          </a:p>
        </p:txBody>
      </p:sp>
      <p:sp>
        <p:nvSpPr>
          <p:cNvPr id="3" name="Text Placeholder 2">
            <a:extLst>
              <a:ext uri="{FF2B5EF4-FFF2-40B4-BE49-F238E27FC236}">
                <a16:creationId xmlns:a16="http://schemas.microsoft.com/office/drawing/2014/main" id="{1D876C54-4040-9DB2-086B-494F82D8ABAD}"/>
              </a:ext>
            </a:extLst>
          </p:cNvPr>
          <p:cNvSpPr>
            <a:spLocks noGrp="1"/>
          </p:cNvSpPr>
          <p:nvPr>
            <p:ph type="body" idx="1"/>
          </p:nvPr>
        </p:nvSpPr>
        <p:spPr/>
        <p:txBody>
          <a:bodyPr/>
          <a:lstStyle/>
          <a:p>
            <a:r>
              <a:rPr lang="en-US"/>
              <a:t>Section Two Criteria</a:t>
            </a:r>
          </a:p>
        </p:txBody>
      </p:sp>
      <p:sp>
        <p:nvSpPr>
          <p:cNvPr id="4" name="Date Placeholder 3">
            <a:extLst>
              <a:ext uri="{FF2B5EF4-FFF2-40B4-BE49-F238E27FC236}">
                <a16:creationId xmlns:a16="http://schemas.microsoft.com/office/drawing/2014/main" id="{705CB6BA-447E-8ACD-984C-A4A1B8FF6880}"/>
              </a:ext>
            </a:extLst>
          </p:cNvPr>
          <p:cNvSpPr>
            <a:spLocks noGrp="1"/>
          </p:cNvSpPr>
          <p:nvPr>
            <p:ph type="dt" sz="half" idx="10"/>
          </p:nvPr>
        </p:nvSpPr>
        <p:spPr/>
        <p:txBody>
          <a:bodyPr/>
          <a:lstStyle/>
          <a:p>
            <a:fld id="{A918DB6E-6D70-4FEC-A112-5F97BC4AEE43}" type="datetime1">
              <a:rPr lang="en-US" smtClean="0"/>
              <a:t>11/4/2022</a:t>
            </a:fld>
            <a:endParaRPr lang="en-US"/>
          </a:p>
        </p:txBody>
      </p:sp>
      <p:sp>
        <p:nvSpPr>
          <p:cNvPr id="5" name="Slide Number Placeholder 4">
            <a:extLst>
              <a:ext uri="{FF2B5EF4-FFF2-40B4-BE49-F238E27FC236}">
                <a16:creationId xmlns:a16="http://schemas.microsoft.com/office/drawing/2014/main" id="{7ADE85DA-C3BA-24B7-C553-3EE3B277DFC6}"/>
              </a:ext>
            </a:extLst>
          </p:cNvPr>
          <p:cNvSpPr>
            <a:spLocks noGrp="1"/>
          </p:cNvSpPr>
          <p:nvPr>
            <p:ph type="sldNum" sz="quarter" idx="12"/>
          </p:nvPr>
        </p:nvSpPr>
        <p:spPr/>
        <p:txBody>
          <a:bodyPr/>
          <a:lstStyle/>
          <a:p>
            <a:fld id="{B24F5015-3417-4B27-A586-E4CCF4D77832}" type="slidenum">
              <a:rPr lang="en-US" smtClean="0"/>
              <a:t>35</a:t>
            </a:fld>
            <a:endParaRPr lang="en-US"/>
          </a:p>
        </p:txBody>
      </p:sp>
    </p:spTree>
    <p:extLst>
      <p:ext uri="{BB962C8B-B14F-4D97-AF65-F5344CB8AC3E}">
        <p14:creationId xmlns:p14="http://schemas.microsoft.com/office/powerpoint/2010/main" val="184383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ATTAINMENT OF A NUMERIC OR </a:t>
            </a:r>
            <a:br>
              <a:rPr lang="en-US" u="sng"/>
            </a:br>
            <a:r>
              <a:rPr lang="en-US" u="sng"/>
              <a:t>NON-NUMERIC PROFICIENT OR ADVANCED </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a:t>The student must score 1500 or greater on a Keystone Exam or qualify for a Non-Numeric Proficient in a Keystone content area.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1902526312"/>
              </p:ext>
            </p:extLst>
          </p:nvPr>
        </p:nvGraphicFramePr>
        <p:xfrm>
          <a:off x="3665621" y="3429000"/>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Keystone Proficiency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Attain a numeric/non-numeric Proficient or Advanced</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41AF7BD2-0FBA-5AF4-B594-E03ED760A530}"/>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36</a:t>
            </a:fld>
            <a:endParaRPr lang="en-US"/>
          </a:p>
        </p:txBody>
      </p:sp>
      <p:pic>
        <p:nvPicPr>
          <p:cNvPr id="7" name="Picture 6">
            <a:extLst>
              <a:ext uri="{FF2B5EF4-FFF2-40B4-BE49-F238E27FC236}">
                <a16:creationId xmlns:a16="http://schemas.microsoft.com/office/drawing/2014/main" id="{E6970FA3-F81B-33EE-F7B2-89927E4E1B5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38021" y="1027906"/>
            <a:ext cx="670618" cy="670618"/>
          </a:xfrm>
          <a:prstGeom prst="rect">
            <a:avLst/>
          </a:prstGeom>
        </p:spPr>
      </p:pic>
    </p:spTree>
    <p:extLst>
      <p:ext uri="{BB962C8B-B14F-4D97-AF65-F5344CB8AC3E}">
        <p14:creationId xmlns:p14="http://schemas.microsoft.com/office/powerpoint/2010/main" val="2086477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DC31-2877-A6CA-1B57-293991C8ED68}"/>
              </a:ext>
            </a:extLst>
          </p:cNvPr>
          <p:cNvSpPr>
            <a:spLocks noGrp="1"/>
          </p:cNvSpPr>
          <p:nvPr>
            <p:ph type="title"/>
          </p:nvPr>
        </p:nvSpPr>
        <p:spPr/>
        <p:txBody>
          <a:bodyPr/>
          <a:lstStyle/>
          <a:p>
            <a:r>
              <a:rPr lang="en-US" b="0"/>
              <a:t>Non-Numeric Proficient</a:t>
            </a:r>
          </a:p>
        </p:txBody>
      </p:sp>
      <p:sp>
        <p:nvSpPr>
          <p:cNvPr id="3" name="Content Placeholder 2">
            <a:extLst>
              <a:ext uri="{FF2B5EF4-FFF2-40B4-BE49-F238E27FC236}">
                <a16:creationId xmlns:a16="http://schemas.microsoft.com/office/drawing/2014/main" id="{8C2766B5-21C8-BEA3-9508-6D303EC5D8AA}"/>
              </a:ext>
            </a:extLst>
          </p:cNvPr>
          <p:cNvSpPr>
            <a:spLocks noGrp="1"/>
          </p:cNvSpPr>
          <p:nvPr>
            <p:ph idx="1"/>
          </p:nvPr>
        </p:nvSpPr>
        <p:spPr/>
        <p:txBody>
          <a:bodyPr/>
          <a:lstStyle/>
          <a:p>
            <a:pPr algn="l" rtl="0" fontAlgn="base">
              <a:buFont typeface="Arial" panose="020B0604020202020204" pitchFamily="34" charset="0"/>
              <a:buChar char="•"/>
            </a:pPr>
            <a:r>
              <a:rPr lang="en-US" b="0" i="0" u="none" strike="noStrike">
                <a:solidFill>
                  <a:srgbClr val="082A3D"/>
                </a:solidFill>
                <a:effectLst/>
                <a:latin typeface="proxima-nova"/>
              </a:rPr>
              <a:t>Demonstrated proficiency through comparable coursework </a:t>
            </a:r>
            <a:r>
              <a:rPr lang="en-US" b="0" i="1" u="none" strike="noStrike">
                <a:solidFill>
                  <a:srgbClr val="082A3D"/>
                </a:solidFill>
                <a:effectLst/>
                <a:latin typeface="proxima-nova"/>
              </a:rPr>
              <a:t>and</a:t>
            </a:r>
            <a:r>
              <a:rPr lang="en-US" b="0" i="0" u="none" strike="noStrike">
                <a:solidFill>
                  <a:srgbClr val="082A3D"/>
                </a:solidFill>
                <a:effectLst/>
                <a:latin typeface="proxima-nova"/>
              </a:rPr>
              <a:t> an equivalent assessment in a prior educational setting (</a:t>
            </a:r>
            <a:r>
              <a:rPr lang="en-US" b="0" i="0" u="sng">
                <a:solidFill>
                  <a:srgbClr val="082A3D"/>
                </a:solidFill>
                <a:effectLst/>
                <a:latin typeface="proxima-nova"/>
              </a:rPr>
              <a:t>transfer student</a:t>
            </a:r>
            <a:r>
              <a:rPr lang="en-US" b="0" i="0" u="none" strike="noStrike">
                <a:solidFill>
                  <a:srgbClr val="082A3D"/>
                </a:solidFill>
                <a:effectLst/>
                <a:latin typeface="proxima-nova"/>
              </a:rPr>
              <a:t>)</a:t>
            </a:r>
          </a:p>
          <a:p>
            <a:pPr marL="0" indent="0" algn="l" rtl="0" fontAlgn="base">
              <a:buNone/>
            </a:pPr>
            <a:endParaRPr lang="en-US" sz="800">
              <a:solidFill>
                <a:srgbClr val="082A3D"/>
              </a:solidFill>
            </a:endParaRPr>
          </a:p>
          <a:p>
            <a:pPr marL="0" indent="0" algn="l" rtl="0" fontAlgn="base">
              <a:buNone/>
            </a:pPr>
            <a:r>
              <a:rPr lang="en-US">
                <a:solidFill>
                  <a:srgbClr val="082A3D"/>
                </a:solidFill>
              </a:rPr>
              <a:t>OR</a:t>
            </a:r>
          </a:p>
          <a:p>
            <a:pPr marL="0" indent="0" algn="l" rtl="0" fontAlgn="base">
              <a:buNone/>
            </a:pPr>
            <a:endParaRPr lang="en-US" sz="800" b="0" i="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a:solidFill>
                  <a:srgbClr val="082A3D"/>
                </a:solidFill>
                <a:effectLst/>
                <a:latin typeface="proxima-nova"/>
              </a:rPr>
              <a:t>Successful completion of a Keystone-associated course during the 19/20 school year (</a:t>
            </a:r>
            <a:r>
              <a:rPr lang="en-US" b="0" i="0" u="sng">
                <a:solidFill>
                  <a:srgbClr val="082A3D"/>
                </a:solidFill>
                <a:effectLst/>
                <a:latin typeface="proxima-nova"/>
              </a:rPr>
              <a:t>per Pa. Act 136 of 2020</a:t>
            </a:r>
            <a:r>
              <a:rPr lang="en-US" b="0" i="0" u="none" strike="noStrike">
                <a:solidFill>
                  <a:srgbClr val="082A3D"/>
                </a:solidFill>
                <a:effectLst/>
                <a:latin typeface="proxima-nova"/>
              </a:rPr>
              <a:t>)</a:t>
            </a:r>
            <a:endParaRPr lang="en-US" b="0" i="0">
              <a:solidFill>
                <a:srgbClr val="000000"/>
              </a:solidFill>
              <a:effectLst/>
              <a:latin typeface="Arial" panose="020B0604020202020204" pitchFamily="34" charset="0"/>
            </a:endParaRPr>
          </a:p>
          <a:p>
            <a:pPr marL="0" indent="0">
              <a:buNone/>
            </a:pPr>
            <a:endParaRPr lang="en-US"/>
          </a:p>
        </p:txBody>
      </p:sp>
      <p:sp>
        <p:nvSpPr>
          <p:cNvPr id="4" name="Date Placeholder 3">
            <a:extLst>
              <a:ext uri="{FF2B5EF4-FFF2-40B4-BE49-F238E27FC236}">
                <a16:creationId xmlns:a16="http://schemas.microsoft.com/office/drawing/2014/main" id="{7B1B7CD7-8E51-F7D9-A8F7-788346CC1F4F}"/>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12BD6046-5034-3BB0-6826-E998FB9E207F}"/>
              </a:ext>
            </a:extLst>
          </p:cNvPr>
          <p:cNvSpPr>
            <a:spLocks noGrp="1"/>
          </p:cNvSpPr>
          <p:nvPr>
            <p:ph type="sldNum" sz="quarter" idx="12"/>
          </p:nvPr>
        </p:nvSpPr>
        <p:spPr/>
        <p:txBody>
          <a:bodyPr/>
          <a:lstStyle/>
          <a:p>
            <a:fld id="{B24F5015-3417-4B27-A586-E4CCF4D77832}" type="slidenum">
              <a:rPr lang="en-US" smtClean="0"/>
              <a:t>37</a:t>
            </a:fld>
            <a:endParaRPr lang="en-US"/>
          </a:p>
        </p:txBody>
      </p:sp>
      <p:sp>
        <p:nvSpPr>
          <p:cNvPr id="6" name="TextBox 5">
            <a:extLst>
              <a:ext uri="{FF2B5EF4-FFF2-40B4-BE49-F238E27FC236}">
                <a16:creationId xmlns:a16="http://schemas.microsoft.com/office/drawing/2014/main" id="{76BB0A50-D22B-A48B-20ED-1285B9703350}"/>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4191422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a:t>SUCCESSFULLY COMPLETE A</a:t>
            </a:r>
            <a:br>
              <a:rPr lang="en-US" u="sng"/>
            </a:br>
            <a:r>
              <a:rPr lang="en-US" u="sng"/>
              <a:t>SERVICE-LEARNING PROJECT</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b="0" i="0">
                <a:solidFill>
                  <a:srgbClr val="082A3D"/>
                </a:solidFill>
                <a:effectLst/>
                <a:latin typeface="proxima-nova"/>
              </a:rPr>
              <a:t>The student must successfully complete a service-learning project of sufficient duration and intensity to address identified community needs and meet a specified project learning goal(s) – </a:t>
            </a:r>
            <a:r>
              <a:rPr lang="en-US" b="0" i="1">
                <a:solidFill>
                  <a:srgbClr val="082A3D"/>
                </a:solidFill>
                <a:effectLst/>
                <a:latin typeface="proxima-nova"/>
              </a:rPr>
              <a:t>as determined by the LEA</a:t>
            </a:r>
            <a:r>
              <a:rPr lang="en-US"/>
              <a:t>.  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3877274165"/>
              </p:ext>
            </p:extLst>
          </p:nvPr>
        </p:nvGraphicFramePr>
        <p:xfrm>
          <a:off x="3665621" y="3681664"/>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Service-Learning Project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Successfully complete a service-learning project</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13B02864-FA4E-F213-73EF-DCBDC22E8013}"/>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38</a:t>
            </a:fld>
            <a:endParaRPr lang="en-US"/>
          </a:p>
        </p:txBody>
      </p:sp>
      <p:pic>
        <p:nvPicPr>
          <p:cNvPr id="7" name="Picture 6">
            <a:extLst>
              <a:ext uri="{FF2B5EF4-FFF2-40B4-BE49-F238E27FC236}">
                <a16:creationId xmlns:a16="http://schemas.microsoft.com/office/drawing/2014/main" id="{E6970FA3-F81B-33EE-F7B2-89927E4E1B5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38021" y="1027906"/>
            <a:ext cx="670618" cy="670618"/>
          </a:xfrm>
          <a:prstGeom prst="rect">
            <a:avLst/>
          </a:prstGeom>
        </p:spPr>
      </p:pic>
    </p:spTree>
    <p:extLst>
      <p:ext uri="{BB962C8B-B14F-4D97-AF65-F5344CB8AC3E}">
        <p14:creationId xmlns:p14="http://schemas.microsoft.com/office/powerpoint/2010/main" val="7217952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fontScale="90000"/>
          </a:bodyPr>
          <a:lstStyle/>
          <a:p>
            <a:r>
              <a:rPr lang="en-US" u="sng"/>
              <a:t>SUCCESSFULLY COMPLETE AN INTERNSIP, </a:t>
            </a:r>
            <a:br>
              <a:rPr lang="en-US" u="sng"/>
            </a:br>
            <a:r>
              <a:rPr lang="en-US" u="sng"/>
              <a:t>EXTERNSHIP, OR COOPERATIVE EDUCATION PROGRAM</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b="0" i="0">
                <a:solidFill>
                  <a:srgbClr val="082A3D"/>
                </a:solidFill>
                <a:effectLst/>
                <a:latin typeface="proxima-nova"/>
              </a:rPr>
              <a:t>The student must successfully complete an internship, externship, or cooperative education program, </a:t>
            </a:r>
            <a:r>
              <a:rPr lang="en-US" b="0" i="1">
                <a:solidFill>
                  <a:srgbClr val="082A3D"/>
                </a:solidFill>
                <a:effectLst/>
                <a:latin typeface="proxima-nova"/>
              </a:rPr>
              <a:t>as evidenced by locally established documentation</a:t>
            </a:r>
            <a:r>
              <a:rPr lang="en-US" b="0" i="0">
                <a:solidFill>
                  <a:srgbClr val="082A3D"/>
                </a:solidFill>
                <a:effectLst/>
                <a:latin typeface="proxima-nova"/>
              </a:rPr>
              <a:t>. </a:t>
            </a:r>
            <a:r>
              <a:rPr lang="en-US"/>
              <a:t>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3766533161"/>
              </p:ext>
            </p:extLst>
          </p:nvPr>
        </p:nvGraphicFramePr>
        <p:xfrm>
          <a:off x="3665621" y="3681664"/>
          <a:ext cx="7772400" cy="229616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I/E/Coop Ed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Successfully complete an internship, externship, or cooperative education program</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8" name="TextBox 7">
            <a:extLst>
              <a:ext uri="{FF2B5EF4-FFF2-40B4-BE49-F238E27FC236}">
                <a16:creationId xmlns:a16="http://schemas.microsoft.com/office/drawing/2014/main" id="{35CC3343-1846-4DEF-A341-F26B7C2EA61F}"/>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39</a:t>
            </a:fld>
            <a:endParaRPr lang="en-US"/>
          </a:p>
        </p:txBody>
      </p:sp>
      <p:pic>
        <p:nvPicPr>
          <p:cNvPr id="7" name="Picture 6">
            <a:extLst>
              <a:ext uri="{FF2B5EF4-FFF2-40B4-BE49-F238E27FC236}">
                <a16:creationId xmlns:a16="http://schemas.microsoft.com/office/drawing/2014/main" id="{E6970FA3-F81B-33EE-F7B2-89927E4E1B5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38021" y="1027906"/>
            <a:ext cx="670618" cy="670618"/>
          </a:xfrm>
          <a:prstGeom prst="rect">
            <a:avLst/>
          </a:prstGeom>
        </p:spPr>
      </p:pic>
    </p:spTree>
    <p:extLst>
      <p:ext uri="{BB962C8B-B14F-4D97-AF65-F5344CB8AC3E}">
        <p14:creationId xmlns:p14="http://schemas.microsoft.com/office/powerpoint/2010/main" val="60546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u="sng"/>
              <a:t>SCORE 3 OR HIGHER ON </a:t>
            </a:r>
            <a:br>
              <a:rPr lang="en-US" u="sng"/>
            </a:br>
            <a:r>
              <a:rPr lang="en-US" u="sng"/>
              <a:t>KEYSTONE-RELATED AP EXAM(S)</a:t>
            </a:r>
            <a:endParaRPr lang="en-US" sz="3600" b="1" u="sng"/>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a:bodyPr>
          <a:lstStyle/>
          <a:p>
            <a:pPr marL="0" indent="0">
              <a:buNone/>
            </a:pPr>
            <a:r>
              <a:rPr lang="en-US">
                <a:latin typeface="Arial" panose="020B0604020202020204" pitchFamily="34" charset="0"/>
              </a:rPr>
              <a:t>A student must score a 3 or higher on a related AP Exam for </a:t>
            </a:r>
            <a:r>
              <a:rPr lang="en-US" i="1">
                <a:latin typeface="Arial" panose="020B0604020202020204" pitchFamily="34" charset="0"/>
              </a:rPr>
              <a:t>each</a:t>
            </a:r>
            <a:r>
              <a:rPr lang="en-US">
                <a:latin typeface="Arial" panose="020B0604020202020204" pitchFamily="34" charset="0"/>
              </a:rPr>
              <a:t> Keystone content area in which the student does not have a numeric or a non-numeric Proficient or Advanced. By way of example:</a:t>
            </a:r>
          </a:p>
          <a:p>
            <a:pPr marL="0" indent="0">
              <a:buNone/>
            </a:pPr>
            <a:endParaRPr lang="en-US" sz="2000">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p>
        </p:txBody>
      </p:sp>
      <p:graphicFrame>
        <p:nvGraphicFramePr>
          <p:cNvPr id="6" name="Table 6">
            <a:extLst>
              <a:ext uri="{FF2B5EF4-FFF2-40B4-BE49-F238E27FC236}">
                <a16:creationId xmlns:a16="http://schemas.microsoft.com/office/drawing/2014/main" id="{06BCFE0C-B4F8-A58A-69FF-0F92540EEE99}"/>
              </a:ext>
            </a:extLst>
          </p:cNvPr>
          <p:cNvGraphicFramePr>
            <a:graphicFrameLocks noGrp="1"/>
          </p:cNvGraphicFramePr>
          <p:nvPr>
            <p:extLst>
              <p:ext uri="{D42A27DB-BD31-4B8C-83A1-F6EECF244321}">
                <p14:modId xmlns:p14="http://schemas.microsoft.com/office/powerpoint/2010/main" val="1825220366"/>
              </p:ext>
            </p:extLst>
          </p:nvPr>
        </p:nvGraphicFramePr>
        <p:xfrm>
          <a:off x="3581400" y="3800661"/>
          <a:ext cx="7581900" cy="1920240"/>
        </p:xfrm>
        <a:graphic>
          <a:graphicData uri="http://schemas.openxmlformats.org/drawingml/2006/table">
            <a:tbl>
              <a:tblPr firstRow="1" bandRow="1">
                <a:tableStyleId>{7E9639D4-E3E2-4D34-9284-5A2195B3D0D7}</a:tableStyleId>
              </a:tblPr>
              <a:tblGrid>
                <a:gridCol w="3790950">
                  <a:extLst>
                    <a:ext uri="{9D8B030D-6E8A-4147-A177-3AD203B41FA5}">
                      <a16:colId xmlns:a16="http://schemas.microsoft.com/office/drawing/2014/main" val="3799421875"/>
                    </a:ext>
                  </a:extLst>
                </a:gridCol>
                <a:gridCol w="3790950">
                  <a:extLst>
                    <a:ext uri="{9D8B030D-6E8A-4147-A177-3AD203B41FA5}">
                      <a16:colId xmlns:a16="http://schemas.microsoft.com/office/drawing/2014/main" val="2933272768"/>
                    </a:ext>
                  </a:extLst>
                </a:gridCol>
              </a:tblGrid>
              <a:tr h="138443">
                <a:tc>
                  <a:txBody>
                    <a:bodyPr/>
                    <a:lstStyle/>
                    <a:p>
                      <a:pPr algn="ctr"/>
                      <a:r>
                        <a:rPr lang="en-US"/>
                        <a:t>Locally Established, Grade-Based Requirement (LEGBR)</a:t>
                      </a:r>
                    </a:p>
                  </a:txBody>
                  <a:tcPr anchor="ctr"/>
                </a:tc>
                <a:tc>
                  <a:txBody>
                    <a:bodyPr/>
                    <a:lstStyle/>
                    <a:p>
                      <a:pPr algn="ctr"/>
                      <a:r>
                        <a:rPr lang="en-US"/>
                        <a:t>Alternative Assessment Pathway: </a:t>
                      </a:r>
                    </a:p>
                    <a:p>
                      <a:pPr algn="ctr"/>
                      <a:r>
                        <a:rPr lang="en-US"/>
                        <a:t>AP Exam Criterion</a:t>
                      </a:r>
                    </a:p>
                  </a:txBody>
                  <a:tcPr anchor="ctr"/>
                </a:tc>
                <a:extLst>
                  <a:ext uri="{0D108BD9-81ED-4DB2-BD59-A6C34878D82A}">
                    <a16:rowId xmlns:a16="http://schemas.microsoft.com/office/drawing/2014/main" val="2985610114"/>
                  </a:ext>
                </a:extLst>
              </a:tr>
              <a:tr h="370840">
                <a:tc>
                  <a:txBody>
                    <a:bodyPr/>
                    <a:lstStyle/>
                    <a:p>
                      <a:r>
                        <a:rPr lang="en-US"/>
                        <a:t>Meet LEGBR for Biology</a:t>
                      </a:r>
                    </a:p>
                  </a:txBody>
                  <a:tcPr/>
                </a:tc>
                <a:tc>
                  <a:txBody>
                    <a:bodyPr/>
                    <a:lstStyle/>
                    <a:p>
                      <a:r>
                        <a:rPr lang="en-US"/>
                        <a:t>Must score 3 or higher on AP Exam aligned to Biology content</a:t>
                      </a:r>
                    </a:p>
                  </a:txBody>
                  <a:tcPr/>
                </a:tc>
                <a:extLst>
                  <a:ext uri="{0D108BD9-81ED-4DB2-BD59-A6C34878D82A}">
                    <a16:rowId xmlns:a16="http://schemas.microsoft.com/office/drawing/2014/main" val="2752717649"/>
                  </a:ext>
                </a:extLst>
              </a:tr>
              <a:tr h="370840">
                <a:tc>
                  <a:txBody>
                    <a:bodyPr/>
                    <a:lstStyle/>
                    <a:p>
                      <a:r>
                        <a:rPr lang="en-US"/>
                        <a:t>Meet LEGBR for Literature</a:t>
                      </a:r>
                    </a:p>
                  </a:txBody>
                  <a:tcPr/>
                </a:tc>
                <a:tc>
                  <a:txBody>
                    <a:bodyPr/>
                    <a:lstStyle/>
                    <a:p>
                      <a:r>
                        <a:rPr lang="en-US" dirty="0"/>
                        <a:t>Must score 3 or higher on AP Exam aligned to Literature content</a:t>
                      </a:r>
                    </a:p>
                  </a:txBody>
                  <a:tcPr/>
                </a:tc>
                <a:extLst>
                  <a:ext uri="{0D108BD9-81ED-4DB2-BD59-A6C34878D82A}">
                    <a16:rowId xmlns:a16="http://schemas.microsoft.com/office/drawing/2014/main" val="1800080535"/>
                  </a:ext>
                </a:extLst>
              </a:tr>
            </a:tbl>
          </a:graphicData>
        </a:graphic>
      </p:graphicFrame>
      <p:sp>
        <p:nvSpPr>
          <p:cNvPr id="7" name="TextBox 6">
            <a:extLst>
              <a:ext uri="{FF2B5EF4-FFF2-40B4-BE49-F238E27FC236}">
                <a16:creationId xmlns:a16="http://schemas.microsoft.com/office/drawing/2014/main" id="{8518E3C1-A2CC-8767-B64D-7B7DA2B24986}"/>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33D8A0E2-9330-D358-227F-A374900AD06B}"/>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1201506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DC31-2877-A6CA-1B57-293991C8ED68}"/>
              </a:ext>
            </a:extLst>
          </p:cNvPr>
          <p:cNvSpPr>
            <a:spLocks noGrp="1"/>
          </p:cNvSpPr>
          <p:nvPr>
            <p:ph type="title"/>
          </p:nvPr>
        </p:nvSpPr>
        <p:spPr/>
        <p:txBody>
          <a:bodyPr/>
          <a:lstStyle/>
          <a:p>
            <a:r>
              <a:rPr lang="en-US" b="0"/>
              <a:t>Work-Based Learning Experiences</a:t>
            </a:r>
          </a:p>
        </p:txBody>
      </p:sp>
      <p:sp>
        <p:nvSpPr>
          <p:cNvPr id="3" name="Content Placeholder 2">
            <a:extLst>
              <a:ext uri="{FF2B5EF4-FFF2-40B4-BE49-F238E27FC236}">
                <a16:creationId xmlns:a16="http://schemas.microsoft.com/office/drawing/2014/main" id="{8C2766B5-21C8-BEA3-9508-6D303EC5D8AA}"/>
              </a:ext>
            </a:extLst>
          </p:cNvPr>
          <p:cNvSpPr>
            <a:spLocks noGrp="1"/>
          </p:cNvSpPr>
          <p:nvPr>
            <p:ph idx="1"/>
          </p:nvPr>
        </p:nvSpPr>
        <p:spPr/>
        <p:txBody>
          <a:bodyPr/>
          <a:lstStyle/>
          <a:p>
            <a:pPr algn="l">
              <a:buFont typeface="Arial" panose="020B0604020202020204" pitchFamily="34" charset="0"/>
              <a:buChar char="•"/>
            </a:pPr>
            <a:r>
              <a:rPr lang="en-US" b="0" i="0">
                <a:solidFill>
                  <a:srgbClr val="082A3D"/>
                </a:solidFill>
                <a:effectLst/>
                <a:latin typeface="proxima-nova"/>
              </a:rPr>
              <a:t>Internships place students at a workplace for a defined period to participate in and observe work within a given industry, with specified learning objectives and assessment of student performance</a:t>
            </a:r>
          </a:p>
          <a:p>
            <a:pPr algn="l">
              <a:buFont typeface="Arial" panose="020B0604020202020204" pitchFamily="34" charset="0"/>
              <a:buChar char="•"/>
            </a:pPr>
            <a:r>
              <a:rPr lang="en-US" b="0" i="0">
                <a:solidFill>
                  <a:srgbClr val="082A3D"/>
                </a:solidFill>
                <a:effectLst/>
                <a:latin typeface="proxima-nova"/>
              </a:rPr>
              <a:t>Externships often occur during non-school hours and mainly explore interests as opposed to internships, which act as the bridge from student life to professional life</a:t>
            </a:r>
          </a:p>
          <a:p>
            <a:pPr algn="l">
              <a:buFont typeface="Arial" panose="020B0604020202020204" pitchFamily="34" charset="0"/>
              <a:buChar char="•"/>
            </a:pPr>
            <a:r>
              <a:rPr lang="en-US" b="0" i="0">
                <a:solidFill>
                  <a:srgbClr val="082A3D"/>
                </a:solidFill>
                <a:effectLst/>
                <a:latin typeface="proxima-nova"/>
              </a:rPr>
              <a:t>Cooperative Education Programs alternate or coordinate high school studies with a job in a field related to the student’s academic or career objectives</a:t>
            </a:r>
          </a:p>
        </p:txBody>
      </p:sp>
      <p:sp>
        <p:nvSpPr>
          <p:cNvPr id="4" name="Date Placeholder 3">
            <a:extLst>
              <a:ext uri="{FF2B5EF4-FFF2-40B4-BE49-F238E27FC236}">
                <a16:creationId xmlns:a16="http://schemas.microsoft.com/office/drawing/2014/main" id="{7B1B7CD7-8E51-F7D9-A8F7-788346CC1F4F}"/>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12BD6046-5034-3BB0-6826-E998FB9E207F}"/>
              </a:ext>
            </a:extLst>
          </p:cNvPr>
          <p:cNvSpPr>
            <a:spLocks noGrp="1"/>
          </p:cNvSpPr>
          <p:nvPr>
            <p:ph type="sldNum" sz="quarter" idx="12"/>
          </p:nvPr>
        </p:nvSpPr>
        <p:spPr/>
        <p:txBody>
          <a:bodyPr/>
          <a:lstStyle/>
          <a:p>
            <a:fld id="{B24F5015-3417-4B27-A586-E4CCF4D77832}" type="slidenum">
              <a:rPr lang="en-US" smtClean="0"/>
              <a:t>40</a:t>
            </a:fld>
            <a:endParaRPr lang="en-US"/>
          </a:p>
        </p:txBody>
      </p:sp>
      <p:sp>
        <p:nvSpPr>
          <p:cNvPr id="6" name="TextBox 5">
            <a:extLst>
              <a:ext uri="{FF2B5EF4-FFF2-40B4-BE49-F238E27FC236}">
                <a16:creationId xmlns:a16="http://schemas.microsoft.com/office/drawing/2014/main" id="{96910C4A-E793-F997-BCAB-94526D47D296}"/>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1741247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br>
              <a:rPr lang="en-US" u="sng"/>
            </a:br>
            <a:r>
              <a:rPr lang="en-US" u="sng"/>
              <a:t>COMPLY WITH NCAA DII ACADEMIC REQUIREMENTS</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b="0" i="0">
                <a:solidFill>
                  <a:srgbClr val="082A3D"/>
                </a:solidFill>
                <a:effectLst/>
                <a:latin typeface="proxima-nova"/>
              </a:rPr>
              <a:t>The student must comply with NCAA’s Division II core course requirements with a minimum GPA of 2.0 (or the equivalent on an alternate grading scale). </a:t>
            </a:r>
            <a:r>
              <a:rPr lang="en-US"/>
              <a:t>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1711500739"/>
              </p:ext>
            </p:extLst>
          </p:nvPr>
        </p:nvGraphicFramePr>
        <p:xfrm>
          <a:off x="3665621" y="3681664"/>
          <a:ext cx="7772400" cy="202184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NCAA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Satisfactorily comply with NCAA DII academic requirements</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7" name="TextBox 6">
            <a:extLst>
              <a:ext uri="{FF2B5EF4-FFF2-40B4-BE49-F238E27FC236}">
                <a16:creationId xmlns:a16="http://schemas.microsoft.com/office/drawing/2014/main" id="{FC1C1218-D78E-3E9F-7448-BCA0B3E72C5A}"/>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41</a:t>
            </a:fld>
            <a:endParaRPr lang="en-US"/>
          </a:p>
        </p:txBody>
      </p:sp>
    </p:spTree>
    <p:extLst>
      <p:ext uri="{BB962C8B-B14F-4D97-AF65-F5344CB8AC3E}">
        <p14:creationId xmlns:p14="http://schemas.microsoft.com/office/powerpoint/2010/main" val="1656408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br>
              <a:rPr lang="en-US" u="sng"/>
            </a:br>
            <a:r>
              <a:rPr lang="en-US" u="sng"/>
              <a:t>GUARANTEE OF FULL-TIME EMPLOYMENT</a:t>
            </a:r>
            <a:endParaRPr lang="en-US" b="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normAutofit/>
          </a:bodyPr>
          <a:lstStyle/>
          <a:p>
            <a:pPr marL="0" indent="0">
              <a:buNone/>
            </a:pPr>
            <a:r>
              <a:rPr lang="en-US" b="0" i="0">
                <a:solidFill>
                  <a:srgbClr val="082A3D"/>
                </a:solidFill>
                <a:effectLst/>
                <a:latin typeface="proxima-nova"/>
              </a:rPr>
              <a:t>The student must provide documentation guaranteeing </a:t>
            </a:r>
            <a:r>
              <a:rPr lang="en-US">
                <a:solidFill>
                  <a:srgbClr val="082A3D"/>
                </a:solidFill>
              </a:rPr>
              <a:t>either </a:t>
            </a:r>
            <a:r>
              <a:rPr lang="en-US" b="0" i="0">
                <a:solidFill>
                  <a:srgbClr val="082A3D"/>
                </a:solidFill>
                <a:effectLst/>
                <a:latin typeface="proxima-nova"/>
              </a:rPr>
              <a:t>sustained, full-time employment or multiple jobs that, in aggregate, are reasonably commensurate with full-time work. </a:t>
            </a:r>
            <a:r>
              <a:rPr lang="en-US"/>
              <a:t>By way of example:</a:t>
            </a:r>
          </a:p>
          <a:p>
            <a:pPr marL="0" indent="0">
              <a:buNone/>
            </a:pPr>
            <a:endParaRPr lang="en-US" sz="2000" b="1">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endParaRPr lang="en-US" sz="2000"/>
          </a:p>
          <a:p>
            <a:pPr marL="0" indent="0">
              <a:buNone/>
            </a:pPr>
            <a:endParaRPr lang="en-US"/>
          </a:p>
        </p:txBody>
      </p:sp>
      <p:graphicFrame>
        <p:nvGraphicFramePr>
          <p:cNvPr id="6" name="Table 6">
            <a:extLst>
              <a:ext uri="{FF2B5EF4-FFF2-40B4-BE49-F238E27FC236}">
                <a16:creationId xmlns:a16="http://schemas.microsoft.com/office/drawing/2014/main" id="{20D3C604-8530-9121-1040-4CB7ECB215D4}"/>
              </a:ext>
            </a:extLst>
          </p:cNvPr>
          <p:cNvGraphicFramePr>
            <a:graphicFrameLocks noGrp="1"/>
          </p:cNvGraphicFramePr>
          <p:nvPr>
            <p:extLst>
              <p:ext uri="{D42A27DB-BD31-4B8C-83A1-F6EECF244321}">
                <p14:modId xmlns:p14="http://schemas.microsoft.com/office/powerpoint/2010/main" val="842925010"/>
              </p:ext>
            </p:extLst>
          </p:nvPr>
        </p:nvGraphicFramePr>
        <p:xfrm>
          <a:off x="3665621" y="3681664"/>
          <a:ext cx="7772400" cy="2296160"/>
        </p:xfrm>
        <a:graphic>
          <a:graphicData uri="http://schemas.openxmlformats.org/drawingml/2006/table">
            <a:tbl>
              <a:tblPr firstRow="1" bandRow="1">
                <a:tableStyleId>{7E9639D4-E3E2-4D34-9284-5A2195B3D0D7}</a:tableStyleId>
              </a:tblPr>
              <a:tblGrid>
                <a:gridCol w="3886200">
                  <a:extLst>
                    <a:ext uri="{9D8B030D-6E8A-4147-A177-3AD203B41FA5}">
                      <a16:colId xmlns:a16="http://schemas.microsoft.com/office/drawing/2014/main" val="2983911101"/>
                    </a:ext>
                  </a:extLst>
                </a:gridCol>
                <a:gridCol w="3886200">
                  <a:extLst>
                    <a:ext uri="{9D8B030D-6E8A-4147-A177-3AD203B41FA5}">
                      <a16:colId xmlns:a16="http://schemas.microsoft.com/office/drawing/2014/main" val="2450541662"/>
                    </a:ext>
                  </a:extLst>
                </a:gridCol>
              </a:tblGrid>
              <a:tr h="370840">
                <a:tc>
                  <a:txBody>
                    <a:bodyPr/>
                    <a:lstStyle/>
                    <a:p>
                      <a:pPr algn="ctr"/>
                      <a:r>
                        <a:rPr lang="en-US"/>
                        <a:t>Locally Established, Grade-Based Requirement (LEGBR)</a:t>
                      </a:r>
                    </a:p>
                  </a:txBody>
                  <a:tcPr anchor="ctr"/>
                </a:tc>
                <a:tc>
                  <a:txBody>
                    <a:bodyPr/>
                    <a:lstStyle/>
                    <a:p>
                      <a:pPr algn="ctr"/>
                      <a:r>
                        <a:rPr lang="en-US"/>
                        <a:t>Evidence-Based Pathway: </a:t>
                      </a:r>
                    </a:p>
                    <a:p>
                      <a:pPr algn="ctr"/>
                      <a:r>
                        <a:rPr lang="en-US"/>
                        <a:t>Employment Criterion</a:t>
                      </a:r>
                    </a:p>
                  </a:txBody>
                  <a:tcPr anchor="ctr"/>
                </a:tc>
                <a:extLst>
                  <a:ext uri="{0D108BD9-81ED-4DB2-BD59-A6C34878D82A}">
                    <a16:rowId xmlns:a16="http://schemas.microsoft.com/office/drawing/2014/main" val="19470081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Biology</a:t>
                      </a:r>
                    </a:p>
                  </a:txBody>
                  <a:tcPr/>
                </a:tc>
                <a:tc>
                  <a:txBody>
                    <a:bodyPr/>
                    <a:lstStyle/>
                    <a:p>
                      <a:r>
                        <a:rPr lang="en-US"/>
                        <a:t>Provide documentation guaranteeing full-time employment or comparable engagement</a:t>
                      </a:r>
                    </a:p>
                  </a:txBody>
                  <a:tcPr/>
                </a:tc>
                <a:extLst>
                  <a:ext uri="{0D108BD9-81ED-4DB2-BD59-A6C34878D82A}">
                    <a16:rowId xmlns:a16="http://schemas.microsoft.com/office/drawing/2014/main" val="620898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Meet LEGBR for Literature</a:t>
                      </a:r>
                    </a:p>
                  </a:txBody>
                  <a:tcPr/>
                </a:tc>
                <a:tc>
                  <a:txBody>
                    <a:bodyPr/>
                    <a:lstStyle/>
                    <a:p>
                      <a:r>
                        <a:rPr lang="en-US"/>
                        <a:t>[collect a 2</a:t>
                      </a:r>
                      <a:r>
                        <a:rPr lang="en-US" baseline="30000"/>
                        <a:t>nd</a:t>
                      </a:r>
                      <a:r>
                        <a:rPr lang="en-US"/>
                        <a:t> piece of evidence]</a:t>
                      </a:r>
                    </a:p>
                  </a:txBody>
                  <a:tcPr/>
                </a:tc>
                <a:extLst>
                  <a:ext uri="{0D108BD9-81ED-4DB2-BD59-A6C34878D82A}">
                    <a16:rowId xmlns:a16="http://schemas.microsoft.com/office/drawing/2014/main" val="1540020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r>
                        <a:rPr lang="en-US" dirty="0"/>
                        <a:t>[collect a 3</a:t>
                      </a:r>
                      <a:r>
                        <a:rPr lang="en-US" baseline="30000" dirty="0"/>
                        <a:t>rd</a:t>
                      </a:r>
                      <a:r>
                        <a:rPr lang="en-US" dirty="0"/>
                        <a:t> piece of evidence]</a:t>
                      </a:r>
                    </a:p>
                  </a:txBody>
                  <a:tcPr/>
                </a:tc>
                <a:extLst>
                  <a:ext uri="{0D108BD9-81ED-4DB2-BD59-A6C34878D82A}">
                    <a16:rowId xmlns:a16="http://schemas.microsoft.com/office/drawing/2014/main" val="383094357"/>
                  </a:ext>
                </a:extLst>
              </a:tr>
            </a:tbl>
          </a:graphicData>
        </a:graphic>
      </p:graphicFrame>
      <p:sp>
        <p:nvSpPr>
          <p:cNvPr id="7" name="TextBox 6">
            <a:extLst>
              <a:ext uri="{FF2B5EF4-FFF2-40B4-BE49-F238E27FC236}">
                <a16:creationId xmlns:a16="http://schemas.microsoft.com/office/drawing/2014/main" id="{146F3E2D-72AE-C171-568F-DDA1AC41E440}"/>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42</a:t>
            </a:fld>
            <a:endParaRPr lang="en-US"/>
          </a:p>
        </p:txBody>
      </p:sp>
    </p:spTree>
    <p:extLst>
      <p:ext uri="{BB962C8B-B14F-4D97-AF65-F5344CB8AC3E}">
        <p14:creationId xmlns:p14="http://schemas.microsoft.com/office/powerpoint/2010/main" val="364565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11/4/2022</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43</a:t>
            </a:fld>
            <a:endParaRPr lang="en-US"/>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a:t>INFORMATION</a:t>
            </a:r>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lstStyle/>
          <a:p>
            <a:endParaRPr lang="en-US" i="1"/>
          </a:p>
          <a:p>
            <a:r>
              <a:rPr lang="en-US" i="1"/>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77500" lnSpcReduction="20000"/>
          </a:bodyPr>
          <a:lstStyle/>
          <a:p>
            <a:pPr marL="0" indent="0">
              <a:buNone/>
            </a:pPr>
            <a:r>
              <a:rPr lang="en-US" sz="2400" b="1"/>
              <a:t>TRAINING SCHEDULE (SAS) </a:t>
            </a:r>
          </a:p>
          <a:p>
            <a:pPr marL="0" indent="0">
              <a:buNone/>
            </a:pPr>
            <a:r>
              <a:rPr lang="en-US" sz="2400" u="sng"/>
              <a:t>Tuesdays 11am - noon</a:t>
            </a:r>
          </a:p>
          <a:p>
            <a:pPr marL="0" indent="0">
              <a:buNone/>
            </a:pPr>
            <a:r>
              <a:rPr lang="en-US" sz="2000" i="1"/>
              <a:t>October 18: Keystone Scores &amp; LEGBR</a:t>
            </a:r>
          </a:p>
          <a:p>
            <a:pPr marL="0" indent="0">
              <a:buNone/>
            </a:pPr>
            <a:r>
              <a:rPr lang="en-US" sz="2000" i="1"/>
              <a:t>October 25: IEPs, Act 1, Act 158 Waivers</a:t>
            </a:r>
          </a:p>
          <a:p>
            <a:pPr marL="0" indent="0">
              <a:buNone/>
            </a:pPr>
            <a:r>
              <a:rPr lang="en-US" sz="2000" i="1"/>
              <a:t>November 1: Alternative &amp; Evidence-Based Pathways</a:t>
            </a:r>
          </a:p>
          <a:p>
            <a:pPr marL="0" indent="0">
              <a:buNone/>
            </a:pPr>
            <a:r>
              <a:rPr lang="en-US" sz="2000" i="1"/>
              <a:t>November 8: CTE Concentrator Pathway &amp; Other WBL Criteria</a:t>
            </a:r>
          </a:p>
          <a:p>
            <a:pPr marL="0" indent="0">
              <a:buNone/>
            </a:pPr>
            <a:r>
              <a:rPr lang="en-US" sz="2000" i="1"/>
              <a:t>November 15: FAQs</a:t>
            </a:r>
          </a:p>
          <a:p>
            <a:pPr marL="0" indent="0">
              <a:buNone/>
            </a:pPr>
            <a:r>
              <a:rPr lang="en-US" sz="2000" i="1"/>
              <a:t>December 13: The Tracking Tool</a:t>
            </a:r>
          </a:p>
          <a:p>
            <a:pPr marL="0" indent="0">
              <a:buNone/>
            </a:pPr>
            <a:r>
              <a:rPr lang="en-US" sz="2000" i="1"/>
              <a:t>January 10: The Grad Report</a:t>
            </a:r>
          </a:p>
          <a:p>
            <a:pPr marL="0" indent="0">
              <a:buNone/>
            </a:pPr>
            <a:endParaRPr lang="en-US" sz="1000">
              <a:solidFill>
                <a:srgbClr val="0563C1"/>
              </a:solidFill>
            </a:endParaRPr>
          </a:p>
          <a:p>
            <a:pPr marL="0" indent="0">
              <a:buNone/>
            </a:pPr>
            <a:r>
              <a:rPr lang="en-US" sz="2400">
                <a:solidFill>
                  <a:srgbClr val="0563C1"/>
                </a:solidFill>
                <a:hlinkClick r:id="rId2"/>
              </a:rPr>
              <a:t>https://zoom.us/j/6374689091</a:t>
            </a:r>
            <a:endParaRPr lang="en-US" sz="2400">
              <a:solidFill>
                <a:srgbClr val="0563C1"/>
              </a:solidFill>
            </a:endParaRPr>
          </a:p>
          <a:p>
            <a:pPr marL="0" indent="0">
              <a:buNone/>
            </a:pPr>
            <a:endParaRPr lang="en-US" sz="2000" b="1"/>
          </a:p>
          <a:p>
            <a:pPr marL="0" indent="0">
              <a:buNone/>
            </a:pPr>
            <a:r>
              <a:rPr lang="en-US" sz="2000" b="1"/>
              <a:t>RESOURCES</a:t>
            </a:r>
          </a:p>
          <a:p>
            <a:pPr marL="0" indent="0">
              <a:buNone/>
            </a:pPr>
            <a:r>
              <a:rPr lang="en-US" sz="2000">
                <a:hlinkClick r:id="rId3"/>
              </a:rPr>
              <a:t>WWW.PDESAS.ORG</a:t>
            </a:r>
            <a:endParaRPr lang="en-US" sz="2000"/>
          </a:p>
          <a:p>
            <a:pPr marL="0" indent="0">
              <a:buNone/>
            </a:pPr>
            <a:r>
              <a:rPr lang="en-US" sz="2000">
                <a:hlinkClick r:id="rId4"/>
              </a:rPr>
              <a:t>WWW.EDUCATION.PA.GOV</a:t>
            </a:r>
            <a:r>
              <a:rPr lang="en-US" sz="2000"/>
              <a:t> </a:t>
            </a:r>
          </a:p>
          <a:p>
            <a:pPr marL="0" indent="0">
              <a:buNone/>
            </a:pPr>
            <a:endParaRPr lang="en-US" sz="2000"/>
          </a:p>
          <a:p>
            <a:pPr marL="0" indent="0">
              <a:buNone/>
            </a:pPr>
            <a:r>
              <a:rPr lang="en-US" sz="2000" b="1"/>
              <a:t>CONTACT</a:t>
            </a:r>
          </a:p>
          <a:p>
            <a:pPr marL="0" indent="0">
              <a:buNone/>
            </a:pPr>
            <a:r>
              <a:rPr lang="en-US" sz="2000">
                <a:hlinkClick r:id="rId5"/>
              </a:rPr>
              <a:t>RA-EDGRADREQUIREMENT@PA.GOV</a:t>
            </a:r>
            <a:endParaRPr lang="en-US" sz="2000"/>
          </a:p>
          <a:p>
            <a:pPr marL="0" indent="0">
              <a:buNone/>
            </a:pPr>
            <a:endParaRPr lang="en-US" sz="200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10"/>
          </p:nvPr>
        </p:nvSpPr>
        <p:spPr/>
        <p:txBody>
          <a:bodyPr/>
          <a:lstStyle/>
          <a:p>
            <a:fld id="{39FB0975-47B6-4BE8-B879-EB115C8840C9}" type="datetime1">
              <a:rPr lang="en-US" smtClean="0"/>
              <a:t>11/4/2022</a:t>
            </a:fld>
            <a:endParaRPr lang="en-US"/>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44</a:t>
            </a:fld>
            <a:endParaRPr lang="en-US"/>
          </a:p>
        </p:txBody>
      </p:sp>
    </p:spTree>
    <p:extLst>
      <p:ext uri="{BB962C8B-B14F-4D97-AF65-F5344CB8AC3E}">
        <p14:creationId xmlns:p14="http://schemas.microsoft.com/office/powerpoint/2010/main" val="1279957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333CB-844B-B837-7E28-AE03EDADA3E3}"/>
              </a:ext>
            </a:extLst>
          </p:cNvPr>
          <p:cNvSpPr>
            <a:spLocks noGrp="1"/>
          </p:cNvSpPr>
          <p:nvPr>
            <p:ph type="title"/>
          </p:nvPr>
        </p:nvSpPr>
        <p:spPr/>
        <p:txBody>
          <a:bodyPr>
            <a:normAutofit/>
          </a:bodyPr>
          <a:lstStyle/>
          <a:p>
            <a:r>
              <a:rPr lang="en-US" sz="3600" b="0"/>
              <a:t>Approved AP Exams for each Keystone Area</a:t>
            </a:r>
          </a:p>
        </p:txBody>
      </p:sp>
      <p:sp>
        <p:nvSpPr>
          <p:cNvPr id="3" name="Content Placeholder 2">
            <a:extLst>
              <a:ext uri="{FF2B5EF4-FFF2-40B4-BE49-F238E27FC236}">
                <a16:creationId xmlns:a16="http://schemas.microsoft.com/office/drawing/2014/main" id="{C8424D42-65B1-B84A-6DB3-241D734A41DA}"/>
              </a:ext>
              <a:ext uri="{C183D7F6-B498-43B3-948B-1728B52AA6E4}">
                <adec:decorative xmlns:adec="http://schemas.microsoft.com/office/drawing/2017/decorative" val="1"/>
              </a:ext>
            </a:extLst>
          </p:cNvPr>
          <p:cNvSpPr>
            <a:spLocks noGrp="1"/>
          </p:cNvSpPr>
          <p:nvPr>
            <p:ph idx="1"/>
          </p:nvPr>
        </p:nvSpPr>
        <p:spPr/>
        <p:txBody>
          <a:bodyPr>
            <a:normAutofit/>
          </a:bodyPr>
          <a:lstStyle/>
          <a:p>
            <a:pPr marL="0" indent="0">
              <a:buNone/>
            </a:pPr>
            <a:endParaRPr lang="en-US"/>
          </a:p>
          <a:p>
            <a:pPr marL="0" indent="0">
              <a:buNone/>
            </a:pPr>
            <a:endParaRPr lang="en-US"/>
          </a:p>
        </p:txBody>
      </p:sp>
      <p:graphicFrame>
        <p:nvGraphicFramePr>
          <p:cNvPr id="7" name="Table 7">
            <a:extLst>
              <a:ext uri="{FF2B5EF4-FFF2-40B4-BE49-F238E27FC236}">
                <a16:creationId xmlns:a16="http://schemas.microsoft.com/office/drawing/2014/main" id="{9C512618-2B3F-3A05-A6AD-01E165932357}"/>
              </a:ext>
            </a:extLst>
          </p:cNvPr>
          <p:cNvGraphicFramePr>
            <a:graphicFrameLocks noGrp="1"/>
          </p:cNvGraphicFramePr>
          <p:nvPr>
            <p:extLst>
              <p:ext uri="{D42A27DB-BD31-4B8C-83A1-F6EECF244321}">
                <p14:modId xmlns:p14="http://schemas.microsoft.com/office/powerpoint/2010/main" val="2554305373"/>
              </p:ext>
            </p:extLst>
          </p:nvPr>
        </p:nvGraphicFramePr>
        <p:xfrm>
          <a:off x="137160" y="1393190"/>
          <a:ext cx="11887200" cy="4079240"/>
        </p:xfrm>
        <a:graphic>
          <a:graphicData uri="http://schemas.openxmlformats.org/drawingml/2006/table">
            <a:tbl>
              <a:tblPr firstRow="1" bandRow="1">
                <a:tableStyleId>{7E9639D4-E3E2-4D34-9284-5A2195B3D0D7}</a:tableStyleId>
              </a:tblPr>
              <a:tblGrid>
                <a:gridCol w="3962400">
                  <a:extLst>
                    <a:ext uri="{9D8B030D-6E8A-4147-A177-3AD203B41FA5}">
                      <a16:colId xmlns:a16="http://schemas.microsoft.com/office/drawing/2014/main" val="667628481"/>
                    </a:ext>
                  </a:extLst>
                </a:gridCol>
                <a:gridCol w="3962400">
                  <a:extLst>
                    <a:ext uri="{9D8B030D-6E8A-4147-A177-3AD203B41FA5}">
                      <a16:colId xmlns:a16="http://schemas.microsoft.com/office/drawing/2014/main" val="2134377480"/>
                    </a:ext>
                  </a:extLst>
                </a:gridCol>
                <a:gridCol w="3962400">
                  <a:extLst>
                    <a:ext uri="{9D8B030D-6E8A-4147-A177-3AD203B41FA5}">
                      <a16:colId xmlns:a16="http://schemas.microsoft.com/office/drawing/2014/main" val="2953268646"/>
                    </a:ext>
                  </a:extLst>
                </a:gridCol>
              </a:tblGrid>
              <a:tr h="370840">
                <a:tc>
                  <a:txBody>
                    <a:bodyPr/>
                    <a:lstStyle/>
                    <a:p>
                      <a:pPr algn="ctr"/>
                      <a:r>
                        <a:rPr lang="en-US"/>
                        <a:t>ALGEBRA I</a:t>
                      </a:r>
                    </a:p>
                  </a:txBody>
                  <a:tcPr anchor="ctr"/>
                </a:tc>
                <a:tc>
                  <a:txBody>
                    <a:bodyPr/>
                    <a:lstStyle/>
                    <a:p>
                      <a:pPr algn="ctr"/>
                      <a:r>
                        <a:rPr lang="en-US"/>
                        <a:t>BIOLOGY</a:t>
                      </a:r>
                    </a:p>
                  </a:txBody>
                  <a:tcPr anchor="ctr"/>
                </a:tc>
                <a:tc>
                  <a:txBody>
                    <a:bodyPr/>
                    <a:lstStyle/>
                    <a:p>
                      <a:pPr algn="ctr"/>
                      <a:r>
                        <a:rPr lang="en-US"/>
                        <a:t>LITERATURE</a:t>
                      </a:r>
                    </a:p>
                  </a:txBody>
                  <a:tcPr anchor="ctr"/>
                </a:tc>
                <a:extLst>
                  <a:ext uri="{0D108BD9-81ED-4DB2-BD59-A6C34878D82A}">
                    <a16:rowId xmlns:a16="http://schemas.microsoft.com/office/drawing/2014/main" val="3817742470"/>
                  </a:ext>
                </a:extLst>
              </a:tr>
              <a:tr h="370840">
                <a:tc>
                  <a:txBody>
                    <a:bodyPr/>
                    <a:lstStyle/>
                    <a:p>
                      <a:r>
                        <a:rPr lang="en-US"/>
                        <a:t>AP Calculus AB</a:t>
                      </a:r>
                    </a:p>
                  </a:txBody>
                  <a:tcPr/>
                </a:tc>
                <a:tc>
                  <a:txBody>
                    <a:bodyPr/>
                    <a:lstStyle/>
                    <a:p>
                      <a:r>
                        <a:rPr lang="en-US"/>
                        <a:t>AP Biology</a:t>
                      </a:r>
                    </a:p>
                  </a:txBody>
                  <a:tcPr/>
                </a:tc>
                <a:tc>
                  <a:txBody>
                    <a:bodyPr/>
                    <a:lstStyle/>
                    <a:p>
                      <a:r>
                        <a:rPr lang="en-US"/>
                        <a:t>AP English Language and Composition</a:t>
                      </a:r>
                    </a:p>
                  </a:txBody>
                  <a:tcPr/>
                </a:tc>
                <a:extLst>
                  <a:ext uri="{0D108BD9-81ED-4DB2-BD59-A6C34878D82A}">
                    <a16:rowId xmlns:a16="http://schemas.microsoft.com/office/drawing/2014/main" val="155150466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Calculus BC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English Literature and Composition</a:t>
                      </a:r>
                    </a:p>
                  </a:txBody>
                  <a:tcPr/>
                </a:tc>
                <a:extLst>
                  <a:ext uri="{0D108BD9-81ED-4DB2-BD59-A6C34878D82A}">
                    <a16:rowId xmlns:a16="http://schemas.microsoft.com/office/drawing/2014/main" val="6652989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Environmental Science</a:t>
                      </a:r>
                    </a:p>
                  </a:txBody>
                  <a:tcPr/>
                </a:tc>
                <a:tc>
                  <a:txBody>
                    <a:bodyPr/>
                    <a:lstStyle/>
                    <a:p>
                      <a:endParaRPr lang="en-US"/>
                    </a:p>
                  </a:txBody>
                  <a:tcPr/>
                </a:tc>
                <a:extLst>
                  <a:ext uri="{0D108BD9-81ED-4DB2-BD59-A6C34878D82A}">
                    <a16:rowId xmlns:a16="http://schemas.microsoft.com/office/drawing/2014/main" val="40071978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Computer Science 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1: Algebra Based</a:t>
                      </a:r>
                    </a:p>
                  </a:txBody>
                  <a:tcPr/>
                </a:tc>
                <a:tc>
                  <a:txBody>
                    <a:bodyPr/>
                    <a:lstStyle/>
                    <a:p>
                      <a:endParaRPr lang="en-US"/>
                    </a:p>
                  </a:txBody>
                  <a:tcPr/>
                </a:tc>
                <a:extLst>
                  <a:ext uri="{0D108BD9-81ED-4DB2-BD59-A6C34878D82A}">
                    <a16:rowId xmlns:a16="http://schemas.microsoft.com/office/drawing/2014/main" val="11005270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Computer Science Principles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2: Algebra Based</a:t>
                      </a:r>
                    </a:p>
                  </a:txBody>
                  <a:tcPr/>
                </a:tc>
                <a:tc>
                  <a:txBody>
                    <a:bodyPr/>
                    <a:lstStyle/>
                    <a:p>
                      <a:endParaRPr lang="en-US"/>
                    </a:p>
                  </a:txBody>
                  <a:tcPr/>
                </a:tc>
                <a:extLst>
                  <a:ext uri="{0D108BD9-81ED-4DB2-BD59-A6C34878D82A}">
                    <a16:rowId xmlns:a16="http://schemas.microsoft.com/office/drawing/2014/main" val="33514674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1: Algebra Based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C: Electricity and Magnetism</a:t>
                      </a:r>
                    </a:p>
                  </a:txBody>
                  <a:tcPr/>
                </a:tc>
                <a:tc>
                  <a:txBody>
                    <a:bodyPr/>
                    <a:lstStyle/>
                    <a:p>
                      <a:endParaRPr lang="en-US"/>
                    </a:p>
                  </a:txBody>
                  <a:tcPr/>
                </a:tc>
                <a:extLst>
                  <a:ext uri="{0D108BD9-81ED-4DB2-BD59-A6C34878D82A}">
                    <a16:rowId xmlns:a16="http://schemas.microsoft.com/office/drawing/2014/main" val="3108018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2: Algebra Based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C: Mechanics</a:t>
                      </a:r>
                    </a:p>
                  </a:txBody>
                  <a:tcPr/>
                </a:tc>
                <a:tc>
                  <a:txBody>
                    <a:bodyPr/>
                    <a:lstStyle/>
                    <a:p>
                      <a:endParaRPr lang="en-US"/>
                    </a:p>
                  </a:txBody>
                  <a:tcPr/>
                </a:tc>
                <a:extLst>
                  <a:ext uri="{0D108BD9-81ED-4DB2-BD59-A6C34878D82A}">
                    <a16:rowId xmlns:a16="http://schemas.microsoft.com/office/drawing/2014/main" val="30876454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C: Electricity and Magnetism</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270703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Physics C: Mechanics</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118537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Statistics</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99741629"/>
                  </a:ext>
                </a:extLst>
              </a:tr>
            </a:tbl>
          </a:graphicData>
        </a:graphic>
      </p:graphicFrame>
      <p:sp>
        <p:nvSpPr>
          <p:cNvPr id="6" name="TextBox 5">
            <a:extLst>
              <a:ext uri="{FF2B5EF4-FFF2-40B4-BE49-F238E27FC236}">
                <a16:creationId xmlns:a16="http://schemas.microsoft.com/office/drawing/2014/main" id="{807A5282-4972-27D8-EACE-3C75F81248D1}"/>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75E49BA5-E2C1-2E53-41B8-2BD39C131D8A}"/>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5BB78F1F-ADBF-44F5-1792-22ED7BF2CDC4}"/>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1112884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u="sng"/>
              <a:t>SCORE 4 OR HIGHER ON </a:t>
            </a:r>
            <a:br>
              <a:rPr lang="en-US" u="sng"/>
            </a:br>
            <a:r>
              <a:rPr lang="en-US" u="sng"/>
              <a:t>KEYSTONE-RELATED IB EXAM(S)</a:t>
            </a:r>
            <a:endParaRPr lang="en-US" sz="3600" b="1" u="sng"/>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a:bodyPr>
          <a:lstStyle/>
          <a:p>
            <a:pPr marL="0" indent="0">
              <a:buNone/>
            </a:pPr>
            <a:r>
              <a:rPr lang="en-US">
                <a:latin typeface="Arial" panose="020B0604020202020204" pitchFamily="34" charset="0"/>
              </a:rPr>
              <a:t>A student must score a 4 or higher on a related IB Exam for </a:t>
            </a:r>
            <a:r>
              <a:rPr lang="en-US" i="1">
                <a:latin typeface="Arial" panose="020B0604020202020204" pitchFamily="34" charset="0"/>
              </a:rPr>
              <a:t>each</a:t>
            </a:r>
            <a:r>
              <a:rPr lang="en-US">
                <a:latin typeface="Arial" panose="020B0604020202020204" pitchFamily="34" charset="0"/>
              </a:rPr>
              <a:t> Keystone content area in which the student does not have a numeric or a non-numeric Proficient or Advanced. By way of example:</a:t>
            </a:r>
          </a:p>
          <a:p>
            <a:pPr marL="0" indent="0">
              <a:buNone/>
            </a:pPr>
            <a:endParaRPr lang="en-US" sz="2000">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p>
        </p:txBody>
      </p:sp>
      <p:graphicFrame>
        <p:nvGraphicFramePr>
          <p:cNvPr id="6" name="Table 6">
            <a:extLst>
              <a:ext uri="{FF2B5EF4-FFF2-40B4-BE49-F238E27FC236}">
                <a16:creationId xmlns:a16="http://schemas.microsoft.com/office/drawing/2014/main" id="{06BCFE0C-B4F8-A58A-69FF-0F92540EEE99}"/>
              </a:ext>
            </a:extLst>
          </p:cNvPr>
          <p:cNvGraphicFramePr>
            <a:graphicFrameLocks noGrp="1"/>
          </p:cNvGraphicFramePr>
          <p:nvPr>
            <p:extLst>
              <p:ext uri="{D42A27DB-BD31-4B8C-83A1-F6EECF244321}">
                <p14:modId xmlns:p14="http://schemas.microsoft.com/office/powerpoint/2010/main" val="525636632"/>
              </p:ext>
            </p:extLst>
          </p:nvPr>
        </p:nvGraphicFramePr>
        <p:xfrm>
          <a:off x="3771900" y="3751121"/>
          <a:ext cx="7581900" cy="1920240"/>
        </p:xfrm>
        <a:graphic>
          <a:graphicData uri="http://schemas.openxmlformats.org/drawingml/2006/table">
            <a:tbl>
              <a:tblPr firstRow="1" bandRow="1">
                <a:tableStyleId>{7E9639D4-E3E2-4D34-9284-5A2195B3D0D7}</a:tableStyleId>
              </a:tblPr>
              <a:tblGrid>
                <a:gridCol w="3790950">
                  <a:extLst>
                    <a:ext uri="{9D8B030D-6E8A-4147-A177-3AD203B41FA5}">
                      <a16:colId xmlns:a16="http://schemas.microsoft.com/office/drawing/2014/main" val="3799421875"/>
                    </a:ext>
                  </a:extLst>
                </a:gridCol>
                <a:gridCol w="3790950">
                  <a:extLst>
                    <a:ext uri="{9D8B030D-6E8A-4147-A177-3AD203B41FA5}">
                      <a16:colId xmlns:a16="http://schemas.microsoft.com/office/drawing/2014/main" val="2933272768"/>
                    </a:ext>
                  </a:extLst>
                </a:gridCol>
              </a:tblGrid>
              <a:tr h="341154">
                <a:tc>
                  <a:txBody>
                    <a:bodyPr/>
                    <a:lstStyle/>
                    <a:p>
                      <a:pPr algn="ctr"/>
                      <a:r>
                        <a:rPr lang="en-US"/>
                        <a:t>Locally Established, Grade-Based Requirement (LEGBR)</a:t>
                      </a:r>
                    </a:p>
                  </a:txBody>
                  <a:tcPr anchor="ctr"/>
                </a:tc>
                <a:tc>
                  <a:txBody>
                    <a:bodyPr/>
                    <a:lstStyle/>
                    <a:p>
                      <a:pPr algn="ctr"/>
                      <a:r>
                        <a:rPr lang="en-US"/>
                        <a:t>Alternative Assessment Pathway: </a:t>
                      </a:r>
                    </a:p>
                    <a:p>
                      <a:pPr algn="ctr"/>
                      <a:r>
                        <a:rPr lang="en-US"/>
                        <a:t>IB Exam Criterion</a:t>
                      </a:r>
                    </a:p>
                  </a:txBody>
                  <a:tcPr anchor="ctr"/>
                </a:tc>
                <a:extLst>
                  <a:ext uri="{0D108BD9-81ED-4DB2-BD59-A6C34878D82A}">
                    <a16:rowId xmlns:a16="http://schemas.microsoft.com/office/drawing/2014/main" val="2985610114"/>
                  </a:ext>
                </a:extLst>
              </a:tr>
              <a:tr h="370840">
                <a:tc>
                  <a:txBody>
                    <a:bodyPr/>
                    <a:lstStyle/>
                    <a:p>
                      <a:r>
                        <a:rPr lang="en-US"/>
                        <a:t>Meet LEGBR for Biology</a:t>
                      </a:r>
                    </a:p>
                  </a:txBody>
                  <a:tcPr/>
                </a:tc>
                <a:tc>
                  <a:txBody>
                    <a:bodyPr/>
                    <a:lstStyle/>
                    <a:p>
                      <a:r>
                        <a:rPr lang="en-US"/>
                        <a:t>Must score </a:t>
                      </a:r>
                      <a:r>
                        <a:rPr lang="en-US" b="0" u="none"/>
                        <a:t>4 </a:t>
                      </a:r>
                      <a:r>
                        <a:rPr lang="en-US"/>
                        <a:t>or higher on IB Exam aligned to Biology content</a:t>
                      </a:r>
                    </a:p>
                  </a:txBody>
                  <a:tcPr/>
                </a:tc>
                <a:extLst>
                  <a:ext uri="{0D108BD9-81ED-4DB2-BD59-A6C34878D82A}">
                    <a16:rowId xmlns:a16="http://schemas.microsoft.com/office/drawing/2014/main" val="2752717649"/>
                  </a:ext>
                </a:extLst>
              </a:tr>
              <a:tr h="370840">
                <a:tc>
                  <a:txBody>
                    <a:bodyPr/>
                    <a:lstStyle/>
                    <a:p>
                      <a:r>
                        <a:rPr lang="en-US"/>
                        <a:t>Meet LEGBR for Literature</a:t>
                      </a:r>
                    </a:p>
                  </a:txBody>
                  <a:tcPr/>
                </a:tc>
                <a:tc>
                  <a:txBody>
                    <a:bodyPr/>
                    <a:lstStyle/>
                    <a:p>
                      <a:r>
                        <a:rPr lang="en-US" dirty="0"/>
                        <a:t>Must score </a:t>
                      </a:r>
                      <a:r>
                        <a:rPr lang="en-US" b="0" u="none" dirty="0"/>
                        <a:t>4 </a:t>
                      </a:r>
                      <a:r>
                        <a:rPr lang="en-US" dirty="0"/>
                        <a:t>or higher on IB Exam aligned to Literature content</a:t>
                      </a:r>
                    </a:p>
                  </a:txBody>
                  <a:tcPr/>
                </a:tc>
                <a:extLst>
                  <a:ext uri="{0D108BD9-81ED-4DB2-BD59-A6C34878D82A}">
                    <a16:rowId xmlns:a16="http://schemas.microsoft.com/office/drawing/2014/main" val="1800080535"/>
                  </a:ext>
                </a:extLst>
              </a:tr>
            </a:tbl>
          </a:graphicData>
        </a:graphic>
      </p:graphicFrame>
      <p:sp>
        <p:nvSpPr>
          <p:cNvPr id="7" name="TextBox 6">
            <a:extLst>
              <a:ext uri="{FF2B5EF4-FFF2-40B4-BE49-F238E27FC236}">
                <a16:creationId xmlns:a16="http://schemas.microsoft.com/office/drawing/2014/main" id="{E253412D-B003-515B-C6D8-5697DD89BCE3}"/>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33D8A0E2-9330-D358-227F-A374900AD06B}"/>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229613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333CB-844B-B837-7E28-AE03EDADA3E3}"/>
              </a:ext>
            </a:extLst>
          </p:cNvPr>
          <p:cNvSpPr>
            <a:spLocks noGrp="1"/>
          </p:cNvSpPr>
          <p:nvPr>
            <p:ph type="title"/>
          </p:nvPr>
        </p:nvSpPr>
        <p:spPr/>
        <p:txBody>
          <a:bodyPr>
            <a:normAutofit/>
          </a:bodyPr>
          <a:lstStyle/>
          <a:p>
            <a:r>
              <a:rPr lang="en-US" sz="3600" b="0"/>
              <a:t>Approved </a:t>
            </a:r>
            <a:r>
              <a:rPr lang="en-US" b="0"/>
              <a:t>IB</a:t>
            </a:r>
            <a:r>
              <a:rPr lang="en-US" sz="3600" b="0"/>
              <a:t> Exams for each Keystone Area</a:t>
            </a:r>
          </a:p>
        </p:txBody>
      </p:sp>
      <p:sp>
        <p:nvSpPr>
          <p:cNvPr id="3" name="Content Placeholder 2">
            <a:extLst>
              <a:ext uri="{FF2B5EF4-FFF2-40B4-BE49-F238E27FC236}">
                <a16:creationId xmlns:a16="http://schemas.microsoft.com/office/drawing/2014/main" id="{C8424D42-65B1-B84A-6DB3-241D734A41DA}"/>
              </a:ext>
              <a:ext uri="{C183D7F6-B498-43B3-948B-1728B52AA6E4}">
                <adec:decorative xmlns:adec="http://schemas.microsoft.com/office/drawing/2017/decorative" val="1"/>
              </a:ext>
            </a:extLst>
          </p:cNvPr>
          <p:cNvSpPr>
            <a:spLocks noGrp="1"/>
          </p:cNvSpPr>
          <p:nvPr>
            <p:ph idx="1"/>
          </p:nvPr>
        </p:nvSpPr>
        <p:spPr/>
        <p:txBody>
          <a:bodyPr>
            <a:normAutofit/>
          </a:bodyPr>
          <a:lstStyle/>
          <a:p>
            <a:pPr marL="0" indent="0">
              <a:buNone/>
            </a:pPr>
            <a:endParaRPr lang="en-US"/>
          </a:p>
          <a:p>
            <a:pPr marL="0" indent="0">
              <a:buNone/>
            </a:pPr>
            <a:endParaRPr lang="en-US"/>
          </a:p>
        </p:txBody>
      </p:sp>
      <p:graphicFrame>
        <p:nvGraphicFramePr>
          <p:cNvPr id="7" name="Table 7">
            <a:extLst>
              <a:ext uri="{FF2B5EF4-FFF2-40B4-BE49-F238E27FC236}">
                <a16:creationId xmlns:a16="http://schemas.microsoft.com/office/drawing/2014/main" id="{9C512618-2B3F-3A05-A6AD-01E165932357}"/>
              </a:ext>
            </a:extLst>
          </p:cNvPr>
          <p:cNvGraphicFramePr>
            <a:graphicFrameLocks noGrp="1"/>
          </p:cNvGraphicFramePr>
          <p:nvPr>
            <p:extLst>
              <p:ext uri="{D42A27DB-BD31-4B8C-83A1-F6EECF244321}">
                <p14:modId xmlns:p14="http://schemas.microsoft.com/office/powerpoint/2010/main" val="1679830990"/>
              </p:ext>
            </p:extLst>
          </p:nvPr>
        </p:nvGraphicFramePr>
        <p:xfrm>
          <a:off x="137160" y="1393190"/>
          <a:ext cx="11887200" cy="4043680"/>
        </p:xfrm>
        <a:graphic>
          <a:graphicData uri="http://schemas.openxmlformats.org/drawingml/2006/table">
            <a:tbl>
              <a:tblPr firstRow="1" bandRow="1">
                <a:tableStyleId>{7E9639D4-E3E2-4D34-9284-5A2195B3D0D7}</a:tableStyleId>
              </a:tblPr>
              <a:tblGrid>
                <a:gridCol w="4424449">
                  <a:extLst>
                    <a:ext uri="{9D8B030D-6E8A-4147-A177-3AD203B41FA5}">
                      <a16:colId xmlns:a16="http://schemas.microsoft.com/office/drawing/2014/main" val="667628481"/>
                    </a:ext>
                  </a:extLst>
                </a:gridCol>
                <a:gridCol w="3500351">
                  <a:extLst>
                    <a:ext uri="{9D8B030D-6E8A-4147-A177-3AD203B41FA5}">
                      <a16:colId xmlns:a16="http://schemas.microsoft.com/office/drawing/2014/main" val="2134377480"/>
                    </a:ext>
                  </a:extLst>
                </a:gridCol>
                <a:gridCol w="3962400">
                  <a:extLst>
                    <a:ext uri="{9D8B030D-6E8A-4147-A177-3AD203B41FA5}">
                      <a16:colId xmlns:a16="http://schemas.microsoft.com/office/drawing/2014/main" val="2953268646"/>
                    </a:ext>
                  </a:extLst>
                </a:gridCol>
              </a:tblGrid>
              <a:tr h="370840">
                <a:tc>
                  <a:txBody>
                    <a:bodyPr/>
                    <a:lstStyle/>
                    <a:p>
                      <a:pPr algn="ctr"/>
                      <a:r>
                        <a:rPr lang="en-US"/>
                        <a:t>ALGEBRA I</a:t>
                      </a:r>
                    </a:p>
                  </a:txBody>
                  <a:tcPr anchor="ctr"/>
                </a:tc>
                <a:tc>
                  <a:txBody>
                    <a:bodyPr/>
                    <a:lstStyle/>
                    <a:p>
                      <a:pPr algn="ctr"/>
                      <a:r>
                        <a:rPr lang="en-US"/>
                        <a:t>BIOLOGY</a:t>
                      </a:r>
                    </a:p>
                  </a:txBody>
                  <a:tcPr anchor="ctr"/>
                </a:tc>
                <a:tc>
                  <a:txBody>
                    <a:bodyPr/>
                    <a:lstStyle/>
                    <a:p>
                      <a:pPr algn="ctr"/>
                      <a:r>
                        <a:rPr lang="en-US"/>
                        <a:t>LITERATURE</a:t>
                      </a:r>
                    </a:p>
                  </a:txBody>
                  <a:tcPr anchor="ctr"/>
                </a:tc>
                <a:extLst>
                  <a:ext uri="{0D108BD9-81ED-4DB2-BD59-A6C34878D82A}">
                    <a16:rowId xmlns:a16="http://schemas.microsoft.com/office/drawing/2014/main" val="38177424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Chemistry</a:t>
                      </a:r>
                    </a:p>
                  </a:txBody>
                  <a:tcPr/>
                </a:tc>
                <a:tc>
                  <a:txBody>
                    <a:bodyPr/>
                    <a:lstStyle/>
                    <a:p>
                      <a:r>
                        <a:rPr lang="en-US"/>
                        <a:t>Biology</a:t>
                      </a:r>
                    </a:p>
                  </a:txBody>
                  <a:tcPr/>
                </a:tc>
                <a:tc>
                  <a:txBody>
                    <a:bodyPr/>
                    <a:lstStyle/>
                    <a:p>
                      <a:r>
                        <a:rPr lang="en-US"/>
                        <a:t>Language A: Language and Literature</a:t>
                      </a:r>
                    </a:p>
                  </a:txBody>
                  <a:tcPr/>
                </a:tc>
                <a:extLst>
                  <a:ext uri="{0D108BD9-81ED-4DB2-BD59-A6C34878D82A}">
                    <a16:rowId xmlns:a16="http://schemas.microsoft.com/office/drawing/2014/main" val="155150466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Computer Science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Language A: Literature and Performance</a:t>
                      </a:r>
                    </a:p>
                  </a:txBody>
                  <a:tcPr/>
                </a:tc>
                <a:extLst>
                  <a:ext uri="{0D108BD9-81ED-4DB2-BD59-A6C34878D82A}">
                    <a16:rowId xmlns:a16="http://schemas.microsoft.com/office/drawing/2014/main" val="6652989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Mathematics: Analysis and Approaches Standard Level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Design Technology</a:t>
                      </a:r>
                    </a:p>
                  </a:txBody>
                  <a:tcPr/>
                </a:tc>
                <a:tc>
                  <a:txBody>
                    <a:bodyPr/>
                    <a:lstStyle/>
                    <a:p>
                      <a:endParaRPr lang="en-US"/>
                    </a:p>
                  </a:txBody>
                  <a:tcPr/>
                </a:tc>
                <a:extLst>
                  <a:ext uri="{0D108BD9-81ED-4DB2-BD59-A6C34878D82A}">
                    <a16:rowId xmlns:a16="http://schemas.microsoft.com/office/drawing/2014/main" val="40071978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a:solidFill>
                            <a:schemeClr val="tx1"/>
                          </a:solidFill>
                          <a:effectLst/>
                        </a:rPr>
                        <a:t>Mathematics: Analysis and Approaches Higher Level</a:t>
                      </a:r>
                      <a:endParaRPr lang="en-US" sz="1800" b="0" i="0" kern="120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Physics</a:t>
                      </a:r>
                    </a:p>
                  </a:txBody>
                  <a:tcPr/>
                </a:tc>
                <a:tc>
                  <a:txBody>
                    <a:bodyPr/>
                    <a:lstStyle/>
                    <a:p>
                      <a:endParaRPr lang="en-US"/>
                    </a:p>
                  </a:txBody>
                  <a:tcPr/>
                </a:tc>
                <a:extLst>
                  <a:ext uri="{0D108BD9-81ED-4DB2-BD59-A6C34878D82A}">
                    <a16:rowId xmlns:a16="http://schemas.microsoft.com/office/drawing/2014/main" val="11005270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Mathematics: Applications and Interpretation Standard Level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Science</a:t>
                      </a:r>
                    </a:p>
                  </a:txBody>
                  <a:tcPr/>
                </a:tc>
                <a:tc>
                  <a:txBody>
                    <a:bodyPr/>
                    <a:lstStyle/>
                    <a:p>
                      <a:endParaRPr lang="en-US"/>
                    </a:p>
                  </a:txBody>
                  <a:tcPr/>
                </a:tc>
                <a:extLst>
                  <a:ext uri="{0D108BD9-81ED-4DB2-BD59-A6C34878D82A}">
                    <a16:rowId xmlns:a16="http://schemas.microsoft.com/office/drawing/2014/main" val="33514674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Mathematics: Applications and Interpretation Higher Level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Sports, Exercise and Health</a:t>
                      </a:r>
                    </a:p>
                  </a:txBody>
                  <a:tcPr/>
                </a:tc>
                <a:tc>
                  <a:txBody>
                    <a:bodyPr/>
                    <a:lstStyle/>
                    <a:p>
                      <a:endParaRPr lang="en-US"/>
                    </a:p>
                  </a:txBody>
                  <a:tcPr/>
                </a:tc>
                <a:extLst>
                  <a:ext uri="{0D108BD9-81ED-4DB2-BD59-A6C34878D82A}">
                    <a16:rowId xmlns:a16="http://schemas.microsoft.com/office/drawing/2014/main" val="3108018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Physics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endParaRPr lang="en-US" dirty="0"/>
                    </a:p>
                  </a:txBody>
                  <a:tcPr/>
                </a:tc>
                <a:extLst>
                  <a:ext uri="{0D108BD9-81ED-4DB2-BD59-A6C34878D82A}">
                    <a16:rowId xmlns:a16="http://schemas.microsoft.com/office/drawing/2014/main" val="3087645498"/>
                  </a:ext>
                </a:extLst>
              </a:tr>
            </a:tbl>
          </a:graphicData>
        </a:graphic>
      </p:graphicFrame>
      <p:sp>
        <p:nvSpPr>
          <p:cNvPr id="6" name="TextBox 5">
            <a:extLst>
              <a:ext uri="{FF2B5EF4-FFF2-40B4-BE49-F238E27FC236}">
                <a16:creationId xmlns:a16="http://schemas.microsoft.com/office/drawing/2014/main" id="{4B2156F2-ECF3-02F1-7274-7FF999DC87A1}"/>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75E49BA5-E2C1-2E53-41B8-2BD39C131D8A}"/>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5BB78F1F-ADBF-44F5-1792-22ED7BF2CDC4}"/>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2466571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fontScale="90000"/>
          </a:bodyPr>
          <a:lstStyle/>
          <a:p>
            <a:r>
              <a:rPr lang="en-US" u="sng"/>
              <a:t>SUCCESSFULLY COMPLETE </a:t>
            </a:r>
            <a:br>
              <a:rPr lang="en-US" u="sng"/>
            </a:br>
            <a:r>
              <a:rPr lang="en-US" u="sng"/>
              <a:t>KEYSTONE-RELATED CONCURRENT ENROLLMENT COURSE(S) </a:t>
            </a:r>
            <a:endParaRPr lang="en-US" sz="3600" b="1" u="sng"/>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a:bodyPr>
          <a:lstStyle/>
          <a:p>
            <a:pPr marL="0" indent="0">
              <a:buNone/>
            </a:pPr>
            <a:r>
              <a:rPr lang="en-US"/>
              <a:t>The student must successfully complete on a concurrent enrollment course for </a:t>
            </a:r>
            <a:r>
              <a:rPr lang="en-US" i="1"/>
              <a:t>each </a:t>
            </a:r>
            <a:r>
              <a:rPr lang="en-US"/>
              <a:t>Keystone Exam content area in which the student does not have a numeric or non-numeric score of Proficient or Advanced. </a:t>
            </a:r>
            <a:r>
              <a:rPr lang="en-US" sz="2400">
                <a:latin typeface="Arial" panose="020B0604020202020204" pitchFamily="34" charset="0"/>
              </a:rPr>
              <a:t>By way of example:</a:t>
            </a:r>
          </a:p>
          <a:p>
            <a:pPr marL="0" indent="0">
              <a:buNone/>
            </a:pPr>
            <a:endParaRPr lang="en-US" sz="2000">
              <a:latin typeface="Arial" panose="020B0604020202020204" pitchFamily="34" charset="0"/>
            </a:endParaRPr>
          </a:p>
          <a:p>
            <a:pPr marL="0" indent="0">
              <a:buNone/>
            </a:pPr>
            <a:r>
              <a:rPr lang="en-US" sz="2000" b="1">
                <a:latin typeface="Arial" panose="020B0604020202020204" pitchFamily="34" charset="0"/>
              </a:rPr>
              <a:t>STUDENT SCORES</a:t>
            </a:r>
          </a:p>
          <a:p>
            <a:r>
              <a:rPr lang="en-US" sz="2000">
                <a:latin typeface="Arial" panose="020B0604020202020204" pitchFamily="34" charset="0"/>
              </a:rPr>
              <a:t>Algebra I (NNP) </a:t>
            </a:r>
          </a:p>
          <a:p>
            <a:r>
              <a:rPr lang="en-US" sz="2000">
                <a:latin typeface="Arial" panose="020B0604020202020204" pitchFamily="34" charset="0"/>
              </a:rPr>
              <a:t>Biology (No Score)</a:t>
            </a:r>
          </a:p>
          <a:p>
            <a:r>
              <a:rPr lang="en-US" sz="2000">
                <a:latin typeface="Arial" panose="020B0604020202020204" pitchFamily="34" charset="0"/>
              </a:rPr>
              <a:t>Literature (Basic)</a:t>
            </a:r>
          </a:p>
        </p:txBody>
      </p:sp>
      <p:graphicFrame>
        <p:nvGraphicFramePr>
          <p:cNvPr id="6" name="Table 6">
            <a:extLst>
              <a:ext uri="{FF2B5EF4-FFF2-40B4-BE49-F238E27FC236}">
                <a16:creationId xmlns:a16="http://schemas.microsoft.com/office/drawing/2014/main" id="{06BCFE0C-B4F8-A58A-69FF-0F92540EEE99}"/>
              </a:ext>
            </a:extLst>
          </p:cNvPr>
          <p:cNvGraphicFramePr>
            <a:graphicFrameLocks noGrp="1"/>
          </p:cNvGraphicFramePr>
          <p:nvPr>
            <p:extLst>
              <p:ext uri="{D42A27DB-BD31-4B8C-83A1-F6EECF244321}">
                <p14:modId xmlns:p14="http://schemas.microsoft.com/office/powerpoint/2010/main" val="1244221976"/>
              </p:ext>
            </p:extLst>
          </p:nvPr>
        </p:nvGraphicFramePr>
        <p:xfrm>
          <a:off x="3771900" y="3751121"/>
          <a:ext cx="7581900" cy="2468880"/>
        </p:xfrm>
        <a:graphic>
          <a:graphicData uri="http://schemas.openxmlformats.org/drawingml/2006/table">
            <a:tbl>
              <a:tblPr firstRow="1" bandRow="1">
                <a:tableStyleId>{7E9639D4-E3E2-4D34-9284-5A2195B3D0D7}</a:tableStyleId>
              </a:tblPr>
              <a:tblGrid>
                <a:gridCol w="3667991">
                  <a:extLst>
                    <a:ext uri="{9D8B030D-6E8A-4147-A177-3AD203B41FA5}">
                      <a16:colId xmlns:a16="http://schemas.microsoft.com/office/drawing/2014/main" val="3799421875"/>
                    </a:ext>
                  </a:extLst>
                </a:gridCol>
                <a:gridCol w="3913909">
                  <a:extLst>
                    <a:ext uri="{9D8B030D-6E8A-4147-A177-3AD203B41FA5}">
                      <a16:colId xmlns:a16="http://schemas.microsoft.com/office/drawing/2014/main" val="2933272768"/>
                    </a:ext>
                  </a:extLst>
                </a:gridCol>
              </a:tblGrid>
              <a:tr h="341154">
                <a:tc>
                  <a:txBody>
                    <a:bodyPr/>
                    <a:lstStyle/>
                    <a:p>
                      <a:pPr algn="ctr"/>
                      <a:r>
                        <a:rPr lang="en-US"/>
                        <a:t>Locally Established, Grade-Based Requirement (LEGBR)</a:t>
                      </a:r>
                    </a:p>
                  </a:txBody>
                  <a:tcPr anchor="ctr"/>
                </a:tc>
                <a:tc>
                  <a:txBody>
                    <a:bodyPr/>
                    <a:lstStyle/>
                    <a:p>
                      <a:pPr algn="ctr"/>
                      <a:r>
                        <a:rPr lang="en-US"/>
                        <a:t>Alternative Assessment Pathway: </a:t>
                      </a:r>
                    </a:p>
                    <a:p>
                      <a:pPr algn="ctr"/>
                      <a:r>
                        <a:rPr lang="en-US"/>
                        <a:t>Concurrent Enrollment Criterion</a:t>
                      </a:r>
                    </a:p>
                  </a:txBody>
                  <a:tcPr anchor="ctr"/>
                </a:tc>
                <a:extLst>
                  <a:ext uri="{0D108BD9-81ED-4DB2-BD59-A6C34878D82A}">
                    <a16:rowId xmlns:a16="http://schemas.microsoft.com/office/drawing/2014/main" val="2985610114"/>
                  </a:ext>
                </a:extLst>
              </a:tr>
              <a:tr h="370840">
                <a:tc>
                  <a:txBody>
                    <a:bodyPr/>
                    <a:lstStyle/>
                    <a:p>
                      <a:r>
                        <a:rPr lang="en-US"/>
                        <a:t>Meet LEGBR for Biology</a:t>
                      </a:r>
                    </a:p>
                  </a:txBody>
                  <a:tcPr/>
                </a:tc>
                <a:tc>
                  <a:txBody>
                    <a:bodyPr/>
                    <a:lstStyle/>
                    <a:p>
                      <a:r>
                        <a:rPr lang="en-US"/>
                        <a:t>Successfully complete a concurrent enrollment course aligned to Biology content</a:t>
                      </a:r>
                    </a:p>
                  </a:txBody>
                  <a:tcPr/>
                </a:tc>
                <a:extLst>
                  <a:ext uri="{0D108BD9-81ED-4DB2-BD59-A6C34878D82A}">
                    <a16:rowId xmlns:a16="http://schemas.microsoft.com/office/drawing/2014/main" val="2752717649"/>
                  </a:ext>
                </a:extLst>
              </a:tr>
              <a:tr h="370840">
                <a:tc>
                  <a:txBody>
                    <a:bodyPr/>
                    <a:lstStyle/>
                    <a:p>
                      <a:r>
                        <a:rPr lang="en-US"/>
                        <a:t>Meet LEGBR for Literature</a:t>
                      </a:r>
                    </a:p>
                  </a:txBody>
                  <a:tcPr/>
                </a:tc>
                <a:tc>
                  <a:txBody>
                    <a:bodyPr/>
                    <a:lstStyle/>
                    <a:p>
                      <a:r>
                        <a:rPr lang="en-US" dirty="0"/>
                        <a:t>Successfully complete a concurrent enrollment course aligned to Literature content</a:t>
                      </a:r>
                    </a:p>
                  </a:txBody>
                  <a:tcPr/>
                </a:tc>
                <a:extLst>
                  <a:ext uri="{0D108BD9-81ED-4DB2-BD59-A6C34878D82A}">
                    <a16:rowId xmlns:a16="http://schemas.microsoft.com/office/drawing/2014/main" val="1800080535"/>
                  </a:ext>
                </a:extLst>
              </a:tr>
            </a:tbl>
          </a:graphicData>
        </a:graphic>
      </p:graphicFrame>
      <p:sp>
        <p:nvSpPr>
          <p:cNvPr id="7" name="TextBox 6">
            <a:extLst>
              <a:ext uri="{FF2B5EF4-FFF2-40B4-BE49-F238E27FC236}">
                <a16:creationId xmlns:a16="http://schemas.microsoft.com/office/drawing/2014/main" id="{067EFA70-1A97-9861-A53D-D5F4E4DF5A32}"/>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33D8A0E2-9330-D358-227F-A374900AD06B}"/>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8</a:t>
            </a:fld>
            <a:endParaRPr lang="en-US"/>
          </a:p>
        </p:txBody>
      </p:sp>
    </p:spTree>
    <p:extLst>
      <p:ext uri="{BB962C8B-B14F-4D97-AF65-F5344CB8AC3E}">
        <p14:creationId xmlns:p14="http://schemas.microsoft.com/office/powerpoint/2010/main" val="286675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8700C-9C9D-88D9-5A85-1BFD23AC8995}"/>
              </a:ext>
            </a:extLst>
          </p:cNvPr>
          <p:cNvSpPr>
            <a:spLocks noGrp="1"/>
          </p:cNvSpPr>
          <p:nvPr>
            <p:ph type="title"/>
          </p:nvPr>
        </p:nvSpPr>
        <p:spPr/>
        <p:txBody>
          <a:bodyPr/>
          <a:lstStyle/>
          <a:p>
            <a:r>
              <a:rPr lang="en-US"/>
              <a:t> </a:t>
            </a:r>
            <a:r>
              <a:rPr lang="en-US" b="0"/>
              <a:t>Concurrent Enrollment Course</a:t>
            </a:r>
          </a:p>
        </p:txBody>
      </p:sp>
      <p:sp>
        <p:nvSpPr>
          <p:cNvPr id="3" name="Content Placeholder 2">
            <a:extLst>
              <a:ext uri="{FF2B5EF4-FFF2-40B4-BE49-F238E27FC236}">
                <a16:creationId xmlns:a16="http://schemas.microsoft.com/office/drawing/2014/main" id="{12F4BACB-DD83-ACC3-9384-A4A02F10373A}"/>
              </a:ext>
            </a:extLst>
          </p:cNvPr>
          <p:cNvSpPr>
            <a:spLocks noGrp="1"/>
          </p:cNvSpPr>
          <p:nvPr>
            <p:ph idx="1"/>
          </p:nvPr>
        </p:nvSpPr>
        <p:spPr/>
        <p:txBody>
          <a:bodyPr/>
          <a:lstStyle/>
          <a:p>
            <a:pPr marL="0" indent="0">
              <a:buNone/>
            </a:pPr>
            <a:r>
              <a:rPr lang="en-US"/>
              <a:t>The legislation defines a concurrent enrollment course as </a:t>
            </a:r>
            <a:r>
              <a:rPr lang="en-US">
                <a:solidFill>
                  <a:srgbClr val="082A3D"/>
                </a:solidFill>
              </a:rPr>
              <a:t>“a</a:t>
            </a:r>
            <a:r>
              <a:rPr lang="en-US" b="0" i="0">
                <a:solidFill>
                  <a:srgbClr val="082A3D"/>
                </a:solidFill>
                <a:effectLst/>
                <a:latin typeface="proxima-nova"/>
              </a:rPr>
              <a:t> course in which a secondary student is enrolled and, upon successful completion of which, </a:t>
            </a:r>
            <a:r>
              <a:rPr lang="en-US" b="1" i="0">
                <a:solidFill>
                  <a:srgbClr val="082A3D"/>
                </a:solidFill>
                <a:effectLst/>
                <a:latin typeface="proxima-nova"/>
              </a:rPr>
              <a:t>both</a:t>
            </a:r>
            <a:r>
              <a:rPr lang="en-US" b="0" i="0">
                <a:solidFill>
                  <a:srgbClr val="082A3D"/>
                </a:solidFill>
                <a:effectLst/>
                <a:latin typeface="proxima-nova"/>
              </a:rPr>
              <a:t> </a:t>
            </a:r>
            <a:r>
              <a:rPr lang="en-US" b="1" i="0">
                <a:solidFill>
                  <a:srgbClr val="082A3D"/>
                </a:solidFill>
                <a:effectLst/>
                <a:latin typeface="proxima-nova"/>
              </a:rPr>
              <a:t>high school and postsecondary credit are earned</a:t>
            </a:r>
            <a:r>
              <a:rPr lang="en-US" b="0" i="0">
                <a:solidFill>
                  <a:srgbClr val="082A3D"/>
                </a:solidFill>
                <a:effectLst/>
                <a:latin typeface="proxima-nova"/>
              </a:rPr>
              <a:t>” (e.g., Dual Enrollment, College-in-the-High-School).</a:t>
            </a:r>
          </a:p>
          <a:p>
            <a:pPr marL="0" indent="0">
              <a:buNone/>
            </a:pPr>
            <a:endParaRPr lang="en-US"/>
          </a:p>
          <a:p>
            <a:pPr marL="0" indent="0">
              <a:buNone/>
            </a:pPr>
            <a:r>
              <a:rPr lang="en-US"/>
              <a:t>Under the Alternative Assessment Pathway, the </a:t>
            </a:r>
            <a:r>
              <a:rPr lang="en-US" u="sng"/>
              <a:t>credit-bearing college-level</a:t>
            </a:r>
            <a:r>
              <a:rPr lang="en-US"/>
              <a:t> course must be aligned to the respective Keystone content (as determined by the LEA).</a:t>
            </a:r>
          </a:p>
        </p:txBody>
      </p:sp>
      <p:sp>
        <p:nvSpPr>
          <p:cNvPr id="4" name="Date Placeholder 3">
            <a:extLst>
              <a:ext uri="{FF2B5EF4-FFF2-40B4-BE49-F238E27FC236}">
                <a16:creationId xmlns:a16="http://schemas.microsoft.com/office/drawing/2014/main" id="{7C5EBC10-B5E6-2674-3219-B31CD28E302E}"/>
              </a:ext>
            </a:extLst>
          </p:cNvPr>
          <p:cNvSpPr>
            <a:spLocks noGrp="1"/>
          </p:cNvSpPr>
          <p:nvPr>
            <p:ph type="dt" sz="half" idx="10"/>
          </p:nvPr>
        </p:nvSpPr>
        <p:spPr/>
        <p:txBody>
          <a:bodyPr/>
          <a:lstStyle/>
          <a:p>
            <a:fld id="{A1DC029C-5B17-409B-86F2-A65FE5BE79A1}" type="datetime1">
              <a:rPr lang="en-US" smtClean="0"/>
              <a:t>11/4/2022</a:t>
            </a:fld>
            <a:endParaRPr lang="en-US"/>
          </a:p>
        </p:txBody>
      </p:sp>
      <p:sp>
        <p:nvSpPr>
          <p:cNvPr id="5" name="Slide Number Placeholder 4">
            <a:extLst>
              <a:ext uri="{FF2B5EF4-FFF2-40B4-BE49-F238E27FC236}">
                <a16:creationId xmlns:a16="http://schemas.microsoft.com/office/drawing/2014/main" id="{77A1D81A-66A8-A2B9-EC94-BA7500384B02}"/>
              </a:ext>
            </a:extLst>
          </p:cNvPr>
          <p:cNvSpPr>
            <a:spLocks noGrp="1"/>
          </p:cNvSpPr>
          <p:nvPr>
            <p:ph type="sldNum" sz="quarter" idx="12"/>
          </p:nvPr>
        </p:nvSpPr>
        <p:spPr/>
        <p:txBody>
          <a:bodyPr/>
          <a:lstStyle/>
          <a:p>
            <a:fld id="{B24F5015-3417-4B27-A586-E4CCF4D77832}" type="slidenum">
              <a:rPr lang="en-US" smtClean="0"/>
              <a:t>9</a:t>
            </a:fld>
            <a:endParaRPr lang="en-US"/>
          </a:p>
        </p:txBody>
      </p:sp>
      <p:sp>
        <p:nvSpPr>
          <p:cNvPr id="6" name="TextBox 5">
            <a:extLst>
              <a:ext uri="{FF2B5EF4-FFF2-40B4-BE49-F238E27FC236}">
                <a16:creationId xmlns:a16="http://schemas.microsoft.com/office/drawing/2014/main" id="{4952FA39-C0D2-9361-8A19-72AC3C42BE4D}"/>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ALTERNATIVE ASSESSMENT PATHWAY</a:t>
            </a:r>
          </a:p>
        </p:txBody>
      </p:sp>
    </p:spTree>
    <p:extLst>
      <p:ext uri="{BB962C8B-B14F-4D97-AF65-F5344CB8AC3E}">
        <p14:creationId xmlns:p14="http://schemas.microsoft.com/office/powerpoint/2010/main" val="3844876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219</TotalTime>
  <Words>6634</Words>
  <Application>Microsoft Office PowerPoint</Application>
  <PresentationFormat>Widescreen</PresentationFormat>
  <Paragraphs>781</Paragraphs>
  <Slides>44</Slides>
  <Notes>41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proxima-nova</vt:lpstr>
      <vt:lpstr>Office Theme</vt:lpstr>
      <vt:lpstr>Pennsylvania  HS Graduation Requirements</vt:lpstr>
      <vt:lpstr>TODAY’S TOPICS</vt:lpstr>
      <vt:lpstr>HS Graduation Requirements</vt:lpstr>
      <vt:lpstr>SCORE 3 OR HIGHER ON  KEYSTONE-RELATED AP EXAM(S)</vt:lpstr>
      <vt:lpstr>Approved AP Exams for each Keystone Area</vt:lpstr>
      <vt:lpstr>SCORE 4 OR HIGHER ON  KEYSTONE-RELATED IB EXAM(S)</vt:lpstr>
      <vt:lpstr>Approved IB Exams for each Keystone Area</vt:lpstr>
      <vt:lpstr>SUCCESSFULLY COMPLETE  KEYSTONE-RELATED CONCURRENT ENROLLMENT COURSE(S) </vt:lpstr>
      <vt:lpstr> Concurrent Enrollment Course</vt:lpstr>
      <vt:lpstr>SUCCESSFULLY COMPLETE A  PRE-APPRENTICESHIP PROGRAM</vt:lpstr>
      <vt:lpstr>IHE ACCEPTANCE &amp;  COLLEGE COURSEWORK ABILITY</vt:lpstr>
      <vt:lpstr> Accredited Four Year Non-Profit  Institution of Higher Education </vt:lpstr>
      <vt:lpstr>Evidence of the Ability to Enroll in  College-Level, Credit-Bearing Coursework</vt:lpstr>
      <vt:lpstr>Graduate Profile for the Alternative Assessment Pathway</vt:lpstr>
      <vt:lpstr>ATTAIN ESTABLISHED SCORE ON AN  APPROVED ALTERNATE ASSESSMENT</vt:lpstr>
      <vt:lpstr>Approved Alternative Assessments</vt:lpstr>
      <vt:lpstr>Frequent Questions</vt:lpstr>
      <vt:lpstr>YOUR QUESTIONS</vt:lpstr>
      <vt:lpstr>HS Graduation Requirements</vt:lpstr>
      <vt:lpstr>Evidence-Based Pathway Sections One &amp; Two</vt:lpstr>
      <vt:lpstr>Collecting More than One of the  Same Type of Evidence</vt:lpstr>
      <vt:lpstr>Evidence-Based Pathway</vt:lpstr>
      <vt:lpstr>ATTAIN SILVER LEVEL ON THE  ACT WORKKEYS</vt:lpstr>
      <vt:lpstr>SCORE 630 OR HIGHER ON ANY  SAT SUBJECT TEST</vt:lpstr>
      <vt:lpstr>SCORE 3 OR HIGHER ON ANY  AP EXAM</vt:lpstr>
      <vt:lpstr>SCORE 3 OR HIGHER ON ANY  IB EXAM</vt:lpstr>
      <vt:lpstr>SUCCESSFULLY COMPLETE ANY  CONCURRENT ENROLLMENT COURSE</vt:lpstr>
      <vt:lpstr>SUCCESSFULLY COMPLETE ANY  POSTSECONDARY COURSE</vt:lpstr>
      <vt:lpstr>Concurrent Enrollment Course vs.  Postsecondary Course</vt:lpstr>
      <vt:lpstr>ATTAINMENT OF AN  INDUSTRY-RECOGNIZED CREDENTIAL</vt:lpstr>
      <vt:lpstr>IHE ACCEPTANCE &amp;  COLLEGE COURSEWORK ABILITY</vt:lpstr>
      <vt:lpstr> Accredited Non-Profit  Institution of Higher Education </vt:lpstr>
      <vt:lpstr>Evidence of the Ability to Enroll in  College-Level, Credit-Bearing Coursework</vt:lpstr>
      <vt:lpstr>Graduate Profile for the Evidence-Based Pathway</vt:lpstr>
      <vt:lpstr>Evidence-Based Pathway</vt:lpstr>
      <vt:lpstr>ATTAINMENT OF A NUMERIC OR  NON-NUMERIC PROFICIENT OR ADVANCED </vt:lpstr>
      <vt:lpstr>Non-Numeric Proficient</vt:lpstr>
      <vt:lpstr>SUCCESSFULLY COMPLETE A SERVICE-LEARNING PROJECT</vt:lpstr>
      <vt:lpstr>SUCCESSFULLY COMPLETE AN INTERNSIP,  EXTERNSHIP, OR COOPERATIVE EDUCATION PROGRAM</vt:lpstr>
      <vt:lpstr>Work-Based Learning Experiences</vt:lpstr>
      <vt:lpstr> COMPLY WITH NCAA DII ACADEMIC REQUIREMENTS</vt:lpstr>
      <vt:lpstr> GUARANTEE OF FULL-TIME EMPLOYMENT</vt:lpstr>
      <vt:lpstr>YOUR QUESTIONS</vt:lpstr>
      <vt:lpstr>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2</cp:revision>
  <dcterms:created xsi:type="dcterms:W3CDTF">2022-07-06T18:28:13Z</dcterms:created>
  <dcterms:modified xsi:type="dcterms:W3CDTF">2022-11-04T21:52:11Z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