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4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22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6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7.xml" ContentType="application/vnd.openxmlformats-officedocument.drawingml.chartshape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sldIdLst>
    <p:sldId id="270" r:id="rId5"/>
    <p:sldId id="293" r:id="rId6"/>
    <p:sldId id="2672" r:id="rId7"/>
    <p:sldId id="2673" r:id="rId8"/>
    <p:sldId id="2662" r:id="rId9"/>
    <p:sldId id="299" r:id="rId10"/>
    <p:sldId id="356" r:id="rId11"/>
    <p:sldId id="2667" r:id="rId12"/>
    <p:sldId id="300" r:id="rId13"/>
    <p:sldId id="325" r:id="rId14"/>
    <p:sldId id="260" r:id="rId15"/>
    <p:sldId id="2675" r:id="rId16"/>
    <p:sldId id="2668" r:id="rId17"/>
    <p:sldId id="326" r:id="rId18"/>
    <p:sldId id="2676" r:id="rId19"/>
    <p:sldId id="2699" r:id="rId20"/>
    <p:sldId id="329" r:id="rId21"/>
    <p:sldId id="365" r:id="rId22"/>
    <p:sldId id="304" r:id="rId23"/>
    <p:sldId id="2678" r:id="rId24"/>
    <p:sldId id="306" r:id="rId25"/>
    <p:sldId id="2677" r:id="rId26"/>
    <p:sldId id="330" r:id="rId27"/>
    <p:sldId id="327" r:id="rId28"/>
    <p:sldId id="328" r:id="rId29"/>
    <p:sldId id="2679" r:id="rId30"/>
    <p:sldId id="2680" r:id="rId31"/>
    <p:sldId id="2683" r:id="rId32"/>
    <p:sldId id="2682" r:id="rId33"/>
    <p:sldId id="2681" r:id="rId34"/>
    <p:sldId id="2702" r:id="rId35"/>
    <p:sldId id="2703" r:id="rId36"/>
    <p:sldId id="2684" r:id="rId37"/>
    <p:sldId id="332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uro, Kevin" initials="MK" lastIdx="11" clrIdx="0">
    <p:extLst>
      <p:ext uri="{19B8F6BF-5375-455C-9EA6-DF929625EA0E}">
        <p15:presenceInfo xmlns:p15="http://schemas.microsoft.com/office/powerpoint/2012/main" userId="S::kmauro@pa.gov::f23ef690-743d-463a-99da-998bbb27fb2e" providerId="AD"/>
      </p:ext>
    </p:extLst>
  </p:cmAuthor>
  <p:cmAuthor id="2" name="Dyszel, Jean" initials="DJ" lastIdx="3" clrIdx="1">
    <p:extLst>
      <p:ext uri="{19B8F6BF-5375-455C-9EA6-DF929625EA0E}">
        <p15:presenceInfo xmlns:p15="http://schemas.microsoft.com/office/powerpoint/2012/main" userId="S::c-jdyszel@pa.gov::5493b60d-1bc5-4cbd-908b-3a3348c6ac51" providerId="AD"/>
      </p:ext>
    </p:extLst>
  </p:cmAuthor>
  <p:cmAuthor id="3" name="Baum-Leaman, Rebekah" initials="BR" lastIdx="4" clrIdx="2">
    <p:extLst>
      <p:ext uri="{19B8F6BF-5375-455C-9EA6-DF929625EA0E}">
        <p15:presenceInfo xmlns:p15="http://schemas.microsoft.com/office/powerpoint/2012/main" userId="S::rbaumleama@pa.gov::8137aeef-26fe-45ef-a6a3-922900807fbb" providerId="AD"/>
      </p:ext>
    </p:extLst>
  </p:cmAuthor>
  <p:cmAuthor id="4" name="Carrie Soliday" initials="CS" lastIdx="3" clrIdx="3">
    <p:extLst>
      <p:ext uri="{19B8F6BF-5375-455C-9EA6-DF929625EA0E}">
        <p15:presenceInfo xmlns:p15="http://schemas.microsoft.com/office/powerpoint/2012/main" userId="S::casoliday_iu12.org#ext#@pagov.onmicrosoft.com::2edd3c36-08f3-483e-a972-55fb0b030a06" providerId="AD"/>
      </p:ext>
    </p:extLst>
  </p:cmAuthor>
  <p:cmAuthor id="5" name="Maraschiello, Richard" initials="MR" lastIdx="2" clrIdx="4">
    <p:extLst>
      <p:ext uri="{19B8F6BF-5375-455C-9EA6-DF929625EA0E}">
        <p15:presenceInfo xmlns:p15="http://schemas.microsoft.com/office/powerpoint/2012/main" userId="S::c-rmarasch@pa.gov::bf61cd81-8718-483a-8985-9898ade2ee73" providerId="AD"/>
      </p:ext>
    </p:extLst>
  </p:cmAuthor>
  <p:cmAuthor id="6" name="Stem, Matthew" initials="SM" lastIdx="9" clrIdx="5">
    <p:extLst>
      <p:ext uri="{19B8F6BF-5375-455C-9EA6-DF929625EA0E}">
        <p15:presenceInfo xmlns:p15="http://schemas.microsoft.com/office/powerpoint/2012/main" userId="S::mastem@pa.gov::682caf7e-3492-4ab1-b4ef-fb89c3f343b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FDA"/>
    <a:srgbClr val="003C7C"/>
    <a:srgbClr val="749BCA"/>
    <a:srgbClr val="477BB9"/>
    <a:srgbClr val="3D6AA1"/>
    <a:srgbClr val="376092"/>
    <a:srgbClr val="4F81BD"/>
    <a:srgbClr val="23447F"/>
    <a:srgbClr val="C4D5D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703D81-4E0D-4710-914C-BE4DB57F3E87}" v="5" dt="2022-02-22T16:04:48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69" autoAdjust="0"/>
  </p:normalViewPr>
  <p:slideViewPr>
    <p:cSldViewPr snapToGrid="0">
      <p:cViewPr varScale="1">
        <p:scale>
          <a:sx n="72" d="100"/>
          <a:sy n="72" d="100"/>
        </p:scale>
        <p:origin x="3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6.8945139940258207E-2"/>
                  <c:y val="-2.18865291763557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 Measures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10%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80304024496932"/>
                      <c:h val="0.1169928268819049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Building Level Data</c:v>
                </c:pt>
                <c:pt idx="5">
                  <c:v>Teacher Specific: Assessment, Growth, IEP</c:v>
                </c:pt>
                <c:pt idx="6">
                  <c:v>Teacher Specific: Locally Determined Achievement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21</c:v>
                </c:pt>
                <c:pt idx="3">
                  <c:v>14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1209800830074272E-2"/>
                  <c:y val="9.0702520042535858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</a:t>
                    </a:r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Measures</a:t>
                    </a: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58100409219113"/>
                      <c:h val="0.166187515487455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Building Level Data</c:v>
                </c:pt>
                <c:pt idx="5">
                  <c:v>Teacher Specific: Assessment, Growth, IEP</c:v>
                </c:pt>
                <c:pt idx="6">
                  <c:v>Teacher Specific: Locally Determined Achievement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21</c:v>
                </c:pt>
                <c:pt idx="2">
                  <c:v>21</c:v>
                </c:pt>
                <c:pt idx="3">
                  <c:v>14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dk1">
                  <a:tint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-2.3550724637681177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layout>
                <c:manualLayout>
                  <c:x val="-4.027777777777778E-2"/>
                  <c:y val="-1.64319248826291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layout>
                <c:manualLayout>
                  <c:x val="-6.038647342995169E-3"/>
                  <c:y val="4.377963743565777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</a:t>
                    </a:r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Specific: IEP</a:t>
                    </a: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0.10193241469816273"/>
                  <c:y val="1.142471627666260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LEA Selected Measures</a:t>
                    </a:r>
                  </a:p>
                  <a:p>
                    <a:pPr>
                      <a:defRPr sz="1200">
                        <a:solidFill>
                          <a:schemeClr val="accent1">
                            <a:lumMod val="50000"/>
                          </a:schemeClr>
                        </a:solidFill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920289855072463"/>
                      <c:h val="0.179788377735767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1BC0F5B-65B7-4ADB-9AE5-9DB2D2378955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52540986724487"/>
                      <c:h val="0.16618750370575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  <c:pt idx="4">
                  <c:v>Teacher Specific: Assessment, Growth, IEP</c:v>
                </c:pt>
                <c:pt idx="5">
                  <c:v>Teacher Specific: Locally Determined Achievement Measures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16</c:v>
                </c:pt>
                <c:pt idx="1">
                  <c:v>24</c:v>
                </c:pt>
                <c:pt idx="2">
                  <c:v>24</c:v>
                </c:pt>
                <c:pt idx="3">
                  <c:v>16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2.5060422134733057E-2"/>
                  <c:y val="-0.1572770243756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Planning &amp; Preparation</c:v>
                </c:pt>
                <c:pt idx="1">
                  <c:v>Classroom Environment</c:v>
                </c:pt>
                <c:pt idx="2">
                  <c:v>Instruction</c:v>
                </c:pt>
                <c:pt idx="3">
                  <c:v>Professional Responsibilites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30</c:v>
                </c:pt>
                <c:pt idx="2">
                  <c:v>30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 Available Non-Teaching Professional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C8-4413-A4CE-3B9D48ED9659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C8C8-4413-A4CE-3B9D48ED9659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C8-4413-A4CE-3B9D48ED9659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8C8-4413-A4CE-3B9D48ED9659}"/>
              </c:ext>
            </c:extLst>
          </c:dPt>
          <c:dPt>
            <c:idx val="4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C8-4413-A4CE-3B9D48ED9659}"/>
              </c:ext>
            </c:extLst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3C4DADC-B584-41AC-8CE5-7823FBC14107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8C8-4413-A4CE-3B9D48ED9659}"/>
                </c:ext>
              </c:extLst>
            </c:dLbl>
            <c:dLbl>
              <c:idx val="1"/>
              <c:layout>
                <c:manualLayout>
                  <c:x val="1.5277777777777677E-2"/>
                  <c:y val="-8.68544761477351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7B3EAEA-9D8A-46AA-9205-D4996BF50157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8C8-4413-A4CE-3B9D48ED9659}"/>
                </c:ext>
              </c:extLst>
            </c:dLbl>
            <c:dLbl>
              <c:idx val="2"/>
              <c:layout>
                <c:manualLayout>
                  <c:x val="-5.736712598425197E-2"/>
                  <c:y val="-5.545424484385896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CF102F-4761-4DB4-82E2-1A8975524B8E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6239919738293584"/>
                      <c:h val="0.1267359602954309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8C8-4413-A4CE-3B9D48ED9659}"/>
                </c:ext>
              </c:extLst>
            </c:dLbl>
            <c:dLbl>
              <c:idx val="3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B66E682-FA88-4503-B227-FC0106E5EFD6}" type="CATEGORYNAME">
                      <a:rPr lang="en-US" sz="1200" smtClean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 22.5%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8C8-4413-A4CE-3B9D48ED9659}"/>
                </c:ext>
              </c:extLst>
            </c:dLbl>
            <c:dLbl>
              <c:idx val="4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 10%</a:t>
                    </a:r>
                  </a:p>
                </c:rich>
              </c:tx>
              <c:spPr>
                <a:solidFill>
                  <a:prstClr val="white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05-C8C8-4413-A4CE-3B9D48ED9659}"/>
                </c:ext>
              </c:extLst>
            </c:dLbl>
            <c:spPr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Planning &amp; Preparation</c:v>
                </c:pt>
                <c:pt idx="1">
                  <c:v>Educational Environment</c:v>
                </c:pt>
                <c:pt idx="2">
                  <c:v>Delivery of Service</c:v>
                </c:pt>
                <c:pt idx="3">
                  <c:v>Professional Development</c:v>
                </c:pt>
                <c:pt idx="4">
                  <c:v>Building Level Data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22.5</c:v>
                </c:pt>
                <c:pt idx="1">
                  <c:v>22.5</c:v>
                </c:pt>
                <c:pt idx="2">
                  <c:v>22.5</c:v>
                </c:pt>
                <c:pt idx="3">
                  <c:v>22.5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8-4413-A4CE-3B9D48ED96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4.7282644356955381E-2"/>
                  <c:y val="-0.181274919354071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Planning &amp; Preparation</c:v>
                </c:pt>
                <c:pt idx="1">
                  <c:v>Educational Environment</c:v>
                </c:pt>
                <c:pt idx="2">
                  <c:v>Delivery of Service</c:v>
                </c:pt>
                <c:pt idx="3">
                  <c:v>Professional Development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0.05"/>
                  <c:y val="-0.1690140845070423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1.4493110236220472E-3"/>
                  <c:y val="2.347510258400798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EB69BD2-EFC8-424B-913A-56571EBEB33C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baseline="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 sz="1200" baseline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baseline="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73913043478257"/>
                      <c:h val="0.153666527399158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422F51-E8B8-4C40-BED8-A34370B3AA0D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FF3E170-5B29-41D5-8DBD-5C6FC04EFF1F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spc="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1BC0F5B-65B7-4ADB-9AE5-9DB2D2378955}" type="CATEGORYNAM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sz="12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 sz="120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>
                          <a:solidFill>
                            <a:schemeClr val="accent1">
                              <a:lumMod val="50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sz="1200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552540986724487"/>
                      <c:h val="0.1661875037057567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Planning &amp; Preparation, School Environment, Delivery of Service, Professional Development</c:v>
                </c:pt>
                <c:pt idx="1">
                  <c:v>Building Level Data</c:v>
                </c:pt>
                <c:pt idx="2">
                  <c:v>Performance Goals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10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spPr>
            <a:scene3d>
              <a:camera prst="orthographicFront"/>
              <a:lightRig rig="soft" dir="t">
                <a:rot lat="0" lon="0" rev="0"/>
              </a:lightRig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shade val="76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76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7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0.10688407699037621"/>
                  <c:y val="-0.33422572178477683"/>
                </c:manualLayout>
              </c:layout>
              <c:tx>
                <c:rich>
                  <a:bodyPr/>
                  <a:lstStyle/>
                  <a:p>
                    <a:fld id="{79609547-6410-4D53-9FF6-7D490D5BCD46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8B4E9EE9-B599-4D9C-82FD-ADAC9603A8B3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layout>
                <c:manualLayout>
                  <c:x val="4.2270888013998253E-3"/>
                  <c:y val="2.8169106502532255E-2"/>
                </c:manualLayout>
              </c:layout>
              <c:tx>
                <c:rich>
                  <a:bodyPr/>
                  <a:lstStyle/>
                  <a:p>
                    <a:fld id="{EEB69BD2-EFC8-424B-913A-56571EBEB33C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700831C0-A5EF-4F36-83E5-3F03C8076418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422F51-E8B8-4C40-BED8-A34370B3AA0D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DBBB0692-DDB8-444F-8D89-C5AB7F26164F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FF3E170-5B29-41D5-8DBD-5C6FC04EFF1F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159286C5-EE9D-4D53-AE33-E148A457A782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Building Level Data
</a:t>
                    </a:r>
                    <a:fld id="{D71587EB-88BA-48C2-9D3D-13AAE436B2C9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layout>
                <c:manualLayout>
                  <c:x val="-1.6908212560386472E-2"/>
                  <c:y val="4.669827993136823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Teacher Specific: Assessments, Growth, IEP
</a:t>
                    </a:r>
                    <a:fld id="{5578F3D5-87BC-40F0-B7E2-9FC22474C45E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layout>
                <c:manualLayout>
                  <c:x val="8.2125603864734359E-2"/>
                  <c:y val="-1.605253372640783E-2"/>
                </c:manualLayout>
              </c:layout>
              <c:tx>
                <c:rich>
                  <a:bodyPr/>
                  <a:lstStyle/>
                  <a:p>
                    <a:fld id="{C1BC0F5B-65B7-4ADB-9AE5-9DB2D2378955}" type="CATEGORYNAM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[CATEGORY NAME]</a:t>
                    </a:fld>
                    <a:r>
                      <a:rPr lang="en-US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
</a:t>
                    </a:r>
                    <a:fld id="{CCCDA0F2-C2F6-4ABD-9DBF-6AC841E36BFA}" type="PERCENTAGE">
                      <a:rPr lang="en-US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[PERCENTAGE]</a:t>
                    </a:fld>
                    <a:endParaRPr lang="en-US" dirty="0">
                      <a:solidFill>
                        <a:schemeClr val="accent1">
                          <a:lumMod val="50000"/>
                        </a:schemeClr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Planning &amp; Preparation, School Environment, Delivery of Service, Professional Development</c:v>
                </c:pt>
                <c:pt idx="1">
                  <c:v>Performance Goals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Data-available classroom teacher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48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48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4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0DA-4FA7-8B89-E1A416174A0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1">
                      <a:tint val="65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65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65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90DA-4FA7-8B89-E1A416174A0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1">
                      <a:tint val="83000"/>
                      <a:shade val="51000"/>
                      <a:satMod val="130000"/>
                    </a:schemeClr>
                  </a:gs>
                  <a:gs pos="80000">
                    <a:schemeClr val="accent1">
                      <a:tint val="83000"/>
                      <a:shade val="93000"/>
                      <a:satMod val="130000"/>
                    </a:schemeClr>
                  </a:gs>
                  <a:gs pos="100000">
                    <a:schemeClr val="accent1">
                      <a:tint val="83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90DA-4FA7-8B89-E1A416174A0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90DA-4FA7-8B89-E1A416174A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1">
                      <a:shade val="82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82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82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90DA-4FA7-8B89-E1A416174A0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1">
                      <a:shade val="65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65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65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90DA-4FA7-8B89-E1A416174A0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shade val="47000"/>
                      <a:shade val="51000"/>
                      <a:satMod val="130000"/>
                    </a:schemeClr>
                  </a:gs>
                  <a:gs pos="80000">
                    <a:schemeClr val="accent1">
                      <a:shade val="47000"/>
                      <a:shade val="93000"/>
                      <a:satMod val="130000"/>
                    </a:schemeClr>
                  </a:gs>
                  <a:gs pos="100000">
                    <a:schemeClr val="accent1">
                      <a:shade val="47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90DA-4FA7-8B89-E1A416174A0D}"/>
              </c:ext>
            </c:extLst>
          </c:dPt>
          <c:dLbls>
            <c:dLbl>
              <c:idx val="0"/>
              <c:layout>
                <c:manualLayout>
                  <c:x val="5.4166660742928613E-2"/>
                  <c:y val="-0.44924958177068008"/>
                </c:manualLayout>
              </c:layout>
              <c:tx>
                <c:rich>
                  <a:bodyPr/>
                  <a:lstStyle/>
                  <a:p>
                    <a:fld id="{79609547-6410-4D53-9FF6-7D490D5BCD46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70%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DA-4FA7-8B89-E1A416174A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B69BD2-EFC8-424B-913A-56571EBEB33C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DA-4FA7-8B89-E1A416174A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4422F51-E8B8-4C40-BED8-A34370B3AA0D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DA-4FA7-8B89-E1A416174A0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AFF3E170-5B29-41D5-8DBD-5C6FC04EFF1F}" type="CATEGORYNAME">
                      <a:rPr lang="en-US" sz="140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en-US" sz="1400">
                        <a:solidFill>
                          <a:schemeClr val="tx1"/>
                        </a:solidFill>
                      </a:rPr>
                      <a:t>
20%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DA-4FA7-8B89-E1A416174A0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LEA Selected Measures</a:t>
                    </a:r>
                  </a:p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30%</a:t>
                    </a: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90DA-4FA7-8B89-E1A416174A0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Teacher Specific: IEP
</a:t>
                    </a:r>
                    <a:fld id="{5578F3D5-87BC-40F0-B7E2-9FC22474C45E}" type="PERCENTAGE">
                      <a:rPr lang="en-US" sz="140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40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0DA-4FA7-8B89-E1A416174A0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chemeClr val="tx1"/>
                        </a:solidFill>
                      </a:rPr>
                      <a:t>LEA Selected Measures
</a:t>
                    </a:r>
                    <a:fld id="{CCCDA0F2-C2F6-4ABD-9DBF-6AC841E36BFA}" type="PERCENTAGE">
                      <a:rPr lang="en-US" sz="1400">
                        <a:solidFill>
                          <a:schemeClr val="tx1"/>
                        </a:solidFill>
                      </a:rPr>
                      <a:pPr/>
                      <a:t>[PERCENTAGE]</a:t>
                    </a:fld>
                    <a:endParaRPr lang="en-US" sz="140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0DA-4FA7-8B89-E1A416174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2"/>
                <c:pt idx="0">
                  <c:v>Observation and Practice</c:v>
                </c:pt>
                <c:pt idx="1">
                  <c:v>LEA Selected Measures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0DA-4FA7-8B89-E1A416174A0D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0.13786</cdr:x>
      <cdr:y>0.17032</cdr:y>
    </cdr:from>
    <cdr:to>
      <cdr:x>0.15214</cdr:x>
      <cdr:y>0.22457</cdr:y>
    </cdr:to>
    <cdr:cxnSp macro="">
      <cdr:nvCxnSpPr>
        <cdr:cNvPr id="2" name="Straight Arrow Connector 1">
          <a:extLst xmlns:a="http://schemas.openxmlformats.org/drawingml/2006/main">
            <a:ext uri="{FF2B5EF4-FFF2-40B4-BE49-F238E27FC236}">
              <a16:creationId xmlns:a16="http://schemas.microsoft.com/office/drawing/2014/main" id="{CA249726-E7EE-47CB-A979-102A424400E3}"/>
            </a:ext>
          </a:extLst>
        </cdr:cNvPr>
        <cdr:cNvCxnSpPr/>
      </cdr:nvCxnSpPr>
      <cdr:spPr>
        <a:xfrm xmlns:a="http://schemas.openxmlformats.org/drawingml/2006/main">
          <a:off x="1260566" y="938919"/>
          <a:ext cx="130628" cy="29901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0.01143</cdr:x>
      <cdr:y>0.11733</cdr:y>
    </cdr:from>
    <cdr:to>
      <cdr:x>0.26703</cdr:x>
      <cdr:y>0.16853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1004F2C7-0299-4C85-9385-3FD1FB17911C}"/>
            </a:ext>
          </a:extLst>
        </cdr:cNvPr>
        <cdr:cNvSpPr txBox="1"/>
      </cdr:nvSpPr>
      <cdr:spPr>
        <a:xfrm xmlns:a="http://schemas.openxmlformats.org/drawingml/2006/main">
          <a:off x="104503" y="634771"/>
          <a:ext cx="2337178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Assessment and Growth removed</a:t>
          </a:r>
        </a:p>
      </cdr:txBody>
    </cdr:sp>
  </cdr:relSizeAnchor>
  <cdr:relSizeAnchor xmlns:cdr="http://schemas.openxmlformats.org/drawingml/2006/chartDrawing">
    <cdr:from>
      <cdr:x>0.17857</cdr:x>
      <cdr:y>0.18149</cdr:y>
    </cdr:from>
    <cdr:to>
      <cdr:x>0.21014</cdr:x>
      <cdr:y>0.22619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CDF0336C-E863-4578-822D-F3442FE287B2}"/>
            </a:ext>
          </a:extLst>
        </cdr:cNvPr>
        <cdr:cNvCxnSpPr/>
      </cdr:nvCxnSpPr>
      <cdr:spPr>
        <a:xfrm xmlns:a="http://schemas.openxmlformats.org/drawingml/2006/main">
          <a:off x="1632857" y="981891"/>
          <a:ext cx="288663" cy="24184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0.32251</cdr:y>
    </cdr:from>
    <cdr:to>
      <cdr:x>0.22383</cdr:x>
      <cdr:y>0.44766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1004F2C7-0299-4C85-9385-3FD1FB17911C}"/>
            </a:ext>
          </a:extLst>
        </cdr:cNvPr>
        <cdr:cNvSpPr txBox="1"/>
      </cdr:nvSpPr>
      <cdr:spPr>
        <a:xfrm xmlns:a="http://schemas.openxmlformats.org/drawingml/2006/main">
          <a:off x="0" y="1744844"/>
          <a:ext cx="2046714" cy="67710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Building Level Data removed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and 10% added to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</a:t>
          </a:r>
          <a:r>
            <a:rPr lang="en-US" sz="1400" b="1" dirty="0">
              <a:solidFill>
                <a:srgbClr val="C00000"/>
              </a:solidFill>
            </a:rPr>
            <a:t> </a:t>
          </a:r>
        </a:p>
      </cdr:txBody>
    </cdr:sp>
  </cdr:relSizeAnchor>
  <cdr:relSizeAnchor xmlns:cdr="http://schemas.openxmlformats.org/drawingml/2006/chartDrawing">
    <cdr:from>
      <cdr:x>0.14762</cdr:x>
      <cdr:y>0.38566</cdr:y>
    </cdr:from>
    <cdr:to>
      <cdr:x>0.24143</cdr:x>
      <cdr:y>0.38566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DB95DD29-1700-40F3-88E5-1B3CA7964F73}"/>
            </a:ext>
          </a:extLst>
        </cdr:cNvPr>
        <cdr:cNvCxnSpPr/>
      </cdr:nvCxnSpPr>
      <cdr:spPr>
        <a:xfrm xmlns:a="http://schemas.openxmlformats.org/drawingml/2006/main">
          <a:off x="1349829" y="2086496"/>
          <a:ext cx="857793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0.315</cdr:y>
    </cdr:from>
    <cdr:to>
      <cdr:x>0.25213</cdr:x>
      <cdr:y>0.3662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0AF979F1-B8BF-400D-B6B8-14C773FD4BA6}"/>
            </a:ext>
          </a:extLst>
        </cdr:cNvPr>
        <cdr:cNvSpPr txBox="1"/>
      </cdr:nvSpPr>
      <cdr:spPr>
        <a:xfrm xmlns:a="http://schemas.openxmlformats.org/drawingml/2006/main">
          <a:off x="0" y="1704201"/>
          <a:ext cx="230543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only 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0.76268</cdr:x>
      <cdr:y>0.39037</cdr:y>
    </cdr:from>
    <cdr:to>
      <cdr:x>0.84964</cdr:x>
      <cdr:y>0.60051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E27AEF-D28D-4E37-8247-788C7DBC18AE}"/>
            </a:ext>
          </a:extLst>
        </cdr:cNvPr>
        <cdr:cNvSpPr txBox="1"/>
      </cdr:nvSpPr>
      <cdr:spPr>
        <a:xfrm xmlns:a="http://schemas.openxmlformats.org/drawingml/2006/main">
          <a:off x="8020050" y="1698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0.00687</cdr:x>
      <cdr:y>0.34479</cdr:y>
    </cdr:from>
    <cdr:to>
      <cdr:x>0.259</cdr:x>
      <cdr:y>0.39548</cdr:y>
    </cdr:to>
    <cdr:sp macro="" textlink="">
      <cdr:nvSpPr>
        <cdr:cNvPr id="2" name="TextBox 2">
          <a:extLst xmlns:a="http://schemas.openxmlformats.org/drawingml/2006/main">
            <a:ext uri="{FF2B5EF4-FFF2-40B4-BE49-F238E27FC236}">
              <a16:creationId xmlns:a16="http://schemas.microsoft.com/office/drawing/2014/main" id="{FAE8029B-4AE0-4375-B801-A05A6FC94B2E}"/>
            </a:ext>
          </a:extLst>
        </cdr:cNvPr>
        <cdr:cNvSpPr txBox="1"/>
      </cdr:nvSpPr>
      <cdr:spPr>
        <a:xfrm xmlns:a="http://schemas.openxmlformats.org/drawingml/2006/main">
          <a:off x="62819" y="1884149"/>
          <a:ext cx="2305439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only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0.0034</cdr:x>
      <cdr:y>0.33418</cdr:y>
    </cdr:from>
    <cdr:to>
      <cdr:x>0.22818</cdr:x>
      <cdr:y>0.45365</cdr:y>
    </cdr:to>
    <cdr:sp macro="" textlink="">
      <cdr:nvSpPr>
        <cdr:cNvPr id="6" name="TextBox 2">
          <a:extLst xmlns:a="http://schemas.openxmlformats.org/drawingml/2006/main">
            <a:ext uri="{FF2B5EF4-FFF2-40B4-BE49-F238E27FC236}">
              <a16:creationId xmlns:a16="http://schemas.microsoft.com/office/drawing/2014/main" id="{45833A5F-BCCD-4AA8-8A0E-2217DB40C69A}"/>
            </a:ext>
          </a:extLst>
        </cdr:cNvPr>
        <cdr:cNvSpPr txBox="1"/>
      </cdr:nvSpPr>
      <cdr:spPr>
        <a:xfrm xmlns:a="http://schemas.openxmlformats.org/drawingml/2006/main">
          <a:off x="31103" y="1807981"/>
          <a:ext cx="2055371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Building Level Data removed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and 10% added to </a:t>
          </a:r>
        </a:p>
        <a:p xmlns:a="http://schemas.openxmlformats.org/drawingml/2006/main">
          <a:r>
            <a:rPr lang="en-US" sz="1200" b="1" dirty="0">
              <a:solidFill>
                <a:srgbClr val="C00000"/>
              </a:solidFill>
            </a:rPr>
            <a:t>Observation/Practice rating </a:t>
          </a:r>
        </a:p>
      </cdr:txBody>
    </cdr:sp>
  </cdr:relSizeAnchor>
  <cdr:relSizeAnchor xmlns:cdr="http://schemas.openxmlformats.org/drawingml/2006/chartDrawing">
    <cdr:from>
      <cdr:x>0.19429</cdr:x>
      <cdr:y>0.39638</cdr:y>
    </cdr:from>
    <cdr:to>
      <cdr:x>0.25286</cdr:x>
      <cdr:y>0.39638</cdr:y>
    </cdr:to>
    <cdr:cxnSp macro="">
      <cdr:nvCxnSpPr>
        <cdr:cNvPr id="7" name="Straight Arrow Connector 6">
          <a:extLst xmlns:a="http://schemas.openxmlformats.org/drawingml/2006/main">
            <a:ext uri="{FF2B5EF4-FFF2-40B4-BE49-F238E27FC236}">
              <a16:creationId xmlns:a16="http://schemas.microsoft.com/office/drawing/2014/main" id="{AE22636D-ECAA-4F07-8754-79046251822A}"/>
            </a:ext>
          </a:extLst>
        </cdr:cNvPr>
        <cdr:cNvCxnSpPr/>
      </cdr:nvCxnSpPr>
      <cdr:spPr>
        <a:xfrm xmlns:a="http://schemas.openxmlformats.org/drawingml/2006/main">
          <a:off x="1776549" y="2144486"/>
          <a:ext cx="535577" cy="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0.73571</cdr:x>
      <cdr:y>0.12618</cdr:y>
    </cdr:from>
    <cdr:to>
      <cdr:x>0.93036</cdr:x>
      <cdr:y>0.23874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437B641-C0E5-4AE7-A5EE-EEC1266C8D27}"/>
            </a:ext>
          </a:extLst>
        </cdr:cNvPr>
        <cdr:cNvSpPr txBox="1"/>
      </cdr:nvSpPr>
      <cdr:spPr>
        <a:xfrm xmlns:a="http://schemas.openxmlformats.org/drawingml/2006/main">
          <a:off x="6727372" y="695597"/>
          <a:ext cx="1779815" cy="6204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3/3/2022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8432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956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 XI defines the term to mean any individual who has been employed to perform, for a limited time, the duties of a newly created position or of a regular professional employee whose services have been terminated by death, resignation, suspension, or removal.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the definition does not address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tenure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explicitly, commonwealth case law has held that the distinction between a professional employee and a temporary professional employee is that the former has secured tenure.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29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384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Quick questions: </a:t>
            </a:r>
          </a:p>
          <a:p>
            <a:r>
              <a:rPr lang="en-US" dirty="0"/>
              <a:t>Name a teaching position that would be considered Data Available?</a:t>
            </a:r>
          </a:p>
          <a:p>
            <a:r>
              <a:rPr lang="en-US" dirty="0"/>
              <a:t>Name a teaching position that would be considered Non-Data Available?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96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Grade 11 English Teacher – Is this person teaching the Keystone course? If yes, then Data Available. If no, then Non-Data Available.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Grade 4 Science Teacher – Data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Middle School Music Teacher – Non-Data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Special Education Teacher – Are they co-teaching a PSSA or Keystone course (planning, teaching, and assessing)? If yes, then Data Available. If no, then Non-Data Available.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68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652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31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19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893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39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75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765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268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616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Quick Questions: What form is used for a Temporary Principal? Is the rating changed at all for Temporary Principals?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718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79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LEA Selected Measures reflective of the role and responsibility of the professional employee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80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For the Observation &amp; Practice rating, the LEA should apply the same domains, weightings, and professional practice models utilized during the prior annual evaluation.</a:t>
            </a:r>
            <a:endParaRPr lang="en-US" sz="12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319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Educator A - 13-1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Educator B - 13-3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Educator C - 13-3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Educator D - 13-2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82A3D"/>
                </a:solidFill>
                <a:effectLst/>
                <a:latin typeface="proxima-nova"/>
              </a:rPr>
              <a:t>Educator E – LEA determined – If Classroom Teacher, use 13-1. If NTP, use 13-3.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4502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82A3D"/>
              </a:solidFill>
              <a:effectLst/>
              <a:latin typeface="proxima-nov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5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Reminder that all three sessions are presenting the same information.  So you only need to register for </a:t>
            </a:r>
            <a:r>
              <a:rPr lang="en-US"/>
              <a:t>one session.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40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9930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105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00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598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l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95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4D0401-85EB-4347-AB37-A1C53F28E6E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18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981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DDAA2-1C43-4F84-BCB8-BB799C3B521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.pa.gov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A-PDE-Evaluation@pa.gov" TargetMode="External"/><Relationship Id="rId4" Type="http://schemas.openxmlformats.org/officeDocument/2006/relationships/hyperlink" Target="https://www.pdesas.org/EducatorFrameworks/EducatorEffectivenes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00B1C-B62B-44A9-B504-9599817B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43934"/>
            <a:ext cx="9144000" cy="1470025"/>
          </a:xfrm>
        </p:spPr>
        <p:txBody>
          <a:bodyPr>
            <a:noAutofit/>
          </a:bodyPr>
          <a:lstStyle/>
          <a:p>
            <a:r>
              <a:rPr lang="en-US" sz="5500" b="1" dirty="0"/>
              <a:t>Act 13: Rating 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8A5CE4-0E37-4942-B74D-4D501E4DD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545873"/>
            <a:ext cx="6400800" cy="1014549"/>
          </a:xfrm>
        </p:spPr>
        <p:txBody>
          <a:bodyPr/>
          <a:lstStyle/>
          <a:p>
            <a:r>
              <a:rPr lang="en-US"/>
              <a:t>February 22,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422484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Non-Data Available Teacher</a:t>
            </a:r>
          </a:p>
        </p:txBody>
      </p:sp>
      <p:graphicFrame>
        <p:nvGraphicFramePr>
          <p:cNvPr id="4" name="Content Placeholder 3" descr="Pie Chart showing Non-Data Available Teacher: Planning and Preparation 14%, Classroom Environment 21%, Instruction 21%, Professional Responsibilities 14%, Building Level Data 10%, Teacher Specific (Assessment &amp; Growth removed): IEP 10%, LEA Selected Measures 10%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156192"/>
              </p:ext>
            </p:extLst>
          </p:nvPr>
        </p:nvGraphicFramePr>
        <p:xfrm>
          <a:off x="-1" y="1345474"/>
          <a:ext cx="9144001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04F2C7-0299-4C85-9385-3FD1FB17911C}"/>
              </a:ext>
            </a:extLst>
          </p:cNvPr>
          <p:cNvSpPr txBox="1"/>
          <p:nvPr/>
        </p:nvSpPr>
        <p:spPr>
          <a:xfrm>
            <a:off x="457200" y="2007394"/>
            <a:ext cx="23371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Assessment and Growth removed</a:t>
            </a:r>
          </a:p>
        </p:txBody>
      </p:sp>
    </p:spTree>
    <p:extLst>
      <p:ext uri="{BB962C8B-B14F-4D97-AF65-F5344CB8AC3E}">
        <p14:creationId xmlns:p14="http://schemas.microsoft.com/office/powerpoint/2010/main" val="2911249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Teachers w/out Building Level Data</a:t>
            </a:r>
          </a:p>
        </p:txBody>
      </p:sp>
      <p:graphicFrame>
        <p:nvGraphicFramePr>
          <p:cNvPr id="4" name="Content Placeholder 3" descr="Pie Chart showing Teacher without Building Level Data: Planning and Preparation 16%, Classroom Environment 24%, Instruction 24%, Professional Responsibilities 16%, Building Level Data 10%, Teacher Specific (Assessment &amp; Growth removed): IEP 10%, LEA Selected Measures 10%. Note that Building Level Data is removed and 10% is added to Observation/Practice rating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694388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92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882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</a:rPr>
              <a:t>13-1 Classroom Teacher</a:t>
            </a:r>
            <a:br>
              <a:rPr lang="en-US" sz="2400" kern="1200" dirty="0">
                <a:solidFill>
                  <a:srgbClr val="FFFFFF"/>
                </a:solidFill>
              </a:rPr>
            </a:br>
            <a:r>
              <a:rPr lang="en-US" sz="2400" kern="1200" dirty="0">
                <a:solidFill>
                  <a:srgbClr val="FFFFFF"/>
                </a:solidFill>
              </a:rPr>
              <a:t>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of 13-1 Rating Form">
            <a:extLst>
              <a:ext uri="{FF2B5EF4-FFF2-40B4-BE49-F238E27FC236}">
                <a16:creationId xmlns:a16="http://schemas.microsoft.com/office/drawing/2014/main" id="{6A9EC7BA-4BED-B043-A89F-457C1CA41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95" y="1419648"/>
            <a:ext cx="5577840" cy="389112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99A496F-A530-4D75-9AEF-57CCD2753DCD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</p:spTree>
    <p:extLst>
      <p:ext uri="{BB962C8B-B14F-4D97-AF65-F5344CB8AC3E}">
        <p14:creationId xmlns:p14="http://schemas.microsoft.com/office/powerpoint/2010/main" val="3655058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What’s a Temporary Professional Employee?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Article XI of the Pa. Public School Code defines the term "temporary professional employee" (TPE) to mean</a:t>
            </a:r>
            <a:r>
              <a:rPr lang="en-US" sz="2400" i="1" dirty="0">
                <a:effectLst/>
                <a:ea typeface="Calibri" panose="020F0502020204030204" pitchFamily="34" charset="0"/>
              </a:rPr>
              <a:t> </a:t>
            </a:r>
            <a:r>
              <a:rPr lang="en-US" sz="2400" b="1" i="1" dirty="0">
                <a:effectLst/>
                <a:ea typeface="Calibri" panose="020F0502020204030204" pitchFamily="34" charset="0"/>
              </a:rPr>
              <a:t>any individual who has been employed to perform, for a limited time (established by the LEA), the duties of a newly created position or of a regular professional employee whose services have been terminated by death, resignation, suspension, or removal</a:t>
            </a:r>
            <a:r>
              <a:rPr lang="en-US" sz="2400" dirty="0">
                <a:effectLst/>
                <a:ea typeface="Calibri" panose="020F0502020204030204" pitchFamily="34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>
                <a:effectLst/>
                <a:ea typeface="Calibri" panose="020F0502020204030204" pitchFamily="34" charset="0"/>
              </a:rPr>
              <a:t>Although Pa. Act 13 of 2020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amends the measures by which a TPE will be evaluated</a:t>
            </a:r>
            <a:r>
              <a:rPr lang="en-US" sz="2400" dirty="0">
                <a:effectLst/>
                <a:ea typeface="Calibri" panose="020F0502020204030204" pitchFamily="34" charset="0"/>
              </a:rPr>
              <a:t>, the legislation </a:t>
            </a:r>
            <a:r>
              <a:rPr lang="en-US" sz="2400" b="1" dirty="0">
                <a:effectLst/>
                <a:ea typeface="Calibri" panose="020F0502020204030204" pitchFamily="34" charset="0"/>
              </a:rPr>
              <a:t>does not alter the definitions</a:t>
            </a:r>
            <a:r>
              <a:rPr lang="en-US" sz="2400" dirty="0">
                <a:effectLst/>
                <a:ea typeface="Calibri" panose="020F0502020204030204" pitchFamily="34" charset="0"/>
              </a:rPr>
              <a:t> of professional employees under Article XI. Administrators should check with their Human Resource personnel on how professional employees are currently classified by the LEA.   </a:t>
            </a:r>
          </a:p>
        </p:txBody>
      </p:sp>
    </p:spTree>
    <p:extLst>
      <p:ext uri="{BB962C8B-B14F-4D97-AF65-F5344CB8AC3E}">
        <p14:creationId xmlns:p14="http://schemas.microsoft.com/office/powerpoint/2010/main" val="1692975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Temporary Teacher</a:t>
            </a:r>
          </a:p>
        </p:txBody>
      </p:sp>
      <p:graphicFrame>
        <p:nvGraphicFramePr>
          <p:cNvPr id="4" name="Content Placeholder 3" descr="Pie Chart showing Temporary Teacher: Planning and Preparation 20%, Classroom Environment 30%, Instruction 30%, Professional Responsibilities 20%. Only Observation/Practice rating is included.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693260"/>
              </p:ext>
            </p:extLst>
          </p:nvPr>
        </p:nvGraphicFramePr>
        <p:xfrm>
          <a:off x="0" y="1447800"/>
          <a:ext cx="9144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2364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10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</a:rPr>
              <a:t>13-1 Classroom Teacher </a:t>
            </a:r>
            <a:br>
              <a:rPr lang="en-US" sz="2400" kern="1200" dirty="0">
                <a:solidFill>
                  <a:srgbClr val="FFFFFF"/>
                </a:solidFill>
              </a:rPr>
            </a:br>
            <a:r>
              <a:rPr lang="en-US" sz="2400" kern="1200" dirty="0">
                <a:solidFill>
                  <a:srgbClr val="FFFFFF"/>
                </a:solidFill>
              </a:rPr>
              <a:t>TPE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15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9" name="Picture 8" descr="Image of 13-1 TPE rating form">
            <a:extLst>
              <a:ext uri="{FF2B5EF4-FFF2-40B4-BE49-F238E27FC236}">
                <a16:creationId xmlns:a16="http://schemas.microsoft.com/office/drawing/2014/main" id="{3E229DBA-EED8-6444-A498-B2E354C94E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047" y="1628655"/>
            <a:ext cx="5486400" cy="328158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AF517B8-FE16-471E-B2DD-B71753F52DE8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</p:spTree>
    <p:extLst>
      <p:ext uri="{BB962C8B-B14F-4D97-AF65-F5344CB8AC3E}">
        <p14:creationId xmlns:p14="http://schemas.microsoft.com/office/powerpoint/2010/main" val="3487713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64E5-7E06-40AB-8776-1A8A4434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Available or Non-Data Available?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582148-252B-457C-99AD-73EBA29A4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760388"/>
            <a:ext cx="8229600" cy="307831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Grade 11 English Teacher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Grade 4 Science Teacher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Middle School Music Teacher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Special Education Teacher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70230F-E87F-4B98-BA72-7181471C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BA72DED-B4C5-4F61-B4E0-EE80EFBA6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420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3"/>
            <a:ext cx="8336344" cy="841248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Non-Teaching Professionals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15663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Non-Teaching Professionals w/Building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Non-Teaching Professionals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Temporary Non-Teaching Professionals</a:t>
            </a:r>
          </a:p>
        </p:txBody>
      </p:sp>
    </p:spTree>
    <p:extLst>
      <p:ext uri="{BB962C8B-B14F-4D97-AF65-F5344CB8AC3E}">
        <p14:creationId xmlns:p14="http://schemas.microsoft.com/office/powerpoint/2010/main" val="955471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88676-324B-5549-B451-1D2571626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Classroom Teacher vs. NTP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3BBBE9-1622-4148-AF35-375BB0B4F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013521"/>
          </a:xfrm>
          <a:solidFill>
            <a:schemeClr val="bg1"/>
          </a:solidFill>
          <a:ln w="12700">
            <a:noFill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dirty="0"/>
              <a:t>Act 82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300" dirty="0"/>
              <a:t>To determine whether you are a teaching professional, you must be able to answer yes to the following two questions:</a:t>
            </a:r>
          </a:p>
          <a:p>
            <a:pPr marL="0" indent="0">
              <a:buNone/>
            </a:pPr>
            <a:endParaRPr lang="en-US" sz="3300" dirty="0"/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Are you working under your instructional certification?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dirty="0"/>
              <a:t>Do you provide direct instruction* to students in a particular subject or grade level?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*Direct instruction is defined as planning and providing the instruction and assessing the effectiveness of the instruction.</a:t>
            </a:r>
          </a:p>
          <a:p>
            <a:pPr marL="519113" indent="-331788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06F6B28-AD8B-5442-B5F8-B4D2F3D86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5142" y="1600200"/>
            <a:ext cx="3461657" cy="4013521"/>
          </a:xfrm>
          <a:solidFill>
            <a:schemeClr val="bg1"/>
          </a:solidFill>
          <a:ln w="12700">
            <a:noFill/>
          </a:ln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dirty="0"/>
              <a:t>Act 13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Local determination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D2EA-5D0A-6C49-90FD-3190E22C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11662-23C2-2F4E-B932-8E920FC60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983E64-B3FA-4D02-AC09-ED0D0DEE8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91486" y="1515291"/>
            <a:ext cx="3495313" cy="4098430"/>
          </a:xfrm>
          <a:prstGeom prst="rect">
            <a:avLst/>
          </a:prstGeom>
          <a:solidFill>
            <a:schemeClr val="tx2">
              <a:lumMod val="20000"/>
              <a:lumOff val="80000"/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FD5A6F00-DEC4-4F57-B816-52F41665E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205027" y="3399382"/>
            <a:ext cx="3171961" cy="544875"/>
          </a:xfrm>
          <a:prstGeom prst="triangle">
            <a:avLst>
              <a:gd name="adj" fmla="val 46779"/>
            </a:avLst>
          </a:prstGeom>
          <a:solidFill>
            <a:schemeClr val="bg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922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4D6E5-DF0F-4E43-A6A9-46BDE47A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NTP w/Building Level Data</a:t>
            </a:r>
          </a:p>
        </p:txBody>
      </p:sp>
      <p:graphicFrame>
        <p:nvGraphicFramePr>
          <p:cNvPr id="6" name="Content Placeholder 5" descr="Pie chart showing NTP with Building Level Data: Planning and Preparation 22.5%, Educational Environment 22.5%, Delivery of Service 22.5%, Professional Development 22.5%, Building Level Data 10%">
            <a:extLst>
              <a:ext uri="{FF2B5EF4-FFF2-40B4-BE49-F238E27FC236}">
                <a16:creationId xmlns:a16="http://schemas.microsoft.com/office/drawing/2014/main" id="{3382B78A-FDA6-48AB-A22C-D8B7C8C71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213016"/>
              </p:ext>
            </p:extLst>
          </p:nvPr>
        </p:nvGraphicFramePr>
        <p:xfrm>
          <a:off x="0" y="1436918"/>
          <a:ext cx="9144000" cy="5410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777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469F-AE78-4E88-BDA4-76BDF03D98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9412"/>
            <a:ext cx="8229600" cy="3384755"/>
          </a:xfrm>
        </p:spPr>
        <p:txBody>
          <a:bodyPr>
            <a:normAutofit/>
          </a:bodyPr>
          <a:lstStyle/>
          <a:p>
            <a:pPr marL="571500" indent="0">
              <a:buNone/>
            </a:pPr>
            <a:r>
              <a:rPr lang="en-US" dirty="0"/>
              <a:t>Overview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Professional Educator Categories</a:t>
            </a:r>
          </a:p>
          <a:p>
            <a:pPr marL="914400">
              <a:buFont typeface="Wingdings" pitchFamily="2" charset="2"/>
              <a:buChar char="§"/>
            </a:pPr>
            <a:r>
              <a:rPr lang="en-US" dirty="0"/>
              <a:t>Rating Tools</a:t>
            </a:r>
          </a:p>
        </p:txBody>
      </p:sp>
    </p:spTree>
    <p:extLst>
      <p:ext uri="{BB962C8B-B14F-4D97-AF65-F5344CB8AC3E}">
        <p14:creationId xmlns:p14="http://schemas.microsoft.com/office/powerpoint/2010/main" val="258474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66" y="1967266"/>
            <a:ext cx="22860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</a:rPr>
              <a:t>13-3 Non-Teaching Professionals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20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showing 13-3 NTP Rating form">
            <a:extLst>
              <a:ext uri="{FF2B5EF4-FFF2-40B4-BE49-F238E27FC236}">
                <a16:creationId xmlns:a16="http://schemas.microsoft.com/office/drawing/2014/main" id="{3E6A0B77-E419-4FF0-AF66-A846D29D8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575" y="1389890"/>
            <a:ext cx="5212080" cy="432382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FA040CB-474B-466A-AAEF-D924B329FE11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7BE148A-8AD7-4825-896D-E69A9C22A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5575" y="3185004"/>
            <a:ext cx="2624329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5407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799"/>
            <a:ext cx="8229600" cy="1197429"/>
          </a:xfrm>
        </p:spPr>
        <p:txBody>
          <a:bodyPr>
            <a:normAutofit/>
          </a:bodyPr>
          <a:lstStyle/>
          <a:p>
            <a:r>
              <a:rPr lang="en-US" sz="2200" b="1" dirty="0"/>
              <a:t>Act 13: NTP w/out Building Level Data or Temporary NTP</a:t>
            </a:r>
          </a:p>
        </p:txBody>
      </p:sp>
      <p:graphicFrame>
        <p:nvGraphicFramePr>
          <p:cNvPr id="4" name="Content Placeholder 3" descr="Pie chart showing NTP without Building Level Data or Temporary NTP: Planning and Preparation 25%, Educational Environment 25%, Delivery of Service 25%, Professional Development 25%, Includes Observation and Practice rating only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716768"/>
              </p:ext>
            </p:extLst>
          </p:nvPr>
        </p:nvGraphicFramePr>
        <p:xfrm>
          <a:off x="0" y="1325640"/>
          <a:ext cx="9144000" cy="5464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1398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67" y="1967266"/>
            <a:ext cx="2205134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</a:rPr>
              <a:t>13-3 Non-Teaching Professionals</a:t>
            </a:r>
            <a:br>
              <a:rPr lang="en-US" sz="2400" kern="1200" dirty="0">
                <a:solidFill>
                  <a:srgbClr val="FFFFFF"/>
                </a:solidFill>
              </a:rPr>
            </a:br>
            <a:r>
              <a:rPr lang="en-US" sz="2400" kern="1200" dirty="0">
                <a:solidFill>
                  <a:srgbClr val="FFFFFF"/>
                </a:solidFill>
              </a:rPr>
              <a:t>TPE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7" name="Picture 6" descr="Image showing 13-3 NTP TPE Rating form">
            <a:extLst>
              <a:ext uri="{FF2B5EF4-FFF2-40B4-BE49-F238E27FC236}">
                <a16:creationId xmlns:a16="http://schemas.microsoft.com/office/drawing/2014/main" id="{E676E9FF-A617-4E46-8170-A97D2850B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304" y="1389888"/>
            <a:ext cx="5086095" cy="401486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F8D1D514-6B27-4B9C-B492-9BABCE07A971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</p:spTree>
    <p:extLst>
      <p:ext uri="{BB962C8B-B14F-4D97-AF65-F5344CB8AC3E}">
        <p14:creationId xmlns:p14="http://schemas.microsoft.com/office/powerpoint/2010/main" val="3029884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2"/>
            <a:ext cx="8336344" cy="911860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Principals*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09067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Principals w/Building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Principals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Temporary Principals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978173-D57E-4792-AD55-51C52801D3F5}"/>
              </a:ext>
            </a:extLst>
          </p:cNvPr>
          <p:cNvSpPr txBox="1"/>
          <p:nvPr/>
        </p:nvSpPr>
        <p:spPr>
          <a:xfrm>
            <a:off x="868617" y="5617029"/>
            <a:ext cx="5545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B4B4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*Principal includes building principals, assistant/vice principals, CTC Directors, and Special Education Directors</a:t>
            </a:r>
          </a:p>
        </p:txBody>
      </p:sp>
    </p:spTree>
    <p:extLst>
      <p:ext uri="{BB962C8B-B14F-4D97-AF65-F5344CB8AC3E}">
        <p14:creationId xmlns:p14="http://schemas.microsoft.com/office/powerpoint/2010/main" val="3471270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Data Available Principal</a:t>
            </a:r>
          </a:p>
        </p:txBody>
      </p:sp>
      <p:graphicFrame>
        <p:nvGraphicFramePr>
          <p:cNvPr id="4" name="Content Placeholder 3" descr="Pie chart showing Data Available Principal: Planning &amp; Preparation, School Environment, Delivery of Service, Professional Development 70%, Building Level Data 10%, Performance Goals 20%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91491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4389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Act 13: Principal w/out Building Level Data</a:t>
            </a:r>
          </a:p>
        </p:txBody>
      </p:sp>
      <p:graphicFrame>
        <p:nvGraphicFramePr>
          <p:cNvPr id="4" name="Content Placeholder 3" descr="Pie Chart showing Principal without Building Level Data: Planning &amp; Preparation, School Environment, Delivery of Service, and Professional Development 80%, Performance Goals 20%. Building level data is removed and 10% added to Observation and Practice rating.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312374"/>
              </p:ext>
            </p:extLst>
          </p:nvPr>
        </p:nvGraphicFramePr>
        <p:xfrm>
          <a:off x="0" y="14478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1968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553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kern="1200" dirty="0">
                <a:solidFill>
                  <a:srgbClr val="FFFFFF"/>
                </a:solidFill>
              </a:rPr>
              <a:t>13-2 Principal</a:t>
            </a:r>
            <a:br>
              <a:rPr lang="en-US" sz="2400" kern="1200" dirty="0">
                <a:solidFill>
                  <a:srgbClr val="FFFFFF"/>
                </a:solidFill>
              </a:rPr>
            </a:br>
            <a:r>
              <a:rPr lang="en-US" sz="2400" kern="1200" dirty="0">
                <a:solidFill>
                  <a:srgbClr val="FFFFFF"/>
                </a:solidFill>
              </a:rPr>
              <a:t>PE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26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6" name="Picture 5" descr="Image of 13-2 Principal PE rating form">
            <a:extLst>
              <a:ext uri="{FF2B5EF4-FFF2-40B4-BE49-F238E27FC236}">
                <a16:creationId xmlns:a16="http://schemas.microsoft.com/office/drawing/2014/main" id="{E43010D2-101C-42DA-A5EE-812F79330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304" y="1389887"/>
            <a:ext cx="5086095" cy="388424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765C27-5CBC-4F9D-A435-A6915CF6B993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7DE903-68B1-4C64-B886-BC559FB91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50075" y="4170066"/>
            <a:ext cx="572756" cy="110532"/>
          </a:xfrm>
          <a:prstGeom prst="rect">
            <a:avLst/>
          </a:prstGeom>
          <a:solidFill>
            <a:srgbClr val="E2E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10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2" y="2907792"/>
            <a:ext cx="8336344" cy="911860"/>
          </a:xfrm>
        </p:spPr>
        <p:txBody>
          <a:bodyPr>
            <a:normAutofit fontScale="90000"/>
          </a:bodyPr>
          <a:lstStyle/>
          <a:p>
            <a:pPr marL="11113"/>
            <a:r>
              <a:rPr lang="en-US" sz="5600" b="0" cap="none" dirty="0">
                <a:solidFill>
                  <a:schemeClr val="tx1"/>
                </a:solidFill>
              </a:rPr>
              <a:t>Interim Rating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2504"/>
            <a:ext cx="7772400" cy="1090676"/>
          </a:xfrm>
        </p:spPr>
        <p:txBody>
          <a:bodyPr anchor="t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Unsatisfactory Professional Employee</a:t>
            </a:r>
          </a:p>
        </p:txBody>
      </p:sp>
    </p:spTree>
    <p:extLst>
      <p:ext uri="{BB962C8B-B14F-4D97-AF65-F5344CB8AC3E}">
        <p14:creationId xmlns:p14="http://schemas.microsoft.com/office/powerpoint/2010/main" val="683163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304800"/>
            <a:ext cx="8679767" cy="1295400"/>
          </a:xfrm>
        </p:spPr>
        <p:txBody>
          <a:bodyPr>
            <a:normAutofit/>
          </a:bodyPr>
          <a:lstStyle/>
          <a:p>
            <a:r>
              <a:rPr lang="en-US" sz="2800" b="1" dirty="0"/>
              <a:t>  13-4 Interim Rating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1B06E0-3731-485B-A4DA-ACFEB2335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Professional employees deemed Unsatisfactory in the last evaluation must be rated at least once a year using the measures and weightings appropriate to the employee, as indicated in the table above.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Subsequent ratings during the same evaluation period (i.e., interim evaluations)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are not mandated</a:t>
            </a:r>
            <a:r>
              <a:rPr lang="en-US" sz="2000" dirty="0">
                <a:effectLst/>
                <a:ea typeface="Calibri" panose="020F0502020204030204" pitchFamily="34" charset="0"/>
              </a:rPr>
              <a:t>; however, should an LEA elect to perform one, the interim evaluation must be comprised of the following: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70% Observation &amp; Practice (aligns with the 13-1, 13-2, 13-3)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30% LEA Selected Measures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ea typeface="Calibri" panose="020F0502020204030204" pitchFamily="34" charset="0"/>
              </a:rPr>
              <a:t>For the LEA Selected Measures rating, the LEA should use measure(s) appropriate to the type of professional employee. </a:t>
            </a:r>
            <a:r>
              <a:rPr lang="en-US" sz="2000" dirty="0">
                <a:ea typeface="Calibri" panose="020F0502020204030204" pitchFamily="34" charset="0"/>
              </a:rPr>
              <a:t>Examples as follows: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Performance Goal benchmarks might serve as a locally developed rubric in the evaluation of a principal.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Student career readiness portfolios might be used in the evaluation of a school counselor.</a:t>
            </a:r>
          </a:p>
        </p:txBody>
      </p:sp>
    </p:spTree>
    <p:extLst>
      <p:ext uri="{BB962C8B-B14F-4D97-AF65-F5344CB8AC3E}">
        <p14:creationId xmlns:p14="http://schemas.microsoft.com/office/powerpoint/2010/main" val="1039211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13-4 Interim Rating Allocations</a:t>
            </a:r>
          </a:p>
        </p:txBody>
      </p:sp>
      <p:graphicFrame>
        <p:nvGraphicFramePr>
          <p:cNvPr id="4" name="Content Placeholder 3" descr="Pie chart showing 13-4 Interim Rating Allocations: Observation and Practice 70%, LEA Selected Measures 30%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4040220"/>
              </p:ext>
            </p:extLst>
          </p:nvPr>
        </p:nvGraphicFramePr>
        <p:xfrm>
          <a:off x="-1" y="1345474"/>
          <a:ext cx="9144001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252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0BD2AB3-C562-4600-A65E-BCC695C85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151142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FD443D-2AF6-4EA6-B81C-49C6BE426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0871" y="4392386"/>
            <a:ext cx="8229600" cy="14532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863DC3-088C-48B2-B75F-7A359504F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Office Hours Etiquette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AF8877F-7A8E-47F4-ACA1-4795AC9FD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1511427"/>
            <a:ext cx="8229600" cy="1453243"/>
            <a:chOff x="457200" y="1511427"/>
            <a:chExt cx="8229600" cy="1453243"/>
          </a:xfrm>
        </p:grpSpPr>
        <p:pic>
          <p:nvPicPr>
            <p:cNvPr id="7" name="Graphic 6" descr="Radio microphone with solid fill">
              <a:extLst>
                <a:ext uri="{FF2B5EF4-FFF2-40B4-BE49-F238E27FC236}">
                  <a16:creationId xmlns:a16="http://schemas.microsoft.com/office/drawing/2014/main" id="{F577AE31-C2DC-4BB2-B3C5-78070F9C1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233557" y="1511427"/>
              <a:ext cx="1453243" cy="1453243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5AD6677-760D-4EB4-B4C0-91E0962860A5}"/>
                </a:ext>
              </a:extLst>
            </p:cNvPr>
            <p:cNvSpPr txBox="1"/>
            <p:nvPr/>
          </p:nvSpPr>
          <p:spPr>
            <a:xfrm>
              <a:off x="457200" y="1699440"/>
              <a:ext cx="677635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Listen to the presenter and enter relevant questions in the chat.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9092FC6-BB34-4503-9947-97FBEB316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40871" y="3161572"/>
            <a:ext cx="8245929" cy="1077218"/>
            <a:chOff x="440871" y="3161572"/>
            <a:chExt cx="8245929" cy="1077218"/>
          </a:xfrm>
        </p:grpSpPr>
        <p:pic>
          <p:nvPicPr>
            <p:cNvPr id="9" name="Graphic 8" descr="Pause with solid fill">
              <a:extLst>
                <a:ext uri="{FF2B5EF4-FFF2-40B4-BE49-F238E27FC236}">
                  <a16:creationId xmlns:a16="http://schemas.microsoft.com/office/drawing/2014/main" id="{F57C699A-E6EA-4AC0-8D84-EE6D410D3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40871" y="3242981"/>
              <a:ext cx="914400" cy="914400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979A82C-3485-4C57-A48D-59BEEB266E6D}"/>
                </a:ext>
              </a:extLst>
            </p:cNvPr>
            <p:cNvSpPr txBox="1"/>
            <p:nvPr/>
          </p:nvSpPr>
          <p:spPr>
            <a:xfrm>
              <a:off x="1371600" y="3161572"/>
              <a:ext cx="7315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3C7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Use pause points to enter questions into the chat.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DEE513-F65F-4952-B198-972C38AD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7200" y="4284981"/>
            <a:ext cx="8229600" cy="1747157"/>
            <a:chOff x="457200" y="4284981"/>
            <a:chExt cx="8229600" cy="1747157"/>
          </a:xfrm>
        </p:grpSpPr>
        <p:pic>
          <p:nvPicPr>
            <p:cNvPr id="5" name="Graphic 4" descr="Chat bubble with solid fill">
              <a:extLst>
                <a:ext uri="{FF2B5EF4-FFF2-40B4-BE49-F238E27FC236}">
                  <a16:creationId xmlns:a16="http://schemas.microsoft.com/office/drawing/2014/main" id="{7EA6F5E5-3C21-4AA0-A1BC-74A1B2DE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39643" y="4284981"/>
              <a:ext cx="1747157" cy="1747157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9E7788-9519-4A49-875B-4E16E97CFB91}"/>
                </a:ext>
              </a:extLst>
            </p:cNvPr>
            <p:cNvSpPr txBox="1"/>
            <p:nvPr/>
          </p:nvSpPr>
          <p:spPr>
            <a:xfrm>
              <a:off x="457200" y="4776109"/>
              <a:ext cx="6482443" cy="584775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Monitor chat for responses.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261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7D23D-4B7B-488E-9D28-FA708086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13-4 Interim Rating Form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37CD5-7BC5-4ECF-8B2C-2CCF8A0E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31686" y="6356350"/>
            <a:ext cx="149790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ED0CF1AE-9D07-4FAF-9EEC-B15CCCFC2843}" type="datetime1">
              <a:rPr lang="en-US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FCDD2-B761-4017-92F9-610131D1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75638" y="6356350"/>
            <a:ext cx="38576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>
                <a:solidFill>
                  <a:schemeClr val="tx1">
                    <a:alpha val="80000"/>
                  </a:schemeClr>
                </a:solidFill>
              </a:rPr>
              <a:pPr>
                <a:spcAft>
                  <a:spcPts val="600"/>
                </a:spcAft>
              </a:pPr>
              <a:t>30</a:t>
            </a:fld>
            <a:endParaRPr lang="en-US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8" name="Picture 7" descr="Image showing 13-4 Interim Rating Form">
            <a:extLst>
              <a:ext uri="{FF2B5EF4-FFF2-40B4-BE49-F238E27FC236}">
                <a16:creationId xmlns:a16="http://schemas.microsoft.com/office/drawing/2014/main" id="{DC396236-DC56-4874-9320-1B299313B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5304" y="1389888"/>
            <a:ext cx="5086095" cy="412465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C76C204-C6DB-427F-A0AD-086ED7C4104A}"/>
              </a:ext>
            </a:extLst>
          </p:cNvPr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73038" indent="0" algn="l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/>
              <a:t>Rating Form</a:t>
            </a:r>
          </a:p>
        </p:txBody>
      </p:sp>
    </p:spTree>
    <p:extLst>
      <p:ext uri="{BB962C8B-B14F-4D97-AF65-F5344CB8AC3E}">
        <p14:creationId xmlns:p14="http://schemas.microsoft.com/office/powerpoint/2010/main" val="9267552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Rating Form Should Be Used?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D960D98-1475-4997-88A5-6AB74372936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950" y="1600201"/>
            <a:ext cx="8229600" cy="491489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Educator A is a second-year classroom teacher with a Level 1 certificate.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Educator B is a social worker and holds a Level 2 certificate.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Educator C is a curriculum director and been with LEA for 10 years.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Educator D is a special education supervisor.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r>
              <a:rPr lang="en-US" dirty="0">
                <a:solidFill>
                  <a:srgbClr val="082A3D"/>
                </a:solidFill>
              </a:rPr>
              <a:t>Educator E is a tenured instructional coach who teaches 50% and supports teachers 50%.</a:t>
            </a:r>
          </a:p>
          <a:p>
            <a:pPr>
              <a:spcBef>
                <a:spcPts val="0"/>
              </a:spcBef>
              <a:spcAft>
                <a:spcPts val="3000"/>
              </a:spcAft>
            </a:pPr>
            <a:endParaRPr lang="en-US" dirty="0">
              <a:solidFill>
                <a:srgbClr val="082A3D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65F402D-6449-44B2-89E3-593C3CE0347C}"/>
              </a:ext>
            </a:extLst>
          </p:cNvPr>
          <p:cNvSpPr/>
          <p:nvPr/>
        </p:nvSpPr>
        <p:spPr>
          <a:xfrm>
            <a:off x="457200" y="1588702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F656E03-7D5F-4EAC-A0D3-F40E5152DC9E}"/>
              </a:ext>
            </a:extLst>
          </p:cNvPr>
          <p:cNvSpPr/>
          <p:nvPr/>
        </p:nvSpPr>
        <p:spPr>
          <a:xfrm>
            <a:off x="457200" y="2541376"/>
            <a:ext cx="471791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E1379DE-0B40-4FE5-825A-1B21D86BF6F7}"/>
              </a:ext>
            </a:extLst>
          </p:cNvPr>
          <p:cNvSpPr/>
          <p:nvPr/>
        </p:nvSpPr>
        <p:spPr>
          <a:xfrm>
            <a:off x="457200" y="3512920"/>
            <a:ext cx="475488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FC92AD-6BF5-4A16-ABE1-382B69192ADA}"/>
              </a:ext>
            </a:extLst>
          </p:cNvPr>
          <p:cNvSpPr/>
          <p:nvPr/>
        </p:nvSpPr>
        <p:spPr>
          <a:xfrm>
            <a:off x="457200" y="4500803"/>
            <a:ext cx="475488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08756F0-59C3-4EDC-8F4B-F4C32B91F662}"/>
              </a:ext>
            </a:extLst>
          </p:cNvPr>
          <p:cNvSpPr/>
          <p:nvPr/>
        </p:nvSpPr>
        <p:spPr>
          <a:xfrm>
            <a:off x="457200" y="5208379"/>
            <a:ext cx="475488" cy="471791"/>
          </a:xfrm>
          <a:prstGeom prst="ellipse">
            <a:avLst/>
          </a:prstGeom>
          <a:solidFill>
            <a:srgbClr val="003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0113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22632" y="1922631"/>
            <a:ext cx="6875818" cy="303055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63321" y="3165298"/>
            <a:ext cx="4355594" cy="302895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742858" y="2085760"/>
            <a:ext cx="6857572" cy="268605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61554" y="1712395"/>
            <a:ext cx="4808302" cy="3066500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3F9003-8E4E-A346-8F28-E3A99934C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30" y="2767106"/>
            <a:ext cx="2160621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5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Rating Form Example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39F191-4B20-4D2B-ADF1-39B67B53A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579832"/>
              </p:ext>
            </p:extLst>
          </p:nvPr>
        </p:nvGraphicFramePr>
        <p:xfrm>
          <a:off x="3381179" y="214009"/>
          <a:ext cx="5550550" cy="6439707"/>
        </p:xfrm>
        <a:graphic>
          <a:graphicData uri="http://schemas.openxmlformats.org/drawingml/2006/table">
            <a:tbl>
              <a:tblPr firstRow="1" bandRow="1"/>
              <a:tblGrid>
                <a:gridCol w="1880295">
                  <a:extLst>
                    <a:ext uri="{9D8B030D-6E8A-4147-A177-3AD203B41FA5}">
                      <a16:colId xmlns:a16="http://schemas.microsoft.com/office/drawing/2014/main" val="2915373368"/>
                    </a:ext>
                  </a:extLst>
                </a:gridCol>
                <a:gridCol w="3009503">
                  <a:extLst>
                    <a:ext uri="{9D8B030D-6E8A-4147-A177-3AD203B41FA5}">
                      <a16:colId xmlns:a16="http://schemas.microsoft.com/office/drawing/2014/main" val="2321816873"/>
                    </a:ext>
                  </a:extLst>
                </a:gridCol>
                <a:gridCol w="660752">
                  <a:extLst>
                    <a:ext uri="{9D8B030D-6E8A-4147-A177-3AD203B41FA5}">
                      <a16:colId xmlns:a16="http://schemas.microsoft.com/office/drawing/2014/main" val="3370171470"/>
                    </a:ext>
                  </a:extLst>
                </a:gridCol>
              </a:tblGrid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Trigg Teacher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Elements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365921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480732"/>
                  </a:ext>
                </a:extLst>
              </a:tr>
              <a:tr h="5841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Observation &amp;  Practice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Planning &amp; Preparation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109566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Classroom Environment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17498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Instruction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165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 Responsibilities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420289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258549"/>
                  </a:ext>
                </a:extLst>
              </a:tr>
              <a:tr h="5841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 Selected Measure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Solving Word Problems (80%)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964400"/>
                  </a:ext>
                </a:extLst>
              </a:tr>
              <a:tr h="5841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Graphing Linear Equations and Inequalities (20%)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094476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969123"/>
                  </a:ext>
                </a:extLst>
              </a:tr>
              <a:tr h="5841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Specific Data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Growth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79869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Assessment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680922"/>
                  </a:ext>
                </a:extLst>
              </a:tr>
              <a:tr h="584179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IEP Goals Progress (Organization Goal – 100%)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441086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104507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Building Level Data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 Middle School (50%)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305723"/>
                  </a:ext>
                </a:extLst>
              </a:tr>
              <a:tr h="31989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Striving Middle School (50%)</a:t>
                      </a:r>
                      <a:endParaRPr lang="en-US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253" marR="12253" marT="12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301672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6606-B5C8-E243-931C-DF5C5D2E8B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698" y="6455664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fld id="{2886EB9F-620D-4745-B0DC-239369A89773}" type="datetime1"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>
                <a:spcAft>
                  <a:spcPts val="600"/>
                </a:spcAft>
              </a:pPr>
              <a:t>3/3/2022</a:t>
            </a:fld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6BBA8-5940-3740-BA7C-08A04F41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39" y="6455664"/>
            <a:ext cx="33604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80C5762-CF65-4775-9966-A58D40CC61B9}" type="slidenum">
              <a:rPr lang="en-US" sz="10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32</a:t>
            </a:fld>
            <a:endParaRPr lang="en-US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532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98D8-87FA-E748-AEC7-99944F75B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FF66A-79C1-6A4B-A54E-4A82D55FD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6460"/>
            <a:ext cx="8229600" cy="44057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Targeted Topics</a:t>
            </a:r>
            <a:endParaRPr lang="en-US" sz="1600" dirty="0"/>
          </a:p>
          <a:p>
            <a:pPr marL="0" indent="0">
              <a:buNone/>
            </a:pPr>
            <a:r>
              <a:rPr lang="en-US" sz="2800" dirty="0"/>
              <a:t>Frequently asked questions will be addressed as well as an opportunity for attendees to ask  questions relative to Educator Effectiveness implementation and processes.</a:t>
            </a:r>
          </a:p>
          <a:p>
            <a:pPr marL="0" indent="0">
              <a:buNone/>
            </a:pPr>
            <a:r>
              <a:rPr lang="en-US" dirty="0"/>
              <a:t>March 3 – 3:00</a:t>
            </a:r>
          </a:p>
          <a:p>
            <a:pPr marL="0" indent="0">
              <a:buNone/>
            </a:pPr>
            <a:r>
              <a:rPr lang="en-US" dirty="0"/>
              <a:t>March 10 – 3:00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58B2A-EFB0-DD4E-A5AA-11BC9156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F7565-5208-7E41-91C1-897512F0E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703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DEB7-0189-1649-90DF-32B35CF6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Contact/Mission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9C4C43-EAE1-478F-B6E4-7402F1490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98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dirty="0"/>
              <a:t>For more information on Act 13, please visit PDE’s website at </a:t>
            </a:r>
            <a:r>
              <a:rPr lang="en-US" u="sng" dirty="0">
                <a:hlinkClick r:id="rId3"/>
              </a:rPr>
              <a:t>www.education.pa.gov</a:t>
            </a:r>
            <a:r>
              <a:rPr lang="en-US" dirty="0"/>
              <a:t> ​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>
                <a:hlinkClick r:id="rId4"/>
              </a:rPr>
              <a:t>https://www.pdesas.org/EducatorFrameworks/EducatorEffectiveness/</a:t>
            </a:r>
            <a:r>
              <a:rPr lang="en-US" dirty="0"/>
              <a:t> 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Act 13 Questions: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hlinkClick r:id="rId5"/>
              </a:rPr>
              <a:t>RA-PDE-Evaluation@pa.gov</a:t>
            </a: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EF4A48-5238-4E32-8A5D-88E4B16A68D3}"/>
              </a:ext>
            </a:extLst>
          </p:cNvPr>
          <p:cNvSpPr txBox="1"/>
          <p:nvPr/>
        </p:nvSpPr>
        <p:spPr>
          <a:xfrm>
            <a:off x="548640" y="4150019"/>
            <a:ext cx="81381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The mission of the Department of Education is to ensure that every learner has access to a world-class education system that academically prepares children and adults to succeed as productive citizens. Further, the Department seeks to establish a culture that is committed to improving opportunities throughout the commonwealth by ensuring that technical support, resources, and optimal learning environments are available for all students, whether children or adults.</a:t>
            </a:r>
            <a:r>
              <a:rPr lang="en-US" dirty="0"/>
              <a:t>​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E6E2-022E-664F-BAAA-1FED007F4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C46FF-59D5-A342-B3A4-153E28814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3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315E3-3EB6-4A8D-9B8C-B44401EE0A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3C7C"/>
                </a:solidFill>
              </a:rPr>
              <a:t>Professional Educator Categories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CBD8-5FDB-4373-8362-C0941BB5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E223F9-5227-49C5-A439-16EC5B26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3F172-C08F-4AF3-BEAB-F4F2053B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Educator Categories</a:t>
            </a:r>
          </a:p>
        </p:txBody>
      </p:sp>
    </p:spTree>
    <p:extLst>
      <p:ext uri="{BB962C8B-B14F-4D97-AF65-F5344CB8AC3E}">
        <p14:creationId xmlns:p14="http://schemas.microsoft.com/office/powerpoint/2010/main" val="24806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 Requirements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464A9F9-BFF4-45B2-B28A-E66F1AAF4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0851" y="1470386"/>
            <a:ext cx="8582298" cy="4248025"/>
            <a:chOff x="300445" y="1957414"/>
            <a:chExt cx="6444340" cy="424802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475F4E5-35B2-475B-BE72-F7F2AE160D9C}"/>
                </a:ext>
              </a:extLst>
            </p:cNvPr>
            <p:cNvGrpSpPr/>
            <p:nvPr/>
          </p:nvGrpSpPr>
          <p:grpSpPr>
            <a:xfrm>
              <a:off x="300445" y="1957414"/>
              <a:ext cx="2011680" cy="4248025"/>
              <a:chOff x="457201" y="1957414"/>
              <a:chExt cx="2011680" cy="4248025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D158A26-D7EC-40C1-88A5-6F4F11E72B50}"/>
                  </a:ext>
                </a:extLst>
              </p:cNvPr>
              <p:cNvSpPr/>
              <p:nvPr/>
            </p:nvSpPr>
            <p:spPr>
              <a:xfrm>
                <a:off x="457201" y="2623619"/>
                <a:ext cx="2011680" cy="358182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direct instruction to students related to specific subject or grade level 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505CFE0-06DC-41CD-A5CD-FFFBDDB2487D}"/>
                  </a:ext>
                </a:extLst>
              </p:cNvPr>
              <p:cNvSpPr/>
              <p:nvPr/>
            </p:nvSpPr>
            <p:spPr>
              <a:xfrm>
                <a:off x="457201" y="1957414"/>
                <a:ext cx="2011680" cy="83602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Classroom Teacher*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64EA5A33-41BC-47EC-86DD-B24E939267F8}"/>
                </a:ext>
              </a:extLst>
            </p:cNvPr>
            <p:cNvGrpSpPr/>
            <p:nvPr/>
          </p:nvGrpSpPr>
          <p:grpSpPr>
            <a:xfrm>
              <a:off x="2516774" y="1957414"/>
              <a:ext cx="2011681" cy="4248025"/>
              <a:chOff x="2947851" y="1957414"/>
              <a:chExt cx="2011681" cy="4248025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FA44D19-9679-4A78-B9AC-986F4563AAB8}"/>
                  </a:ext>
                </a:extLst>
              </p:cNvPr>
              <p:cNvSpPr/>
              <p:nvPr/>
            </p:nvSpPr>
            <p:spPr>
              <a:xfrm>
                <a:off x="2947852" y="2623618"/>
                <a:ext cx="2011680" cy="3581821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Provides services other than classroom instruction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Examples: Speech Language Pathologist, Social Worker, Home and School Visitor, School Psychologist, Health Specialist, Counselor, Instructional Technology Specialist, Other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8361309D-B279-4707-BA97-274172ECD88A}"/>
                  </a:ext>
                </a:extLst>
              </p:cNvPr>
              <p:cNvSpPr/>
              <p:nvPr/>
            </p:nvSpPr>
            <p:spPr>
              <a:xfrm>
                <a:off x="2947851" y="1957414"/>
                <a:ext cx="2011680" cy="836024"/>
              </a:xfrm>
              <a:prstGeom prst="rect">
                <a:avLst/>
              </a:prstGeom>
              <a:solidFill>
                <a:srgbClr val="4F81BD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Non-Teaching Professional*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EF7D981-7654-433A-83BA-060E044C60C8}"/>
                </a:ext>
              </a:extLst>
            </p:cNvPr>
            <p:cNvGrpSpPr/>
            <p:nvPr/>
          </p:nvGrpSpPr>
          <p:grpSpPr>
            <a:xfrm>
              <a:off x="4733104" y="1957414"/>
              <a:ext cx="2011681" cy="4248025"/>
              <a:chOff x="5438501" y="1957414"/>
              <a:chExt cx="2011681" cy="4248025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DFF682A-AC33-435E-B77A-1C497E621892}"/>
                  </a:ext>
                </a:extLst>
              </p:cNvPr>
              <p:cNvSpPr/>
              <p:nvPr/>
            </p:nvSpPr>
            <p:spPr>
              <a:xfrm>
                <a:off x="5438502" y="2623619"/>
                <a:ext cx="2011680" cy="3581820"/>
              </a:xfrm>
              <a:prstGeom prst="rect">
                <a:avLst/>
              </a:prstGeom>
              <a:noFill/>
              <a:ln w="6350">
                <a:solidFill>
                  <a:schemeClr val="bg1">
                    <a:lumMod val="8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274320" rtlCol="0" anchor="t"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Includes the following: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Assistant 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Vice Principal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Director of Career and Technical Education</a:t>
                </a:r>
              </a:p>
              <a:p>
                <a:pPr marL="573088" lvl="1" indent="-287338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Supervisor of Special Education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r>
                  <a:rPr lang="en-US" b="1" dirty="0">
                    <a:solidFill>
                      <a:schemeClr val="tx1"/>
                    </a:solidFill>
                  </a:rPr>
                  <a:t>(new with Act 13)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54DCA74-69FF-4430-8D7C-7D389ECF6774}"/>
                  </a:ext>
                </a:extLst>
              </p:cNvPr>
              <p:cNvSpPr/>
              <p:nvPr/>
            </p:nvSpPr>
            <p:spPr>
              <a:xfrm>
                <a:off x="5438501" y="1957414"/>
                <a:ext cx="2011680" cy="836024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Principal*</a:t>
                </a:r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B8A802F-7EC3-1A4D-BF7A-7D0D7E406B04}"/>
              </a:ext>
            </a:extLst>
          </p:cNvPr>
          <p:cNvSpPr txBox="1"/>
          <p:nvPr/>
        </p:nvSpPr>
        <p:spPr>
          <a:xfrm>
            <a:off x="280850" y="5851449"/>
            <a:ext cx="5903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*Includes Professional and Temporary Professional Employee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08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C03C1-7193-44AC-907A-0670C90C5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907792"/>
            <a:ext cx="7772400" cy="984939"/>
          </a:xfrm>
        </p:spPr>
        <p:txBody>
          <a:bodyPr>
            <a:normAutofit/>
          </a:bodyPr>
          <a:lstStyle/>
          <a:p>
            <a:pPr marL="11113"/>
            <a:r>
              <a:rPr lang="en-US" sz="5000" b="0" cap="none" dirty="0">
                <a:solidFill>
                  <a:schemeClr val="tx1"/>
                </a:solidFill>
              </a:rPr>
              <a:t>Classroom Teachers</a:t>
            </a:r>
            <a:endParaRPr lang="en-US" sz="5000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55F4B-61D6-4192-86B8-C0A064B4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8617" y="4030118"/>
            <a:ext cx="7772400" cy="150018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Data Available Teachers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Non-Data Available Teachers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Teachers w/out Building Level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Temporary Teachers</a:t>
            </a:r>
          </a:p>
        </p:txBody>
      </p:sp>
    </p:spTree>
    <p:extLst>
      <p:ext uri="{BB962C8B-B14F-4D97-AF65-F5344CB8AC3E}">
        <p14:creationId xmlns:p14="http://schemas.microsoft.com/office/powerpoint/2010/main" val="130162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Building Level Score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3A62F0-A16F-4CC9-BEA6-BF62B12404CC}"/>
              </a:ext>
            </a:extLst>
          </p:cNvPr>
          <p:cNvSpPr txBox="1"/>
          <p:nvPr/>
        </p:nvSpPr>
        <p:spPr>
          <a:xfrm>
            <a:off x="457200" y="1447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Building Level Score will provide a quantitative academic score based upon a 100-point scale to represent the overall academic performance of each school in Pennsylvania.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6752EA-82F6-4568-9DA8-7BCFCEA636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8" y="2407520"/>
            <a:ext cx="2743200" cy="2645212"/>
            <a:chOff x="642937" y="2254333"/>
            <a:chExt cx="2586037" cy="26918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280F2BC-6749-4323-A565-FA888875E035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61B507F5-1C5D-4A23-9608-9A069807B3F8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FDFCA7F-975E-460D-B380-3909978BC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0400" y="2414016"/>
            <a:ext cx="2743200" cy="2626578"/>
            <a:chOff x="642937" y="2278797"/>
            <a:chExt cx="2586037" cy="262657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1D50B97-0452-477B-A339-A2DAB4EA54AE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pts</a:t>
              </a:r>
            </a:p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lowchart: Off-page Connector 36">
              <a:extLst>
                <a:ext uri="{FF2B5EF4-FFF2-40B4-BE49-F238E27FC236}">
                  <a16:creationId xmlns:a16="http://schemas.microsoft.com/office/drawing/2014/main" id="{BCC91EBB-762F-4FE8-96B8-2FD591878547}"/>
                </a:ext>
              </a:extLst>
            </p:cNvPr>
            <p:cNvSpPr/>
            <p:nvPr/>
          </p:nvSpPr>
          <p:spPr>
            <a:xfrm>
              <a:off x="642938" y="2278797"/>
              <a:ext cx="2586036" cy="704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Growth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A855050-CC4A-4D5E-8DD9-4A5DA52F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27062" y="2415513"/>
            <a:ext cx="2743200" cy="2637219"/>
            <a:chOff x="642937" y="2258347"/>
            <a:chExt cx="2586037" cy="26470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9860F7C3-1827-4548-8C8B-83CB947CAD32}"/>
                </a:ext>
              </a:extLst>
            </p:cNvPr>
            <p:cNvSpPr/>
            <p:nvPr/>
          </p:nvSpPr>
          <p:spPr>
            <a:xfrm>
              <a:off x="642937" y="2590800"/>
              <a:ext cx="2586037" cy="231457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Attendance Rate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10 pts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Graduation Rate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 pts</a:t>
              </a:r>
            </a:p>
            <a:p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r>
                <a:rPr lang="en-US" sz="15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Absent a Graduation Rate, Attendance Rate is 20 Points.</a:t>
              </a:r>
            </a:p>
          </p:txBody>
        </p:sp>
        <p:sp>
          <p:nvSpPr>
            <p:cNvPr id="41" name="Flowchart: Off-page Connector 40">
              <a:extLst>
                <a:ext uri="{FF2B5EF4-FFF2-40B4-BE49-F238E27FC236}">
                  <a16:creationId xmlns:a16="http://schemas.microsoft.com/office/drawing/2014/main" id="{838E27A0-671C-44CC-88CF-7BA90D6D14A9}"/>
                </a:ext>
              </a:extLst>
            </p:cNvPr>
            <p:cNvSpPr/>
            <p:nvPr/>
          </p:nvSpPr>
          <p:spPr>
            <a:xfrm>
              <a:off x="642938" y="2258347"/>
              <a:ext cx="2586036" cy="700088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Other Academic Indicators</a:t>
              </a:r>
            </a:p>
          </p:txBody>
        </p:sp>
      </p:grp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E762109-F968-4785-B051-2EE2ED0C5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173737" y="5214493"/>
            <a:ext cx="8795378" cy="516764"/>
          </a:xfrm>
          <a:prstGeom prst="triangle">
            <a:avLst>
              <a:gd name="adj" fmla="val 50504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8BD174-B75C-4AF8-AA2B-76037839CADB}"/>
              </a:ext>
            </a:extLst>
          </p:cNvPr>
          <p:cNvSpPr txBox="1"/>
          <p:nvPr/>
        </p:nvSpPr>
        <p:spPr>
          <a:xfrm>
            <a:off x="173738" y="5824385"/>
            <a:ext cx="879537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Where a school is missing an Assessment or Growth indicator, the 100-point scale is reduced proportionally. For example, a K-3 school with no PVAAS data (40 points) and no Science Assessment data (10 points) will have a denominator of 50 points.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8E2ECB2D-C7A6-44B6-8FEB-5EAE6D3D6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2415513"/>
            <a:ext cx="2743200" cy="2645212"/>
            <a:chOff x="642937" y="2254333"/>
            <a:chExt cx="2586037" cy="269184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328B5860-74F5-429E-B150-416949160076}"/>
                </a:ext>
              </a:extLst>
            </p:cNvPr>
            <p:cNvSpPr/>
            <p:nvPr/>
          </p:nvSpPr>
          <p:spPr>
            <a:xfrm>
              <a:off x="642937" y="2590799"/>
              <a:ext cx="2586037" cy="23553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rtlCol="0" anchor="t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ELA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Math       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 points</a:t>
              </a:r>
            </a:p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Science</a:t>
              </a: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10 points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lowchart: Off-page Connector 60">
              <a:extLst>
                <a:ext uri="{FF2B5EF4-FFF2-40B4-BE49-F238E27FC236}">
                  <a16:creationId xmlns:a16="http://schemas.microsoft.com/office/drawing/2014/main" id="{DC1AD8A5-4934-4DF1-9E30-5B3B6FF59B86}"/>
                </a:ext>
              </a:extLst>
            </p:cNvPr>
            <p:cNvSpPr/>
            <p:nvPr/>
          </p:nvSpPr>
          <p:spPr>
            <a:xfrm>
              <a:off x="642937" y="2254333"/>
              <a:ext cx="2586036" cy="716500"/>
            </a:xfrm>
            <a:prstGeom prst="flowChartOffpage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Academic Achievement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2688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FC39-0A5E-450E-890C-F6432AC2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Teacher Specific Data (Set 10%)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A937EEF-5D27-4C4C-8BCF-64F6AF3BAD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3737" y="1603319"/>
            <a:ext cx="8796525" cy="4184608"/>
            <a:chOff x="173737" y="2407520"/>
            <a:chExt cx="8796525" cy="393937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76752EA-82F6-4568-9DA8-7BCFCEA63649}"/>
                </a:ext>
              </a:extLst>
            </p:cNvPr>
            <p:cNvGrpSpPr/>
            <p:nvPr/>
          </p:nvGrpSpPr>
          <p:grpSpPr>
            <a:xfrm>
              <a:off x="173738" y="2407520"/>
              <a:ext cx="2743200" cy="2645212"/>
              <a:chOff x="642937" y="2254333"/>
              <a:chExt cx="2586037" cy="269184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A280F2BC-6749-4323-A565-FA888875E035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5537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ELA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Math       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15 points</a:t>
                </a:r>
              </a:p>
              <a:p>
                <a:r>
                  <a:rPr lang="en-US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Science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10 points</a:t>
                </a:r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Flowchart: Off-page Connector 5">
                <a:extLst>
                  <a:ext uri="{FF2B5EF4-FFF2-40B4-BE49-F238E27FC236}">
                    <a16:creationId xmlns:a16="http://schemas.microsoft.com/office/drawing/2014/main" id="{61B507F5-1C5D-4A23-9608-9A069807B3F8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716500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Academic Achievement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AFDFCA7F-975E-460D-B380-3909978BC574}"/>
                </a:ext>
              </a:extLst>
            </p:cNvPr>
            <p:cNvGrpSpPr/>
            <p:nvPr/>
          </p:nvGrpSpPr>
          <p:grpSpPr>
            <a:xfrm>
              <a:off x="3063240" y="2413545"/>
              <a:ext cx="3035808" cy="2645664"/>
              <a:chOff x="642937" y="2278326"/>
              <a:chExt cx="2586037" cy="2645664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91D50B97-0452-477B-A339-A2DAB4EA54AE}"/>
                  </a:ext>
                </a:extLst>
              </p:cNvPr>
              <p:cNvSpPr/>
              <p:nvPr/>
            </p:nvSpPr>
            <p:spPr>
              <a:xfrm>
                <a:off x="642937" y="2590800"/>
                <a:ext cx="2586037" cy="233319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Measures (5% each)</a:t>
                </a:r>
                <a:endParaRPr lang="en-US" sz="16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1600" dirty="0">
                  <a:cs typeface="Arial" panose="020B0604020202020204" pitchFamily="34" charset="0"/>
                </a:endParaRPr>
              </a:p>
            </p:txBody>
          </p:sp>
          <p:sp>
            <p:nvSpPr>
              <p:cNvPr id="37" name="Flowchart: Off-page Connector 36">
                <a:extLst>
                  <a:ext uri="{FF2B5EF4-FFF2-40B4-BE49-F238E27FC236}">
                    <a16:creationId xmlns:a16="http://schemas.microsoft.com/office/drawing/2014/main" id="{BCC91EBB-762F-4FE8-96B8-2FD591878547}"/>
                  </a:ext>
                </a:extLst>
              </p:cNvPr>
              <p:cNvSpPr/>
              <p:nvPr/>
            </p:nvSpPr>
            <p:spPr>
              <a:xfrm>
                <a:off x="642938" y="2278326"/>
                <a:ext cx="2586036" cy="954774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2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  <a:p>
                <a:pPr algn="ctr"/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855050-CC4A-4D5E-8DD9-4A5DA52F558D}"/>
                </a:ext>
              </a:extLst>
            </p:cNvPr>
            <p:cNvGrpSpPr/>
            <p:nvPr/>
          </p:nvGrpSpPr>
          <p:grpSpPr>
            <a:xfrm>
              <a:off x="6227062" y="2413545"/>
              <a:ext cx="2743200" cy="2627050"/>
              <a:chOff x="642937" y="2256379"/>
              <a:chExt cx="2586037" cy="262705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9860F7C3-1827-4548-8C8B-83CB947CAD32}"/>
                  </a:ext>
                </a:extLst>
              </p:cNvPr>
              <p:cNvSpPr/>
              <p:nvPr/>
            </p:nvSpPr>
            <p:spPr>
              <a:xfrm>
                <a:off x="642937" y="2590801"/>
                <a:ext cx="2586037" cy="2292628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Applicable Measure (10%)</a:t>
                </a:r>
              </a:p>
              <a:p>
                <a:endPara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Flowchart: Off-page Connector 40">
                <a:extLst>
                  <a:ext uri="{FF2B5EF4-FFF2-40B4-BE49-F238E27FC236}">
                    <a16:creationId xmlns:a16="http://schemas.microsoft.com/office/drawing/2014/main" id="{838E27A0-671C-44CC-88CF-7BA90D6D14A9}"/>
                  </a:ext>
                </a:extLst>
              </p:cNvPr>
              <p:cNvSpPr/>
              <p:nvPr/>
            </p:nvSpPr>
            <p:spPr>
              <a:xfrm>
                <a:off x="642938" y="2256379"/>
                <a:ext cx="2586036" cy="954775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Only 1 Measure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E762109-F968-4785-B051-2EE2ED0C5374}"/>
                </a:ext>
              </a:extLst>
            </p:cNvPr>
            <p:cNvSpPr/>
            <p:nvPr/>
          </p:nvSpPr>
          <p:spPr>
            <a:xfrm rot="10800000">
              <a:off x="173737" y="5214493"/>
              <a:ext cx="8795378" cy="516764"/>
            </a:xfrm>
            <a:prstGeom prst="triangle">
              <a:avLst>
                <a:gd name="adj" fmla="val 50504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8BD174-B75C-4AF8-AA2B-76037839CADB}"/>
                </a:ext>
              </a:extLst>
            </p:cNvPr>
            <p:cNvSpPr txBox="1"/>
            <p:nvPr/>
          </p:nvSpPr>
          <p:spPr>
            <a:xfrm>
              <a:off x="173738" y="5796392"/>
              <a:ext cx="8795377" cy="55050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600" dirty="0">
                  <a:latin typeface="Arial"/>
                  <a:cs typeface="Arial"/>
                </a:rPr>
                <a:t>If no measures are available and directly attributable to the teacher, </a:t>
              </a:r>
            </a:p>
            <a:p>
              <a:pPr algn="ctr"/>
              <a:r>
                <a:rPr lang="en-US" sz="1600" dirty="0">
                  <a:latin typeface="Arial"/>
                  <a:cs typeface="Arial"/>
                </a:rPr>
                <a:t>the 10% will be re-allocated to LEA Selected Measures.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E2ECB2D-C7A6-44B6-8FEB-5EAE6D3D635B}"/>
                </a:ext>
              </a:extLst>
            </p:cNvPr>
            <p:cNvGrpSpPr/>
            <p:nvPr/>
          </p:nvGrpSpPr>
          <p:grpSpPr>
            <a:xfrm>
              <a:off x="173737" y="2415513"/>
              <a:ext cx="2743200" cy="2625081"/>
              <a:chOff x="642937" y="2254333"/>
              <a:chExt cx="2586037" cy="2671357"/>
            </a:xfrm>
          </p:grpSpPr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328B5860-74F5-429E-B150-416949160076}"/>
                  </a:ext>
                </a:extLst>
              </p:cNvPr>
              <p:cNvSpPr/>
              <p:nvPr/>
            </p:nvSpPr>
            <p:spPr>
              <a:xfrm>
                <a:off x="642937" y="2590799"/>
                <a:ext cx="2586037" cy="2334891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57200" rtlCol="0" anchor="t"/>
              <a:lstStyle/>
              <a:p>
                <a:pPr marL="285750" indent="-285750">
                  <a:buFont typeface="Wingdings" pitchFamily="2" charset="2"/>
                  <a:buChar char="§"/>
                </a:pPr>
                <a:endPara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State Assessments (2.5%)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PVAAS (5.0%)</a:t>
                </a:r>
              </a:p>
              <a:p>
                <a:pPr marL="285750" indent="-285750">
                  <a:buFont typeface="Wingdings" pitchFamily="2" charset="2"/>
                  <a:buChar char="§"/>
                </a:pP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IEP Goals Progress  (2.5%)</a:t>
                </a:r>
              </a:p>
              <a:p>
                <a:endParaRPr lang="en-US" sz="16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61" name="Flowchart: Off-page Connector 60">
                <a:extLst>
                  <a:ext uri="{FF2B5EF4-FFF2-40B4-BE49-F238E27FC236}">
                    <a16:creationId xmlns:a16="http://schemas.microsoft.com/office/drawing/2014/main" id="{DC1AD8A5-4934-4DF1-9E30-5B3B6FF59B86}"/>
                  </a:ext>
                </a:extLst>
              </p:cNvPr>
              <p:cNvSpPr/>
              <p:nvPr/>
            </p:nvSpPr>
            <p:spPr>
              <a:xfrm>
                <a:off x="642937" y="2254333"/>
                <a:ext cx="2586036" cy="885329"/>
              </a:xfrm>
              <a:prstGeom prst="flowChartOffpage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 Measures </a:t>
                </a:r>
              </a:p>
              <a:p>
                <a:pPr algn="ctr"/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available and 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directly attributable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259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55432-245C-4566-81A2-4B5E6B382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Act 13: Data Available Teacher</a:t>
            </a:r>
          </a:p>
        </p:txBody>
      </p:sp>
      <p:graphicFrame>
        <p:nvGraphicFramePr>
          <p:cNvPr id="4" name="Content Placeholder 3" descr="Pie Chart showing Data Available Teacher: Planning and Preparation 14%, Classroom Environment 21%, Instruction 21%, Professional Responsibilities 14%, Building Level Data 10%, Teacher Specific:: Assessments, Growth, IEP 10%, LEA Selected Measures 10%">
            <a:extLst>
              <a:ext uri="{FF2B5EF4-FFF2-40B4-BE49-F238E27FC236}">
                <a16:creationId xmlns:a16="http://schemas.microsoft.com/office/drawing/2014/main" id="{7492C48E-860D-4237-9486-481381D4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588420"/>
              </p:ext>
            </p:extLst>
          </p:nvPr>
        </p:nvGraphicFramePr>
        <p:xfrm>
          <a:off x="0" y="1345475"/>
          <a:ext cx="9144000" cy="5512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703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745096E880943ACB0FE4084512437" ma:contentTypeVersion="13" ma:contentTypeDescription="Create a new document." ma:contentTypeScope="" ma:versionID="a19328166d2359d223ac879a61fcda45">
  <xsd:schema xmlns:xsd="http://www.w3.org/2001/XMLSchema" xmlns:xs="http://www.w3.org/2001/XMLSchema" xmlns:p="http://schemas.microsoft.com/office/2006/metadata/properties" xmlns:ns2="f1c7bf0e-1cb0-48f8-99df-6e3f20f315ba" targetNamespace="http://schemas.microsoft.com/office/2006/metadata/properties" ma:root="true" ma:fieldsID="da6e66bb09347633796227476a711d93" ns2:_="">
    <xsd:import namespace="f1c7bf0e-1cb0-48f8-99df-6e3f20f315ba"/>
    <xsd:element name="properties">
      <xsd:complexType>
        <xsd:sequence>
          <xsd:element name="documentManagement">
            <xsd:complexType>
              <xsd:all>
                <xsd:element ref="ns2:Group"/>
                <xsd:element ref="ns2:Document_x0020_Type" minOccurs="0"/>
                <xsd:element ref="ns2:Document_x0020_Type_x0020_II" minOccurs="0"/>
                <xsd:element ref="ns2:Category" minOccurs="0"/>
                <xsd:element ref="ns2:Month" minOccurs="0"/>
                <xsd:element ref="ns2:Author0" minOccurs="0"/>
                <xsd:element ref="ns2:Year" minOccurs="0"/>
                <xsd:element ref="ns2:To_x0020_Be_x0020_Deleted_x003f_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c7bf0e-1cb0-48f8-99df-6e3f20f315ba" elementFormDefault="qualified">
    <xsd:import namespace="http://schemas.microsoft.com/office/2006/documentManagement/types"/>
    <xsd:import namespace="http://schemas.microsoft.com/office/infopath/2007/PartnerControls"/>
    <xsd:element name="Group" ma:index="2" ma:displayName="Group" ma:default="Select..." ma:format="Dropdown" ma:internalName="Group">
      <xsd:simpleType>
        <xsd:restriction base="dms:Choice">
          <xsd:enumeration value="Select..."/>
          <xsd:enumeration value="PDE Highlights"/>
          <xsd:enumeration value="Transition"/>
          <xsd:enumeration value="COVID-19"/>
          <xsd:enumeration value="Getting My Job Done"/>
          <xsd:enumeration value="Internal Controls"/>
          <xsd:enumeration value="My Professional Growth"/>
          <xsd:enumeration value="My Personal Stuff"/>
          <xsd:enumeration value="My Work Place"/>
          <xsd:enumeration value="Health Safety and Security"/>
          <xsd:enumeration value="Management Services"/>
          <xsd:enumeration value="Penn Link"/>
          <xsd:enumeration value="Accessibility"/>
        </xsd:restriction>
      </xsd:simpleType>
    </xsd:element>
    <xsd:element name="Document_x0020_Type" ma:index="3" nillable="true" ma:displayName="Document Type I" ma:default="Select..." ma:format="Dropdown" ma:internalName="Document_x0020_Type">
      <xsd:simpleType>
        <xsd:restriction base="dms:Choice">
          <xsd:enumeration value="Select..."/>
          <xsd:enumeration value="COVID-HR"/>
          <xsd:enumeration value="COVID-IT"/>
          <xsd:enumeration value="COVID-Budget"/>
          <xsd:enumeration value="COVID-Resources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</xsd:restriction>
      </xsd:simpleType>
    </xsd:element>
    <xsd:element name="Document_x0020_Type_x0020_II" ma:index="4" nillable="true" ma:displayName="Document Type II" ma:default="Select..." ma:format="Dropdown" ma:internalName="Document_x0020_Type_x0020_II">
      <xsd:simpleType>
        <xsd:restriction base="dms:Choice">
          <xsd:enumeration value="Select..."/>
          <xsd:enumeration value="Accessibility"/>
          <xsd:enumeration value="Admin Policies"/>
          <xsd:enumeration value="Electronic Personnel Action Request (ePAR)"/>
          <xsd:enumeration value="Emergency Evacuation Plan"/>
          <xsd:enumeration value="Employee"/>
          <xsd:enumeration value="Health, Safety &amp; Security"/>
          <xsd:enumeration value="HR Transition"/>
          <xsd:enumeration value="IT Transition"/>
          <xsd:enumeration value="Leave/AWS"/>
          <xsd:enumeration value="Miscellaneous"/>
          <xsd:enumeration value="Parking"/>
          <xsd:enumeration value="Pay and Benefits"/>
          <xsd:enumeration value="PDE Academy"/>
          <xsd:enumeration value="Supervisor"/>
          <xsd:enumeration value="Zoom"/>
        </xsd:restriction>
      </xsd:simpleType>
    </xsd:element>
    <xsd:element name="Category" ma:index="5" nillable="true" ma:displayName="Category" ma:default="Select..." ma:format="Dropdown" ma:internalName="Category">
      <xsd:simpleType>
        <xsd:restriction base="dms:Choice">
          <xsd:enumeration value="Select..."/>
          <xsd:enumeration value="1. Active Shooter"/>
          <xsd:enumeration value="2. AED/Medical Emergencies"/>
          <xsd:enumeration value="3. Emergency Evacuation/Emergency Preparedness"/>
          <xsd:enumeration value="4. Accidents"/>
          <xsd:enumeration value="5. Safety Goals /Personal Safety"/>
          <xsd:enumeration value="6. Health, Wellness and Fitness"/>
          <xsd:enumeration value="7. Security/ID Badge"/>
          <xsd:enumeration value="8. Worker's Compensation"/>
          <xsd:enumeration value="9. Additional Resources"/>
          <xsd:enumeration value="Employee"/>
          <xsd:enumeration value="Supervisor"/>
          <xsd:enumeration value="Year 2020"/>
          <xsd:enumeration value="Year 2019"/>
          <xsd:enumeration value="Year 2018"/>
          <xsd:enumeration value="Year 2017"/>
          <xsd:enumeration value="Year 2016"/>
          <xsd:enumeration value="Year 2015"/>
          <xsd:enumeration value="Year 2014"/>
          <xsd:enumeration value="Year 2013"/>
          <xsd:enumeration value="Year 2012"/>
          <xsd:enumeration value="Year 2011"/>
        </xsd:restriction>
      </xsd:simpleType>
    </xsd:element>
    <xsd:element name="Month" ma:index="12" nillable="true" ma:displayName="Month" ma:default="Select..." ma:format="Dropdown" ma:internalName="Month">
      <xsd:simpleType>
        <xsd:restriction base="dms:Choice">
          <xsd:enumeration value="Select..."/>
          <xsd:enumeration value="01 - January"/>
          <xsd:enumeration value="02 - February"/>
          <xsd:enumeration value="03 - March"/>
          <xsd:enumeration value="04 - April"/>
          <xsd:enumeration value="05 - May"/>
          <xsd:enumeration value="06 - June"/>
          <xsd:enumeration value="07 - July"/>
          <xsd:enumeration value="08 - August"/>
          <xsd:enumeration value="09 - September"/>
          <xsd:enumeration value="10 - October"/>
          <xsd:enumeration value="11 - November"/>
          <xsd:enumeration value="12 - December"/>
        </xsd:restriction>
      </xsd:simpleType>
    </xsd:element>
    <xsd:element name="Author0" ma:index="13" nillable="true" ma:displayName="Sent By" ma:description="The name in the column reflect the name of the Penn Link message creator/submitter." ma:internalName="Author0">
      <xsd:simpleType>
        <xsd:restriction base="dms:Text">
          <xsd:maxLength value="255"/>
        </xsd:restriction>
      </xsd:simpleType>
    </xsd:element>
    <xsd:element name="Year" ma:index="14" nillable="true" ma:displayName="Year" ma:default="2020" ma:format="Dropdown" ma:internalName="Year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</xsd:restriction>
      </xsd:simpleType>
    </xsd:element>
    <xsd:element name="To_x0020_Be_x0020_Deleted_x003f_" ma:index="15" ma:displayName="To Be Deleted?" ma:default="NO" ma:description="Identify if this Document needs to be removed from this Inside PDE site?" ma:format="Dropdown" ma:internalName="To_x0020_Be_x0020_Deleted_x003f_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oup xmlns="f1c7bf0e-1cb0-48f8-99df-6e3f20f315ba">Accessibility</Group>
    <Category xmlns="f1c7bf0e-1cb0-48f8-99df-6e3f20f315ba">Select...</Category>
    <To_x0020_Be_x0020_Deleted_x003f_ xmlns="f1c7bf0e-1cb0-48f8-99df-6e3f20f315ba">NO</To_x0020_Be_x0020_Deleted_x003f_>
    <Year xmlns="f1c7bf0e-1cb0-48f8-99df-6e3f20f315ba" xsi:nil="true"/>
    <Month xmlns="f1c7bf0e-1cb0-48f8-99df-6e3f20f315ba" xsi:nil="true"/>
    <Document_x0020_Type_x0020_II xmlns="f1c7bf0e-1cb0-48f8-99df-6e3f20f315ba">Accessibility</Document_x0020_Type_x0020_II>
    <Document_x0020_Type xmlns="f1c7bf0e-1cb0-48f8-99df-6e3f20f315ba">Accessibility</Document_x0020_Type>
    <Author0 xmlns="f1c7bf0e-1cb0-48f8-99df-6e3f20f315b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EB1890-C898-44F4-9E47-0A022625EBD7}">
  <ds:schemaRefs>
    <ds:schemaRef ds:uri="f1c7bf0e-1cb0-48f8-99df-6e3f20f315b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1c7bf0e-1cb0-48f8-99df-6e3f20f315ba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38654</TotalTime>
  <Words>1925</Words>
  <Application>Microsoft Office PowerPoint</Application>
  <PresentationFormat>On-screen Show (4:3)</PresentationFormat>
  <Paragraphs>354</Paragraphs>
  <Slides>34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proxima-nova</vt:lpstr>
      <vt:lpstr>Tahoma</vt:lpstr>
      <vt:lpstr>Wingdings</vt:lpstr>
      <vt:lpstr>Office Theme</vt:lpstr>
      <vt:lpstr>Act 13: Rating Tools</vt:lpstr>
      <vt:lpstr>Agenda</vt:lpstr>
      <vt:lpstr>Office Hours Etiquette</vt:lpstr>
      <vt:lpstr>Professional Educator Categories</vt:lpstr>
      <vt:lpstr>Act 13 Requirements</vt:lpstr>
      <vt:lpstr>Classroom Teachers</vt:lpstr>
      <vt:lpstr>Building Level Score</vt:lpstr>
      <vt:lpstr>Act 13: Teacher Specific Data (Set 10%)</vt:lpstr>
      <vt:lpstr>Act 13: Data Available Teacher</vt:lpstr>
      <vt:lpstr>Act 13: Non-Data Available Teacher</vt:lpstr>
      <vt:lpstr>Act 13: Teachers w/out Building Level Data</vt:lpstr>
      <vt:lpstr>13-1 Classroom Teacher PE Rating Form</vt:lpstr>
      <vt:lpstr> What’s a Temporary Professional Employee?</vt:lpstr>
      <vt:lpstr>Act 13: Temporary Teacher</vt:lpstr>
      <vt:lpstr>13-1 Classroom Teacher  TPE Rating Form</vt:lpstr>
      <vt:lpstr>Data Available or Non-Data Available?</vt:lpstr>
      <vt:lpstr>Non-Teaching Professionals </vt:lpstr>
      <vt:lpstr>Classroom Teacher vs. NTP</vt:lpstr>
      <vt:lpstr>Act 13: NTP w/Building Level Data</vt:lpstr>
      <vt:lpstr>13-3 Non-Teaching Professionals Rating Form</vt:lpstr>
      <vt:lpstr>Act 13: NTP w/out Building Level Data or Temporary NTP</vt:lpstr>
      <vt:lpstr>13-3 Non-Teaching Professionals TPE Rating Form</vt:lpstr>
      <vt:lpstr>Principals* </vt:lpstr>
      <vt:lpstr>Act 13: Data Available Principal</vt:lpstr>
      <vt:lpstr>Act 13: Principal w/out Building Level Data</vt:lpstr>
      <vt:lpstr>13-2 Principal PE Rating Form</vt:lpstr>
      <vt:lpstr>Interim Rating </vt:lpstr>
      <vt:lpstr>  13-4 Interim Rating</vt:lpstr>
      <vt:lpstr>Act 13: 13-4 Interim Rating Allocations</vt:lpstr>
      <vt:lpstr>13-4 Interim Rating Form</vt:lpstr>
      <vt:lpstr>What Rating Form Should Be Used?</vt:lpstr>
      <vt:lpstr>Rating Form Example</vt:lpstr>
      <vt:lpstr>What’s next?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Andrea Brown</cp:lastModifiedBy>
  <cp:revision>1288</cp:revision>
  <cp:lastPrinted>2021-12-04T17:26:39Z</cp:lastPrinted>
  <dcterms:created xsi:type="dcterms:W3CDTF">2017-02-01T18:23:33Z</dcterms:created>
  <dcterms:modified xsi:type="dcterms:W3CDTF">2022-03-09T16:26:43Z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0x010100545745096E880943ACB0FE4084512437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