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9"/>
  </p:notesMasterIdLst>
  <p:sldIdLst>
    <p:sldId id="256" r:id="rId5"/>
    <p:sldId id="257" r:id="rId6"/>
    <p:sldId id="391" r:id="rId7"/>
    <p:sldId id="392" r:id="rId8"/>
    <p:sldId id="397" r:id="rId9"/>
    <p:sldId id="398" r:id="rId10"/>
    <p:sldId id="394" r:id="rId11"/>
    <p:sldId id="387" r:id="rId12"/>
    <p:sldId id="400" r:id="rId13"/>
    <p:sldId id="396" r:id="rId14"/>
    <p:sldId id="393" r:id="rId15"/>
    <p:sldId id="399" r:id="rId16"/>
    <p:sldId id="319" r:id="rId17"/>
    <p:sldId id="299"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843" autoAdjust="0"/>
    <p:restoredTop sz="51034" autoAdjust="0"/>
  </p:normalViewPr>
  <p:slideViewPr>
    <p:cSldViewPr snapToGrid="0">
      <p:cViewPr varScale="1">
        <p:scale>
          <a:sx n="42" d="100"/>
          <a:sy n="42" d="100"/>
        </p:scale>
        <p:origin x="845" y="53"/>
      </p:cViewPr>
      <p:guideLst/>
    </p:cSldViewPr>
  </p:slideViewPr>
  <p:outlineViewPr>
    <p:cViewPr>
      <p:scale>
        <a:sx n="33" d="100"/>
        <a:sy n="33" d="100"/>
      </p:scale>
      <p:origin x="0" y="-13550"/>
    </p:cViewPr>
  </p:outlineViewPr>
  <p:notesTextViewPr>
    <p:cViewPr>
      <p:scale>
        <a:sx n="75" d="100"/>
        <a:sy n="75" d="100"/>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BD94993-336E-4449-87F7-E5B567E39011}" type="datetimeFigureOut">
              <a:rPr lang="en-US" smtClean="0"/>
              <a:t>10/20/2023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B012C48-CBE3-4456-858D-2A38C9D9ED43}" type="slidenum">
              <a:rPr lang="en-US" smtClean="0"/>
              <a:t>‹#›</a:t>
            </a:fld>
            <a:endParaRPr lang="en-US"/>
          </a:p>
        </p:txBody>
      </p:sp>
    </p:spTree>
    <p:extLst>
      <p:ext uri="{BB962C8B-B14F-4D97-AF65-F5344CB8AC3E}">
        <p14:creationId xmlns:p14="http://schemas.microsoft.com/office/powerpoint/2010/main" val="38093668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BC: Welcome &amp; introductions.  </a:t>
            </a:r>
          </a:p>
          <a:p>
            <a:endParaRPr lang="en-US" dirty="0"/>
          </a:p>
          <a:p>
            <a:r>
              <a:rPr lang="en-US" dirty="0"/>
              <a:t>Thank you all for joining us today.  I am Brian Campbell…with me today are members of our team, including Karen Rubican, our school counseling advisor, who will guide us through this presentation.  </a:t>
            </a:r>
          </a:p>
          <a:p>
            <a:endParaRPr lang="en-US" dirty="0"/>
          </a:p>
          <a:p>
            <a:r>
              <a:rPr lang="en-US" dirty="0"/>
              <a:t>As we are now in the second year of statewide graduation requirements, it may be helpful to reflect back on year 1 and take a look at various data points to inform programming and practices moving forward. In particular, Karen comes to us from the field and has a keen perspective on the opportunities and challenges in working with students to meet local and state graduation requirements.</a:t>
            </a:r>
          </a:p>
          <a:p>
            <a:endParaRPr lang="en-US" dirty="0"/>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1</a:t>
            </a:fld>
            <a:endParaRPr lang="en-US"/>
          </a:p>
        </p:txBody>
      </p:sp>
    </p:spTree>
    <p:extLst>
      <p:ext uri="{BB962C8B-B14F-4D97-AF65-F5344CB8AC3E}">
        <p14:creationId xmlns:p14="http://schemas.microsoft.com/office/powerpoint/2010/main" val="38036536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KR:  The challenge of assisting all students in meeting grad requirements should be a team effort. For the students who do not meet a pathway by the beginning of senior year, your team could develop a process to monitor them. This work does not belong to any one person in your building, although you may have identified a lead for the work.  Working as a team allows for more creativity and flexibility in identifying student options. I mentioned earlier the idea of doing this work with fidelity. I know that collectively we want our students to not only meet graduation requirements and walk across that stage to accept a diploma. We want students to be fully prepared for the world that awaits them, whether it is a two- or four-year college, trade or technical school, apprenticeship, skilled trade, military or workforce.</a:t>
            </a:r>
          </a:p>
        </p:txBody>
      </p:sp>
      <p:sp>
        <p:nvSpPr>
          <p:cNvPr id="4" name="Slide Number Placeholder 3"/>
          <p:cNvSpPr>
            <a:spLocks noGrp="1"/>
          </p:cNvSpPr>
          <p:nvPr>
            <p:ph type="sldNum" sz="quarter" idx="5"/>
          </p:nvPr>
        </p:nvSpPr>
        <p:spPr/>
        <p:txBody>
          <a:bodyPr/>
          <a:lstStyle/>
          <a:p>
            <a:fld id="{5B012C48-CBE3-4456-858D-2A38C9D9ED43}" type="slidenum">
              <a:rPr lang="en-US" smtClean="0"/>
              <a:t>10</a:t>
            </a:fld>
            <a:endParaRPr lang="en-US"/>
          </a:p>
        </p:txBody>
      </p:sp>
    </p:spTree>
    <p:extLst>
      <p:ext uri="{BB962C8B-B14F-4D97-AF65-F5344CB8AC3E}">
        <p14:creationId xmlns:p14="http://schemas.microsoft.com/office/powerpoint/2010/main" val="25010725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KR: A closer examination of the above may provide questions worth asking around…</a:t>
            </a:r>
          </a:p>
          <a:p>
            <a:endParaRPr lang="en-US" dirty="0"/>
          </a:p>
          <a:p>
            <a:r>
              <a:rPr lang="en-US" dirty="0"/>
              <a:t>For your students who were provided a waiver, at what point did you decide that, even with multiple interventions and opportunities, they were not going to be able to meet a pathway? How many interventions occurred? What are those students doing now? </a:t>
            </a:r>
          </a:p>
          <a:p>
            <a:endParaRPr lang="en-US" dirty="0"/>
          </a:p>
          <a:p>
            <a:r>
              <a:rPr lang="en-US" dirty="0"/>
              <a:t>Students with IEPs-do additional activities and supports need to be considered?</a:t>
            </a:r>
          </a:p>
          <a:p>
            <a:endParaRPr lang="en-US" dirty="0"/>
          </a:p>
          <a:p>
            <a:r>
              <a:rPr lang="en-US" dirty="0"/>
              <a:t>At what point do you request a Keystone Diploma? When is enough, enough? </a:t>
            </a:r>
          </a:p>
          <a:p>
            <a:endParaRPr lang="en-US" dirty="0"/>
          </a:p>
          <a:p>
            <a:r>
              <a:rPr lang="en-US" dirty="0"/>
              <a:t>For our non-graduates, what lessons can we learn? Every student is different, of course, but is there something that can be gained from this loss? How can we adjust to support future students who might be facing similar challenges?</a:t>
            </a:r>
          </a:p>
          <a:p>
            <a:endParaRPr lang="en-US" dirty="0"/>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11</a:t>
            </a:fld>
            <a:endParaRPr lang="en-US"/>
          </a:p>
        </p:txBody>
      </p:sp>
    </p:spTree>
    <p:extLst>
      <p:ext uri="{BB962C8B-B14F-4D97-AF65-F5344CB8AC3E}">
        <p14:creationId xmlns:p14="http://schemas.microsoft.com/office/powerpoint/2010/main" val="558272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KR:  As you move to year two with graduation requirements, celebrate that your students have grown and gained from these experiences – as you have as well.  The questions posed here we hope will offer a great dialogue for your school/district as you enhance your programming and consider how these criteria can be embedded into your curriculum. </a:t>
            </a:r>
            <a:r>
              <a:rPr lang="en-US" b="1" dirty="0"/>
              <a:t>It will be important to be deliberate about your action steps to ensure efficiency, fidelity, and integrity in the process.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 don’t think it can be stressed enough that you should feel a sense of accomplishment for the work that has been done and the efforts that you have made to graduate all students in the class of 2023, as well as to educate all students in your charge each day.  Thanks to everyone who has taken part in the online polling and dropped suggestions, successes, comments and resources in the chat.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And with that, the chat is opened now for your questions.  Thank you, everyone.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12</a:t>
            </a:fld>
            <a:endParaRPr lang="en-US"/>
          </a:p>
        </p:txBody>
      </p:sp>
    </p:spTree>
    <p:extLst>
      <p:ext uri="{BB962C8B-B14F-4D97-AF65-F5344CB8AC3E}">
        <p14:creationId xmlns:p14="http://schemas.microsoft.com/office/powerpoint/2010/main" val="31175269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KR: And now for questions/suggestions…</a:t>
            </a:r>
          </a:p>
        </p:txBody>
      </p:sp>
      <p:sp>
        <p:nvSpPr>
          <p:cNvPr id="4" name="Slide Number Placeholder 3"/>
          <p:cNvSpPr>
            <a:spLocks noGrp="1"/>
          </p:cNvSpPr>
          <p:nvPr>
            <p:ph type="sldNum" sz="quarter" idx="5"/>
          </p:nvPr>
        </p:nvSpPr>
        <p:spPr/>
        <p:txBody>
          <a:bodyPr/>
          <a:lstStyle/>
          <a:p>
            <a:fld id="{5B012C48-CBE3-4456-858D-2A38C9D9ED43}" type="slidenum">
              <a:rPr lang="en-US" smtClean="0"/>
              <a:t>13</a:t>
            </a:fld>
            <a:endParaRPr lang="en-US"/>
          </a:p>
        </p:txBody>
      </p:sp>
    </p:spTree>
    <p:extLst>
      <p:ext uri="{BB962C8B-B14F-4D97-AF65-F5344CB8AC3E}">
        <p14:creationId xmlns:p14="http://schemas.microsoft.com/office/powerpoint/2010/main" val="22071105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14</a:t>
            </a:fld>
            <a:endParaRPr lang="en-US"/>
          </a:p>
        </p:txBody>
      </p:sp>
    </p:spTree>
    <p:extLst>
      <p:ext uri="{BB962C8B-B14F-4D97-AF65-F5344CB8AC3E}">
        <p14:creationId xmlns:p14="http://schemas.microsoft.com/office/powerpoint/2010/main" val="32633187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BC: Our agenda will walk you through various data sources and how the data may inform local practice.  We’ll explore how we might examine our current practice and what we might consider moving forward.  As we take you through this presentation, we’ll be polling you along the way to gather your feedback and suggestions. Unlike prior presentations, this session will focus on questions rather than providing answers and encourage you respond to our polling.  </a:t>
            </a:r>
          </a:p>
          <a:p>
            <a:endParaRPr lang="en-US" dirty="0"/>
          </a:p>
          <a:p>
            <a:r>
              <a:rPr lang="en-US" dirty="0"/>
              <a:t>Karen, we now turn the microphone to you!</a:t>
            </a:r>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2</a:t>
            </a:fld>
            <a:endParaRPr lang="en-US"/>
          </a:p>
        </p:txBody>
      </p:sp>
    </p:spTree>
    <p:extLst>
      <p:ext uri="{BB962C8B-B14F-4D97-AF65-F5344CB8AC3E}">
        <p14:creationId xmlns:p14="http://schemas.microsoft.com/office/powerpoint/2010/main" val="7853829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KR:  Thank you, Brian. By way of introduction, I am new to the Department. Prior to coming to PDE in March of last school year, I worked as a high school counselor. I was the Act 158 lead for my high school, and spent many hours watching these webinars, asking questions, and figuring out this work. We share the experience of working through challenges and assisting students in meeting pathway goals. A goal of mine was to do this work with fidelity, and I expect it has been a goal of yours as well.</a:t>
            </a:r>
          </a:p>
          <a:p>
            <a:endParaRPr lang="en-US" dirty="0"/>
          </a:p>
          <a:p>
            <a:r>
              <a:rPr lang="en-US" dirty="0"/>
              <a:t>Today, we offer an opportunity to review our outcomes from the class of 2023 and consider ways to plan for improvement. To do so, we will review the data sources that inform the pathways, consider how and to whom communication occurred, reflect on what worked, and consider what awaits our students beyond the pathways. As Brian said, this session will be interactive, and you are encouraged to participate and share your experience with the group today in the chat. There will be opportunities to participate in anonymous online polling, and I hope that you will take part in these sharing components. Again please use the chat to share ideas, or resources. We can learn and grow from the successes—or bumps—that we have all faced.</a:t>
            </a:r>
          </a:p>
          <a:p>
            <a:endParaRPr lang="en-US" dirty="0"/>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3</a:t>
            </a:fld>
            <a:endParaRPr lang="en-US"/>
          </a:p>
        </p:txBody>
      </p:sp>
    </p:spTree>
    <p:extLst>
      <p:ext uri="{BB962C8B-B14F-4D97-AF65-F5344CB8AC3E}">
        <p14:creationId xmlns:p14="http://schemas.microsoft.com/office/powerpoint/2010/main" val="33528275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KR:  While there are a multitude of data sources from which you can consider, we’ve listed several that can inform practice moving forward. If you have already started to complete your graduation report, that report, along with the tracking tool provided by PDE or your own, is good place to review your aggregate data. Comparing PVAAS data to your class of 2023 student outcomes might help to get a sense of its true predictive value for you as you move forward.</a:t>
            </a:r>
          </a:p>
          <a:p>
            <a:endParaRPr lang="en-US" dirty="0"/>
          </a:p>
          <a:p>
            <a:r>
              <a:rPr lang="en-US" dirty="0"/>
              <a:t>Student performance on state and national assessments is a critical source of information. Certainly, the graduation requirements are built around Keystone Exam performance. PSAT, SAT, AP, ACT and ASVAB results are wonderful sources of information. Perhaps you give local assessments that provide value and context to these data sets. CTE hours at the end of junior year/first semester of senior year are a good data source as well. </a:t>
            </a:r>
          </a:p>
          <a:p>
            <a:endParaRPr lang="en-US" dirty="0"/>
          </a:p>
          <a:p>
            <a:r>
              <a:rPr lang="en-US" dirty="0"/>
              <a:t>Finally, qualitative feedback from students, parents/guardians and staff is valuable information.  Surveys, feedback collected from counselors/staff, feedback from students and/or parents – perhaps even hosting a focus group with students and other school community partners. </a:t>
            </a:r>
          </a:p>
          <a:p>
            <a:endParaRPr lang="en-US" dirty="0"/>
          </a:p>
          <a:p>
            <a:r>
              <a:rPr lang="en-US" dirty="0"/>
              <a:t>Are there any data sources that you used that aren’t captured here? Please drop them in the chat.</a:t>
            </a:r>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4</a:t>
            </a:fld>
            <a:endParaRPr lang="en-US"/>
          </a:p>
        </p:txBody>
      </p:sp>
    </p:spTree>
    <p:extLst>
      <p:ext uri="{BB962C8B-B14F-4D97-AF65-F5344CB8AC3E}">
        <p14:creationId xmlns:p14="http://schemas.microsoft.com/office/powerpoint/2010/main" val="4151968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KR:  Perhaps a good starting point may be to look at our class of 2023 and gather this data. What pathways were most often completed? We expect to see most students meeting Keystone Proficiency or Keystone Composite. For alternative assessment and evidenced-based pathways, which criteria were most frequently utilized? How many students had the pathway resolved by the beginning of senior year? Conversely, what was the lift last year for the class of 2023 to complete criteria? </a:t>
            </a:r>
          </a:p>
          <a:p>
            <a:endParaRPr lang="en-US" dirty="0"/>
          </a:p>
          <a:p>
            <a:r>
              <a:rPr lang="en-US" b="1" dirty="0"/>
              <a:t>POLL</a:t>
            </a:r>
          </a:p>
          <a:p>
            <a:endParaRPr lang="en-US" dirty="0"/>
          </a:p>
          <a:p>
            <a:r>
              <a:rPr lang="en-US" dirty="0"/>
              <a:t>Were students involved in CTE successful in meeting the CTE Concentrator? If not, which pathway did they move to?</a:t>
            </a:r>
          </a:p>
          <a:p>
            <a:endParaRPr lang="en-US" dirty="0"/>
          </a:p>
          <a:p>
            <a:r>
              <a:rPr lang="en-US" dirty="0"/>
              <a:t>Let’s turn to students with IEPs. We know that there are students with IEPS that preclude them from meeting graduation requirements. That said, how many graduated via pathways? What made the difference for the pathway completers? </a:t>
            </a:r>
            <a:r>
              <a:rPr lang="en-US" b="1" dirty="0"/>
              <a:t>Who </a:t>
            </a:r>
            <a:r>
              <a:rPr lang="en-US" dirty="0"/>
              <a:t>made the difference for the pathway completers? We know that faculty and staff gave extra help and support to assist individual students and should be commended for this work!</a:t>
            </a:r>
          </a:p>
          <a:p>
            <a:endParaRPr lang="en-US" dirty="0"/>
          </a:p>
          <a:p>
            <a:r>
              <a:rPr lang="en-US" dirty="0"/>
              <a:t>For students who received waivers, were there commonalities in extenuating circumstances? Did they get close to meeting a pathway, but it wasn’t quite enough?  </a:t>
            </a:r>
          </a:p>
          <a:p>
            <a:endParaRPr lang="en-US" dirty="0"/>
          </a:p>
          <a:p>
            <a:r>
              <a:rPr lang="en-US" dirty="0"/>
              <a:t>Finally, let’s consider the non-graduates. Did you have any students not meet the threshold for graduation? What have these students done in response to not graduating? Are they able to graduate after summer school? Did they drop out?</a:t>
            </a:r>
          </a:p>
          <a:p>
            <a:endParaRPr lang="en-US" dirty="0"/>
          </a:p>
          <a:p>
            <a:r>
              <a:rPr lang="en-US" dirty="0"/>
              <a:t>For partial pathway progress, what waiver conditions existed?</a:t>
            </a:r>
          </a:p>
          <a:p>
            <a:endParaRPr lang="en-US" dirty="0"/>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5</a:t>
            </a:fld>
            <a:endParaRPr lang="en-US"/>
          </a:p>
        </p:txBody>
      </p:sp>
    </p:spTree>
    <p:extLst>
      <p:ext uri="{BB962C8B-B14F-4D97-AF65-F5344CB8AC3E}">
        <p14:creationId xmlns:p14="http://schemas.microsoft.com/office/powerpoint/2010/main" val="19593742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KR: And once we have gathered the data, it may suggest a review of current practice and how we may revisit what we’re doing now. 2023 was, for most, figuring it out during the school year for the senior class. I can speak for my experience—it felt like flying a plane while building it…</a:t>
            </a:r>
          </a:p>
          <a:p>
            <a:endParaRPr lang="en-US" dirty="0"/>
          </a:p>
          <a:p>
            <a:r>
              <a:rPr lang="en-US" dirty="0"/>
              <a:t>Knowing that the graduation requirements are in place and having had a year of implementation, it leads to some questions and a chance to take stock of our practice. Are we offering enough opportunities to meet criteria? What barriers exist related to accessibility or timing—would students have been more successful in completing some additional criteria if we had started earlier? Are there fees or costs that make some processes—dual enrollment being one—more challenging? </a:t>
            </a:r>
          </a:p>
          <a:p>
            <a:endParaRPr lang="en-US" dirty="0"/>
          </a:p>
          <a:p>
            <a:r>
              <a:rPr lang="en-US" b="1" dirty="0"/>
              <a:t>Poll-Barriers </a:t>
            </a:r>
          </a:p>
          <a:p>
            <a:endParaRPr lang="en-US" dirty="0"/>
          </a:p>
          <a:p>
            <a:r>
              <a:rPr lang="en-US" dirty="0"/>
              <a:t>For NCAA, would more students have met this threshold if students who demonstrated some concerning Keystone outcomes by benchmark testing were advised to take courses that count for NCAA? Would expanding your NCAA offerings support meeting this criteria?</a:t>
            </a:r>
          </a:p>
          <a:p>
            <a:endParaRPr lang="en-US" dirty="0"/>
          </a:p>
          <a:p>
            <a:r>
              <a:rPr lang="en-US" dirty="0"/>
              <a:t>Our special education students are receiving individualized support. Do we need to consider embedding opportunities like receiving industry recognized credentials, work-based learning or service learning into the IEPs?</a:t>
            </a:r>
          </a:p>
          <a:p>
            <a:endParaRPr lang="en-US" dirty="0"/>
          </a:p>
          <a:p>
            <a:r>
              <a:rPr lang="en-US" dirty="0"/>
              <a:t>For students who received a waiver in the “other” category, are there patterns or correlation to their experience? </a:t>
            </a:r>
          </a:p>
          <a:p>
            <a:endParaRPr lang="en-US" dirty="0"/>
          </a:p>
          <a:p>
            <a:r>
              <a:rPr lang="en-US" dirty="0"/>
              <a:t>Is there more we could do for our students who struggle? This topic could be its own webinar, but how do we motivate the apparently unmotivated? Please drop your ideas and experiences in the chat.</a:t>
            </a:r>
          </a:p>
          <a:p>
            <a:endParaRPr lang="en-US" dirty="0"/>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6</a:t>
            </a:fld>
            <a:endParaRPr lang="en-US"/>
          </a:p>
        </p:txBody>
      </p:sp>
    </p:spTree>
    <p:extLst>
      <p:ext uri="{BB962C8B-B14F-4D97-AF65-F5344CB8AC3E}">
        <p14:creationId xmlns:p14="http://schemas.microsoft.com/office/powerpoint/2010/main" val="18471705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KR:  Poll on timing of communication, how are meetings held</a:t>
            </a:r>
          </a:p>
          <a:p>
            <a:endParaRPr lang="en-US" dirty="0"/>
          </a:p>
          <a:p>
            <a:r>
              <a:rPr lang="en-US" b="1" dirty="0"/>
              <a:t> POLL-when to communicate? How to communicate?</a:t>
            </a:r>
          </a:p>
          <a:p>
            <a:r>
              <a:rPr lang="en-US" dirty="0"/>
              <a:t>Another aspect to reflect upon is our communication process.  Where are our strengths and where are the opportunities to upgrade what we are currently doing?</a:t>
            </a:r>
          </a:p>
          <a:p>
            <a:r>
              <a:rPr lang="en-US" dirty="0"/>
              <a:t>The first big consideration is when we inform our school community about the graduation requirements. Is it ever too soon? Too late? What is the “right time” for this conversation?  Let’s look at the poll results. (expand conversation based on answers-) It seems that the best time to inform students and parents about graduation requirements related to Keystone exam performance first, and alternate graduation pathways next, is prior to or during the taking of a trigger course and before the Keystone Exams are administered.  It should be added to programs of study and information should be available on the website. It can be off-putting to parents if it seems like a surprise. </a:t>
            </a:r>
          </a:p>
          <a:p>
            <a:endParaRPr lang="en-US" dirty="0"/>
          </a:p>
          <a:p>
            <a:r>
              <a:rPr lang="en-US" dirty="0"/>
              <a:t>When Keystone Exam results are received-how is the information shared with students and families Is anyone at the school reviewing individual scores with students? </a:t>
            </a:r>
          </a:p>
          <a:p>
            <a:endParaRPr lang="en-US" dirty="0"/>
          </a:p>
          <a:p>
            <a:r>
              <a:rPr lang="en-US" dirty="0"/>
              <a:t>When do we begin to plan for a pathway? Students are completing academic and career plans per the Career Education and Work Standards in 8</a:t>
            </a:r>
            <a:r>
              <a:rPr lang="en-US" baseline="30000" dirty="0"/>
              <a:t>th</a:t>
            </a:r>
            <a:r>
              <a:rPr lang="en-US" dirty="0"/>
              <a:t> grade. Is that too soon? Students can always change their minds and thus, their pathway course during high school. Does attaching this conversation to an already-required plan make sense? School counselors and others can track progress toward the pathway and share the progress with parents and students. We can’t record what we don’t know--- I found last year that some of our students accrued industry recognized credentials in their places of employment. Communicating with the families allows us to add this valuable information to our records.</a:t>
            </a:r>
          </a:p>
          <a:p>
            <a:endParaRPr lang="en-US" dirty="0"/>
          </a:p>
          <a:p>
            <a:r>
              <a:rPr lang="en-US" dirty="0"/>
              <a:t>We talked earlier about challenges related to providing some of these criteria options to students. Partnerships with folks within our business community could support offering work-based learning experiences. Programs like the German/American Chamber of Commerce support workforce development and offer apprenticeship opportunities. As well, philanthropic organizations might be willing to assist in funding programs like ACT Work Keys or the testing required for Skill Up.</a:t>
            </a:r>
          </a:p>
          <a:p>
            <a:endParaRPr lang="en-US" dirty="0"/>
          </a:p>
          <a:p>
            <a:r>
              <a:rPr lang="en-US" dirty="0"/>
              <a:t>The key here is how we share these requirements and our needs in meeting them for the betterment of our students. </a:t>
            </a:r>
          </a:p>
          <a:p>
            <a:endParaRPr lang="en-US" dirty="0"/>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7</a:t>
            </a:fld>
            <a:endParaRPr lang="en-US"/>
          </a:p>
        </p:txBody>
      </p:sp>
    </p:spTree>
    <p:extLst>
      <p:ext uri="{BB962C8B-B14F-4D97-AF65-F5344CB8AC3E}">
        <p14:creationId xmlns:p14="http://schemas.microsoft.com/office/powerpoint/2010/main" val="22316568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KR:  As we celebrate the variety of strengths in students, we examine school culture from the lines of accessible options for our diverse populations.  These graduation requirements provide an opportunity to consider the number and quality of criteria that are embedded into your school community. Let’s take a look at some of the options we have available:</a:t>
            </a:r>
          </a:p>
          <a:p>
            <a:endParaRPr lang="en-US" dirty="0"/>
          </a:p>
          <a:p>
            <a:r>
              <a:rPr lang="en-US" b="1">
                <a:solidFill>
                  <a:srgbClr val="FF0000"/>
                </a:solidFill>
              </a:rPr>
              <a:t>CHAT RESPONSE-share </a:t>
            </a:r>
            <a:r>
              <a:rPr lang="en-US" b="1" dirty="0">
                <a:solidFill>
                  <a:srgbClr val="FF0000"/>
                </a:solidFill>
              </a:rPr>
              <a:t>something in your school culture that you are proud of and that lends itself to the graduation requirements.</a:t>
            </a:r>
          </a:p>
          <a:p>
            <a:endParaRPr lang="en-US" b="0" dirty="0">
              <a:solidFill>
                <a:srgbClr val="FF0000"/>
              </a:solidFill>
            </a:endParaRPr>
          </a:p>
          <a:p>
            <a:r>
              <a:rPr lang="en-US" b="0" dirty="0">
                <a:solidFill>
                  <a:srgbClr val="FF0000"/>
                </a:solidFill>
              </a:rPr>
              <a:t>Let’s begin by considering Industry Recognized Credentials. There are numerous opportunities to receive industry recognized credentials, and many of them naturally align to courses already being offered. Are your students taking business classes? Allow for the MOS Certifications. Family and Consumer Sciences? </a:t>
            </a:r>
            <a:r>
              <a:rPr lang="en-US" b="0" dirty="0" err="1">
                <a:solidFill>
                  <a:srgbClr val="FF0000"/>
                </a:solidFill>
              </a:rPr>
              <a:t>SafeServ</a:t>
            </a:r>
            <a:r>
              <a:rPr lang="en-US" b="0" dirty="0">
                <a:solidFill>
                  <a:srgbClr val="FF0000"/>
                </a:solidFill>
              </a:rPr>
              <a:t>.  What other courses would lend themselves to an industry recognized credential? </a:t>
            </a:r>
            <a:r>
              <a:rPr lang="en-US" b="1" dirty="0">
                <a:solidFill>
                  <a:srgbClr val="FF0000"/>
                </a:solidFill>
              </a:rPr>
              <a:t>Should this be  a poll-what industry recognized credentials are you offering in your course curriculum?</a:t>
            </a:r>
            <a:endParaRPr lang="en-US" b="0" dirty="0">
              <a:solidFill>
                <a:srgbClr val="FF0000"/>
              </a:solidFill>
            </a:endParaRPr>
          </a:p>
          <a:p>
            <a:endParaRPr lang="en-US" b="0" dirty="0">
              <a:solidFill>
                <a:srgbClr val="FF0000"/>
              </a:solidFill>
            </a:endParaRPr>
          </a:p>
          <a:p>
            <a:r>
              <a:rPr lang="en-US" b="0" dirty="0">
                <a:solidFill>
                  <a:srgbClr val="FF0000"/>
                </a:solidFill>
              </a:rPr>
              <a:t>Are there opportunities to embed events like service-learning projects into your school community by grade level or class? At the middle school level? At my former school, the art teacher took students to the local hospital to paint windows. The band and chorus traveled to perform at nursing homes, the cemetery on Memorial Day, and other occasions—service learning. </a:t>
            </a:r>
          </a:p>
          <a:p>
            <a:endParaRPr lang="en-US" b="0" dirty="0">
              <a:solidFill>
                <a:srgbClr val="FF0000"/>
              </a:solidFill>
            </a:endParaRPr>
          </a:p>
          <a:p>
            <a:r>
              <a:rPr lang="en-US" b="0" dirty="0">
                <a:solidFill>
                  <a:srgbClr val="FF0000"/>
                </a:solidFill>
              </a:rPr>
              <a:t>We talked about the ASVAB earlier as being a vital data source. Were you giving the ASVAB prior to last school year? In addition to counting for graduation requirements, it can be very illuminating for students in terms of career strengths and options. </a:t>
            </a:r>
          </a:p>
          <a:p>
            <a:endParaRPr lang="en-US" b="0" dirty="0">
              <a:solidFill>
                <a:srgbClr val="FF0000"/>
              </a:solidFill>
            </a:endParaRPr>
          </a:p>
          <a:p>
            <a:r>
              <a:rPr lang="en-US" b="0" dirty="0">
                <a:solidFill>
                  <a:srgbClr val="FF0000"/>
                </a:solidFill>
              </a:rPr>
              <a:t>We also mentioned NCAA approved classes. How visible are those classes to your students? Are they denoted in the program of studies? How are students geared towards NCAA approved classes?</a:t>
            </a:r>
          </a:p>
          <a:p>
            <a:endParaRPr lang="en-US" b="0" dirty="0">
              <a:solidFill>
                <a:srgbClr val="FF0000"/>
              </a:solidFill>
            </a:endParaRPr>
          </a:p>
          <a:p>
            <a:r>
              <a:rPr lang="en-US" b="0" dirty="0">
                <a:solidFill>
                  <a:srgbClr val="FF0000"/>
                </a:solidFill>
              </a:rPr>
              <a:t>The Keystone Exam performance review would be an opportunity to disaggregate for a student and their parent/guardian/caregiver their demonstrated strengths and areas for improvement. Is your school creating space for these conversations? Is tutoring or remediation offered voluntarily or required of students? </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How much was asked of students over and above the school day to meet a pathway?  If students had to leave school to complete a graduation requirement, how was the missing class time handled?</a:t>
            </a:r>
          </a:p>
          <a:p>
            <a:endParaRPr lang="en-US" dirty="0"/>
          </a:p>
          <a:p>
            <a:pPr marL="0" indent="0">
              <a:buNone/>
            </a:pPr>
            <a:r>
              <a:rPr lang="en-US" sz="2400" dirty="0"/>
              <a:t>How might you enhance or expand your options to better meet the needs of your students?</a:t>
            </a:r>
          </a:p>
          <a:p>
            <a:pPr lvl="1"/>
            <a:r>
              <a:rPr lang="en-US" dirty="0"/>
              <a:t>What’s needed to remove any barriers that may exist (e.g., underwriting exam fees for low-income students)?</a:t>
            </a:r>
          </a:p>
          <a:p>
            <a:pPr lvl="1"/>
            <a:r>
              <a:rPr lang="en-US" dirty="0"/>
              <a:t>What’s needed to offer new options (e.g., forming partnerships with community businesses to offer work-based learning experiences)?</a:t>
            </a:r>
          </a:p>
          <a:p>
            <a:pPr lvl="1"/>
            <a:r>
              <a:rPr lang="en-US" dirty="0"/>
              <a:t>How might current options be expanded to embed opportunities within the curricular or extra-curricular offerings (e.g., service-learning club)? </a:t>
            </a:r>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8</a:t>
            </a:fld>
            <a:endParaRPr lang="en-US"/>
          </a:p>
        </p:txBody>
      </p:sp>
    </p:spTree>
    <p:extLst>
      <p:ext uri="{BB962C8B-B14F-4D97-AF65-F5344CB8AC3E}">
        <p14:creationId xmlns:p14="http://schemas.microsoft.com/office/powerpoint/2010/main" val="33239081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9</a:t>
            </a:fld>
            <a:endParaRPr lang="en-US"/>
          </a:p>
        </p:txBody>
      </p:sp>
    </p:spTree>
    <p:extLst>
      <p:ext uri="{BB962C8B-B14F-4D97-AF65-F5344CB8AC3E}">
        <p14:creationId xmlns:p14="http://schemas.microsoft.com/office/powerpoint/2010/main" val="174307212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5.emf"/></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9FF38B-4F72-1840-49DA-E8867A16189A}"/>
              </a:ext>
            </a:extLst>
          </p:cNvPr>
          <p:cNvSpPr>
            <a:spLocks noGrp="1"/>
          </p:cNvSpPr>
          <p:nvPr>
            <p:ph type="ctrTitle"/>
          </p:nvPr>
        </p:nvSpPr>
        <p:spPr>
          <a:xfrm>
            <a:off x="1463615" y="1913178"/>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6C16A18-8BEE-A3DE-0E0A-257BD711267C}"/>
              </a:ext>
            </a:extLst>
          </p:cNvPr>
          <p:cNvSpPr>
            <a:spLocks noGrp="1"/>
          </p:cNvSpPr>
          <p:nvPr>
            <p:ph type="subTitle" idx="1"/>
          </p:nvPr>
        </p:nvSpPr>
        <p:spPr>
          <a:xfrm>
            <a:off x="1524000" y="430077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D01BEB6-B431-7786-071D-B956BF878A1F}"/>
              </a:ext>
            </a:extLst>
          </p:cNvPr>
          <p:cNvSpPr>
            <a:spLocks noGrp="1"/>
          </p:cNvSpPr>
          <p:nvPr>
            <p:ph type="dt" sz="half" idx="10"/>
          </p:nvPr>
        </p:nvSpPr>
        <p:spPr/>
        <p:txBody>
          <a:bodyPr/>
          <a:lstStyle/>
          <a:p>
            <a:fld id="{22BA6408-90F9-4FE1-83A4-B1D50ED00294}" type="datetime1">
              <a:rPr lang="en-US" smtClean="0"/>
              <a:t>10/20/2023</a:t>
            </a:fld>
            <a:endParaRPr lang="en-US"/>
          </a:p>
        </p:txBody>
      </p:sp>
      <p:sp>
        <p:nvSpPr>
          <p:cNvPr id="5" name="Footer Placeholder 4">
            <a:extLst>
              <a:ext uri="{FF2B5EF4-FFF2-40B4-BE49-F238E27FC236}">
                <a16:creationId xmlns:a16="http://schemas.microsoft.com/office/drawing/2014/main" id="{6FA8B36E-268F-799C-F7BC-8365CD47690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26D37CF-0AD6-ECB7-3ECC-E2DB4F60D73A}"/>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7" name="Picture 6" descr="Ornamental shape. Blue gradient and gray rectangles">
            <a:extLst>
              <a:ext uri="{FF2B5EF4-FFF2-40B4-BE49-F238E27FC236}">
                <a16:creationId xmlns:a16="http://schemas.microsoft.com/office/drawing/2014/main" id="{73CA9021-3EA6-3F1D-A425-16C8069FC0B7}"/>
              </a:ext>
            </a:extLst>
          </p:cNvPr>
          <p:cNvPicPr>
            <a:picLocks noChangeAspect="1"/>
          </p:cNvPicPr>
          <p:nvPr userDrawn="1"/>
        </p:nvPicPr>
        <p:blipFill>
          <a:blip r:embed="rId2"/>
          <a:stretch>
            <a:fillRect/>
          </a:stretch>
        </p:blipFill>
        <p:spPr>
          <a:xfrm>
            <a:off x="0" y="152400"/>
            <a:ext cx="12192000" cy="2381250"/>
          </a:xfrm>
          <a:prstGeom prst="rect">
            <a:avLst/>
          </a:prstGeom>
        </p:spPr>
      </p:pic>
      <p:pic>
        <p:nvPicPr>
          <p:cNvPr id="8" name="Picture 7" descr="Pennsylvania Department of Education Logo">
            <a:extLst>
              <a:ext uri="{FF2B5EF4-FFF2-40B4-BE49-F238E27FC236}">
                <a16:creationId xmlns:a16="http://schemas.microsoft.com/office/drawing/2014/main" id="{98288550-DC8A-BF20-9C8D-3C34DBB89C60}"/>
              </a:ext>
            </a:extLst>
          </p:cNvPr>
          <p:cNvPicPr>
            <a:picLocks noChangeAspect="1"/>
          </p:cNvPicPr>
          <p:nvPr userDrawn="1"/>
        </p:nvPicPr>
        <p:blipFill>
          <a:blip r:embed="rId3"/>
          <a:stretch>
            <a:fillRect/>
          </a:stretch>
        </p:blipFill>
        <p:spPr>
          <a:xfrm>
            <a:off x="210696" y="530226"/>
            <a:ext cx="3556000" cy="1270000"/>
          </a:xfrm>
          <a:prstGeom prst="rect">
            <a:avLst/>
          </a:prstGeom>
        </p:spPr>
      </p:pic>
    </p:spTree>
    <p:extLst>
      <p:ext uri="{BB962C8B-B14F-4D97-AF65-F5344CB8AC3E}">
        <p14:creationId xmlns:p14="http://schemas.microsoft.com/office/powerpoint/2010/main" val="3292250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2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DF6FB5E-4DF1-CA41-02F2-0061D098F1D3}"/>
              </a:ext>
            </a:extLst>
          </p:cNvPr>
          <p:cNvSpPr>
            <a:spLocks noGrp="1"/>
          </p:cNvSpPr>
          <p:nvPr>
            <p:ph type="dt" sz="half" idx="10"/>
          </p:nvPr>
        </p:nvSpPr>
        <p:spPr/>
        <p:txBody>
          <a:bodyPr/>
          <a:lstStyle/>
          <a:p>
            <a:fld id="{AF212BA9-EFE2-4AFF-BF9D-E8B1DAC0BC18}" type="datetime1">
              <a:rPr lang="en-US" smtClean="0"/>
              <a:t>10/20/2023</a:t>
            </a:fld>
            <a:endParaRPr lang="en-US"/>
          </a:p>
        </p:txBody>
      </p:sp>
      <p:sp>
        <p:nvSpPr>
          <p:cNvPr id="3" name="Footer Placeholder 2">
            <a:extLst>
              <a:ext uri="{FF2B5EF4-FFF2-40B4-BE49-F238E27FC236}">
                <a16:creationId xmlns:a16="http://schemas.microsoft.com/office/drawing/2014/main" id="{A620F973-FB2B-C2C2-2EA1-8E14C4A7082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43DDAEC-C06B-6260-40FA-700AC23B4FE0}"/>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6" name="Picture 5" descr="Pennsylvania Department of Education Logo">
            <a:extLst>
              <a:ext uri="{FF2B5EF4-FFF2-40B4-BE49-F238E27FC236}">
                <a16:creationId xmlns:a16="http://schemas.microsoft.com/office/drawing/2014/main" id="{BF49D115-6E3C-0A02-2556-15FC8E1DC877}"/>
              </a:ext>
            </a:extLst>
          </p:cNvPr>
          <p:cNvPicPr>
            <a:picLocks noChangeAspect="1"/>
          </p:cNvPicPr>
          <p:nvPr userDrawn="1"/>
        </p:nvPicPr>
        <p:blipFill>
          <a:blip r:embed="rId2"/>
          <a:stretch>
            <a:fillRect/>
          </a:stretch>
        </p:blipFill>
        <p:spPr>
          <a:xfrm>
            <a:off x="10355327" y="136525"/>
            <a:ext cx="1836673" cy="655955"/>
          </a:xfrm>
          <a:prstGeom prst="rect">
            <a:avLst/>
          </a:prstGeom>
        </p:spPr>
      </p:pic>
      <p:pic>
        <p:nvPicPr>
          <p:cNvPr id="7" name="Picture 6" descr="PDE Logo inside a blue square">
            <a:extLst>
              <a:ext uri="{FF2B5EF4-FFF2-40B4-BE49-F238E27FC236}">
                <a16:creationId xmlns:a16="http://schemas.microsoft.com/office/drawing/2014/main" id="{8C504C3F-60BB-14EF-091F-9565A3C0C174}"/>
              </a:ext>
            </a:extLst>
          </p:cNvPr>
          <p:cNvPicPr>
            <a:picLocks noChangeAspect="1"/>
          </p:cNvPicPr>
          <p:nvPr userDrawn="1"/>
        </p:nvPicPr>
        <p:blipFill>
          <a:blip r:embed="rId3"/>
          <a:stretch>
            <a:fillRect/>
          </a:stretch>
        </p:blipFill>
        <p:spPr>
          <a:xfrm>
            <a:off x="9725475" y="257902"/>
            <a:ext cx="2121348" cy="2121348"/>
          </a:xfrm>
          <a:prstGeom prst="rect">
            <a:avLst/>
          </a:prstGeom>
        </p:spPr>
      </p:pic>
      <p:pic>
        <p:nvPicPr>
          <p:cNvPr id="8" name="Picture 7" descr="Pennsylvania Department of Education logo">
            <a:extLst>
              <a:ext uri="{FF2B5EF4-FFF2-40B4-BE49-F238E27FC236}">
                <a16:creationId xmlns:a16="http://schemas.microsoft.com/office/drawing/2014/main" id="{6C65AF12-DFBC-1A92-8273-9466BEB1E9A7}"/>
              </a:ext>
            </a:extLst>
          </p:cNvPr>
          <p:cNvPicPr>
            <a:picLocks noChangeAspect="1"/>
          </p:cNvPicPr>
          <p:nvPr userDrawn="1"/>
        </p:nvPicPr>
        <p:blipFill>
          <a:blip r:embed="rId4"/>
          <a:stretch>
            <a:fillRect/>
          </a:stretch>
        </p:blipFill>
        <p:spPr>
          <a:xfrm>
            <a:off x="10077363" y="792480"/>
            <a:ext cx="1417572" cy="855730"/>
          </a:xfrm>
          <a:prstGeom prst="rect">
            <a:avLst/>
          </a:prstGeom>
        </p:spPr>
      </p:pic>
    </p:spTree>
    <p:extLst>
      <p:ext uri="{BB962C8B-B14F-4D97-AF65-F5344CB8AC3E}">
        <p14:creationId xmlns:p14="http://schemas.microsoft.com/office/powerpoint/2010/main" val="39886133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FE685F-8FE5-BAB3-651F-9216D373BEF0}"/>
              </a:ext>
            </a:extLst>
          </p:cNvPr>
          <p:cNvSpPr>
            <a:spLocks noGrp="1"/>
          </p:cNvSpPr>
          <p:nvPr>
            <p:ph type="title"/>
          </p:nvPr>
        </p:nvSpPr>
        <p:spPr>
          <a:xfrm>
            <a:off x="839788" y="457200"/>
            <a:ext cx="3932237" cy="1600200"/>
          </a:xfrm>
        </p:spPr>
        <p:txBody>
          <a:bodyPr anchor="b"/>
          <a:lstStyle>
            <a:lvl1pPr>
              <a:defRPr sz="3200" b="1" i="0" baseline="0">
                <a:latin typeface="proxima-nova"/>
              </a:defRPr>
            </a:lvl1pPr>
          </a:lstStyle>
          <a:p>
            <a:r>
              <a:rPr lang="en-US"/>
              <a:t>Click to edit Master title style</a:t>
            </a:r>
          </a:p>
        </p:txBody>
      </p:sp>
      <p:sp>
        <p:nvSpPr>
          <p:cNvPr id="3" name="Content Placeholder 2">
            <a:extLst>
              <a:ext uri="{FF2B5EF4-FFF2-40B4-BE49-F238E27FC236}">
                <a16:creationId xmlns:a16="http://schemas.microsoft.com/office/drawing/2014/main" id="{7A66450A-26B0-FB21-73CE-9019D9AC41B7}"/>
              </a:ext>
            </a:extLst>
          </p:cNvPr>
          <p:cNvSpPr>
            <a:spLocks noGrp="1"/>
          </p:cNvSpPr>
          <p:nvPr>
            <p:ph idx="1"/>
          </p:nvPr>
        </p:nvSpPr>
        <p:spPr>
          <a:xfrm>
            <a:off x="5183188" y="987425"/>
            <a:ext cx="6172200" cy="4873625"/>
          </a:xfrm>
        </p:spPr>
        <p:txBody>
          <a:bodyPr/>
          <a:lstStyle>
            <a:lvl1pPr>
              <a:defRPr sz="3200">
                <a:latin typeface="proxima-nova"/>
              </a:defRPr>
            </a:lvl1pPr>
            <a:lvl2pPr>
              <a:defRPr sz="2800">
                <a:latin typeface="proxima-nova"/>
              </a:defRPr>
            </a:lvl2pPr>
            <a:lvl3pPr>
              <a:defRPr sz="2400">
                <a:latin typeface="proxima-nova"/>
              </a:defRPr>
            </a:lvl3pPr>
            <a:lvl4pPr>
              <a:defRPr sz="2000">
                <a:latin typeface="proxima-nova"/>
              </a:defRPr>
            </a:lvl4pPr>
            <a:lvl5pPr>
              <a:defRPr sz="2000">
                <a:latin typeface="proxima-nova"/>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A7202F7-784D-F7D4-B425-FA808B4D25CB}"/>
              </a:ext>
            </a:extLst>
          </p:cNvPr>
          <p:cNvSpPr>
            <a:spLocks noGrp="1"/>
          </p:cNvSpPr>
          <p:nvPr>
            <p:ph type="body" sz="half" idx="2"/>
          </p:nvPr>
        </p:nvSpPr>
        <p:spPr>
          <a:xfrm>
            <a:off x="839788" y="2057400"/>
            <a:ext cx="3932237" cy="3811588"/>
          </a:xfrm>
        </p:spPr>
        <p:txBody>
          <a:bodyPr/>
          <a:lstStyle>
            <a:lvl1pPr marL="0" indent="0">
              <a:buNone/>
              <a:defRPr sz="1600">
                <a:latin typeface="proxima-nova"/>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7143AEB-D729-04FF-7CA8-FEBE5A69B881}"/>
              </a:ext>
            </a:extLst>
          </p:cNvPr>
          <p:cNvSpPr>
            <a:spLocks noGrp="1"/>
          </p:cNvSpPr>
          <p:nvPr>
            <p:ph type="dt" sz="half" idx="10"/>
          </p:nvPr>
        </p:nvSpPr>
        <p:spPr/>
        <p:txBody>
          <a:bodyPr/>
          <a:lstStyle/>
          <a:p>
            <a:fld id="{39FB0975-47B6-4BE8-B879-EB115C8840C9}" type="datetime1">
              <a:rPr lang="en-US" smtClean="0"/>
              <a:t>10/20/2023</a:t>
            </a:fld>
            <a:endParaRPr lang="en-US"/>
          </a:p>
        </p:txBody>
      </p:sp>
      <p:sp>
        <p:nvSpPr>
          <p:cNvPr id="6" name="Footer Placeholder 5">
            <a:extLst>
              <a:ext uri="{FF2B5EF4-FFF2-40B4-BE49-F238E27FC236}">
                <a16:creationId xmlns:a16="http://schemas.microsoft.com/office/drawing/2014/main" id="{23EDC3CA-9838-7D30-1571-F4294DB3871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0B8D24C-2601-ACA8-2C0B-181A7F2C3A42}"/>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8" name="Content Placeholder 6" descr="Ornamental shapes. Dark blue and light blue rectangles">
            <a:extLst>
              <a:ext uri="{FF2B5EF4-FFF2-40B4-BE49-F238E27FC236}">
                <a16:creationId xmlns:a16="http://schemas.microsoft.com/office/drawing/2014/main" id="{000F9132-2FA6-531B-853B-7FA60C4EE986}"/>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9" name="Picture 8" descr="Pennsylvania Department of Education Logo">
            <a:extLst>
              <a:ext uri="{FF2B5EF4-FFF2-40B4-BE49-F238E27FC236}">
                <a16:creationId xmlns:a16="http://schemas.microsoft.com/office/drawing/2014/main" id="{DF560240-EEF9-E3AD-E70F-0049B713CB29}"/>
              </a:ext>
            </a:extLst>
          </p:cNvPr>
          <p:cNvPicPr>
            <a:picLocks noChangeAspect="1"/>
          </p:cNvPicPr>
          <p:nvPr userDrawn="1"/>
        </p:nvPicPr>
        <p:blipFill>
          <a:blip r:embed="rId3"/>
          <a:stretch>
            <a:fillRect/>
          </a:stretch>
        </p:blipFill>
        <p:spPr>
          <a:xfrm>
            <a:off x="10355327" y="136525"/>
            <a:ext cx="1836673" cy="655955"/>
          </a:xfrm>
          <a:prstGeom prst="rect">
            <a:avLst/>
          </a:prstGeom>
        </p:spPr>
      </p:pic>
    </p:spTree>
    <p:extLst>
      <p:ext uri="{BB962C8B-B14F-4D97-AF65-F5344CB8AC3E}">
        <p14:creationId xmlns:p14="http://schemas.microsoft.com/office/powerpoint/2010/main" val="10910970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C6A541-70B4-C2B2-8919-38928449B1D5}"/>
              </a:ext>
            </a:extLst>
          </p:cNvPr>
          <p:cNvSpPr>
            <a:spLocks noGrp="1"/>
          </p:cNvSpPr>
          <p:nvPr>
            <p:ph type="title"/>
          </p:nvPr>
        </p:nvSpPr>
        <p:spPr>
          <a:xfrm>
            <a:off x="839788" y="457200"/>
            <a:ext cx="3932237" cy="1600200"/>
          </a:xfrm>
        </p:spPr>
        <p:txBody>
          <a:bodyPr anchor="b"/>
          <a:lstStyle>
            <a:lvl1pPr>
              <a:defRPr sz="3200" b="1" i="0" baseline="0">
                <a:latin typeface="proxima-nova"/>
              </a:defRPr>
            </a:lvl1pPr>
          </a:lstStyle>
          <a:p>
            <a:r>
              <a:rPr lang="en-US"/>
              <a:t>Click to edit Master title style</a:t>
            </a:r>
          </a:p>
        </p:txBody>
      </p:sp>
      <p:sp>
        <p:nvSpPr>
          <p:cNvPr id="3" name="Picture Placeholder 2">
            <a:extLst>
              <a:ext uri="{FF2B5EF4-FFF2-40B4-BE49-F238E27FC236}">
                <a16:creationId xmlns:a16="http://schemas.microsoft.com/office/drawing/2014/main" id="{9575DF3D-5910-9092-944E-68073C5AD3C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721744E-5668-8E0E-7F9D-79A21C062790}"/>
              </a:ext>
            </a:extLst>
          </p:cNvPr>
          <p:cNvSpPr>
            <a:spLocks noGrp="1"/>
          </p:cNvSpPr>
          <p:nvPr>
            <p:ph type="body" sz="half" idx="2"/>
          </p:nvPr>
        </p:nvSpPr>
        <p:spPr>
          <a:xfrm>
            <a:off x="839788" y="2057400"/>
            <a:ext cx="3932237" cy="3811588"/>
          </a:xfrm>
        </p:spPr>
        <p:txBody>
          <a:bodyPr/>
          <a:lstStyle>
            <a:lvl1pPr marL="0" indent="0">
              <a:buNone/>
              <a:defRPr sz="1600" baseline="0">
                <a:latin typeface="proxima-nova"/>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5754305-D8FA-18F1-7D1C-0323602500FA}"/>
              </a:ext>
            </a:extLst>
          </p:cNvPr>
          <p:cNvSpPr>
            <a:spLocks noGrp="1"/>
          </p:cNvSpPr>
          <p:nvPr>
            <p:ph type="dt" sz="half" idx="10"/>
          </p:nvPr>
        </p:nvSpPr>
        <p:spPr/>
        <p:txBody>
          <a:bodyPr/>
          <a:lstStyle/>
          <a:p>
            <a:fld id="{C43C5B11-EC1F-4C0C-86C0-7EC27F255174}" type="datetime1">
              <a:rPr lang="en-US" smtClean="0"/>
              <a:t>10/20/2023</a:t>
            </a:fld>
            <a:endParaRPr lang="en-US"/>
          </a:p>
        </p:txBody>
      </p:sp>
      <p:sp>
        <p:nvSpPr>
          <p:cNvPr id="6" name="Footer Placeholder 5">
            <a:extLst>
              <a:ext uri="{FF2B5EF4-FFF2-40B4-BE49-F238E27FC236}">
                <a16:creationId xmlns:a16="http://schemas.microsoft.com/office/drawing/2014/main" id="{71354EDB-B905-1AF9-78F3-44291E2CDA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45354CF-B85A-F363-9999-9A8B7188D703}"/>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10" name="Picture 9" descr="PDE Logo inside a blue square">
            <a:extLst>
              <a:ext uri="{FF2B5EF4-FFF2-40B4-BE49-F238E27FC236}">
                <a16:creationId xmlns:a16="http://schemas.microsoft.com/office/drawing/2014/main" id="{931248E6-F468-3E78-9D55-0EAE4144AE67}"/>
              </a:ext>
            </a:extLst>
          </p:cNvPr>
          <p:cNvPicPr>
            <a:picLocks noChangeAspect="1"/>
          </p:cNvPicPr>
          <p:nvPr userDrawn="1"/>
        </p:nvPicPr>
        <p:blipFill>
          <a:blip r:embed="rId2"/>
          <a:stretch>
            <a:fillRect/>
          </a:stretch>
        </p:blipFill>
        <p:spPr>
          <a:xfrm>
            <a:off x="9501188" y="611585"/>
            <a:ext cx="2121348" cy="2121348"/>
          </a:xfrm>
          <a:prstGeom prst="rect">
            <a:avLst/>
          </a:prstGeom>
        </p:spPr>
      </p:pic>
      <p:pic>
        <p:nvPicPr>
          <p:cNvPr id="11" name="Picture 10" descr="Pennsylvania Department of Education logo">
            <a:extLst>
              <a:ext uri="{FF2B5EF4-FFF2-40B4-BE49-F238E27FC236}">
                <a16:creationId xmlns:a16="http://schemas.microsoft.com/office/drawing/2014/main" id="{F1DFF1FE-B4F3-B08C-899D-E23D461C9503}"/>
              </a:ext>
            </a:extLst>
          </p:cNvPr>
          <p:cNvPicPr>
            <a:picLocks noChangeAspect="1"/>
          </p:cNvPicPr>
          <p:nvPr userDrawn="1"/>
        </p:nvPicPr>
        <p:blipFill>
          <a:blip r:embed="rId3"/>
          <a:stretch>
            <a:fillRect/>
          </a:stretch>
        </p:blipFill>
        <p:spPr>
          <a:xfrm>
            <a:off x="9848415" y="1191811"/>
            <a:ext cx="1417572" cy="855730"/>
          </a:xfrm>
          <a:prstGeom prst="rect">
            <a:avLst/>
          </a:prstGeom>
        </p:spPr>
      </p:pic>
    </p:spTree>
    <p:extLst>
      <p:ext uri="{BB962C8B-B14F-4D97-AF65-F5344CB8AC3E}">
        <p14:creationId xmlns:p14="http://schemas.microsoft.com/office/powerpoint/2010/main" val="18059914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AB487-1515-5EC0-EEE4-58615CC7EDC2}"/>
              </a:ext>
            </a:extLst>
          </p:cNvPr>
          <p:cNvSpPr>
            <a:spLocks noGrp="1"/>
          </p:cNvSpPr>
          <p:nvPr>
            <p:ph type="title" hasCustomPrompt="1"/>
          </p:nvPr>
        </p:nvSpPr>
        <p:spPr/>
        <p:txBody>
          <a:bodyPr>
            <a:normAutofit/>
          </a:bodyPr>
          <a:lstStyle>
            <a:lvl1pPr>
              <a:defRPr sz="3600" b="1" i="0" baseline="0">
                <a:latin typeface="proxima-nova"/>
              </a:defRPr>
            </a:lvl1pPr>
          </a:lstStyle>
          <a:p>
            <a:r>
              <a:rPr lang="en-US"/>
              <a:t>Contact/Mission</a:t>
            </a:r>
          </a:p>
        </p:txBody>
      </p:sp>
      <p:sp>
        <p:nvSpPr>
          <p:cNvPr id="3" name="Content Placeholder 2">
            <a:extLst>
              <a:ext uri="{FF2B5EF4-FFF2-40B4-BE49-F238E27FC236}">
                <a16:creationId xmlns:a16="http://schemas.microsoft.com/office/drawing/2014/main" id="{E1E4DAF0-3314-8F24-DDFE-B90A4416247A}"/>
              </a:ext>
            </a:extLst>
          </p:cNvPr>
          <p:cNvSpPr>
            <a:spLocks noGrp="1"/>
          </p:cNvSpPr>
          <p:nvPr>
            <p:ph idx="1"/>
          </p:nvPr>
        </p:nvSpPr>
        <p:spPr>
          <a:xfrm>
            <a:off x="838200" y="1825625"/>
            <a:ext cx="10515600" cy="1875107"/>
          </a:xfrm>
        </p:spPr>
        <p:txBody>
          <a:bodyPr/>
          <a:lstStyle>
            <a:lvl1pPr>
              <a:defRPr>
                <a:latin typeface="proxima-nova"/>
              </a:defRPr>
            </a:lvl1pPr>
            <a:lvl2pPr>
              <a:defRPr>
                <a:latin typeface="proxima-nova"/>
              </a:defRPr>
            </a:lvl2pPr>
            <a:lvl3pPr>
              <a:defRPr>
                <a:latin typeface="proxima-nova"/>
              </a:defRPr>
            </a:lvl3pPr>
            <a:lvl4pPr>
              <a:defRPr>
                <a:latin typeface="proxima-nova"/>
              </a:defRPr>
            </a:lvl4pPr>
            <a:lvl5pPr>
              <a:defRPr>
                <a:latin typeface="proxima-nova"/>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50363D0-A71B-A696-2912-89A6CF2E6BD6}"/>
              </a:ext>
            </a:extLst>
          </p:cNvPr>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4C72E730-7964-4CDF-A2E3-4BCF0755E00A}" type="datetime1">
              <a:rPr lang="en-US" smtClean="0"/>
              <a:t>10/20/2023</a:t>
            </a:fld>
            <a:endParaRPr lang="en-US"/>
          </a:p>
        </p:txBody>
      </p:sp>
      <p:sp>
        <p:nvSpPr>
          <p:cNvPr id="6" name="Slide Number Placeholder 5">
            <a:extLst>
              <a:ext uri="{FF2B5EF4-FFF2-40B4-BE49-F238E27FC236}">
                <a16:creationId xmlns:a16="http://schemas.microsoft.com/office/drawing/2014/main" id="{F89A4848-B5F4-26E7-D4E3-56FF89A9A004}"/>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7" name="Content Placeholder 6" descr="Ornamental shapes. Dark blue and light blue rectangles">
            <a:extLst>
              <a:ext uri="{FF2B5EF4-FFF2-40B4-BE49-F238E27FC236}">
                <a16:creationId xmlns:a16="http://schemas.microsoft.com/office/drawing/2014/main" id="{79C3DD4C-86BC-D051-AE3E-45FB253C998A}"/>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8" name="Picture 7" descr="Pennsylvania Department of Education Logo">
            <a:extLst>
              <a:ext uri="{FF2B5EF4-FFF2-40B4-BE49-F238E27FC236}">
                <a16:creationId xmlns:a16="http://schemas.microsoft.com/office/drawing/2014/main" id="{9A270310-886E-256E-C883-D3A770A4138C}"/>
              </a:ext>
            </a:extLst>
          </p:cNvPr>
          <p:cNvPicPr>
            <a:picLocks noChangeAspect="1"/>
          </p:cNvPicPr>
          <p:nvPr userDrawn="1"/>
        </p:nvPicPr>
        <p:blipFill>
          <a:blip r:embed="rId3"/>
          <a:stretch>
            <a:fillRect/>
          </a:stretch>
        </p:blipFill>
        <p:spPr>
          <a:xfrm>
            <a:off x="10355327" y="136525"/>
            <a:ext cx="1836673" cy="655955"/>
          </a:xfrm>
          <a:prstGeom prst="rect">
            <a:avLst/>
          </a:prstGeom>
        </p:spPr>
      </p:pic>
      <p:sp>
        <p:nvSpPr>
          <p:cNvPr id="9" name="TextBox 8">
            <a:extLst>
              <a:ext uri="{FF2B5EF4-FFF2-40B4-BE49-F238E27FC236}">
                <a16:creationId xmlns:a16="http://schemas.microsoft.com/office/drawing/2014/main" id="{A4913B61-B8DB-8A4C-59D3-7CF2ABAB7F3B}"/>
              </a:ext>
            </a:extLst>
          </p:cNvPr>
          <p:cNvSpPr txBox="1"/>
          <p:nvPr userDrawn="1"/>
        </p:nvSpPr>
        <p:spPr>
          <a:xfrm>
            <a:off x="1086928" y="4606505"/>
            <a:ext cx="10266872" cy="135421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i="1" baseline="0">
                <a:latin typeface="proxima-nova"/>
                <a:cs typeface="Arial" panose="020B0604020202020204" pitchFamily="34" charset="0"/>
              </a:rPr>
              <a:t>The mission of the Department of Education is to ensure that every learner has access to a world-class education system that academically prepares children and adults to succeed as productive citizens. Further, the Department seeks to establish a culture that is committed to improving opportunities throughout the commonwealth by ensuring that technical support, resources, and optimal learning environments are available for all students, whether children or adults.</a:t>
            </a:r>
            <a:endParaRPr lang="en-US" sz="1600" baseline="0">
              <a:latin typeface="proxima-nova"/>
              <a:cs typeface="Arial" panose="020B0604020202020204" pitchFamily="34" charset="0"/>
            </a:endParaRPr>
          </a:p>
          <a:p>
            <a:endParaRPr lang="en-US"/>
          </a:p>
        </p:txBody>
      </p:sp>
    </p:spTree>
    <p:extLst>
      <p:ext uri="{BB962C8B-B14F-4D97-AF65-F5344CB8AC3E}">
        <p14:creationId xmlns:p14="http://schemas.microsoft.com/office/powerpoint/2010/main" val="40994920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AB487-1515-5EC0-EEE4-58615CC7EDC2}"/>
              </a:ext>
            </a:extLst>
          </p:cNvPr>
          <p:cNvSpPr>
            <a:spLocks noGrp="1"/>
          </p:cNvSpPr>
          <p:nvPr>
            <p:ph type="title"/>
          </p:nvPr>
        </p:nvSpPr>
        <p:spPr/>
        <p:txBody>
          <a:bodyPr>
            <a:normAutofit/>
          </a:bodyPr>
          <a:lstStyle>
            <a:lvl1pPr>
              <a:defRPr sz="3600" b="1" i="0" baseline="0">
                <a:latin typeface="proxima-nova"/>
              </a:defRPr>
            </a:lvl1pPr>
          </a:lstStyle>
          <a:p>
            <a:r>
              <a:rPr lang="en-US"/>
              <a:t>Click to edit Master title style</a:t>
            </a:r>
          </a:p>
        </p:txBody>
      </p:sp>
      <p:sp>
        <p:nvSpPr>
          <p:cNvPr id="3" name="Content Placeholder 2">
            <a:extLst>
              <a:ext uri="{FF2B5EF4-FFF2-40B4-BE49-F238E27FC236}">
                <a16:creationId xmlns:a16="http://schemas.microsoft.com/office/drawing/2014/main" id="{E1E4DAF0-3314-8F24-DDFE-B90A4416247A}"/>
              </a:ext>
            </a:extLst>
          </p:cNvPr>
          <p:cNvSpPr>
            <a:spLocks noGrp="1"/>
          </p:cNvSpPr>
          <p:nvPr>
            <p:ph idx="1"/>
          </p:nvPr>
        </p:nvSpPr>
        <p:spPr/>
        <p:txBody>
          <a:bodyPr/>
          <a:lstStyle>
            <a:lvl1pPr>
              <a:defRPr baseline="0">
                <a:latin typeface="proxima-nova"/>
              </a:defRPr>
            </a:lvl1pPr>
            <a:lvl2pPr>
              <a:defRPr baseline="0">
                <a:latin typeface="proxima-nova"/>
              </a:defRPr>
            </a:lvl2pPr>
            <a:lvl3pPr>
              <a:defRPr baseline="0">
                <a:latin typeface="proxima-nova"/>
              </a:defRPr>
            </a:lvl3pPr>
            <a:lvl4pPr>
              <a:defRPr baseline="0">
                <a:latin typeface="proxima-nova"/>
              </a:defRPr>
            </a:lvl4pPr>
            <a:lvl5pPr>
              <a:defRPr baseline="0">
                <a:latin typeface="proxima-nova"/>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50363D0-A71B-A696-2912-89A6CF2E6BD6}"/>
              </a:ext>
            </a:extLst>
          </p:cNvPr>
          <p:cNvSpPr>
            <a:spLocks noGrp="1"/>
          </p:cNvSpPr>
          <p:nvPr>
            <p:ph type="dt" sz="half" idx="10"/>
          </p:nvPr>
        </p:nvSpPr>
        <p:spPr/>
        <p:txBody>
          <a:bodyPr/>
          <a:lstStyle/>
          <a:p>
            <a:fld id="{A1DC029C-5B17-409B-86F2-A65FE5BE79A1}" type="datetime1">
              <a:rPr lang="en-US" smtClean="0"/>
              <a:t>10/20/2023</a:t>
            </a:fld>
            <a:endParaRPr lang="en-US"/>
          </a:p>
        </p:txBody>
      </p:sp>
      <p:sp>
        <p:nvSpPr>
          <p:cNvPr id="5" name="Footer Placeholder 4">
            <a:extLst>
              <a:ext uri="{FF2B5EF4-FFF2-40B4-BE49-F238E27FC236}">
                <a16:creationId xmlns:a16="http://schemas.microsoft.com/office/drawing/2014/main" id="{DB3E8AFF-CE3F-E0E8-4EF3-7DA0B1E1BB9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89A4848-B5F4-26E7-D4E3-56FF89A9A004}"/>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7" name="Content Placeholder 6" descr="Ornamental shapes. Dark blue and light blue rectangles">
            <a:extLst>
              <a:ext uri="{FF2B5EF4-FFF2-40B4-BE49-F238E27FC236}">
                <a16:creationId xmlns:a16="http://schemas.microsoft.com/office/drawing/2014/main" id="{79C3DD4C-86BC-D051-AE3E-45FB253C998A}"/>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8" name="Picture 7" descr="Pennsylvania Department of Education Logo">
            <a:extLst>
              <a:ext uri="{FF2B5EF4-FFF2-40B4-BE49-F238E27FC236}">
                <a16:creationId xmlns:a16="http://schemas.microsoft.com/office/drawing/2014/main" id="{9A270310-886E-256E-C883-D3A770A4138C}"/>
              </a:ext>
            </a:extLst>
          </p:cNvPr>
          <p:cNvPicPr>
            <a:picLocks noChangeAspect="1"/>
          </p:cNvPicPr>
          <p:nvPr userDrawn="1"/>
        </p:nvPicPr>
        <p:blipFill>
          <a:blip r:embed="rId3"/>
          <a:stretch>
            <a:fillRect/>
          </a:stretch>
        </p:blipFill>
        <p:spPr>
          <a:xfrm>
            <a:off x="10355327" y="136525"/>
            <a:ext cx="1836673" cy="655955"/>
          </a:xfrm>
          <a:prstGeom prst="rect">
            <a:avLst/>
          </a:prstGeom>
        </p:spPr>
      </p:pic>
    </p:spTree>
    <p:extLst>
      <p:ext uri="{BB962C8B-B14F-4D97-AF65-F5344CB8AC3E}">
        <p14:creationId xmlns:p14="http://schemas.microsoft.com/office/powerpoint/2010/main" val="19907213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11F210-029F-E095-CA68-8B2290AD1352}"/>
              </a:ext>
            </a:extLst>
          </p:cNvPr>
          <p:cNvSpPr>
            <a:spLocks noGrp="1"/>
          </p:cNvSpPr>
          <p:nvPr>
            <p:ph type="title"/>
          </p:nvPr>
        </p:nvSpPr>
        <p:spPr>
          <a:xfrm>
            <a:off x="831850" y="1709738"/>
            <a:ext cx="10515600" cy="2852737"/>
          </a:xfrm>
        </p:spPr>
        <p:txBody>
          <a:bodyPr anchor="b">
            <a:normAutofit/>
          </a:bodyPr>
          <a:lstStyle>
            <a:lvl1pPr>
              <a:defRPr sz="4400" b="1" i="0" baseline="0">
                <a:latin typeface="proxima-nova"/>
              </a:defRPr>
            </a:lvl1pPr>
          </a:lstStyle>
          <a:p>
            <a:r>
              <a:rPr lang="en-US"/>
              <a:t>Click to edit Master title style</a:t>
            </a:r>
          </a:p>
        </p:txBody>
      </p:sp>
      <p:sp>
        <p:nvSpPr>
          <p:cNvPr id="3" name="Text Placeholder 2">
            <a:extLst>
              <a:ext uri="{FF2B5EF4-FFF2-40B4-BE49-F238E27FC236}">
                <a16:creationId xmlns:a16="http://schemas.microsoft.com/office/drawing/2014/main" id="{DBDE8633-CAF1-94AE-D24C-21B3EB5AEE2B}"/>
              </a:ext>
            </a:extLst>
          </p:cNvPr>
          <p:cNvSpPr>
            <a:spLocks noGrp="1"/>
          </p:cNvSpPr>
          <p:nvPr>
            <p:ph type="body" idx="1"/>
          </p:nvPr>
        </p:nvSpPr>
        <p:spPr>
          <a:xfrm>
            <a:off x="831850" y="4589463"/>
            <a:ext cx="10515600" cy="1500187"/>
          </a:xfrm>
        </p:spPr>
        <p:txBody>
          <a:bodyPr/>
          <a:lstStyle>
            <a:lvl1pPr marL="0" indent="0">
              <a:buNone/>
              <a:defRPr sz="2400" baseline="0">
                <a:solidFill>
                  <a:schemeClr val="tx1">
                    <a:tint val="75000"/>
                  </a:schemeClr>
                </a:solidFill>
                <a:latin typeface="proxima-nova"/>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22C7BC3-E25D-D40A-6B64-7EF414A1EEE2}"/>
              </a:ext>
            </a:extLst>
          </p:cNvPr>
          <p:cNvSpPr>
            <a:spLocks noGrp="1"/>
          </p:cNvSpPr>
          <p:nvPr>
            <p:ph type="dt" sz="half" idx="10"/>
          </p:nvPr>
        </p:nvSpPr>
        <p:spPr/>
        <p:txBody>
          <a:bodyPr/>
          <a:lstStyle/>
          <a:p>
            <a:fld id="{A918DB6E-6D70-4FEC-A112-5F97BC4AEE43}" type="datetime1">
              <a:rPr lang="en-US" smtClean="0"/>
              <a:t>10/20/2023</a:t>
            </a:fld>
            <a:endParaRPr lang="en-US"/>
          </a:p>
        </p:txBody>
      </p:sp>
      <p:sp>
        <p:nvSpPr>
          <p:cNvPr id="5" name="Footer Placeholder 4">
            <a:extLst>
              <a:ext uri="{FF2B5EF4-FFF2-40B4-BE49-F238E27FC236}">
                <a16:creationId xmlns:a16="http://schemas.microsoft.com/office/drawing/2014/main" id="{AE47242D-6913-7C20-7953-B581907F3F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279EFF3-20FA-34D5-B90C-BE36221D5CEA}"/>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7" name="Picture 6" descr="Ornamental shape. Blue gradient and gray rectangles">
            <a:extLst>
              <a:ext uri="{FF2B5EF4-FFF2-40B4-BE49-F238E27FC236}">
                <a16:creationId xmlns:a16="http://schemas.microsoft.com/office/drawing/2014/main" id="{C56D4987-17F8-5DD6-30EC-9DA0725D3357}"/>
              </a:ext>
            </a:extLst>
          </p:cNvPr>
          <p:cNvPicPr>
            <a:picLocks noChangeAspect="1"/>
          </p:cNvPicPr>
          <p:nvPr userDrawn="1"/>
        </p:nvPicPr>
        <p:blipFill>
          <a:blip r:embed="rId2"/>
          <a:stretch>
            <a:fillRect/>
          </a:stretch>
        </p:blipFill>
        <p:spPr>
          <a:xfrm>
            <a:off x="0" y="152400"/>
            <a:ext cx="12192000" cy="2381250"/>
          </a:xfrm>
          <a:prstGeom prst="rect">
            <a:avLst/>
          </a:prstGeom>
        </p:spPr>
      </p:pic>
      <p:pic>
        <p:nvPicPr>
          <p:cNvPr id="8" name="Picture 7" descr="Pennsylvania Department of Education Logo">
            <a:extLst>
              <a:ext uri="{FF2B5EF4-FFF2-40B4-BE49-F238E27FC236}">
                <a16:creationId xmlns:a16="http://schemas.microsoft.com/office/drawing/2014/main" id="{3A160336-F072-33D2-7025-BC4795EF6A54}"/>
              </a:ext>
            </a:extLst>
          </p:cNvPr>
          <p:cNvPicPr>
            <a:picLocks noChangeAspect="1"/>
          </p:cNvPicPr>
          <p:nvPr userDrawn="1"/>
        </p:nvPicPr>
        <p:blipFill>
          <a:blip r:embed="rId3"/>
          <a:stretch>
            <a:fillRect/>
          </a:stretch>
        </p:blipFill>
        <p:spPr>
          <a:xfrm>
            <a:off x="210696" y="530226"/>
            <a:ext cx="3556000" cy="1270000"/>
          </a:xfrm>
          <a:prstGeom prst="rect">
            <a:avLst/>
          </a:prstGeom>
        </p:spPr>
      </p:pic>
    </p:spTree>
    <p:extLst>
      <p:ext uri="{BB962C8B-B14F-4D97-AF65-F5344CB8AC3E}">
        <p14:creationId xmlns:p14="http://schemas.microsoft.com/office/powerpoint/2010/main" val="26429472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BE1CD-B1D2-FD34-4B40-B97BAD7444A4}"/>
              </a:ext>
            </a:extLst>
          </p:cNvPr>
          <p:cNvSpPr>
            <a:spLocks noGrp="1"/>
          </p:cNvSpPr>
          <p:nvPr>
            <p:ph type="title"/>
          </p:nvPr>
        </p:nvSpPr>
        <p:spPr/>
        <p:txBody>
          <a:bodyPr>
            <a:normAutofit/>
          </a:bodyPr>
          <a:lstStyle>
            <a:lvl1pPr>
              <a:defRPr sz="3600" b="1" i="0" baseline="0">
                <a:latin typeface="proxima-nova"/>
              </a:defRPr>
            </a:lvl1pPr>
          </a:lstStyle>
          <a:p>
            <a:r>
              <a:rPr lang="en-US"/>
              <a:t>Click to edit Master title style</a:t>
            </a:r>
          </a:p>
        </p:txBody>
      </p:sp>
      <p:sp>
        <p:nvSpPr>
          <p:cNvPr id="3" name="Content Placeholder 2">
            <a:extLst>
              <a:ext uri="{FF2B5EF4-FFF2-40B4-BE49-F238E27FC236}">
                <a16:creationId xmlns:a16="http://schemas.microsoft.com/office/drawing/2014/main" id="{4F108F26-BE84-E16A-DCC9-30F0C4698244}"/>
              </a:ext>
            </a:extLst>
          </p:cNvPr>
          <p:cNvSpPr>
            <a:spLocks noGrp="1"/>
          </p:cNvSpPr>
          <p:nvPr>
            <p:ph sz="half" idx="1"/>
          </p:nvPr>
        </p:nvSpPr>
        <p:spPr>
          <a:xfrm>
            <a:off x="838200" y="1825625"/>
            <a:ext cx="5181600" cy="4351338"/>
          </a:xfrm>
        </p:spPr>
        <p:txBody>
          <a:bodyPr/>
          <a:lstStyle>
            <a:lvl1pPr>
              <a:defRPr baseline="0">
                <a:latin typeface="proxima-nova"/>
              </a:defRPr>
            </a:lvl1pPr>
            <a:lvl2pPr>
              <a:defRPr baseline="0">
                <a:latin typeface="proxima-nova"/>
              </a:defRPr>
            </a:lvl2pPr>
            <a:lvl3pPr>
              <a:defRPr baseline="0">
                <a:latin typeface="proxima-nova"/>
              </a:defRPr>
            </a:lvl3pPr>
            <a:lvl4pPr>
              <a:defRPr baseline="0">
                <a:latin typeface="proxima-nova"/>
              </a:defRPr>
            </a:lvl4pPr>
            <a:lvl5pPr>
              <a:defRPr baseline="0">
                <a:latin typeface="proxima-nova"/>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D18E27B-F2B3-D744-F6F2-A89C651C74DF}"/>
              </a:ext>
            </a:extLst>
          </p:cNvPr>
          <p:cNvSpPr>
            <a:spLocks noGrp="1"/>
          </p:cNvSpPr>
          <p:nvPr>
            <p:ph sz="half" idx="2"/>
          </p:nvPr>
        </p:nvSpPr>
        <p:spPr>
          <a:xfrm>
            <a:off x="6172200" y="1825625"/>
            <a:ext cx="5181600" cy="4351338"/>
          </a:xfrm>
        </p:spPr>
        <p:txBody>
          <a:bodyPr/>
          <a:lstStyle>
            <a:lvl1pPr>
              <a:defRPr baseline="0">
                <a:latin typeface="proxima-nova"/>
              </a:defRPr>
            </a:lvl1pPr>
            <a:lvl2pPr>
              <a:defRPr baseline="0">
                <a:latin typeface="proxima-nova"/>
              </a:defRPr>
            </a:lvl2pPr>
            <a:lvl3pPr>
              <a:defRPr baseline="0">
                <a:latin typeface="proxima-nova"/>
              </a:defRPr>
            </a:lvl3pPr>
            <a:lvl4pPr>
              <a:defRPr baseline="0">
                <a:latin typeface="proxima-nova"/>
              </a:defRPr>
            </a:lvl4pPr>
            <a:lvl5pPr>
              <a:defRPr baseline="0">
                <a:latin typeface="proxima-nova"/>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4C5F240-8BB6-EF46-2AF5-52667484661D}"/>
              </a:ext>
            </a:extLst>
          </p:cNvPr>
          <p:cNvSpPr>
            <a:spLocks noGrp="1"/>
          </p:cNvSpPr>
          <p:nvPr>
            <p:ph type="dt" sz="half" idx="10"/>
          </p:nvPr>
        </p:nvSpPr>
        <p:spPr/>
        <p:txBody>
          <a:bodyPr/>
          <a:lstStyle/>
          <a:p>
            <a:fld id="{956BFE5A-6E96-494B-BDD8-6F437FF9AB11}" type="datetime1">
              <a:rPr lang="en-US" smtClean="0"/>
              <a:t>10/20/2023</a:t>
            </a:fld>
            <a:endParaRPr lang="en-US"/>
          </a:p>
        </p:txBody>
      </p:sp>
      <p:sp>
        <p:nvSpPr>
          <p:cNvPr id="6" name="Footer Placeholder 5">
            <a:extLst>
              <a:ext uri="{FF2B5EF4-FFF2-40B4-BE49-F238E27FC236}">
                <a16:creationId xmlns:a16="http://schemas.microsoft.com/office/drawing/2014/main" id="{EF3F7E33-4ACC-CA0E-A851-0633E8007C3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11526BE-FED8-3A4C-D122-F217B17929FD}"/>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8" name="Content Placeholder 6" descr="Ornamental shapes. Dark blue and light blue rectangles">
            <a:extLst>
              <a:ext uri="{FF2B5EF4-FFF2-40B4-BE49-F238E27FC236}">
                <a16:creationId xmlns:a16="http://schemas.microsoft.com/office/drawing/2014/main" id="{E05121F8-F8D0-12BE-2280-7E60891ED6C5}"/>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9" name="Picture 8" descr="Pennsylvania Department of Education Logo">
            <a:extLst>
              <a:ext uri="{FF2B5EF4-FFF2-40B4-BE49-F238E27FC236}">
                <a16:creationId xmlns:a16="http://schemas.microsoft.com/office/drawing/2014/main" id="{E150CC1C-9925-9798-5AED-1CA3599D8CAA}"/>
              </a:ext>
            </a:extLst>
          </p:cNvPr>
          <p:cNvPicPr>
            <a:picLocks noChangeAspect="1"/>
          </p:cNvPicPr>
          <p:nvPr userDrawn="1"/>
        </p:nvPicPr>
        <p:blipFill>
          <a:blip r:embed="rId3"/>
          <a:stretch>
            <a:fillRect/>
          </a:stretch>
        </p:blipFill>
        <p:spPr>
          <a:xfrm>
            <a:off x="10355327" y="136525"/>
            <a:ext cx="1836673" cy="655955"/>
          </a:xfrm>
          <a:prstGeom prst="rect">
            <a:avLst/>
          </a:prstGeom>
        </p:spPr>
      </p:pic>
    </p:spTree>
    <p:extLst>
      <p:ext uri="{BB962C8B-B14F-4D97-AF65-F5344CB8AC3E}">
        <p14:creationId xmlns:p14="http://schemas.microsoft.com/office/powerpoint/2010/main" val="39964164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AC45C-FCDD-8C82-6BAE-191F39AEF98A}"/>
              </a:ext>
            </a:extLst>
          </p:cNvPr>
          <p:cNvSpPr>
            <a:spLocks noGrp="1"/>
          </p:cNvSpPr>
          <p:nvPr>
            <p:ph type="title"/>
          </p:nvPr>
        </p:nvSpPr>
        <p:spPr>
          <a:xfrm>
            <a:off x="839788" y="365125"/>
            <a:ext cx="10515600" cy="1325563"/>
          </a:xfrm>
        </p:spPr>
        <p:txBody>
          <a:bodyPr/>
          <a:lstStyle>
            <a:lvl1pPr>
              <a:defRPr baseline="0">
                <a:latin typeface="proxima-nova"/>
              </a:defRPr>
            </a:lvl1pPr>
          </a:lstStyle>
          <a:p>
            <a:r>
              <a:rPr lang="en-US"/>
              <a:t>Click to edit Master title style</a:t>
            </a:r>
          </a:p>
        </p:txBody>
      </p:sp>
      <p:sp>
        <p:nvSpPr>
          <p:cNvPr id="3" name="Text Placeholder 2">
            <a:extLst>
              <a:ext uri="{FF2B5EF4-FFF2-40B4-BE49-F238E27FC236}">
                <a16:creationId xmlns:a16="http://schemas.microsoft.com/office/drawing/2014/main" id="{B3A0E196-69DC-0037-E268-81EEC6A19E26}"/>
              </a:ext>
            </a:extLst>
          </p:cNvPr>
          <p:cNvSpPr>
            <a:spLocks noGrp="1"/>
          </p:cNvSpPr>
          <p:nvPr>
            <p:ph type="body" idx="1"/>
          </p:nvPr>
        </p:nvSpPr>
        <p:spPr>
          <a:xfrm>
            <a:off x="839788" y="1681163"/>
            <a:ext cx="5157787" cy="823912"/>
          </a:xfrm>
        </p:spPr>
        <p:txBody>
          <a:bodyPr anchor="b"/>
          <a:lstStyle>
            <a:lvl1pPr marL="0" indent="0">
              <a:buNone/>
              <a:defRPr sz="2400" b="1" baseline="0">
                <a:latin typeface="proxima-nov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45793AD-42F2-D892-5BC1-2C2EEFCFD84E}"/>
              </a:ext>
            </a:extLst>
          </p:cNvPr>
          <p:cNvSpPr>
            <a:spLocks noGrp="1"/>
          </p:cNvSpPr>
          <p:nvPr>
            <p:ph sz="half" idx="2"/>
          </p:nvPr>
        </p:nvSpPr>
        <p:spPr>
          <a:xfrm>
            <a:off x="839788" y="2505075"/>
            <a:ext cx="5157787" cy="3684588"/>
          </a:xfrm>
        </p:spPr>
        <p:txBody>
          <a:bodyPr/>
          <a:lstStyle>
            <a:lvl1pPr>
              <a:defRPr baseline="0">
                <a:latin typeface="proxima-nova"/>
              </a:defRPr>
            </a:lvl1pPr>
            <a:lvl2pPr>
              <a:defRPr baseline="0">
                <a:latin typeface="proxima-nova"/>
              </a:defRPr>
            </a:lvl2pPr>
            <a:lvl3pPr>
              <a:defRPr baseline="0">
                <a:latin typeface="proxima-nova"/>
              </a:defRPr>
            </a:lvl3pPr>
            <a:lvl4pPr>
              <a:defRPr baseline="0">
                <a:latin typeface="proxima-nova"/>
              </a:defRPr>
            </a:lvl4pPr>
            <a:lvl5pPr>
              <a:defRPr baseline="0">
                <a:latin typeface="proxima-nova"/>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34833A3-0D20-240B-BF7B-E79DB765F12C}"/>
              </a:ext>
            </a:extLst>
          </p:cNvPr>
          <p:cNvSpPr>
            <a:spLocks noGrp="1"/>
          </p:cNvSpPr>
          <p:nvPr>
            <p:ph type="body" sz="quarter" idx="3"/>
          </p:nvPr>
        </p:nvSpPr>
        <p:spPr>
          <a:xfrm>
            <a:off x="6172200" y="1681163"/>
            <a:ext cx="5183188" cy="823912"/>
          </a:xfrm>
        </p:spPr>
        <p:txBody>
          <a:bodyPr anchor="b"/>
          <a:lstStyle>
            <a:lvl1pPr marL="0" indent="0">
              <a:buNone/>
              <a:defRPr sz="2400" b="1" baseline="0">
                <a:latin typeface="proxima-nov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76CD78F-9005-BA9B-FE0C-7CD98EC815B1}"/>
              </a:ext>
            </a:extLst>
          </p:cNvPr>
          <p:cNvSpPr>
            <a:spLocks noGrp="1"/>
          </p:cNvSpPr>
          <p:nvPr>
            <p:ph sz="quarter" idx="4"/>
          </p:nvPr>
        </p:nvSpPr>
        <p:spPr>
          <a:xfrm>
            <a:off x="6172200" y="2505075"/>
            <a:ext cx="5183188" cy="3684588"/>
          </a:xfrm>
        </p:spPr>
        <p:txBody>
          <a:bodyPr/>
          <a:lstStyle>
            <a:lvl1pPr>
              <a:defRPr baseline="0">
                <a:latin typeface="proxima-nova"/>
              </a:defRPr>
            </a:lvl1pPr>
            <a:lvl2pPr>
              <a:defRPr baseline="0">
                <a:latin typeface="proxima-nova"/>
              </a:defRPr>
            </a:lvl2pPr>
            <a:lvl3pPr>
              <a:defRPr baseline="0">
                <a:latin typeface="proxima-nova"/>
              </a:defRPr>
            </a:lvl3pPr>
            <a:lvl4pPr>
              <a:defRPr baseline="0">
                <a:latin typeface="proxima-nova"/>
              </a:defRPr>
            </a:lvl4pPr>
            <a:lvl5pPr>
              <a:defRPr baseline="0">
                <a:latin typeface="proxima-nova"/>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F797DD2-4FC4-4BD3-E123-CBC3D4E319A6}"/>
              </a:ext>
            </a:extLst>
          </p:cNvPr>
          <p:cNvSpPr>
            <a:spLocks noGrp="1"/>
          </p:cNvSpPr>
          <p:nvPr>
            <p:ph type="dt" sz="half" idx="10"/>
          </p:nvPr>
        </p:nvSpPr>
        <p:spPr/>
        <p:txBody>
          <a:bodyPr/>
          <a:lstStyle/>
          <a:p>
            <a:fld id="{B1C15760-DF15-44D3-BE51-84A885468F1F}" type="datetime1">
              <a:rPr lang="en-US" smtClean="0"/>
              <a:t>10/20/2023</a:t>
            </a:fld>
            <a:endParaRPr lang="en-US"/>
          </a:p>
        </p:txBody>
      </p:sp>
      <p:sp>
        <p:nvSpPr>
          <p:cNvPr id="8" name="Footer Placeholder 7">
            <a:extLst>
              <a:ext uri="{FF2B5EF4-FFF2-40B4-BE49-F238E27FC236}">
                <a16:creationId xmlns:a16="http://schemas.microsoft.com/office/drawing/2014/main" id="{89E03071-322D-C992-7498-959F4A42B66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0F68EC2-081E-D5E2-4E69-34D35705C95E}"/>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10" name="Content Placeholder 6" descr="Ornamental shapes. Dark blue and light blue rectangles">
            <a:extLst>
              <a:ext uri="{FF2B5EF4-FFF2-40B4-BE49-F238E27FC236}">
                <a16:creationId xmlns:a16="http://schemas.microsoft.com/office/drawing/2014/main" id="{7D39C305-7D91-BD64-0A4C-03A5F78D1817}"/>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11" name="Picture 10" descr="Pennsylvania Department of Education Logo">
            <a:extLst>
              <a:ext uri="{FF2B5EF4-FFF2-40B4-BE49-F238E27FC236}">
                <a16:creationId xmlns:a16="http://schemas.microsoft.com/office/drawing/2014/main" id="{755D1E9F-F6AD-9175-7C8F-59495A112C99}"/>
              </a:ext>
            </a:extLst>
          </p:cNvPr>
          <p:cNvPicPr>
            <a:picLocks noChangeAspect="1"/>
          </p:cNvPicPr>
          <p:nvPr userDrawn="1"/>
        </p:nvPicPr>
        <p:blipFill>
          <a:blip r:embed="rId3"/>
          <a:stretch>
            <a:fillRect/>
          </a:stretch>
        </p:blipFill>
        <p:spPr>
          <a:xfrm>
            <a:off x="10355327" y="136525"/>
            <a:ext cx="1836673" cy="655955"/>
          </a:xfrm>
          <a:prstGeom prst="rect">
            <a:avLst/>
          </a:prstGeom>
        </p:spPr>
      </p:pic>
    </p:spTree>
    <p:extLst>
      <p:ext uri="{BB962C8B-B14F-4D97-AF65-F5344CB8AC3E}">
        <p14:creationId xmlns:p14="http://schemas.microsoft.com/office/powerpoint/2010/main" val="7587312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65EBD6-84C9-6F8B-1FA6-F3CDF548A6DD}"/>
              </a:ext>
            </a:extLst>
          </p:cNvPr>
          <p:cNvSpPr>
            <a:spLocks noGrp="1"/>
          </p:cNvSpPr>
          <p:nvPr>
            <p:ph type="title"/>
          </p:nvPr>
        </p:nvSpPr>
        <p:spPr>
          <a:xfrm>
            <a:off x="838200" y="2694257"/>
            <a:ext cx="10515600" cy="1325563"/>
          </a:xfrm>
        </p:spPr>
        <p:txBody>
          <a:bodyPr/>
          <a:lstStyle>
            <a:lvl1pPr>
              <a:defRPr baseline="0">
                <a:latin typeface="proxima-nova"/>
              </a:defRPr>
            </a:lvl1pPr>
          </a:lstStyle>
          <a:p>
            <a:r>
              <a:rPr lang="en-US"/>
              <a:t>Click to edit Master title style</a:t>
            </a:r>
          </a:p>
        </p:txBody>
      </p:sp>
      <p:sp>
        <p:nvSpPr>
          <p:cNvPr id="3" name="Date Placeholder 2">
            <a:extLst>
              <a:ext uri="{FF2B5EF4-FFF2-40B4-BE49-F238E27FC236}">
                <a16:creationId xmlns:a16="http://schemas.microsoft.com/office/drawing/2014/main" id="{E9EA2365-C3E5-3626-0B83-978B2CF7F2F7}"/>
              </a:ext>
            </a:extLst>
          </p:cNvPr>
          <p:cNvSpPr>
            <a:spLocks noGrp="1"/>
          </p:cNvSpPr>
          <p:nvPr>
            <p:ph type="dt" sz="half" idx="10"/>
          </p:nvPr>
        </p:nvSpPr>
        <p:spPr/>
        <p:txBody>
          <a:bodyPr/>
          <a:lstStyle/>
          <a:p>
            <a:fld id="{3A2CBF18-C1C5-4E58-AE1E-EFC1DEA4ED61}" type="datetime1">
              <a:rPr lang="en-US" smtClean="0"/>
              <a:t>10/20/2023</a:t>
            </a:fld>
            <a:endParaRPr lang="en-US"/>
          </a:p>
        </p:txBody>
      </p:sp>
      <p:sp>
        <p:nvSpPr>
          <p:cNvPr id="4" name="Footer Placeholder 3">
            <a:extLst>
              <a:ext uri="{FF2B5EF4-FFF2-40B4-BE49-F238E27FC236}">
                <a16:creationId xmlns:a16="http://schemas.microsoft.com/office/drawing/2014/main" id="{DDFDCAC1-0456-600F-02CB-792E298A446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9811319-E93D-F436-D166-049D1CE1B4E2}"/>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6" name="Picture 5" descr="Ornamental shape. Blue gradient and gray rectangles">
            <a:extLst>
              <a:ext uri="{FF2B5EF4-FFF2-40B4-BE49-F238E27FC236}">
                <a16:creationId xmlns:a16="http://schemas.microsoft.com/office/drawing/2014/main" id="{CAD87B9F-3FE8-A5B1-53CA-F7B23BB36498}"/>
              </a:ext>
            </a:extLst>
          </p:cNvPr>
          <p:cNvPicPr>
            <a:picLocks noChangeAspect="1"/>
          </p:cNvPicPr>
          <p:nvPr userDrawn="1"/>
        </p:nvPicPr>
        <p:blipFill>
          <a:blip r:embed="rId2"/>
          <a:stretch>
            <a:fillRect/>
          </a:stretch>
        </p:blipFill>
        <p:spPr>
          <a:xfrm>
            <a:off x="0" y="152400"/>
            <a:ext cx="12192000" cy="2381250"/>
          </a:xfrm>
          <a:prstGeom prst="rect">
            <a:avLst/>
          </a:prstGeom>
        </p:spPr>
      </p:pic>
      <p:pic>
        <p:nvPicPr>
          <p:cNvPr id="7" name="Picture 6" descr="Pennsylvania Department of Education Logo">
            <a:extLst>
              <a:ext uri="{FF2B5EF4-FFF2-40B4-BE49-F238E27FC236}">
                <a16:creationId xmlns:a16="http://schemas.microsoft.com/office/drawing/2014/main" id="{87221160-2A5A-3172-BC02-3233B27E7FEC}"/>
              </a:ext>
            </a:extLst>
          </p:cNvPr>
          <p:cNvPicPr>
            <a:picLocks noChangeAspect="1"/>
          </p:cNvPicPr>
          <p:nvPr userDrawn="1"/>
        </p:nvPicPr>
        <p:blipFill>
          <a:blip r:embed="rId3"/>
          <a:stretch>
            <a:fillRect/>
          </a:stretch>
        </p:blipFill>
        <p:spPr>
          <a:xfrm>
            <a:off x="210696" y="530226"/>
            <a:ext cx="3556000" cy="1270000"/>
          </a:xfrm>
          <a:prstGeom prst="rect">
            <a:avLst/>
          </a:prstGeom>
        </p:spPr>
      </p:pic>
    </p:spTree>
    <p:extLst>
      <p:ext uri="{BB962C8B-B14F-4D97-AF65-F5344CB8AC3E}">
        <p14:creationId xmlns:p14="http://schemas.microsoft.com/office/powerpoint/2010/main" val="18606886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1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65EBD6-84C9-6F8B-1FA6-F3CDF548A6DD}"/>
              </a:ext>
            </a:extLst>
          </p:cNvPr>
          <p:cNvSpPr>
            <a:spLocks noGrp="1"/>
          </p:cNvSpPr>
          <p:nvPr>
            <p:ph type="title"/>
          </p:nvPr>
        </p:nvSpPr>
        <p:spPr>
          <a:xfrm>
            <a:off x="838200" y="623917"/>
            <a:ext cx="10515600" cy="1325563"/>
          </a:xfrm>
        </p:spPr>
        <p:txBody>
          <a:bodyPr/>
          <a:lstStyle>
            <a:lvl1pPr>
              <a:defRPr baseline="0">
                <a:latin typeface="proxima-nova"/>
              </a:defRPr>
            </a:lvl1pPr>
          </a:lstStyle>
          <a:p>
            <a:r>
              <a:rPr lang="en-US"/>
              <a:t>Click to edit Master title style</a:t>
            </a:r>
          </a:p>
        </p:txBody>
      </p:sp>
      <p:sp>
        <p:nvSpPr>
          <p:cNvPr id="3" name="Date Placeholder 2">
            <a:extLst>
              <a:ext uri="{FF2B5EF4-FFF2-40B4-BE49-F238E27FC236}">
                <a16:creationId xmlns:a16="http://schemas.microsoft.com/office/drawing/2014/main" id="{E9EA2365-C3E5-3626-0B83-978B2CF7F2F7}"/>
              </a:ext>
            </a:extLst>
          </p:cNvPr>
          <p:cNvSpPr>
            <a:spLocks noGrp="1"/>
          </p:cNvSpPr>
          <p:nvPr>
            <p:ph type="dt" sz="half" idx="10"/>
          </p:nvPr>
        </p:nvSpPr>
        <p:spPr/>
        <p:txBody>
          <a:bodyPr/>
          <a:lstStyle/>
          <a:p>
            <a:fld id="{C2423AD3-50EC-4B5C-A8DC-11AAD0AA691E}" type="datetime1">
              <a:rPr lang="en-US" smtClean="0"/>
              <a:t>10/20/2023</a:t>
            </a:fld>
            <a:endParaRPr lang="en-US"/>
          </a:p>
        </p:txBody>
      </p:sp>
      <p:sp>
        <p:nvSpPr>
          <p:cNvPr id="4" name="Footer Placeholder 3">
            <a:extLst>
              <a:ext uri="{FF2B5EF4-FFF2-40B4-BE49-F238E27FC236}">
                <a16:creationId xmlns:a16="http://schemas.microsoft.com/office/drawing/2014/main" id="{DDFDCAC1-0456-600F-02CB-792E298A446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9811319-E93D-F436-D166-049D1CE1B4E2}"/>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7" name="Content Placeholder 6" descr="Ornamental shapes. Dark blue and light blue rectangles">
            <a:extLst>
              <a:ext uri="{FF2B5EF4-FFF2-40B4-BE49-F238E27FC236}">
                <a16:creationId xmlns:a16="http://schemas.microsoft.com/office/drawing/2014/main" id="{E4F887E4-34BD-F7FC-4D22-B4F5E90DECB0}"/>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8" name="Picture 7" descr="Pennsylvania Department of Education Logo">
            <a:extLst>
              <a:ext uri="{FF2B5EF4-FFF2-40B4-BE49-F238E27FC236}">
                <a16:creationId xmlns:a16="http://schemas.microsoft.com/office/drawing/2014/main" id="{7491FC91-7DFD-6051-4082-56850C2C06BF}"/>
              </a:ext>
            </a:extLst>
          </p:cNvPr>
          <p:cNvPicPr>
            <a:picLocks noChangeAspect="1"/>
          </p:cNvPicPr>
          <p:nvPr userDrawn="1"/>
        </p:nvPicPr>
        <p:blipFill>
          <a:blip r:embed="rId3"/>
          <a:stretch>
            <a:fillRect/>
          </a:stretch>
        </p:blipFill>
        <p:spPr>
          <a:xfrm>
            <a:off x="10355327" y="136525"/>
            <a:ext cx="1836673" cy="655955"/>
          </a:xfrm>
          <a:prstGeom prst="rect">
            <a:avLst/>
          </a:prstGeom>
        </p:spPr>
      </p:pic>
    </p:spTree>
    <p:extLst>
      <p:ext uri="{BB962C8B-B14F-4D97-AF65-F5344CB8AC3E}">
        <p14:creationId xmlns:p14="http://schemas.microsoft.com/office/powerpoint/2010/main" val="1798680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DF6FB5E-4DF1-CA41-02F2-0061D098F1D3}"/>
              </a:ext>
            </a:extLst>
          </p:cNvPr>
          <p:cNvSpPr>
            <a:spLocks noGrp="1"/>
          </p:cNvSpPr>
          <p:nvPr>
            <p:ph type="dt" sz="half" idx="10"/>
          </p:nvPr>
        </p:nvSpPr>
        <p:spPr/>
        <p:txBody>
          <a:bodyPr/>
          <a:lstStyle/>
          <a:p>
            <a:fld id="{F3509735-4568-4232-8455-719822765581}" type="datetime1">
              <a:rPr lang="en-US" smtClean="0"/>
              <a:t>10/20/2023</a:t>
            </a:fld>
            <a:endParaRPr lang="en-US"/>
          </a:p>
        </p:txBody>
      </p:sp>
      <p:sp>
        <p:nvSpPr>
          <p:cNvPr id="3" name="Footer Placeholder 2">
            <a:extLst>
              <a:ext uri="{FF2B5EF4-FFF2-40B4-BE49-F238E27FC236}">
                <a16:creationId xmlns:a16="http://schemas.microsoft.com/office/drawing/2014/main" id="{A620F973-FB2B-C2C2-2EA1-8E14C4A7082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43DDAEC-C06B-6260-40FA-700AC23B4FE0}"/>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5" name="Picture 4" descr="Ornamental shape. Blue gradient and gray rectangles">
            <a:extLst>
              <a:ext uri="{FF2B5EF4-FFF2-40B4-BE49-F238E27FC236}">
                <a16:creationId xmlns:a16="http://schemas.microsoft.com/office/drawing/2014/main" id="{0458D707-3027-F739-5F6C-B2E783194165}"/>
              </a:ext>
            </a:extLst>
          </p:cNvPr>
          <p:cNvPicPr>
            <a:picLocks noChangeAspect="1"/>
          </p:cNvPicPr>
          <p:nvPr userDrawn="1"/>
        </p:nvPicPr>
        <p:blipFill>
          <a:blip r:embed="rId2"/>
          <a:stretch>
            <a:fillRect/>
          </a:stretch>
        </p:blipFill>
        <p:spPr>
          <a:xfrm>
            <a:off x="0" y="152400"/>
            <a:ext cx="12192000" cy="2381250"/>
          </a:xfrm>
          <a:prstGeom prst="rect">
            <a:avLst/>
          </a:prstGeom>
        </p:spPr>
      </p:pic>
      <p:pic>
        <p:nvPicPr>
          <p:cNvPr id="6" name="Picture 5" descr="Pennsylvania Department of Education Logo">
            <a:extLst>
              <a:ext uri="{FF2B5EF4-FFF2-40B4-BE49-F238E27FC236}">
                <a16:creationId xmlns:a16="http://schemas.microsoft.com/office/drawing/2014/main" id="{8B1B135F-B2E6-8185-1A0C-17D34F0D9138}"/>
              </a:ext>
            </a:extLst>
          </p:cNvPr>
          <p:cNvPicPr>
            <a:picLocks noChangeAspect="1"/>
          </p:cNvPicPr>
          <p:nvPr userDrawn="1"/>
        </p:nvPicPr>
        <p:blipFill>
          <a:blip r:embed="rId3"/>
          <a:stretch>
            <a:fillRect/>
          </a:stretch>
        </p:blipFill>
        <p:spPr>
          <a:xfrm>
            <a:off x="210696" y="530226"/>
            <a:ext cx="3556000" cy="1270000"/>
          </a:xfrm>
          <a:prstGeom prst="rect">
            <a:avLst/>
          </a:prstGeom>
        </p:spPr>
      </p:pic>
    </p:spTree>
    <p:extLst>
      <p:ext uri="{BB962C8B-B14F-4D97-AF65-F5344CB8AC3E}">
        <p14:creationId xmlns:p14="http://schemas.microsoft.com/office/powerpoint/2010/main" val="26949919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DF6FB5E-4DF1-CA41-02F2-0061D098F1D3}"/>
              </a:ext>
            </a:extLst>
          </p:cNvPr>
          <p:cNvSpPr>
            <a:spLocks noGrp="1"/>
          </p:cNvSpPr>
          <p:nvPr>
            <p:ph type="dt" sz="half" idx="10"/>
          </p:nvPr>
        </p:nvSpPr>
        <p:spPr/>
        <p:txBody>
          <a:bodyPr/>
          <a:lstStyle/>
          <a:p>
            <a:fld id="{40F2A2EE-1442-4CB6-BF6C-1D64706A3A6A}" type="datetime1">
              <a:rPr lang="en-US" smtClean="0"/>
              <a:t>10/20/2023</a:t>
            </a:fld>
            <a:endParaRPr lang="en-US"/>
          </a:p>
        </p:txBody>
      </p:sp>
      <p:sp>
        <p:nvSpPr>
          <p:cNvPr id="3" name="Footer Placeholder 2">
            <a:extLst>
              <a:ext uri="{FF2B5EF4-FFF2-40B4-BE49-F238E27FC236}">
                <a16:creationId xmlns:a16="http://schemas.microsoft.com/office/drawing/2014/main" id="{A620F973-FB2B-C2C2-2EA1-8E14C4A7082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43DDAEC-C06B-6260-40FA-700AC23B4FE0}"/>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5" name="Content Placeholder 6" descr="Ornamental shapes. Dark blue and light blue rectangles">
            <a:extLst>
              <a:ext uri="{FF2B5EF4-FFF2-40B4-BE49-F238E27FC236}">
                <a16:creationId xmlns:a16="http://schemas.microsoft.com/office/drawing/2014/main" id="{8844F8AB-E383-518B-0A27-BEF6C9D7D9B8}"/>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6" name="Picture 5" descr="Pennsylvania Department of Education Logo">
            <a:extLst>
              <a:ext uri="{FF2B5EF4-FFF2-40B4-BE49-F238E27FC236}">
                <a16:creationId xmlns:a16="http://schemas.microsoft.com/office/drawing/2014/main" id="{BF49D115-6E3C-0A02-2556-15FC8E1DC877}"/>
              </a:ext>
            </a:extLst>
          </p:cNvPr>
          <p:cNvPicPr>
            <a:picLocks noChangeAspect="1"/>
          </p:cNvPicPr>
          <p:nvPr userDrawn="1"/>
        </p:nvPicPr>
        <p:blipFill>
          <a:blip r:embed="rId3"/>
          <a:stretch>
            <a:fillRect/>
          </a:stretch>
        </p:blipFill>
        <p:spPr>
          <a:xfrm>
            <a:off x="10355327" y="136525"/>
            <a:ext cx="1836673" cy="655955"/>
          </a:xfrm>
          <a:prstGeom prst="rect">
            <a:avLst/>
          </a:prstGeom>
        </p:spPr>
      </p:pic>
    </p:spTree>
    <p:extLst>
      <p:ext uri="{BB962C8B-B14F-4D97-AF65-F5344CB8AC3E}">
        <p14:creationId xmlns:p14="http://schemas.microsoft.com/office/powerpoint/2010/main" val="28645123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AD5EECB-BA88-AB8C-2130-CCFA959299E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E3E900D-2962-0933-E1EE-1A25E5EBFE5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0E451C-7B19-00FE-8DB4-9DD64B49581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A295EC-14AD-4FC4-B914-473EB0A47781}" type="datetime1">
              <a:rPr lang="en-US" smtClean="0"/>
              <a:t>10/20/2023</a:t>
            </a:fld>
            <a:endParaRPr lang="en-US"/>
          </a:p>
        </p:txBody>
      </p:sp>
      <p:sp>
        <p:nvSpPr>
          <p:cNvPr id="5" name="Footer Placeholder 4">
            <a:extLst>
              <a:ext uri="{FF2B5EF4-FFF2-40B4-BE49-F238E27FC236}">
                <a16:creationId xmlns:a16="http://schemas.microsoft.com/office/drawing/2014/main" id="{1BFF7FC3-0481-E379-7CCC-6123B0BE6EE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Arial" panose="020B0604020202020204" pitchFamily="34" charset="0"/>
                <a:cs typeface="Arial" panose="020B0604020202020204" pitchFamily="34" charset="0"/>
              </a:defRPr>
            </a:lvl1pPr>
          </a:lstStyle>
          <a:p>
            <a:endParaRPr lang="en-US"/>
          </a:p>
        </p:txBody>
      </p:sp>
      <p:sp>
        <p:nvSpPr>
          <p:cNvPr id="6" name="Slide Number Placeholder 5">
            <a:extLst>
              <a:ext uri="{FF2B5EF4-FFF2-40B4-BE49-F238E27FC236}">
                <a16:creationId xmlns:a16="http://schemas.microsoft.com/office/drawing/2014/main" id="{FBC55C25-28C2-4C10-5388-29FF6AE39C2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4F5015-3417-4B27-A586-E4CCF4D77832}" type="slidenum">
              <a:rPr lang="en-US" smtClean="0"/>
              <a:t>‹#›</a:t>
            </a:fld>
            <a:endParaRPr lang="en-US"/>
          </a:p>
        </p:txBody>
      </p:sp>
    </p:spTree>
    <p:extLst>
      <p:ext uri="{BB962C8B-B14F-4D97-AF65-F5344CB8AC3E}">
        <p14:creationId xmlns:p14="http://schemas.microsoft.com/office/powerpoint/2010/main" val="10616115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60" r:id="rId7"/>
    <p:sldLayoutId id="2147483655" r:id="rId8"/>
    <p:sldLayoutId id="2147483661" r:id="rId9"/>
    <p:sldLayoutId id="2147483662" r:id="rId10"/>
    <p:sldLayoutId id="2147483656" r:id="rId11"/>
    <p:sldLayoutId id="2147483657" r:id="rId12"/>
    <p:sldLayoutId id="2147483663" r:id="rId13"/>
  </p:sldLayoutIdLst>
  <p:hf hdr="0" ftr="0"/>
  <p:txStyles>
    <p:titleStyle>
      <a:lvl1pPr algn="l"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3.xml"/><Relationship Id="rId4" Type="http://schemas.openxmlformats.org/officeDocument/2006/relationships/hyperlink" Target="https://www.davidvinuales.com/tag/qa/"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11.xml"/><Relationship Id="rId6" Type="http://schemas.openxmlformats.org/officeDocument/2006/relationships/hyperlink" Target="mailto:RA-EDGRADREQUIREMENT@PA.GOV" TargetMode="External"/><Relationship Id="rId5" Type="http://schemas.openxmlformats.org/officeDocument/2006/relationships/hyperlink" Target="http://www.education.pa.gov/" TargetMode="External"/><Relationship Id="rId4" Type="http://schemas.openxmlformats.org/officeDocument/2006/relationships/hyperlink" Target="http://www.pdesas.org/"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E9C3E0-7EF5-2F3E-9DEF-4298D79B234E}"/>
              </a:ext>
            </a:extLst>
          </p:cNvPr>
          <p:cNvSpPr>
            <a:spLocks noGrp="1"/>
          </p:cNvSpPr>
          <p:nvPr>
            <p:ph type="ctrTitle"/>
          </p:nvPr>
        </p:nvSpPr>
        <p:spPr>
          <a:xfrm>
            <a:off x="1196788" y="1913178"/>
            <a:ext cx="9601200" cy="2387600"/>
          </a:xfrm>
        </p:spPr>
        <p:txBody>
          <a:bodyPr>
            <a:normAutofit fontScale="90000"/>
          </a:bodyPr>
          <a:lstStyle/>
          <a:p>
            <a:r>
              <a:rPr lang="en-US" dirty="0"/>
              <a:t>Pennsylvania </a:t>
            </a:r>
            <a:br>
              <a:rPr lang="en-US" dirty="0"/>
            </a:br>
            <a:r>
              <a:rPr lang="en-US" dirty="0"/>
              <a:t>HS Graduation Requirements</a:t>
            </a:r>
          </a:p>
        </p:txBody>
      </p:sp>
      <p:sp>
        <p:nvSpPr>
          <p:cNvPr id="3" name="Subtitle 2">
            <a:extLst>
              <a:ext uri="{FF2B5EF4-FFF2-40B4-BE49-F238E27FC236}">
                <a16:creationId xmlns:a16="http://schemas.microsoft.com/office/drawing/2014/main" id="{FF6D6E6F-B999-BF1B-1F91-B455E0AF12E5}"/>
              </a:ext>
            </a:extLst>
          </p:cNvPr>
          <p:cNvSpPr>
            <a:spLocks noGrp="1"/>
          </p:cNvSpPr>
          <p:nvPr>
            <p:ph type="subTitle" idx="1"/>
          </p:nvPr>
        </p:nvSpPr>
        <p:spPr>
          <a:xfrm>
            <a:off x="1524000" y="4378268"/>
            <a:ext cx="9144000" cy="1655762"/>
          </a:xfrm>
        </p:spPr>
        <p:txBody>
          <a:bodyPr>
            <a:normAutofit fontScale="92500" lnSpcReduction="20000"/>
          </a:bodyPr>
          <a:lstStyle/>
          <a:p>
            <a:pPr>
              <a:spcBef>
                <a:spcPts val="1200"/>
              </a:spcBef>
              <a:spcAft>
                <a:spcPts val="600"/>
              </a:spcAft>
            </a:pPr>
            <a:r>
              <a:rPr lang="en-US" sz="3200" dirty="0"/>
              <a:t>Grad Data</a:t>
            </a:r>
          </a:p>
          <a:p>
            <a:pPr>
              <a:spcBef>
                <a:spcPts val="1200"/>
              </a:spcBef>
              <a:spcAft>
                <a:spcPts val="1200"/>
              </a:spcAft>
            </a:pPr>
            <a:r>
              <a:rPr lang="en-US" sz="3200" dirty="0"/>
              <a:t>Informing Local Practice</a:t>
            </a:r>
          </a:p>
          <a:p>
            <a:pPr>
              <a:spcBef>
                <a:spcPts val="1200"/>
              </a:spcBef>
              <a:spcAft>
                <a:spcPts val="1200"/>
              </a:spcAft>
            </a:pPr>
            <a:r>
              <a:rPr lang="en-US" sz="2800" dirty="0"/>
              <a:t>October 17, 2023</a:t>
            </a:r>
          </a:p>
        </p:txBody>
      </p:sp>
      <p:sp>
        <p:nvSpPr>
          <p:cNvPr id="5" name="Slide Number Placeholder 4">
            <a:extLst>
              <a:ext uri="{FF2B5EF4-FFF2-40B4-BE49-F238E27FC236}">
                <a16:creationId xmlns:a16="http://schemas.microsoft.com/office/drawing/2014/main" id="{71C4FA12-EEE6-1998-6DAD-405E92860DC7}"/>
              </a:ext>
            </a:extLst>
          </p:cNvPr>
          <p:cNvSpPr>
            <a:spLocks noGrp="1"/>
          </p:cNvSpPr>
          <p:nvPr>
            <p:ph type="sldNum" sz="quarter" idx="12"/>
          </p:nvPr>
        </p:nvSpPr>
        <p:spPr/>
        <p:txBody>
          <a:bodyPr/>
          <a:lstStyle/>
          <a:p>
            <a:fld id="{B24F5015-3417-4B27-A586-E4CCF4D77832}" type="slidenum">
              <a:rPr lang="en-US" smtClean="0"/>
              <a:t>1</a:t>
            </a:fld>
            <a:endParaRPr lang="en-US"/>
          </a:p>
        </p:txBody>
      </p:sp>
    </p:spTree>
    <p:extLst>
      <p:ext uri="{BB962C8B-B14F-4D97-AF65-F5344CB8AC3E}">
        <p14:creationId xmlns:p14="http://schemas.microsoft.com/office/powerpoint/2010/main" val="22428088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A0877F-E49B-BF4F-B3D8-49DB5DCD5F2E}"/>
              </a:ext>
            </a:extLst>
          </p:cNvPr>
          <p:cNvSpPr>
            <a:spLocks noGrp="1"/>
          </p:cNvSpPr>
          <p:nvPr>
            <p:ph type="title"/>
          </p:nvPr>
        </p:nvSpPr>
        <p:spPr/>
        <p:txBody>
          <a:bodyPr/>
          <a:lstStyle/>
          <a:p>
            <a:r>
              <a:rPr lang="en-US" dirty="0"/>
              <a:t>Monitoring Individual Student Progress</a:t>
            </a:r>
          </a:p>
        </p:txBody>
      </p:sp>
      <p:sp>
        <p:nvSpPr>
          <p:cNvPr id="3" name="Content Placeholder 2">
            <a:extLst>
              <a:ext uri="{FF2B5EF4-FFF2-40B4-BE49-F238E27FC236}">
                <a16:creationId xmlns:a16="http://schemas.microsoft.com/office/drawing/2014/main" id="{326FB924-66CD-2E46-ABE2-FD27FE87335A}"/>
              </a:ext>
            </a:extLst>
          </p:cNvPr>
          <p:cNvSpPr>
            <a:spLocks noGrp="1"/>
          </p:cNvSpPr>
          <p:nvPr>
            <p:ph idx="1"/>
          </p:nvPr>
        </p:nvSpPr>
        <p:spPr>
          <a:xfrm>
            <a:off x="838200" y="2232025"/>
            <a:ext cx="10515600" cy="3635375"/>
          </a:xfrm>
        </p:spPr>
        <p:txBody>
          <a:bodyPr/>
          <a:lstStyle/>
          <a:p>
            <a:pPr>
              <a:buFont typeface="Wingdings" pitchFamily="2" charset="2"/>
              <a:buChar char="§"/>
            </a:pPr>
            <a:r>
              <a:rPr lang="en-US" dirty="0"/>
              <a:t>Do we have a team or process to monitor progress?</a:t>
            </a:r>
          </a:p>
          <a:p>
            <a:pPr>
              <a:buFont typeface="Wingdings" pitchFamily="2" charset="2"/>
              <a:buChar char="§"/>
            </a:pPr>
            <a:r>
              <a:rPr lang="en-US" dirty="0"/>
              <a:t>Does our grad team review progress on a regular basis and keep in touch with students and parents/caregivers?</a:t>
            </a:r>
          </a:p>
          <a:p>
            <a:pPr>
              <a:buFont typeface="Wingdings" pitchFamily="2" charset="2"/>
              <a:buChar char="§"/>
            </a:pPr>
            <a:r>
              <a:rPr lang="en-US" dirty="0"/>
              <a:t>Do we guide students into pathways where success appears achievable?</a:t>
            </a:r>
          </a:p>
          <a:p>
            <a:pPr>
              <a:buFont typeface="Wingdings" pitchFamily="2" charset="2"/>
              <a:buChar char="§"/>
            </a:pPr>
            <a:endParaRPr lang="en-US" dirty="0"/>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8B8EE38F-5FE8-064D-AE1A-EC02102D8005}"/>
              </a:ext>
            </a:extLst>
          </p:cNvPr>
          <p:cNvSpPr>
            <a:spLocks noGrp="1"/>
          </p:cNvSpPr>
          <p:nvPr>
            <p:ph type="dt" sz="half" idx="10"/>
          </p:nvPr>
        </p:nvSpPr>
        <p:spPr/>
        <p:txBody>
          <a:bodyPr/>
          <a:lstStyle/>
          <a:p>
            <a:r>
              <a:rPr lang="en-US" dirty="0"/>
              <a:t>10/17/23</a:t>
            </a:r>
          </a:p>
        </p:txBody>
      </p:sp>
      <p:sp>
        <p:nvSpPr>
          <p:cNvPr id="5" name="Slide Number Placeholder 4">
            <a:extLst>
              <a:ext uri="{FF2B5EF4-FFF2-40B4-BE49-F238E27FC236}">
                <a16:creationId xmlns:a16="http://schemas.microsoft.com/office/drawing/2014/main" id="{0EA6A298-DF22-3847-A677-EE79612099DA}"/>
              </a:ext>
            </a:extLst>
          </p:cNvPr>
          <p:cNvSpPr>
            <a:spLocks noGrp="1"/>
          </p:cNvSpPr>
          <p:nvPr>
            <p:ph type="sldNum" sz="quarter" idx="12"/>
          </p:nvPr>
        </p:nvSpPr>
        <p:spPr/>
        <p:txBody>
          <a:bodyPr/>
          <a:lstStyle/>
          <a:p>
            <a:fld id="{B24F5015-3417-4B27-A586-E4CCF4D77832}" type="slidenum">
              <a:rPr lang="en-US" smtClean="0"/>
              <a:t>10</a:t>
            </a:fld>
            <a:endParaRPr lang="en-US"/>
          </a:p>
        </p:txBody>
      </p:sp>
    </p:spTree>
    <p:extLst>
      <p:ext uri="{BB962C8B-B14F-4D97-AF65-F5344CB8AC3E}">
        <p14:creationId xmlns:p14="http://schemas.microsoft.com/office/powerpoint/2010/main" val="7767588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99CB25-56C9-AF46-8C42-89E56CB8366D}"/>
              </a:ext>
            </a:extLst>
          </p:cNvPr>
          <p:cNvSpPr>
            <a:spLocks noGrp="1"/>
          </p:cNvSpPr>
          <p:nvPr>
            <p:ph type="title"/>
          </p:nvPr>
        </p:nvSpPr>
        <p:spPr/>
        <p:txBody>
          <a:bodyPr/>
          <a:lstStyle/>
          <a:p>
            <a:r>
              <a:rPr lang="en-US" dirty="0"/>
              <a:t>Beyond Pathways</a:t>
            </a:r>
          </a:p>
        </p:txBody>
      </p:sp>
      <p:sp>
        <p:nvSpPr>
          <p:cNvPr id="3" name="Content Placeholder 2">
            <a:extLst>
              <a:ext uri="{FF2B5EF4-FFF2-40B4-BE49-F238E27FC236}">
                <a16:creationId xmlns:a16="http://schemas.microsoft.com/office/drawing/2014/main" id="{60E710CA-5929-1C40-BA2A-07457FDFB83D}"/>
              </a:ext>
            </a:extLst>
          </p:cNvPr>
          <p:cNvSpPr>
            <a:spLocks noGrp="1"/>
          </p:cNvSpPr>
          <p:nvPr>
            <p:ph idx="1"/>
          </p:nvPr>
        </p:nvSpPr>
        <p:spPr>
          <a:xfrm>
            <a:off x="838200" y="1690688"/>
            <a:ext cx="10515600" cy="4486275"/>
          </a:xfrm>
        </p:spPr>
        <p:txBody>
          <a:bodyPr>
            <a:normAutofit fontScale="92500" lnSpcReduction="10000"/>
          </a:bodyPr>
          <a:lstStyle/>
          <a:p>
            <a:pPr marL="0" indent="0">
              <a:buNone/>
            </a:pPr>
            <a:r>
              <a:rPr lang="en-US" b="1" dirty="0"/>
              <a:t>Waivers</a:t>
            </a:r>
          </a:p>
          <a:p>
            <a:pPr marL="412750" indent="-214313">
              <a:buFont typeface="Wingdings" pitchFamily="2" charset="2"/>
              <a:buChar char="§"/>
            </a:pPr>
            <a:r>
              <a:rPr lang="en-US" dirty="0"/>
              <a:t>When was hope lost? What factors contributed to the failure to meet a pathway?</a:t>
            </a:r>
          </a:p>
          <a:p>
            <a:pPr marL="0" indent="0">
              <a:buNone/>
            </a:pPr>
            <a:r>
              <a:rPr lang="en-US" b="1" dirty="0"/>
              <a:t>Special Education</a:t>
            </a:r>
          </a:p>
          <a:p>
            <a:pPr marL="458788" indent="-214313">
              <a:buFont typeface="Wingdings" pitchFamily="2" charset="2"/>
              <a:buChar char="§"/>
            </a:pPr>
            <a:r>
              <a:rPr lang="en-US" dirty="0"/>
              <a:t>Are there enough opportunities to guide our students with IEPs to meet a pathway?</a:t>
            </a:r>
          </a:p>
          <a:p>
            <a:pPr marL="0" indent="0">
              <a:buNone/>
            </a:pPr>
            <a:r>
              <a:rPr lang="en-US" b="1" dirty="0"/>
              <a:t>Keystone Diploma</a:t>
            </a:r>
          </a:p>
          <a:p>
            <a:pPr marL="519113" indent="-214313">
              <a:buFont typeface="Wingdings" pitchFamily="2" charset="2"/>
              <a:buChar char="§"/>
            </a:pPr>
            <a:r>
              <a:rPr lang="en-US" dirty="0"/>
              <a:t>Have we exhausted all avenues before requesting a Keystone Diploma?</a:t>
            </a:r>
          </a:p>
          <a:p>
            <a:pPr marL="0" indent="0">
              <a:buNone/>
            </a:pPr>
            <a:r>
              <a:rPr lang="en-US" b="1" dirty="0"/>
              <a:t>Non-graduates</a:t>
            </a:r>
          </a:p>
          <a:p>
            <a:pPr marL="581025" indent="-214313">
              <a:buFont typeface="Wingdings" pitchFamily="2" charset="2"/>
              <a:buChar char="§"/>
            </a:pPr>
            <a:r>
              <a:rPr lang="en-US" dirty="0"/>
              <a:t>What can we learn from this data and how can we adjust?</a:t>
            </a:r>
          </a:p>
        </p:txBody>
      </p:sp>
      <p:sp>
        <p:nvSpPr>
          <p:cNvPr id="4" name="Date Placeholder 3">
            <a:extLst>
              <a:ext uri="{FF2B5EF4-FFF2-40B4-BE49-F238E27FC236}">
                <a16:creationId xmlns:a16="http://schemas.microsoft.com/office/drawing/2014/main" id="{9958A588-2AC2-DE48-B781-17E23815F156}"/>
              </a:ext>
            </a:extLst>
          </p:cNvPr>
          <p:cNvSpPr>
            <a:spLocks noGrp="1"/>
          </p:cNvSpPr>
          <p:nvPr>
            <p:ph type="dt" sz="half" idx="10"/>
          </p:nvPr>
        </p:nvSpPr>
        <p:spPr/>
        <p:txBody>
          <a:bodyPr/>
          <a:lstStyle/>
          <a:p>
            <a:r>
              <a:rPr lang="en-US" dirty="0"/>
              <a:t>10/17/23</a:t>
            </a:r>
          </a:p>
          <a:p>
            <a:endParaRPr lang="en-US" dirty="0"/>
          </a:p>
        </p:txBody>
      </p:sp>
      <p:sp>
        <p:nvSpPr>
          <p:cNvPr id="5" name="Slide Number Placeholder 4">
            <a:extLst>
              <a:ext uri="{FF2B5EF4-FFF2-40B4-BE49-F238E27FC236}">
                <a16:creationId xmlns:a16="http://schemas.microsoft.com/office/drawing/2014/main" id="{DA9F7C9F-8396-5345-A227-CD00BA08BD88}"/>
              </a:ext>
            </a:extLst>
          </p:cNvPr>
          <p:cNvSpPr>
            <a:spLocks noGrp="1"/>
          </p:cNvSpPr>
          <p:nvPr>
            <p:ph type="sldNum" sz="quarter" idx="12"/>
          </p:nvPr>
        </p:nvSpPr>
        <p:spPr/>
        <p:txBody>
          <a:bodyPr/>
          <a:lstStyle/>
          <a:p>
            <a:fld id="{B24F5015-3417-4B27-A586-E4CCF4D77832}" type="slidenum">
              <a:rPr lang="en-US" smtClean="0"/>
              <a:t>11</a:t>
            </a:fld>
            <a:endParaRPr lang="en-US"/>
          </a:p>
        </p:txBody>
      </p:sp>
    </p:spTree>
    <p:extLst>
      <p:ext uri="{BB962C8B-B14F-4D97-AF65-F5344CB8AC3E}">
        <p14:creationId xmlns:p14="http://schemas.microsoft.com/office/powerpoint/2010/main" val="35158970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99FC88-D0B3-FF45-9716-3862011AC7CD}"/>
              </a:ext>
            </a:extLst>
          </p:cNvPr>
          <p:cNvSpPr>
            <a:spLocks noGrp="1"/>
          </p:cNvSpPr>
          <p:nvPr>
            <p:ph type="title"/>
          </p:nvPr>
        </p:nvSpPr>
        <p:spPr/>
        <p:txBody>
          <a:bodyPr/>
          <a:lstStyle/>
          <a:p>
            <a:r>
              <a:rPr lang="en-US" dirty="0"/>
              <a:t>As you move forward…</a:t>
            </a:r>
          </a:p>
        </p:txBody>
      </p:sp>
      <p:sp>
        <p:nvSpPr>
          <p:cNvPr id="3" name="Content Placeholder 2">
            <a:extLst>
              <a:ext uri="{FF2B5EF4-FFF2-40B4-BE49-F238E27FC236}">
                <a16:creationId xmlns:a16="http://schemas.microsoft.com/office/drawing/2014/main" id="{3B37520B-47E9-B241-BB69-7E108F58DA60}"/>
              </a:ext>
            </a:extLst>
          </p:cNvPr>
          <p:cNvSpPr>
            <a:spLocks noGrp="1"/>
          </p:cNvSpPr>
          <p:nvPr>
            <p:ph idx="1"/>
          </p:nvPr>
        </p:nvSpPr>
        <p:spPr/>
        <p:txBody>
          <a:bodyPr/>
          <a:lstStyle/>
          <a:p>
            <a:pPr>
              <a:buFont typeface="Wingdings" pitchFamily="2" charset="2"/>
              <a:buChar char="§"/>
            </a:pPr>
            <a:r>
              <a:rPr lang="en-US" dirty="0"/>
              <a:t>Be proud of the work you have done and the efforts you have made to graduate all students.</a:t>
            </a:r>
          </a:p>
          <a:p>
            <a:pPr marL="0" indent="0">
              <a:buNone/>
            </a:pPr>
            <a:endParaRPr lang="en-US" dirty="0"/>
          </a:p>
          <a:p>
            <a:pPr>
              <a:buFont typeface="Wingdings" pitchFamily="2" charset="2"/>
              <a:buChar char="§"/>
            </a:pPr>
            <a:r>
              <a:rPr lang="en-US" dirty="0"/>
              <a:t>Take today’s conversation and move the dialogue to your school/district as you expand and grow opportunities for student success.</a:t>
            </a:r>
          </a:p>
          <a:p>
            <a:pPr marL="0" indent="0">
              <a:buNone/>
            </a:pPr>
            <a:endParaRPr lang="en-US" dirty="0"/>
          </a:p>
        </p:txBody>
      </p:sp>
      <p:sp>
        <p:nvSpPr>
          <p:cNvPr id="4" name="Date Placeholder 3">
            <a:extLst>
              <a:ext uri="{FF2B5EF4-FFF2-40B4-BE49-F238E27FC236}">
                <a16:creationId xmlns:a16="http://schemas.microsoft.com/office/drawing/2014/main" id="{12F8B0B5-C9C3-EE4A-8238-795D54FB3CCA}"/>
              </a:ext>
            </a:extLst>
          </p:cNvPr>
          <p:cNvSpPr>
            <a:spLocks noGrp="1"/>
          </p:cNvSpPr>
          <p:nvPr>
            <p:ph type="dt" sz="half" idx="10"/>
          </p:nvPr>
        </p:nvSpPr>
        <p:spPr/>
        <p:txBody>
          <a:bodyPr/>
          <a:lstStyle/>
          <a:p>
            <a:r>
              <a:rPr lang="en-US" dirty="0"/>
              <a:t>10/17/23</a:t>
            </a:r>
          </a:p>
          <a:p>
            <a:endParaRPr lang="en-US" dirty="0"/>
          </a:p>
        </p:txBody>
      </p:sp>
      <p:sp>
        <p:nvSpPr>
          <p:cNvPr id="5" name="Slide Number Placeholder 4">
            <a:extLst>
              <a:ext uri="{FF2B5EF4-FFF2-40B4-BE49-F238E27FC236}">
                <a16:creationId xmlns:a16="http://schemas.microsoft.com/office/drawing/2014/main" id="{198A48C8-E401-764F-9B74-03BC9A5B4B2E}"/>
              </a:ext>
            </a:extLst>
          </p:cNvPr>
          <p:cNvSpPr>
            <a:spLocks noGrp="1"/>
          </p:cNvSpPr>
          <p:nvPr>
            <p:ph type="sldNum" sz="quarter" idx="12"/>
          </p:nvPr>
        </p:nvSpPr>
        <p:spPr/>
        <p:txBody>
          <a:bodyPr/>
          <a:lstStyle/>
          <a:p>
            <a:fld id="{B24F5015-3417-4B27-A586-E4CCF4D77832}" type="slidenum">
              <a:rPr lang="en-US" smtClean="0"/>
              <a:t>12</a:t>
            </a:fld>
            <a:endParaRPr lang="en-US"/>
          </a:p>
        </p:txBody>
      </p:sp>
    </p:spTree>
    <p:extLst>
      <p:ext uri="{BB962C8B-B14F-4D97-AF65-F5344CB8AC3E}">
        <p14:creationId xmlns:p14="http://schemas.microsoft.com/office/powerpoint/2010/main" val="8333348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F16931B0-33D2-DF33-52FF-CF6B84CC73A3}"/>
              </a:ext>
            </a:extLst>
          </p:cNvPr>
          <p:cNvSpPr>
            <a:spLocks noGrp="1"/>
          </p:cNvSpPr>
          <p:nvPr>
            <p:ph type="title"/>
          </p:nvPr>
        </p:nvSpPr>
        <p:spPr>
          <a:xfrm>
            <a:off x="609600" y="3537856"/>
            <a:ext cx="10234930" cy="1121568"/>
          </a:xfrm>
        </p:spPr>
        <p:txBody>
          <a:bodyPr>
            <a:normAutofit/>
          </a:bodyPr>
          <a:lstStyle/>
          <a:p>
            <a:r>
              <a:rPr lang="en-US" sz="4000" b="1"/>
              <a:t>YOUR </a:t>
            </a:r>
            <a:r>
              <a:rPr lang="en-US" b="1"/>
              <a:t>QUESTIONS</a:t>
            </a:r>
          </a:p>
        </p:txBody>
      </p:sp>
      <p:sp>
        <p:nvSpPr>
          <p:cNvPr id="5" name="Date Placeholder 4">
            <a:extLst>
              <a:ext uri="{FF2B5EF4-FFF2-40B4-BE49-F238E27FC236}">
                <a16:creationId xmlns:a16="http://schemas.microsoft.com/office/drawing/2014/main" id="{1FA259EA-7E2C-A627-D9CC-D2F6E828E320}"/>
              </a:ext>
            </a:extLst>
          </p:cNvPr>
          <p:cNvSpPr>
            <a:spLocks noGrp="1"/>
          </p:cNvSpPr>
          <p:nvPr>
            <p:ph type="dt" sz="half" idx="10"/>
          </p:nvPr>
        </p:nvSpPr>
        <p:spPr/>
        <p:txBody>
          <a:bodyPr/>
          <a:lstStyle/>
          <a:p>
            <a:r>
              <a:rPr lang="en-US" dirty="0"/>
              <a:t>10/17/23</a:t>
            </a:r>
          </a:p>
          <a:p>
            <a:endParaRPr lang="en-US" dirty="0"/>
          </a:p>
        </p:txBody>
      </p:sp>
      <p:sp>
        <p:nvSpPr>
          <p:cNvPr id="6" name="Slide Number Placeholder 5">
            <a:extLst>
              <a:ext uri="{FF2B5EF4-FFF2-40B4-BE49-F238E27FC236}">
                <a16:creationId xmlns:a16="http://schemas.microsoft.com/office/drawing/2014/main" id="{2B5043CD-33BB-1CDD-6099-664FE04855CE}"/>
              </a:ext>
            </a:extLst>
          </p:cNvPr>
          <p:cNvSpPr>
            <a:spLocks noGrp="1"/>
          </p:cNvSpPr>
          <p:nvPr>
            <p:ph type="sldNum" sz="quarter" idx="12"/>
          </p:nvPr>
        </p:nvSpPr>
        <p:spPr/>
        <p:txBody>
          <a:bodyPr/>
          <a:lstStyle/>
          <a:p>
            <a:fld id="{B24F5015-3417-4B27-A586-E4CCF4D77832}" type="slidenum">
              <a:rPr lang="en-US" smtClean="0"/>
              <a:t>13</a:t>
            </a:fld>
            <a:endParaRPr lang="en-US"/>
          </a:p>
        </p:txBody>
      </p:sp>
      <p:pic>
        <p:nvPicPr>
          <p:cNvPr id="3" name="Picture 2" descr="Shape, circle&#10;&#10;Description automatically generated">
            <a:extLst>
              <a:ext uri="{FF2B5EF4-FFF2-40B4-BE49-F238E27FC236}">
                <a16:creationId xmlns:a16="http://schemas.microsoft.com/office/drawing/2014/main" id="{695E56DF-BA74-7B22-F601-6AF49AE12792}"/>
              </a:ext>
            </a:extLst>
          </p:cNvPr>
          <p:cNvPicPr>
            <a:picLocks noChangeAspect="1"/>
          </p:cNvPicPr>
          <p:nvPr/>
        </p:nvPicPr>
        <p:blipFill>
          <a:blip r:embed="rId3">
            <a:alphaModFix amt="40000"/>
            <a:biLevel thresh="75000"/>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4650059" y="2593326"/>
            <a:ext cx="7326118" cy="4004944"/>
          </a:xfrm>
          <a:prstGeom prst="rect">
            <a:avLst/>
          </a:prstGeom>
        </p:spPr>
      </p:pic>
    </p:spTree>
    <p:extLst>
      <p:ext uri="{BB962C8B-B14F-4D97-AF65-F5344CB8AC3E}">
        <p14:creationId xmlns:p14="http://schemas.microsoft.com/office/powerpoint/2010/main" val="606938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5E8156-65FC-1A80-A404-FDCF8504DD40}"/>
              </a:ext>
            </a:extLst>
          </p:cNvPr>
          <p:cNvSpPr>
            <a:spLocks noGrp="1"/>
          </p:cNvSpPr>
          <p:nvPr>
            <p:ph type="title"/>
          </p:nvPr>
        </p:nvSpPr>
        <p:spPr>
          <a:xfrm>
            <a:off x="839788" y="-1600200"/>
            <a:ext cx="3932237" cy="1600200"/>
          </a:xfrm>
        </p:spPr>
        <p:txBody>
          <a:bodyPr vert="horz" lIns="91440" tIns="45720" rIns="91440" bIns="45720" rtlCol="0" anchor="b">
            <a:normAutofit/>
          </a:bodyPr>
          <a:lstStyle/>
          <a:p>
            <a:r>
              <a:rPr lang="en-US" dirty="0"/>
              <a:t>Training Schedule</a:t>
            </a:r>
          </a:p>
        </p:txBody>
      </p:sp>
      <p:pic>
        <p:nvPicPr>
          <p:cNvPr id="7" name="Picture 6" descr="QR code for training schedule">
            <a:extLst>
              <a:ext uri="{FF2B5EF4-FFF2-40B4-BE49-F238E27FC236}">
                <a16:creationId xmlns:a16="http://schemas.microsoft.com/office/drawing/2014/main" id="{B7EAFFFE-5EA8-BB41-9E2E-9DF04F18BA6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16150" y="563401"/>
            <a:ext cx="2743200" cy="2743200"/>
          </a:xfrm>
          <a:prstGeom prst="rect">
            <a:avLst/>
          </a:prstGeom>
        </p:spPr>
      </p:pic>
      <p:sp>
        <p:nvSpPr>
          <p:cNvPr id="4" name="Text Placeholder 3">
            <a:extLst>
              <a:ext uri="{FF2B5EF4-FFF2-40B4-BE49-F238E27FC236}">
                <a16:creationId xmlns:a16="http://schemas.microsoft.com/office/drawing/2014/main" id="{B441C97C-516D-9313-44CF-F1BF4C9788E0}"/>
              </a:ext>
            </a:extLst>
          </p:cNvPr>
          <p:cNvSpPr>
            <a:spLocks noGrp="1"/>
          </p:cNvSpPr>
          <p:nvPr>
            <p:ph type="body" sz="half" idx="2"/>
          </p:nvPr>
        </p:nvSpPr>
        <p:spPr>
          <a:xfrm>
            <a:off x="839788" y="3110342"/>
            <a:ext cx="3932237" cy="3041074"/>
          </a:xfrm>
        </p:spPr>
        <p:txBody>
          <a:bodyPr/>
          <a:lstStyle/>
          <a:p>
            <a:endParaRPr lang="en-US" i="1" dirty="0"/>
          </a:p>
          <a:p>
            <a:r>
              <a:rPr lang="en-US" i="1" dirty="0"/>
              <a:t>The mission of the Department of Education is to ensure that every learner has access to a world-class education system that academically prepares children and adults to succeed as productive citizens. Further, the Department seeks to establish a culture that is committed to improving opportunities throughout the commonwealth by ensuring that technical support, resources, and optimal learning environments are available for all students, whether children or adults. </a:t>
            </a:r>
          </a:p>
        </p:txBody>
      </p:sp>
      <p:sp>
        <p:nvSpPr>
          <p:cNvPr id="3" name="Content Placeholder 2">
            <a:extLst>
              <a:ext uri="{FF2B5EF4-FFF2-40B4-BE49-F238E27FC236}">
                <a16:creationId xmlns:a16="http://schemas.microsoft.com/office/drawing/2014/main" id="{D2FD3F02-B92A-4332-E1E7-E95F82B4916D}"/>
              </a:ext>
            </a:extLst>
          </p:cNvPr>
          <p:cNvSpPr>
            <a:spLocks noGrp="1"/>
          </p:cNvSpPr>
          <p:nvPr>
            <p:ph idx="1"/>
          </p:nvPr>
        </p:nvSpPr>
        <p:spPr>
          <a:xfrm>
            <a:off x="5183188" y="548898"/>
            <a:ext cx="6172200" cy="5368925"/>
          </a:xfrm>
        </p:spPr>
        <p:txBody>
          <a:bodyPr>
            <a:norm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400" b="1" i="0" u="none" strike="noStrike" kern="1200" cap="none" spc="0" normalizeH="0" baseline="0" noProof="0" dirty="0">
                <a:ln>
                  <a:noFill/>
                </a:ln>
                <a:solidFill>
                  <a:schemeClr val="tx1"/>
                </a:solidFill>
                <a:effectLst/>
                <a:uLnTx/>
                <a:uFillTx/>
                <a:latin typeface="proxima-nova"/>
                <a:ea typeface="+mn-ea"/>
                <a:cs typeface="Arial" panose="020B0604020202020204" pitchFamily="34" charset="0"/>
              </a:rPr>
              <a:t>TRAINING SCHEDULE (SAS)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000" b="0" i="1" u="none" strike="noStrike" kern="1200" cap="none" spc="0" normalizeH="0" baseline="0" noProof="0" dirty="0">
                <a:ln>
                  <a:noFill/>
                </a:ln>
                <a:solidFill>
                  <a:schemeClr val="tx1"/>
                </a:solidFill>
                <a:effectLst/>
                <a:uLnTx/>
                <a:uFillTx/>
                <a:latin typeface="proxima-nova"/>
                <a:ea typeface="+mn-ea"/>
                <a:cs typeface="Arial" panose="020B0604020202020204" pitchFamily="34" charset="0"/>
              </a:rPr>
              <a:t>Frequently Asked Questions</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000" b="1" i="0" u="none" strike="noStrike" kern="1200" cap="none" spc="0" normalizeH="0" baseline="0" noProof="0" dirty="0">
                <a:ln>
                  <a:noFill/>
                </a:ln>
                <a:solidFill>
                  <a:schemeClr val="tx1"/>
                </a:solidFill>
                <a:effectLst/>
                <a:uLnTx/>
                <a:uFillTx/>
                <a:latin typeface="proxima-nova"/>
                <a:ea typeface="+mn-ea"/>
                <a:cs typeface="Arial" panose="020B0604020202020204" pitchFamily="34" charset="0"/>
              </a:rPr>
              <a:t>Date TBD</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2000" b="1" i="0" u="none" strike="noStrike" kern="1200" cap="none" spc="0" normalizeH="0" baseline="0" noProof="0" dirty="0">
              <a:ln>
                <a:noFill/>
              </a:ln>
              <a:solidFill>
                <a:schemeClr val="tx1"/>
              </a:solidFill>
              <a:effectLst/>
              <a:uLnTx/>
              <a:uFillTx/>
              <a:latin typeface="proxima-nova"/>
              <a:ea typeface="+mn-ea"/>
              <a:cs typeface="Arial" panose="020B0604020202020204" pitchFamily="34" charset="0"/>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000" b="1" i="0" u="none" strike="noStrike" kern="1200" cap="none" spc="0" normalizeH="0" baseline="0" noProof="0" dirty="0">
                <a:ln>
                  <a:noFill/>
                </a:ln>
                <a:solidFill>
                  <a:schemeClr val="tx1"/>
                </a:solidFill>
                <a:effectLst/>
                <a:uLnTx/>
                <a:uFillTx/>
                <a:latin typeface="proxima-nova"/>
                <a:ea typeface="+mn-ea"/>
                <a:cs typeface="Arial" panose="020B0604020202020204" pitchFamily="34" charset="0"/>
              </a:rPr>
              <a:t>RESOURCES</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000" b="0" i="0" u="none" strike="noStrike" kern="1200" cap="none" spc="0" normalizeH="0" baseline="0" noProof="0" dirty="0">
                <a:ln>
                  <a:noFill/>
                </a:ln>
                <a:solidFill>
                  <a:schemeClr val="tx1"/>
                </a:solidFill>
                <a:effectLst/>
                <a:uLnTx/>
                <a:uFillTx/>
                <a:latin typeface="proxima-nova"/>
                <a:ea typeface="+mn-ea"/>
                <a:cs typeface="Arial" panose="020B0604020202020204" pitchFamily="34" charset="0"/>
                <a:hlinkClick r:id="rId4"/>
              </a:rPr>
              <a:t>WWW.PDESAS.ORG</a:t>
            </a:r>
            <a:endParaRPr kumimoji="0" lang="en-US" sz="2000" b="0" i="0" u="none" strike="noStrike" kern="1200" cap="none" spc="0" normalizeH="0" baseline="0" noProof="0" dirty="0">
              <a:ln>
                <a:noFill/>
              </a:ln>
              <a:solidFill>
                <a:schemeClr val="tx1"/>
              </a:solidFill>
              <a:effectLst/>
              <a:uLnTx/>
              <a:uFillTx/>
              <a:latin typeface="proxima-nova"/>
              <a:ea typeface="+mn-ea"/>
              <a:cs typeface="Arial" panose="020B0604020202020204" pitchFamily="34" charset="0"/>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000" b="0" i="0" u="none" strike="noStrike" kern="1200" cap="none" spc="0" normalizeH="0" baseline="0" noProof="0" dirty="0">
                <a:ln>
                  <a:noFill/>
                </a:ln>
                <a:solidFill>
                  <a:schemeClr val="tx1"/>
                </a:solidFill>
                <a:effectLst/>
                <a:uLnTx/>
                <a:uFillTx/>
                <a:latin typeface="proxima-nova"/>
                <a:ea typeface="+mn-ea"/>
                <a:cs typeface="Arial" panose="020B0604020202020204" pitchFamily="34" charset="0"/>
                <a:hlinkClick r:id="rId5"/>
              </a:rPr>
              <a:t>WWW.EDUCATION.PA.GOV</a:t>
            </a:r>
            <a:r>
              <a:rPr kumimoji="0" lang="en-US" sz="2000" b="0" i="0" u="none" strike="noStrike" kern="1200" cap="none" spc="0" normalizeH="0" baseline="0" noProof="0" dirty="0">
                <a:ln>
                  <a:noFill/>
                </a:ln>
                <a:solidFill>
                  <a:schemeClr val="tx1"/>
                </a:solidFill>
                <a:effectLst/>
                <a:uLnTx/>
                <a:uFillTx/>
                <a:latin typeface="proxima-nova"/>
                <a:ea typeface="+mn-ea"/>
                <a:cs typeface="Arial" panose="020B0604020202020204" pitchFamily="34" charset="0"/>
              </a:rPr>
              <a:t>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2000" b="0" i="0" u="none" strike="noStrike" kern="1200" cap="none" spc="0" normalizeH="0" baseline="0" noProof="0" dirty="0">
              <a:ln>
                <a:noFill/>
              </a:ln>
              <a:solidFill>
                <a:schemeClr val="tx1"/>
              </a:solidFill>
              <a:effectLst/>
              <a:uLnTx/>
              <a:uFillTx/>
              <a:latin typeface="proxima-nova"/>
              <a:ea typeface="+mn-ea"/>
              <a:cs typeface="Arial" panose="020B0604020202020204" pitchFamily="34" charset="0"/>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000" b="1" i="0" u="none" strike="noStrike" kern="1200" cap="none" spc="0" normalizeH="0" baseline="0" noProof="0" dirty="0">
                <a:ln>
                  <a:noFill/>
                </a:ln>
                <a:solidFill>
                  <a:schemeClr val="tx1"/>
                </a:solidFill>
                <a:effectLst/>
                <a:uLnTx/>
                <a:uFillTx/>
                <a:latin typeface="proxima-nova"/>
                <a:ea typeface="+mn-ea"/>
                <a:cs typeface="Arial" panose="020B0604020202020204" pitchFamily="34" charset="0"/>
              </a:rPr>
              <a:t>CONTACT</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000" b="0" i="0" u="none" strike="noStrike" kern="1200" cap="none" spc="0" normalizeH="0" baseline="0" noProof="0" dirty="0">
                <a:ln>
                  <a:noFill/>
                </a:ln>
                <a:solidFill>
                  <a:schemeClr val="tx1"/>
                </a:solidFill>
                <a:effectLst/>
                <a:uLnTx/>
                <a:uFillTx/>
                <a:latin typeface="proxima-nova"/>
                <a:ea typeface="+mn-ea"/>
                <a:cs typeface="Arial" panose="020B0604020202020204" pitchFamily="34" charset="0"/>
                <a:hlinkClick r:id="rId6"/>
              </a:rPr>
              <a:t>RA-EDGRADREQUIREMENT@PA.GOV</a:t>
            </a:r>
            <a:endParaRPr kumimoji="0" lang="en-US" sz="2000" b="0" i="0" u="none" strike="noStrike" kern="1200" cap="none" spc="0" normalizeH="0" baseline="0" noProof="0" dirty="0">
              <a:ln>
                <a:noFill/>
              </a:ln>
              <a:solidFill>
                <a:schemeClr val="tx1"/>
              </a:solidFill>
              <a:effectLst/>
              <a:uLnTx/>
              <a:uFillTx/>
              <a:latin typeface="proxima-nova"/>
              <a:ea typeface="+mn-ea"/>
              <a:cs typeface="Arial" panose="020B0604020202020204" pitchFamily="34" charset="0"/>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2000" b="0" i="0" u="none" strike="noStrike" kern="1200" cap="none" spc="0" normalizeH="0" baseline="0" noProof="0" dirty="0">
              <a:ln>
                <a:noFill/>
              </a:ln>
              <a:solidFill>
                <a:schemeClr val="tx1"/>
              </a:solidFill>
              <a:effectLst/>
              <a:uLnTx/>
              <a:uFillTx/>
              <a:latin typeface="proxima-nova"/>
              <a:ea typeface="+mn-ea"/>
              <a:cs typeface="Arial" panose="020B0604020202020204" pitchFamily="34" charset="0"/>
            </a:endParaRPr>
          </a:p>
        </p:txBody>
      </p:sp>
      <p:sp>
        <p:nvSpPr>
          <p:cNvPr id="5" name="Date Placeholder 4">
            <a:extLst>
              <a:ext uri="{FF2B5EF4-FFF2-40B4-BE49-F238E27FC236}">
                <a16:creationId xmlns:a16="http://schemas.microsoft.com/office/drawing/2014/main" id="{3C237B95-039F-BDFF-45DA-FFCE999FADA0}"/>
              </a:ext>
            </a:extLst>
          </p:cNvPr>
          <p:cNvSpPr>
            <a:spLocks noGrp="1"/>
          </p:cNvSpPr>
          <p:nvPr>
            <p:ph type="dt" sz="half" idx="10"/>
          </p:nvPr>
        </p:nvSpPr>
        <p:spPr/>
        <p:txBody>
          <a:bodyPr/>
          <a:lstStyle/>
          <a:p>
            <a:r>
              <a:rPr lang="en-US" dirty="0"/>
              <a:t>10/17/23</a:t>
            </a:r>
          </a:p>
          <a:p>
            <a:endParaRPr lang="en-US" dirty="0"/>
          </a:p>
          <a:p>
            <a:endParaRPr lang="en-US" dirty="0"/>
          </a:p>
        </p:txBody>
      </p:sp>
      <p:sp>
        <p:nvSpPr>
          <p:cNvPr id="6" name="Slide Number Placeholder 5">
            <a:extLst>
              <a:ext uri="{FF2B5EF4-FFF2-40B4-BE49-F238E27FC236}">
                <a16:creationId xmlns:a16="http://schemas.microsoft.com/office/drawing/2014/main" id="{8728024D-FC0A-23D8-EA4F-80ECCEC1C4D7}"/>
              </a:ext>
            </a:extLst>
          </p:cNvPr>
          <p:cNvSpPr>
            <a:spLocks noGrp="1"/>
          </p:cNvSpPr>
          <p:nvPr>
            <p:ph type="sldNum" sz="quarter" idx="12"/>
          </p:nvPr>
        </p:nvSpPr>
        <p:spPr/>
        <p:txBody>
          <a:bodyPr/>
          <a:lstStyle/>
          <a:p>
            <a:fld id="{B24F5015-3417-4B27-A586-E4CCF4D77832}" type="slidenum">
              <a:rPr lang="en-US" smtClean="0"/>
              <a:t>14</a:t>
            </a:fld>
            <a:endParaRPr lang="en-US"/>
          </a:p>
        </p:txBody>
      </p:sp>
    </p:spTree>
    <p:extLst>
      <p:ext uri="{BB962C8B-B14F-4D97-AF65-F5344CB8AC3E}">
        <p14:creationId xmlns:p14="http://schemas.microsoft.com/office/powerpoint/2010/main" val="12799579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b="1" dirty="0"/>
              <a:t>TODAY’S TOPICS</a:t>
            </a:r>
          </a:p>
        </p:txBody>
      </p:sp>
      <p:sp>
        <p:nvSpPr>
          <p:cNvPr id="11" name="Content Placeholder 10">
            <a:extLst>
              <a:ext uri="{FF2B5EF4-FFF2-40B4-BE49-F238E27FC236}">
                <a16:creationId xmlns:a16="http://schemas.microsoft.com/office/drawing/2014/main" id="{9BD995E9-4FA9-654C-9602-192B70F62E73}"/>
              </a:ext>
            </a:extLst>
          </p:cNvPr>
          <p:cNvSpPr>
            <a:spLocks noGrp="1"/>
          </p:cNvSpPr>
          <p:nvPr>
            <p:ph idx="1"/>
          </p:nvPr>
        </p:nvSpPr>
        <p:spPr/>
        <p:txBody>
          <a:bodyPr>
            <a:normAutofit/>
          </a:bodyPr>
          <a:lstStyle/>
          <a:p>
            <a:pPr>
              <a:buFont typeface="Wingdings" panose="05000000000000000000" pitchFamily="2" charset="2"/>
              <a:buChar char="§"/>
            </a:pPr>
            <a:r>
              <a:rPr lang="en-US" dirty="0"/>
              <a:t>Planning for Improvement</a:t>
            </a:r>
          </a:p>
          <a:p>
            <a:pPr marL="814387" lvl="1" indent="-342900">
              <a:spcBef>
                <a:spcPts val="1000"/>
              </a:spcBef>
              <a:buFontTx/>
              <a:buChar char="-"/>
              <a:defRPr/>
            </a:pPr>
            <a:r>
              <a:rPr lang="en-US" dirty="0"/>
              <a:t>Data Sources </a:t>
            </a:r>
          </a:p>
          <a:p>
            <a:pPr marL="814387" lvl="1" indent="-342900">
              <a:spcBef>
                <a:spcPts val="1000"/>
              </a:spcBef>
              <a:buFontTx/>
              <a:buChar char="-"/>
              <a:defRPr/>
            </a:pPr>
            <a:r>
              <a:rPr kumimoji="0" lang="en-US" b="0" i="0" u="none" strike="noStrike" kern="1200" cap="none" spc="0" normalizeH="0" baseline="0" noProof="0" dirty="0">
                <a:ln>
                  <a:noFill/>
                </a:ln>
                <a:effectLst/>
                <a:uLnTx/>
                <a:uFillTx/>
                <a:latin typeface="proxima-nova"/>
                <a:ea typeface="+mn-ea"/>
                <a:cs typeface="Arial" panose="020B0604020202020204" pitchFamily="34" charset="0"/>
              </a:rPr>
              <a:t>Communication</a:t>
            </a:r>
            <a:endParaRPr lang="en-US" dirty="0"/>
          </a:p>
          <a:p>
            <a:pPr marL="814387" lvl="1" indent="-342900">
              <a:spcBef>
                <a:spcPts val="1000"/>
              </a:spcBef>
              <a:buFontTx/>
              <a:buChar char="-"/>
              <a:defRPr/>
            </a:pPr>
            <a:r>
              <a:rPr kumimoji="0" lang="en-US" sz="2400" b="0" i="0" u="none" strike="noStrike" kern="1200" cap="none" spc="0" normalizeH="0" baseline="0" noProof="0" dirty="0">
                <a:ln>
                  <a:noFill/>
                </a:ln>
                <a:effectLst/>
                <a:uLnTx/>
                <a:uFillTx/>
                <a:latin typeface="proxima-nova"/>
                <a:ea typeface="+mn-ea"/>
                <a:cs typeface="Arial" panose="020B0604020202020204" pitchFamily="34" charset="0"/>
              </a:rPr>
              <a:t>Self-Reflection</a:t>
            </a:r>
            <a:endParaRPr lang="en-US" dirty="0"/>
          </a:p>
          <a:p>
            <a:pPr marL="814387" lvl="1" indent="-342900">
              <a:spcBef>
                <a:spcPts val="1000"/>
              </a:spcBef>
              <a:buFontTx/>
              <a:buChar char="-"/>
              <a:defRPr/>
            </a:pPr>
            <a:r>
              <a:rPr lang="en-US" dirty="0">
                <a:latin typeface="proxima-nova"/>
              </a:rPr>
              <a:t>School Culture</a:t>
            </a:r>
          </a:p>
          <a:p>
            <a:pPr marL="814387" lvl="1" indent="-342900">
              <a:spcBef>
                <a:spcPts val="1000"/>
              </a:spcBef>
              <a:buFontTx/>
              <a:buChar char="-"/>
              <a:defRPr/>
            </a:pPr>
            <a:r>
              <a:rPr lang="en-US" dirty="0">
                <a:latin typeface="proxima-nova"/>
              </a:rPr>
              <a:t>Monitoring Progress</a:t>
            </a:r>
          </a:p>
          <a:p>
            <a:pPr marL="814387" lvl="1" indent="-342900">
              <a:spcBef>
                <a:spcPts val="1000"/>
              </a:spcBef>
              <a:buFontTx/>
              <a:buChar char="-"/>
              <a:defRPr/>
            </a:pPr>
            <a:r>
              <a:rPr lang="en-US" dirty="0">
                <a:latin typeface="proxima-nova"/>
              </a:rPr>
              <a:t>Beyond Pathways</a:t>
            </a:r>
            <a:endParaRPr lang="en-US" dirty="0"/>
          </a:p>
          <a:p>
            <a:pPr>
              <a:buFont typeface="Wingdings" panose="05000000000000000000" pitchFamily="2" charset="2"/>
              <a:buChar char="§"/>
            </a:pPr>
            <a:r>
              <a:rPr lang="en-US" dirty="0"/>
              <a:t>Q&amp;A</a:t>
            </a:r>
          </a:p>
          <a:p>
            <a:pPr>
              <a:buFont typeface="Wingdings" panose="05000000000000000000" pitchFamily="2" charset="2"/>
              <a:buChar char="§"/>
            </a:pPr>
            <a:r>
              <a:rPr lang="en-US" dirty="0"/>
              <a:t>Resources &amp; Contact Information</a:t>
            </a:r>
          </a:p>
        </p:txBody>
      </p:sp>
      <p:sp>
        <p:nvSpPr>
          <p:cNvPr id="4" name="Date Placeholder 3">
            <a:extLst>
              <a:ext uri="{FF2B5EF4-FFF2-40B4-BE49-F238E27FC236}">
                <a16:creationId xmlns:a16="http://schemas.microsoft.com/office/drawing/2014/main" id="{91AD2738-7264-8727-FBEB-21C545446651}"/>
              </a:ext>
            </a:extLst>
          </p:cNvPr>
          <p:cNvSpPr>
            <a:spLocks noGrp="1"/>
          </p:cNvSpPr>
          <p:nvPr>
            <p:ph type="dt" sz="half" idx="10"/>
          </p:nvPr>
        </p:nvSpPr>
        <p:spPr/>
        <p:txBody>
          <a:bodyPr/>
          <a:lstStyle/>
          <a:p>
            <a:r>
              <a:rPr lang="en-US" dirty="0"/>
              <a:t>10/17/23</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2</a:t>
            </a:fld>
            <a:endParaRPr lang="en-US"/>
          </a:p>
        </p:txBody>
      </p:sp>
    </p:spTree>
    <p:extLst>
      <p:ext uri="{BB962C8B-B14F-4D97-AF65-F5344CB8AC3E}">
        <p14:creationId xmlns:p14="http://schemas.microsoft.com/office/powerpoint/2010/main" val="11413175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E9C3E0-7EF5-2F3E-9DEF-4298D79B234E}"/>
              </a:ext>
            </a:extLst>
          </p:cNvPr>
          <p:cNvSpPr>
            <a:spLocks noGrp="1"/>
          </p:cNvSpPr>
          <p:nvPr>
            <p:ph type="ctrTitle"/>
          </p:nvPr>
        </p:nvSpPr>
        <p:spPr>
          <a:xfrm>
            <a:off x="1196788" y="1913178"/>
            <a:ext cx="9601200" cy="1987790"/>
          </a:xfrm>
        </p:spPr>
        <p:txBody>
          <a:bodyPr>
            <a:normAutofit/>
          </a:bodyPr>
          <a:lstStyle/>
          <a:p>
            <a:pPr algn="l"/>
            <a:r>
              <a:rPr lang="en-US" sz="4400" b="1" dirty="0">
                <a:latin typeface="proxima-nova"/>
              </a:rPr>
              <a:t>Planning for Improvement</a:t>
            </a:r>
          </a:p>
        </p:txBody>
      </p:sp>
      <p:sp>
        <p:nvSpPr>
          <p:cNvPr id="5" name="Slide Number Placeholder 4">
            <a:extLst>
              <a:ext uri="{FF2B5EF4-FFF2-40B4-BE49-F238E27FC236}">
                <a16:creationId xmlns:a16="http://schemas.microsoft.com/office/drawing/2014/main" id="{71C4FA12-EEE6-1998-6DAD-405E92860DC7}"/>
              </a:ext>
            </a:extLst>
          </p:cNvPr>
          <p:cNvSpPr>
            <a:spLocks noGrp="1"/>
          </p:cNvSpPr>
          <p:nvPr>
            <p:ph type="sldNum" sz="quarter" idx="12"/>
          </p:nvPr>
        </p:nvSpPr>
        <p:spPr/>
        <p:txBody>
          <a:bodyPr/>
          <a:lstStyle/>
          <a:p>
            <a:fld id="{B24F5015-3417-4B27-A586-E4CCF4D77832}" type="slidenum">
              <a:rPr lang="en-US" smtClean="0"/>
              <a:t>3</a:t>
            </a:fld>
            <a:endParaRPr lang="en-US"/>
          </a:p>
        </p:txBody>
      </p:sp>
      <p:sp>
        <p:nvSpPr>
          <p:cNvPr id="6" name="Subtitle 5">
            <a:extLst>
              <a:ext uri="{FF2B5EF4-FFF2-40B4-BE49-F238E27FC236}">
                <a16:creationId xmlns:a16="http://schemas.microsoft.com/office/drawing/2014/main" id="{18E4356F-D86B-7046-9232-F66236E52B61}"/>
              </a:ext>
            </a:extLst>
          </p:cNvPr>
          <p:cNvSpPr>
            <a:spLocks noGrp="1"/>
          </p:cNvSpPr>
          <p:nvPr>
            <p:ph type="subTitle" idx="1"/>
          </p:nvPr>
        </p:nvSpPr>
        <p:spPr>
          <a:xfrm>
            <a:off x="1524000" y="3900968"/>
            <a:ext cx="9144000" cy="2055572"/>
          </a:xfrm>
        </p:spPr>
        <p:txBody>
          <a:bodyPr>
            <a:normAutofit fontScale="85000" lnSpcReduction="20000"/>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400" b="0" i="0" u="none" strike="noStrike" kern="1200" cap="none" spc="0" normalizeH="0" baseline="0" noProof="0" dirty="0">
                <a:ln>
                  <a:noFill/>
                </a:ln>
                <a:solidFill>
                  <a:prstClr val="black">
                    <a:tint val="75000"/>
                  </a:prstClr>
                </a:solidFill>
                <a:effectLst/>
                <a:uLnTx/>
                <a:uFillTx/>
                <a:latin typeface="proxima-nova"/>
                <a:ea typeface="+mn-ea"/>
                <a:cs typeface="Arial" panose="020B0604020202020204" pitchFamily="34" charset="0"/>
              </a:rPr>
              <a:t>Data Sources </a:t>
            </a:r>
          </a:p>
          <a:p>
            <a:pPr algn="l">
              <a:defRPr/>
            </a:pPr>
            <a:r>
              <a:rPr kumimoji="0" lang="en-US" sz="2400" b="0" i="0" u="none" strike="noStrike" kern="1200" cap="none" spc="0" normalizeH="0" baseline="0" noProof="0" dirty="0">
                <a:ln>
                  <a:noFill/>
                </a:ln>
                <a:solidFill>
                  <a:prstClr val="black">
                    <a:tint val="75000"/>
                  </a:prstClr>
                </a:solidFill>
                <a:effectLst/>
                <a:uLnTx/>
                <a:uFillTx/>
                <a:latin typeface="proxima-nova"/>
                <a:ea typeface="+mn-ea"/>
                <a:cs typeface="Arial" panose="020B0604020202020204" pitchFamily="34" charset="0"/>
              </a:rPr>
              <a:t>Communication</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400" b="0" i="0" u="none" strike="noStrike" kern="1200" cap="none" spc="0" normalizeH="0" baseline="0" noProof="0" dirty="0">
                <a:ln>
                  <a:noFill/>
                </a:ln>
                <a:solidFill>
                  <a:prstClr val="black">
                    <a:tint val="75000"/>
                  </a:prstClr>
                </a:solidFill>
                <a:effectLst/>
                <a:uLnTx/>
                <a:uFillTx/>
                <a:latin typeface="proxima-nova"/>
                <a:ea typeface="+mn-ea"/>
                <a:cs typeface="Arial" panose="020B0604020202020204" pitchFamily="34" charset="0"/>
              </a:rPr>
              <a:t>Self-Reflection</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solidFill>
                  <a:prstClr val="black">
                    <a:tint val="75000"/>
                  </a:prstClr>
                </a:solidFill>
                <a:latin typeface="proxima-nova"/>
              </a:rPr>
              <a:t>School Culture</a:t>
            </a:r>
          </a:p>
          <a:p>
            <a:pPr algn="l">
              <a:defRPr/>
            </a:pPr>
            <a:r>
              <a:rPr lang="en-US" dirty="0">
                <a:solidFill>
                  <a:prstClr val="black">
                    <a:tint val="75000"/>
                  </a:prstClr>
                </a:solidFill>
                <a:latin typeface="proxima-nova"/>
              </a:rPr>
              <a:t>Monitoring Progress</a:t>
            </a:r>
          </a:p>
          <a:p>
            <a:pPr algn="l">
              <a:defRPr/>
            </a:pPr>
            <a:r>
              <a:rPr lang="en-US" dirty="0">
                <a:solidFill>
                  <a:prstClr val="black">
                    <a:tint val="75000"/>
                  </a:prstClr>
                </a:solidFill>
                <a:latin typeface="proxima-nova"/>
              </a:rPr>
              <a:t>Beyond Pathways</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2400" b="0" i="0" u="none" strike="noStrike" kern="1200" cap="none" spc="0" normalizeH="0" baseline="0" noProof="0" dirty="0">
              <a:ln>
                <a:noFill/>
              </a:ln>
              <a:solidFill>
                <a:prstClr val="black">
                  <a:tint val="75000"/>
                </a:prstClr>
              </a:solidFill>
              <a:effectLst/>
              <a:uLnTx/>
              <a:uFillTx/>
              <a:latin typeface="proxima-nova"/>
              <a:ea typeface="+mn-ea"/>
              <a:cs typeface="Arial" panose="020B0604020202020204" pitchFamily="34" charset="0"/>
            </a:endParaRPr>
          </a:p>
          <a:p>
            <a:pPr algn="l"/>
            <a:endParaRPr lang="en-US" dirty="0"/>
          </a:p>
        </p:txBody>
      </p:sp>
      <p:sp>
        <p:nvSpPr>
          <p:cNvPr id="8" name="TextBox 7">
            <a:extLst>
              <a:ext uri="{FF2B5EF4-FFF2-40B4-BE49-F238E27FC236}">
                <a16:creationId xmlns:a16="http://schemas.microsoft.com/office/drawing/2014/main" id="{1CB7CC99-16D1-8C49-AF7A-D81EBCE56AC3}"/>
              </a:ext>
            </a:extLst>
          </p:cNvPr>
          <p:cNvSpPr txBox="1"/>
          <p:nvPr/>
        </p:nvSpPr>
        <p:spPr>
          <a:xfrm>
            <a:off x="1056132" y="6352143"/>
            <a:ext cx="2747772" cy="276999"/>
          </a:xfrm>
          <a:prstGeom prst="rect">
            <a:avLst/>
          </a:prstGeom>
          <a:noFill/>
        </p:spPr>
        <p:txBody>
          <a:bodyPr wrap="square">
            <a:spAutoFit/>
          </a:bodyPr>
          <a:lstStyle/>
          <a:p>
            <a:r>
              <a:rPr lang="en-US" sz="1200" dirty="0"/>
              <a:t>10/17/23</a:t>
            </a:r>
          </a:p>
        </p:txBody>
      </p:sp>
    </p:spTree>
    <p:extLst>
      <p:ext uri="{BB962C8B-B14F-4D97-AF65-F5344CB8AC3E}">
        <p14:creationId xmlns:p14="http://schemas.microsoft.com/office/powerpoint/2010/main" val="16724365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54D684-2F06-2345-8B6D-563706826F97}"/>
              </a:ext>
            </a:extLst>
          </p:cNvPr>
          <p:cNvSpPr>
            <a:spLocks noGrp="1"/>
          </p:cNvSpPr>
          <p:nvPr>
            <p:ph type="title"/>
          </p:nvPr>
        </p:nvSpPr>
        <p:spPr/>
        <p:txBody>
          <a:bodyPr/>
          <a:lstStyle/>
          <a:p>
            <a:r>
              <a:rPr lang="en-US" dirty="0"/>
              <a:t>Data Sources</a:t>
            </a:r>
          </a:p>
        </p:txBody>
      </p:sp>
      <p:sp>
        <p:nvSpPr>
          <p:cNvPr id="3" name="Content Placeholder 2">
            <a:extLst>
              <a:ext uri="{FF2B5EF4-FFF2-40B4-BE49-F238E27FC236}">
                <a16:creationId xmlns:a16="http://schemas.microsoft.com/office/drawing/2014/main" id="{0EC0A1A9-9E3B-0143-A97B-61774074714A}"/>
              </a:ext>
            </a:extLst>
          </p:cNvPr>
          <p:cNvSpPr>
            <a:spLocks noGrp="1"/>
          </p:cNvSpPr>
          <p:nvPr>
            <p:ph idx="1"/>
          </p:nvPr>
        </p:nvSpPr>
        <p:spPr/>
        <p:txBody>
          <a:bodyPr/>
          <a:lstStyle/>
          <a:p>
            <a:pPr>
              <a:buFont typeface="Wingdings" pitchFamily="2" charset="2"/>
              <a:buChar char="§"/>
            </a:pPr>
            <a:r>
              <a:rPr lang="en-US" dirty="0"/>
              <a:t>Prior year’s data (Pathway to Graduation Tracking Tool &amp; Grad Report)</a:t>
            </a:r>
          </a:p>
          <a:p>
            <a:pPr>
              <a:buFont typeface="Wingdings" pitchFamily="2" charset="2"/>
              <a:buChar char="§"/>
            </a:pPr>
            <a:r>
              <a:rPr lang="en-US" dirty="0"/>
              <a:t>PVAAS</a:t>
            </a:r>
          </a:p>
          <a:p>
            <a:pPr>
              <a:buFont typeface="Wingdings" pitchFamily="2" charset="2"/>
              <a:buChar char="§"/>
            </a:pPr>
            <a:r>
              <a:rPr lang="en-US" dirty="0"/>
              <a:t>Standardized (state and national) assessments</a:t>
            </a:r>
          </a:p>
          <a:p>
            <a:pPr>
              <a:buFont typeface="Wingdings" pitchFamily="2" charset="2"/>
              <a:buChar char="§"/>
            </a:pPr>
            <a:r>
              <a:rPr lang="en-US" dirty="0"/>
              <a:t>Local assessments </a:t>
            </a:r>
          </a:p>
          <a:p>
            <a:pPr>
              <a:buFont typeface="Wingdings" pitchFamily="2" charset="2"/>
              <a:buChar char="§"/>
            </a:pPr>
            <a:r>
              <a:rPr lang="en-US" dirty="0"/>
              <a:t>CTE hours</a:t>
            </a:r>
          </a:p>
          <a:p>
            <a:pPr>
              <a:buFont typeface="Wingdings" pitchFamily="2" charset="2"/>
              <a:buChar char="§"/>
            </a:pPr>
            <a:r>
              <a:rPr lang="en-US" dirty="0"/>
              <a:t>Qualitative feedback: students, staff, and parents/caregivers</a:t>
            </a:r>
          </a:p>
        </p:txBody>
      </p:sp>
      <p:sp>
        <p:nvSpPr>
          <p:cNvPr id="4" name="Date Placeholder 3">
            <a:extLst>
              <a:ext uri="{FF2B5EF4-FFF2-40B4-BE49-F238E27FC236}">
                <a16:creationId xmlns:a16="http://schemas.microsoft.com/office/drawing/2014/main" id="{6D18A30D-26EA-2540-8293-572E03332373}"/>
              </a:ext>
            </a:extLst>
          </p:cNvPr>
          <p:cNvSpPr>
            <a:spLocks noGrp="1"/>
          </p:cNvSpPr>
          <p:nvPr>
            <p:ph type="dt" sz="half" idx="10"/>
          </p:nvPr>
        </p:nvSpPr>
        <p:spPr/>
        <p:txBody>
          <a:bodyPr/>
          <a:lstStyle/>
          <a:p>
            <a:r>
              <a:rPr lang="en-US" dirty="0"/>
              <a:t>10/17/23</a:t>
            </a:r>
          </a:p>
          <a:p>
            <a:endParaRPr lang="en-US" dirty="0"/>
          </a:p>
        </p:txBody>
      </p:sp>
      <p:sp>
        <p:nvSpPr>
          <p:cNvPr id="5" name="Slide Number Placeholder 4">
            <a:extLst>
              <a:ext uri="{FF2B5EF4-FFF2-40B4-BE49-F238E27FC236}">
                <a16:creationId xmlns:a16="http://schemas.microsoft.com/office/drawing/2014/main" id="{620DE47F-D283-314D-85DE-41685AE88333}"/>
              </a:ext>
            </a:extLst>
          </p:cNvPr>
          <p:cNvSpPr>
            <a:spLocks noGrp="1"/>
          </p:cNvSpPr>
          <p:nvPr>
            <p:ph type="sldNum" sz="quarter" idx="12"/>
          </p:nvPr>
        </p:nvSpPr>
        <p:spPr/>
        <p:txBody>
          <a:bodyPr/>
          <a:lstStyle/>
          <a:p>
            <a:fld id="{B24F5015-3417-4B27-A586-E4CCF4D77832}" type="slidenum">
              <a:rPr lang="en-US" smtClean="0"/>
              <a:t>4</a:t>
            </a:fld>
            <a:endParaRPr lang="en-US"/>
          </a:p>
        </p:txBody>
      </p:sp>
    </p:spTree>
    <p:extLst>
      <p:ext uri="{BB962C8B-B14F-4D97-AF65-F5344CB8AC3E}">
        <p14:creationId xmlns:p14="http://schemas.microsoft.com/office/powerpoint/2010/main" val="36681501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5A32F6-4580-0941-B03A-86B80C3F16F4}"/>
              </a:ext>
            </a:extLst>
          </p:cNvPr>
          <p:cNvSpPr>
            <a:spLocks noGrp="1"/>
          </p:cNvSpPr>
          <p:nvPr>
            <p:ph type="title"/>
          </p:nvPr>
        </p:nvSpPr>
        <p:spPr/>
        <p:txBody>
          <a:bodyPr/>
          <a:lstStyle/>
          <a:p>
            <a:r>
              <a:rPr lang="en-US" dirty="0"/>
              <a:t>Looking in the Rearview Mirror</a:t>
            </a:r>
          </a:p>
        </p:txBody>
      </p:sp>
      <p:sp>
        <p:nvSpPr>
          <p:cNvPr id="3" name="Content Placeholder 2">
            <a:extLst>
              <a:ext uri="{FF2B5EF4-FFF2-40B4-BE49-F238E27FC236}">
                <a16:creationId xmlns:a16="http://schemas.microsoft.com/office/drawing/2014/main" id="{A1688DDB-6E97-144A-9332-3AC304FEFD44}"/>
              </a:ext>
            </a:extLst>
          </p:cNvPr>
          <p:cNvSpPr>
            <a:spLocks noGrp="1"/>
          </p:cNvSpPr>
          <p:nvPr>
            <p:ph idx="1"/>
          </p:nvPr>
        </p:nvSpPr>
        <p:spPr/>
        <p:txBody>
          <a:bodyPr/>
          <a:lstStyle/>
          <a:p>
            <a:pPr marL="15875" lvl="1" indent="0">
              <a:buNone/>
            </a:pPr>
            <a:r>
              <a:rPr lang="en-US" dirty="0"/>
              <a:t>Reflecting on 2023 data:</a:t>
            </a:r>
          </a:p>
          <a:p>
            <a:pPr marL="15875" lvl="1" indent="0">
              <a:buNone/>
            </a:pPr>
            <a:endParaRPr lang="en-US" dirty="0"/>
          </a:p>
          <a:p>
            <a:pPr marL="1270000" lvl="1" indent="-292100">
              <a:spcBef>
                <a:spcPts val="600"/>
              </a:spcBef>
              <a:spcAft>
                <a:spcPts val="600"/>
              </a:spcAft>
              <a:buFont typeface="Wingdings" pitchFamily="2" charset="2"/>
              <a:buChar char="§"/>
            </a:pPr>
            <a:r>
              <a:rPr lang="en-US" dirty="0"/>
              <a:t>Pathways most often achieved</a:t>
            </a:r>
          </a:p>
          <a:p>
            <a:pPr marL="1270000" lvl="1" indent="-292100">
              <a:spcBef>
                <a:spcPts val="600"/>
              </a:spcBef>
              <a:spcAft>
                <a:spcPts val="600"/>
              </a:spcAft>
              <a:buFont typeface="Wingdings" pitchFamily="2" charset="2"/>
              <a:buChar char="§"/>
            </a:pPr>
            <a:r>
              <a:rPr lang="en-US" dirty="0"/>
              <a:t>AA and EB </a:t>
            </a:r>
            <a:r>
              <a:rPr lang="en-US"/>
              <a:t>criteria were </a:t>
            </a:r>
            <a:r>
              <a:rPr lang="en-US" dirty="0"/>
              <a:t>most frequently utilized</a:t>
            </a:r>
          </a:p>
          <a:p>
            <a:pPr marL="1270000" lvl="1" indent="-292100">
              <a:spcBef>
                <a:spcPts val="600"/>
              </a:spcBef>
              <a:spcAft>
                <a:spcPts val="600"/>
              </a:spcAft>
              <a:buFont typeface="Wingdings" pitchFamily="2" charset="2"/>
              <a:buChar char="§"/>
            </a:pPr>
            <a:r>
              <a:rPr lang="en-US" dirty="0"/>
              <a:t>Students with IEPs who graduated via pathways </a:t>
            </a:r>
          </a:p>
          <a:p>
            <a:pPr marL="1270000" lvl="1" indent="-292100">
              <a:spcBef>
                <a:spcPts val="600"/>
              </a:spcBef>
              <a:spcAft>
                <a:spcPts val="600"/>
              </a:spcAft>
              <a:buFont typeface="Wingdings" pitchFamily="2" charset="2"/>
              <a:buChar char="§"/>
            </a:pPr>
            <a:r>
              <a:rPr lang="en-US" dirty="0"/>
              <a:t>Waivers numbers – extenuating circumstances versus other?</a:t>
            </a:r>
          </a:p>
          <a:p>
            <a:pPr marL="1270000" lvl="1" indent="-292100">
              <a:spcBef>
                <a:spcPts val="600"/>
              </a:spcBef>
              <a:spcAft>
                <a:spcPts val="600"/>
              </a:spcAft>
              <a:buFont typeface="Wingdings" pitchFamily="2" charset="2"/>
              <a:buChar char="§"/>
            </a:pPr>
            <a:r>
              <a:rPr lang="en-US" dirty="0"/>
              <a:t>Non-graduate numbers and partial pathway progress</a:t>
            </a:r>
          </a:p>
          <a:p>
            <a:pPr marL="977900" lvl="1" indent="0">
              <a:spcBef>
                <a:spcPts val="600"/>
              </a:spcBef>
              <a:spcAft>
                <a:spcPts val="600"/>
              </a:spcAft>
              <a:buNone/>
            </a:pPr>
            <a:endParaRPr lang="en-US" dirty="0"/>
          </a:p>
          <a:p>
            <a:pPr marL="26988" lvl="1" indent="0">
              <a:spcBef>
                <a:spcPts val="600"/>
              </a:spcBef>
              <a:spcAft>
                <a:spcPts val="600"/>
              </a:spcAft>
              <a:buNone/>
            </a:pPr>
            <a:r>
              <a:rPr lang="en-US" dirty="0">
                <a:solidFill>
                  <a:srgbClr val="FF0000"/>
                </a:solidFill>
              </a:rPr>
              <a:t>POLL</a:t>
            </a:r>
          </a:p>
          <a:p>
            <a:pPr marL="1270000" lvl="1" indent="-292100">
              <a:spcBef>
                <a:spcPts val="600"/>
              </a:spcBef>
              <a:spcAft>
                <a:spcPts val="600"/>
              </a:spcAft>
              <a:buFont typeface="Wingdings" pitchFamily="2" charset="2"/>
              <a:buChar char="§"/>
            </a:pPr>
            <a:endParaRPr lang="en-US" b="1" dirty="0">
              <a:solidFill>
                <a:srgbClr val="FF0000"/>
              </a:solidFill>
            </a:endParaRPr>
          </a:p>
        </p:txBody>
      </p:sp>
      <p:sp>
        <p:nvSpPr>
          <p:cNvPr id="4" name="Date Placeholder 3">
            <a:extLst>
              <a:ext uri="{FF2B5EF4-FFF2-40B4-BE49-F238E27FC236}">
                <a16:creationId xmlns:a16="http://schemas.microsoft.com/office/drawing/2014/main" id="{36D68DD8-7733-7746-97D3-9026B262B537}"/>
              </a:ext>
            </a:extLst>
          </p:cNvPr>
          <p:cNvSpPr>
            <a:spLocks noGrp="1"/>
          </p:cNvSpPr>
          <p:nvPr>
            <p:ph type="dt" sz="half" idx="10"/>
          </p:nvPr>
        </p:nvSpPr>
        <p:spPr/>
        <p:txBody>
          <a:bodyPr/>
          <a:lstStyle/>
          <a:p>
            <a:r>
              <a:rPr lang="en-US" dirty="0"/>
              <a:t>10/17/23</a:t>
            </a:r>
          </a:p>
        </p:txBody>
      </p:sp>
      <p:sp>
        <p:nvSpPr>
          <p:cNvPr id="5" name="Slide Number Placeholder 4">
            <a:extLst>
              <a:ext uri="{FF2B5EF4-FFF2-40B4-BE49-F238E27FC236}">
                <a16:creationId xmlns:a16="http://schemas.microsoft.com/office/drawing/2014/main" id="{5288C199-63FC-B84B-A197-044F11EDFE2D}"/>
              </a:ext>
            </a:extLst>
          </p:cNvPr>
          <p:cNvSpPr>
            <a:spLocks noGrp="1"/>
          </p:cNvSpPr>
          <p:nvPr>
            <p:ph type="sldNum" sz="quarter" idx="12"/>
          </p:nvPr>
        </p:nvSpPr>
        <p:spPr/>
        <p:txBody>
          <a:bodyPr/>
          <a:lstStyle/>
          <a:p>
            <a:fld id="{B24F5015-3417-4B27-A586-E4CCF4D77832}" type="slidenum">
              <a:rPr lang="en-US" smtClean="0"/>
              <a:t>5</a:t>
            </a:fld>
            <a:endParaRPr lang="en-US"/>
          </a:p>
        </p:txBody>
      </p:sp>
    </p:spTree>
    <p:extLst>
      <p:ext uri="{BB962C8B-B14F-4D97-AF65-F5344CB8AC3E}">
        <p14:creationId xmlns:p14="http://schemas.microsoft.com/office/powerpoint/2010/main" val="29153097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2C0AC5-840F-654F-8C0E-A5A1BDDCF17D}"/>
              </a:ext>
            </a:extLst>
          </p:cNvPr>
          <p:cNvSpPr>
            <a:spLocks noGrp="1"/>
          </p:cNvSpPr>
          <p:nvPr>
            <p:ph type="title"/>
          </p:nvPr>
        </p:nvSpPr>
        <p:spPr/>
        <p:txBody>
          <a:bodyPr/>
          <a:lstStyle/>
          <a:p>
            <a:r>
              <a:rPr lang="en-US" dirty="0"/>
              <a:t>And this data triggers these questions…</a:t>
            </a:r>
          </a:p>
        </p:txBody>
      </p:sp>
      <p:sp>
        <p:nvSpPr>
          <p:cNvPr id="3" name="Content Placeholder 2">
            <a:extLst>
              <a:ext uri="{FF2B5EF4-FFF2-40B4-BE49-F238E27FC236}">
                <a16:creationId xmlns:a16="http://schemas.microsoft.com/office/drawing/2014/main" id="{6E72F34F-1EF4-2C4C-AFAF-C10EAE98098F}"/>
              </a:ext>
            </a:extLst>
          </p:cNvPr>
          <p:cNvSpPr>
            <a:spLocks noGrp="1"/>
          </p:cNvSpPr>
          <p:nvPr>
            <p:ph idx="1"/>
          </p:nvPr>
        </p:nvSpPr>
        <p:spPr/>
        <p:txBody>
          <a:bodyPr>
            <a:normAutofit fontScale="85000" lnSpcReduction="10000"/>
          </a:bodyPr>
          <a:lstStyle/>
          <a:p>
            <a:r>
              <a:rPr lang="en-US" dirty="0"/>
              <a:t>Do we need to offer additional opportunities for meeting criteria?</a:t>
            </a:r>
          </a:p>
          <a:p>
            <a:r>
              <a:rPr lang="en-US" dirty="0"/>
              <a:t>What seemingly reachable options are underutilized?</a:t>
            </a:r>
          </a:p>
          <a:p>
            <a:pPr lvl="1"/>
            <a:r>
              <a:rPr lang="en-US" dirty="0"/>
              <a:t>Accessibility</a:t>
            </a:r>
          </a:p>
          <a:p>
            <a:pPr lvl="1"/>
            <a:r>
              <a:rPr lang="en-US" sz="2400" dirty="0"/>
              <a:t>Timing (e.g., day/hour, scheduling – too late/conflicts, artifact delay)?</a:t>
            </a:r>
          </a:p>
          <a:p>
            <a:pPr lvl="1"/>
            <a:r>
              <a:rPr lang="en-US" sz="2400" dirty="0"/>
              <a:t>Fees</a:t>
            </a:r>
          </a:p>
          <a:p>
            <a:pPr lvl="1"/>
            <a:r>
              <a:rPr lang="en-US" sz="2400" dirty="0"/>
              <a:t>Transportation</a:t>
            </a:r>
          </a:p>
          <a:p>
            <a:pPr lvl="1"/>
            <a:r>
              <a:rPr lang="en-US" sz="2400" dirty="0"/>
              <a:t>Language</a:t>
            </a:r>
          </a:p>
          <a:p>
            <a:pPr lvl="1"/>
            <a:r>
              <a:rPr lang="en-US" sz="2400" dirty="0"/>
              <a:t>Pre-requisites/conditions (e.g., # credits, minimum GPA)</a:t>
            </a:r>
            <a:endParaRPr lang="en-US" dirty="0"/>
          </a:p>
          <a:p>
            <a:r>
              <a:rPr lang="en-US" dirty="0"/>
              <a:t>Do we need to look at our IEP population and their journey?</a:t>
            </a:r>
          </a:p>
          <a:p>
            <a:r>
              <a:rPr lang="en-US" dirty="0"/>
              <a:t>Do we need to examine the number of OTHER waivers to set up for success?</a:t>
            </a:r>
          </a:p>
          <a:p>
            <a:r>
              <a:rPr lang="en-US" dirty="0"/>
              <a:t>Do we need stronger supports for the at-risk population?</a:t>
            </a:r>
          </a:p>
          <a:p>
            <a:pPr marL="0" indent="0">
              <a:buNone/>
            </a:pPr>
            <a:r>
              <a:rPr lang="en-US" dirty="0">
                <a:solidFill>
                  <a:srgbClr val="FF0000"/>
                </a:solidFill>
              </a:rPr>
              <a:t>POLL</a:t>
            </a:r>
          </a:p>
          <a:p>
            <a:pPr marL="0" indent="0">
              <a:buNone/>
            </a:pPr>
            <a:endParaRPr lang="en-US" dirty="0"/>
          </a:p>
        </p:txBody>
      </p:sp>
      <p:sp>
        <p:nvSpPr>
          <p:cNvPr id="4" name="Date Placeholder 3">
            <a:extLst>
              <a:ext uri="{FF2B5EF4-FFF2-40B4-BE49-F238E27FC236}">
                <a16:creationId xmlns:a16="http://schemas.microsoft.com/office/drawing/2014/main" id="{A987837A-B89D-B944-BEAE-555C6AE5985A}"/>
              </a:ext>
            </a:extLst>
          </p:cNvPr>
          <p:cNvSpPr>
            <a:spLocks noGrp="1"/>
          </p:cNvSpPr>
          <p:nvPr>
            <p:ph type="dt" sz="half" idx="10"/>
          </p:nvPr>
        </p:nvSpPr>
        <p:spPr/>
        <p:txBody>
          <a:bodyPr/>
          <a:lstStyle/>
          <a:p>
            <a:r>
              <a:rPr lang="en-US" dirty="0"/>
              <a:t>10/17/23</a:t>
            </a:r>
          </a:p>
          <a:p>
            <a:endParaRPr lang="en-US" dirty="0"/>
          </a:p>
        </p:txBody>
      </p:sp>
      <p:sp>
        <p:nvSpPr>
          <p:cNvPr id="5" name="Slide Number Placeholder 4">
            <a:extLst>
              <a:ext uri="{FF2B5EF4-FFF2-40B4-BE49-F238E27FC236}">
                <a16:creationId xmlns:a16="http://schemas.microsoft.com/office/drawing/2014/main" id="{F17E8B6E-9384-1443-80B2-7AF5E78FCD17}"/>
              </a:ext>
            </a:extLst>
          </p:cNvPr>
          <p:cNvSpPr>
            <a:spLocks noGrp="1"/>
          </p:cNvSpPr>
          <p:nvPr>
            <p:ph type="sldNum" sz="quarter" idx="12"/>
          </p:nvPr>
        </p:nvSpPr>
        <p:spPr/>
        <p:txBody>
          <a:bodyPr/>
          <a:lstStyle/>
          <a:p>
            <a:fld id="{B24F5015-3417-4B27-A586-E4CCF4D77832}" type="slidenum">
              <a:rPr lang="en-US" smtClean="0"/>
              <a:t>6</a:t>
            </a:fld>
            <a:endParaRPr lang="en-US"/>
          </a:p>
        </p:txBody>
      </p:sp>
    </p:spTree>
    <p:extLst>
      <p:ext uri="{BB962C8B-B14F-4D97-AF65-F5344CB8AC3E}">
        <p14:creationId xmlns:p14="http://schemas.microsoft.com/office/powerpoint/2010/main" val="25056856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778F17-7C65-2D44-BA32-ED686B747EC8}"/>
              </a:ext>
            </a:extLst>
          </p:cNvPr>
          <p:cNvSpPr>
            <a:spLocks noGrp="1"/>
          </p:cNvSpPr>
          <p:nvPr>
            <p:ph type="title"/>
          </p:nvPr>
        </p:nvSpPr>
        <p:spPr/>
        <p:txBody>
          <a:bodyPr/>
          <a:lstStyle/>
          <a:p>
            <a:r>
              <a:rPr lang="en-US" dirty="0"/>
              <a:t>Communication</a:t>
            </a:r>
          </a:p>
        </p:txBody>
      </p:sp>
      <p:sp>
        <p:nvSpPr>
          <p:cNvPr id="3" name="Content Placeholder 2">
            <a:extLst>
              <a:ext uri="{FF2B5EF4-FFF2-40B4-BE49-F238E27FC236}">
                <a16:creationId xmlns:a16="http://schemas.microsoft.com/office/drawing/2014/main" id="{11A16D65-C428-CF4A-A7F0-712CE6F188EC}"/>
              </a:ext>
            </a:extLst>
          </p:cNvPr>
          <p:cNvSpPr>
            <a:spLocks noGrp="1"/>
          </p:cNvSpPr>
          <p:nvPr>
            <p:ph idx="1"/>
          </p:nvPr>
        </p:nvSpPr>
        <p:spPr/>
        <p:txBody>
          <a:bodyPr>
            <a:normAutofit lnSpcReduction="10000"/>
          </a:bodyPr>
          <a:lstStyle/>
          <a:p>
            <a:pPr>
              <a:buFont typeface="Wingdings" pitchFamily="2" charset="2"/>
              <a:buChar char="§"/>
            </a:pPr>
            <a:r>
              <a:rPr lang="en-US" dirty="0"/>
              <a:t>When do we inform students and parents of the statewide graduation  requirements?</a:t>
            </a:r>
          </a:p>
          <a:p>
            <a:pPr>
              <a:buFont typeface="Wingdings" pitchFamily="2" charset="2"/>
              <a:buChar char="§"/>
            </a:pPr>
            <a:r>
              <a:rPr lang="en-US" dirty="0"/>
              <a:t>Do we (teacher, administrator, school counselor) meet one to one with students to review Keystone Exam performance?</a:t>
            </a:r>
          </a:p>
          <a:p>
            <a:pPr>
              <a:buFont typeface="Wingdings" pitchFamily="2" charset="2"/>
              <a:buChar char="§"/>
            </a:pPr>
            <a:r>
              <a:rPr lang="en-US" dirty="0"/>
              <a:t>How often do we communicate to parents? To students?</a:t>
            </a:r>
          </a:p>
          <a:p>
            <a:pPr>
              <a:buFont typeface="Wingdings" pitchFamily="2" charset="2"/>
              <a:buChar char="§"/>
            </a:pPr>
            <a:r>
              <a:rPr lang="en-US" dirty="0"/>
              <a:t>At what grade do we begin to plan for pathways?</a:t>
            </a:r>
          </a:p>
          <a:p>
            <a:pPr>
              <a:buFont typeface="Wingdings" pitchFamily="2" charset="2"/>
              <a:buChar char="§"/>
            </a:pPr>
            <a:r>
              <a:rPr lang="en-US" sz="2800" dirty="0"/>
              <a:t>Do we communicate </a:t>
            </a:r>
            <a:r>
              <a:rPr lang="en-US" dirty="0"/>
              <a:t>within our business community </a:t>
            </a:r>
            <a:r>
              <a:rPr lang="en-US" sz="2800" dirty="0"/>
              <a:t>to offer new options (e.g., forming partnerships with community businesses to offer work-based learning experiences)?</a:t>
            </a:r>
          </a:p>
          <a:p>
            <a:pPr marL="0" indent="0">
              <a:buNone/>
            </a:pPr>
            <a:r>
              <a:rPr lang="en-US" dirty="0">
                <a:solidFill>
                  <a:srgbClr val="FF0000"/>
                </a:solidFill>
              </a:rPr>
              <a:t>POLL</a:t>
            </a:r>
          </a:p>
          <a:p>
            <a:pPr marL="0" indent="0">
              <a:buNone/>
            </a:pPr>
            <a:endParaRPr lang="en-US" sz="2800" dirty="0"/>
          </a:p>
          <a:p>
            <a:pPr>
              <a:buFont typeface="Wingdings" pitchFamily="2" charset="2"/>
              <a:buChar char="§"/>
            </a:pPr>
            <a:endParaRPr lang="en-US" dirty="0"/>
          </a:p>
        </p:txBody>
      </p:sp>
      <p:sp>
        <p:nvSpPr>
          <p:cNvPr id="4" name="Date Placeholder 3">
            <a:extLst>
              <a:ext uri="{FF2B5EF4-FFF2-40B4-BE49-F238E27FC236}">
                <a16:creationId xmlns:a16="http://schemas.microsoft.com/office/drawing/2014/main" id="{33B2A05E-A30C-964C-B872-4C7B81C0EB3F}"/>
              </a:ext>
            </a:extLst>
          </p:cNvPr>
          <p:cNvSpPr>
            <a:spLocks noGrp="1"/>
          </p:cNvSpPr>
          <p:nvPr>
            <p:ph type="dt" sz="half" idx="10"/>
          </p:nvPr>
        </p:nvSpPr>
        <p:spPr/>
        <p:txBody>
          <a:bodyPr/>
          <a:lstStyle/>
          <a:p>
            <a:r>
              <a:rPr lang="en-US" dirty="0"/>
              <a:t>10/17/23</a:t>
            </a:r>
          </a:p>
          <a:p>
            <a:endParaRPr lang="en-US" dirty="0"/>
          </a:p>
        </p:txBody>
      </p:sp>
      <p:sp>
        <p:nvSpPr>
          <p:cNvPr id="5" name="Slide Number Placeholder 4">
            <a:extLst>
              <a:ext uri="{FF2B5EF4-FFF2-40B4-BE49-F238E27FC236}">
                <a16:creationId xmlns:a16="http://schemas.microsoft.com/office/drawing/2014/main" id="{C2A9BD27-8487-EA48-9506-DB1E417BF935}"/>
              </a:ext>
            </a:extLst>
          </p:cNvPr>
          <p:cNvSpPr>
            <a:spLocks noGrp="1"/>
          </p:cNvSpPr>
          <p:nvPr>
            <p:ph type="sldNum" sz="quarter" idx="12"/>
          </p:nvPr>
        </p:nvSpPr>
        <p:spPr/>
        <p:txBody>
          <a:bodyPr/>
          <a:lstStyle/>
          <a:p>
            <a:fld id="{B24F5015-3417-4B27-A586-E4CCF4D77832}" type="slidenum">
              <a:rPr lang="en-US" smtClean="0"/>
              <a:t>7</a:t>
            </a:fld>
            <a:endParaRPr lang="en-US"/>
          </a:p>
        </p:txBody>
      </p:sp>
    </p:spTree>
    <p:extLst>
      <p:ext uri="{BB962C8B-B14F-4D97-AF65-F5344CB8AC3E}">
        <p14:creationId xmlns:p14="http://schemas.microsoft.com/office/powerpoint/2010/main" val="905534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8959D6-F93E-CCB0-EDF2-4B41AB20C812}"/>
              </a:ext>
            </a:extLst>
          </p:cNvPr>
          <p:cNvSpPr>
            <a:spLocks noGrp="1"/>
          </p:cNvSpPr>
          <p:nvPr>
            <p:ph type="title"/>
          </p:nvPr>
        </p:nvSpPr>
        <p:spPr>
          <a:xfrm>
            <a:off x="838200" y="195262"/>
            <a:ext cx="10515600" cy="1325563"/>
          </a:xfrm>
        </p:spPr>
        <p:txBody>
          <a:bodyPr/>
          <a:lstStyle/>
          <a:p>
            <a:r>
              <a:rPr lang="en-US" dirty="0"/>
              <a:t>School Culture</a:t>
            </a:r>
          </a:p>
        </p:txBody>
      </p:sp>
      <p:sp>
        <p:nvSpPr>
          <p:cNvPr id="5" name="Slide Number Placeholder 4">
            <a:extLst>
              <a:ext uri="{FF2B5EF4-FFF2-40B4-BE49-F238E27FC236}">
                <a16:creationId xmlns:a16="http://schemas.microsoft.com/office/drawing/2014/main" id="{32C61897-00CD-D66D-F488-F460AE3A4AE9}"/>
              </a:ext>
            </a:extLst>
          </p:cNvPr>
          <p:cNvSpPr>
            <a:spLocks noGrp="1"/>
          </p:cNvSpPr>
          <p:nvPr>
            <p:ph type="sldNum" sz="quarter" idx="12"/>
          </p:nvPr>
        </p:nvSpPr>
        <p:spPr/>
        <p:txBody>
          <a:bodyPr/>
          <a:lstStyle/>
          <a:p>
            <a:fld id="{B24F5015-3417-4B27-A586-E4CCF4D77832}" type="slidenum">
              <a:rPr lang="en-US" smtClean="0"/>
              <a:t>8</a:t>
            </a:fld>
            <a:endParaRPr lang="en-US"/>
          </a:p>
        </p:txBody>
      </p:sp>
      <p:sp>
        <p:nvSpPr>
          <p:cNvPr id="9" name="Content Placeholder 8">
            <a:extLst>
              <a:ext uri="{FF2B5EF4-FFF2-40B4-BE49-F238E27FC236}">
                <a16:creationId xmlns:a16="http://schemas.microsoft.com/office/drawing/2014/main" id="{2A0AB90B-CBD9-243B-A45E-9E62A999734B}"/>
              </a:ext>
            </a:extLst>
          </p:cNvPr>
          <p:cNvSpPr>
            <a:spLocks noGrp="1"/>
          </p:cNvSpPr>
          <p:nvPr>
            <p:ph idx="1"/>
          </p:nvPr>
        </p:nvSpPr>
        <p:spPr>
          <a:xfrm>
            <a:off x="838200" y="1520825"/>
            <a:ext cx="10515600" cy="4351338"/>
          </a:xfrm>
        </p:spPr>
        <p:txBody>
          <a:bodyPr>
            <a:normAutofit fontScale="92500"/>
          </a:bodyPr>
          <a:lstStyle/>
          <a:p>
            <a:pPr>
              <a:buFont typeface="Wingdings" panose="05000000000000000000" pitchFamily="2" charset="2"/>
              <a:buChar char="§"/>
            </a:pPr>
            <a:r>
              <a:rPr lang="en-US" dirty="0"/>
              <a:t>Natural linkages to IRCs in coursework</a:t>
            </a:r>
          </a:p>
          <a:p>
            <a:pPr>
              <a:buFont typeface="Wingdings" panose="05000000000000000000" pitchFamily="2" charset="2"/>
              <a:buChar char="§"/>
            </a:pPr>
            <a:r>
              <a:rPr lang="en-US" dirty="0"/>
              <a:t>Service-learning projects requirements (middle level?)</a:t>
            </a:r>
          </a:p>
          <a:p>
            <a:pPr>
              <a:buFont typeface="Wingdings" panose="05000000000000000000" pitchFamily="2" charset="2"/>
              <a:buChar char="§"/>
            </a:pPr>
            <a:r>
              <a:rPr lang="en-US" dirty="0"/>
              <a:t>ASVAB option</a:t>
            </a:r>
          </a:p>
          <a:p>
            <a:pPr>
              <a:buFont typeface="Wingdings" panose="05000000000000000000" pitchFamily="2" charset="2"/>
              <a:buChar char="§"/>
            </a:pPr>
            <a:r>
              <a:rPr lang="en-US" dirty="0"/>
              <a:t>NCAA approved classes </a:t>
            </a:r>
          </a:p>
          <a:p>
            <a:pPr>
              <a:buFont typeface="Wingdings" panose="05000000000000000000" pitchFamily="2" charset="2"/>
              <a:buChar char="§"/>
            </a:pPr>
            <a:r>
              <a:rPr lang="en-US" dirty="0"/>
              <a:t>Keystone Exam performance review</a:t>
            </a:r>
          </a:p>
          <a:p>
            <a:pPr>
              <a:buFont typeface="Wingdings" panose="05000000000000000000" pitchFamily="2" charset="2"/>
              <a:buChar char="§"/>
            </a:pPr>
            <a:r>
              <a:rPr lang="en-US" dirty="0"/>
              <a:t>Tutoring/remediation</a:t>
            </a:r>
          </a:p>
          <a:p>
            <a:pPr>
              <a:buFont typeface="Wingdings" panose="05000000000000000000" pitchFamily="2" charset="2"/>
              <a:buChar char="§"/>
            </a:pPr>
            <a:r>
              <a:rPr lang="en-US" dirty="0"/>
              <a:t>Financial considerations</a:t>
            </a:r>
          </a:p>
          <a:p>
            <a:pPr>
              <a:buFont typeface="Wingdings" panose="05000000000000000000" pitchFamily="2" charset="2"/>
              <a:buChar char="§"/>
            </a:pPr>
            <a:r>
              <a:rPr lang="en-US" dirty="0"/>
              <a:t>E</a:t>
            </a:r>
            <a:r>
              <a:rPr lang="en-US" sz="2800" dirty="0"/>
              <a:t>xtra-curricular/special offerings (e.g., service-learning club, day of service)</a:t>
            </a:r>
          </a:p>
          <a:p>
            <a:pPr marL="0" indent="0">
              <a:buNone/>
            </a:pPr>
            <a:r>
              <a:rPr lang="en-US" dirty="0">
                <a:solidFill>
                  <a:srgbClr val="FF0000"/>
                </a:solidFill>
              </a:rPr>
              <a:t>CHAT RESPONSE</a:t>
            </a:r>
          </a:p>
          <a:p>
            <a:pPr marL="0" indent="0">
              <a:buNone/>
            </a:pPr>
            <a:endParaRPr lang="en-US" sz="2800" dirty="0"/>
          </a:p>
        </p:txBody>
      </p:sp>
      <p:sp>
        <p:nvSpPr>
          <p:cNvPr id="7" name="Date Placeholder 3">
            <a:extLst>
              <a:ext uri="{FF2B5EF4-FFF2-40B4-BE49-F238E27FC236}">
                <a16:creationId xmlns:a16="http://schemas.microsoft.com/office/drawing/2014/main" id="{EB70739A-B98B-4042-9404-B9C61AAA2617}"/>
              </a:ext>
            </a:extLst>
          </p:cNvPr>
          <p:cNvSpPr>
            <a:spLocks noGrp="1"/>
          </p:cNvSpPr>
          <p:nvPr>
            <p:ph type="dt" sz="half" idx="10"/>
          </p:nvPr>
        </p:nvSpPr>
        <p:spPr>
          <a:xfrm>
            <a:off x="838200" y="6356350"/>
            <a:ext cx="2743200" cy="365125"/>
          </a:xfrm>
        </p:spPr>
        <p:txBody>
          <a:bodyPr/>
          <a:lstStyle/>
          <a:p>
            <a:r>
              <a:rPr lang="en-US" dirty="0"/>
              <a:t>10/17/23</a:t>
            </a:r>
          </a:p>
          <a:p>
            <a:endParaRPr lang="en-US" dirty="0"/>
          </a:p>
        </p:txBody>
      </p:sp>
    </p:spTree>
    <p:extLst>
      <p:ext uri="{BB962C8B-B14F-4D97-AF65-F5344CB8AC3E}">
        <p14:creationId xmlns:p14="http://schemas.microsoft.com/office/powerpoint/2010/main" val="5588490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8959D6-F93E-CCB0-EDF2-4B41AB20C812}"/>
              </a:ext>
            </a:extLst>
          </p:cNvPr>
          <p:cNvSpPr>
            <a:spLocks noGrp="1"/>
          </p:cNvSpPr>
          <p:nvPr>
            <p:ph type="title"/>
          </p:nvPr>
        </p:nvSpPr>
        <p:spPr>
          <a:xfrm>
            <a:off x="838200" y="195262"/>
            <a:ext cx="10515600" cy="1325563"/>
          </a:xfrm>
        </p:spPr>
        <p:txBody>
          <a:bodyPr/>
          <a:lstStyle/>
          <a:p>
            <a:r>
              <a:rPr lang="en-US" dirty="0"/>
              <a:t>School Culture Chat Response</a:t>
            </a:r>
          </a:p>
        </p:txBody>
      </p:sp>
      <p:sp>
        <p:nvSpPr>
          <p:cNvPr id="5" name="Slide Number Placeholder 4">
            <a:extLst>
              <a:ext uri="{FF2B5EF4-FFF2-40B4-BE49-F238E27FC236}">
                <a16:creationId xmlns:a16="http://schemas.microsoft.com/office/drawing/2014/main" id="{32C61897-00CD-D66D-F488-F460AE3A4AE9}"/>
              </a:ext>
            </a:extLst>
          </p:cNvPr>
          <p:cNvSpPr>
            <a:spLocks noGrp="1"/>
          </p:cNvSpPr>
          <p:nvPr>
            <p:ph type="sldNum" sz="quarter" idx="12"/>
          </p:nvPr>
        </p:nvSpPr>
        <p:spPr/>
        <p:txBody>
          <a:bodyPr/>
          <a:lstStyle/>
          <a:p>
            <a:fld id="{B24F5015-3417-4B27-A586-E4CCF4D77832}" type="slidenum">
              <a:rPr lang="en-US" smtClean="0"/>
              <a:t>9</a:t>
            </a:fld>
            <a:endParaRPr lang="en-US"/>
          </a:p>
        </p:txBody>
      </p:sp>
      <p:sp>
        <p:nvSpPr>
          <p:cNvPr id="9" name="Content Placeholder 8">
            <a:extLst>
              <a:ext uri="{FF2B5EF4-FFF2-40B4-BE49-F238E27FC236}">
                <a16:creationId xmlns:a16="http://schemas.microsoft.com/office/drawing/2014/main" id="{2A0AB90B-CBD9-243B-A45E-9E62A999734B}"/>
              </a:ext>
            </a:extLst>
          </p:cNvPr>
          <p:cNvSpPr>
            <a:spLocks noGrp="1"/>
          </p:cNvSpPr>
          <p:nvPr>
            <p:ph idx="1"/>
          </p:nvPr>
        </p:nvSpPr>
        <p:spPr>
          <a:xfrm>
            <a:off x="838200" y="1520825"/>
            <a:ext cx="10515600" cy="4351338"/>
          </a:xfrm>
        </p:spPr>
        <p:txBody>
          <a:bodyPr>
            <a:normAutofit/>
          </a:bodyPr>
          <a:lstStyle/>
          <a:p>
            <a:pPr marL="0" marR="0" indent="0">
              <a:spcBef>
                <a:spcPts val="0"/>
              </a:spcBef>
              <a:spcAft>
                <a:spcPts val="0"/>
              </a:spcAft>
              <a:buNone/>
            </a:pPr>
            <a:endParaRPr lang="en-US" b="1"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b="1" dirty="0">
                <a:effectLst/>
                <a:latin typeface="Calibri" panose="020F0502020204030204" pitchFamily="34" charset="0"/>
                <a:ea typeface="Calibri" panose="020F0502020204030204" pitchFamily="34" charset="0"/>
                <a:cs typeface="Times New Roman" panose="02020603050405020304" pitchFamily="18" charset="0"/>
              </a:rPr>
              <a:t>Meeting Grad Pathway (short answer)</a:t>
            </a:r>
          </a:p>
          <a:p>
            <a:pPr marL="0" marR="0" indent="0">
              <a:spcBef>
                <a:spcPts val="0"/>
              </a:spcBef>
              <a:spcAft>
                <a:spcPts val="0"/>
              </a:spcAft>
              <a:buNone/>
            </a:pP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R="0">
              <a:spcBef>
                <a:spcPts val="0"/>
              </a:spcBef>
              <a:spcAft>
                <a:spcPts val="0"/>
              </a:spcAft>
              <a:buFont typeface="Wingdings" pitchFamily="2" charset="2"/>
              <a:buChar char="§"/>
            </a:pPr>
            <a:r>
              <a:rPr lang="en-US" dirty="0">
                <a:effectLst/>
                <a:latin typeface="Calibri" panose="020F0502020204030204" pitchFamily="34" charset="0"/>
                <a:ea typeface="Calibri" panose="020F0502020204030204" pitchFamily="34" charset="0"/>
                <a:cs typeface="Times New Roman" panose="02020603050405020304" pitchFamily="18" charset="0"/>
              </a:rPr>
              <a:t>Share a successful practice or program that promoted access to meeting a graduation pathway.  </a:t>
            </a:r>
          </a:p>
          <a:p>
            <a:pPr marR="0">
              <a:spcBef>
                <a:spcPts val="0"/>
              </a:spcBef>
              <a:spcAft>
                <a:spcPts val="0"/>
              </a:spcAft>
              <a:buFont typeface="Wingdings" pitchFamily="2" charset="2"/>
              <a:buChar char="§"/>
            </a:pP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indent="0" algn="ctr">
              <a:spcBef>
                <a:spcPts val="0"/>
              </a:spcBef>
              <a:spcAft>
                <a:spcPts val="0"/>
              </a:spcAft>
              <a:buNone/>
            </a:pPr>
            <a:r>
              <a:rPr lang="en-US"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DROP YOUR RESPONSE IN THE CHAT!</a:t>
            </a:r>
          </a:p>
          <a:p>
            <a:pPr marL="0" marR="0" indent="0">
              <a:spcBef>
                <a:spcPts val="0"/>
              </a:spcBef>
              <a:spcAft>
                <a:spcPts val="0"/>
              </a:spcAft>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2800" dirty="0"/>
          </a:p>
        </p:txBody>
      </p:sp>
      <p:sp>
        <p:nvSpPr>
          <p:cNvPr id="7" name="Date Placeholder 3">
            <a:extLst>
              <a:ext uri="{FF2B5EF4-FFF2-40B4-BE49-F238E27FC236}">
                <a16:creationId xmlns:a16="http://schemas.microsoft.com/office/drawing/2014/main" id="{EB70739A-B98B-4042-9404-B9C61AAA2617}"/>
              </a:ext>
            </a:extLst>
          </p:cNvPr>
          <p:cNvSpPr>
            <a:spLocks noGrp="1"/>
          </p:cNvSpPr>
          <p:nvPr>
            <p:ph type="dt" sz="half" idx="10"/>
          </p:nvPr>
        </p:nvSpPr>
        <p:spPr>
          <a:xfrm>
            <a:off x="838200" y="6356350"/>
            <a:ext cx="2743200" cy="365125"/>
          </a:xfrm>
        </p:spPr>
        <p:txBody>
          <a:bodyPr/>
          <a:lstStyle/>
          <a:p>
            <a:r>
              <a:rPr lang="en-US" dirty="0"/>
              <a:t>10/17/23</a:t>
            </a:r>
          </a:p>
          <a:p>
            <a:endParaRPr lang="en-US" dirty="0"/>
          </a:p>
        </p:txBody>
      </p:sp>
    </p:spTree>
    <p:extLst>
      <p:ext uri="{BB962C8B-B14F-4D97-AF65-F5344CB8AC3E}">
        <p14:creationId xmlns:p14="http://schemas.microsoft.com/office/powerpoint/2010/main" val="285086324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45745096E880943ACB0FE4084512437" ma:contentTypeVersion="13" ma:contentTypeDescription="Create a new document." ma:contentTypeScope="" ma:versionID="60aa1b27530aed6876dc73b340de09e3">
  <xsd:schema xmlns:xsd="http://www.w3.org/2001/XMLSchema" xmlns:xs="http://www.w3.org/2001/XMLSchema" xmlns:p="http://schemas.microsoft.com/office/2006/metadata/properties" xmlns:ns2="f1c7bf0e-1cb0-48f8-99df-6e3f20f315ba" targetNamespace="http://schemas.microsoft.com/office/2006/metadata/properties" ma:root="true" ma:fieldsID="c2e208f0d06b82c83284b9b87c653362" ns2:_="">
    <xsd:import namespace="f1c7bf0e-1cb0-48f8-99df-6e3f20f315ba"/>
    <xsd:element name="properties">
      <xsd:complexType>
        <xsd:sequence>
          <xsd:element name="documentManagement">
            <xsd:complexType>
              <xsd:all>
                <xsd:element ref="ns2:Group"/>
                <xsd:element ref="ns2:Document_x0020_Type" minOccurs="0"/>
                <xsd:element ref="ns2:Document_x0020_Type_x0020_II" minOccurs="0"/>
                <xsd:element ref="ns2:Category" minOccurs="0"/>
                <xsd:element ref="ns2:Month" minOccurs="0"/>
                <xsd:element ref="ns2:Author0" minOccurs="0"/>
                <xsd:element ref="ns2:Year" minOccurs="0"/>
                <xsd:element ref="ns2:To_x0020_Be_x0020_Deleted_x003f_"/>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1c7bf0e-1cb0-48f8-99df-6e3f20f315ba" elementFormDefault="qualified">
    <xsd:import namespace="http://schemas.microsoft.com/office/2006/documentManagement/types"/>
    <xsd:import namespace="http://schemas.microsoft.com/office/infopath/2007/PartnerControls"/>
    <xsd:element name="Group" ma:index="2" ma:displayName="Group" ma:default="Select..." ma:format="Dropdown" ma:internalName="Group">
      <xsd:simpleType>
        <xsd:restriction base="dms:Choice">
          <xsd:enumeration value="Select..."/>
          <xsd:enumeration value="PDE Highlights"/>
          <xsd:enumeration value="Transition"/>
          <xsd:enumeration value="COVID-19"/>
          <xsd:enumeration value="Getting My Job Done"/>
          <xsd:enumeration value="Internal Controls"/>
          <xsd:enumeration value="My Professional Growth"/>
          <xsd:enumeration value="My Personal Stuff"/>
          <xsd:enumeration value="My Work Place"/>
          <xsd:enumeration value="Health Safety and Security"/>
          <xsd:enumeration value="Management Services"/>
          <xsd:enumeration value="Penn Link"/>
          <xsd:enumeration value="Accessibility"/>
        </xsd:restriction>
      </xsd:simpleType>
    </xsd:element>
    <xsd:element name="Document_x0020_Type" ma:index="3" nillable="true" ma:displayName="Document Type I" ma:default="Select..." ma:format="Dropdown" ma:internalName="Document_x0020_Type">
      <xsd:simpleType>
        <xsd:restriction base="dms:Choice">
          <xsd:enumeration value="Select..."/>
          <xsd:enumeration value="COVID-HR"/>
          <xsd:enumeration value="COVID-IT"/>
          <xsd:enumeration value="COVID-Budget"/>
          <xsd:enumeration value="COVID-Resources"/>
          <xsd:enumeration value="Accessibility"/>
          <xsd:enumeration value="Admin Policies"/>
          <xsd:enumeration value="Electronic Personnel Action Request (ePAR)"/>
          <xsd:enumeration value="Emergency Evacuation Plan"/>
          <xsd:enumeration value="Employee"/>
          <xsd:enumeration value="Health, Safety &amp; Security"/>
          <xsd:enumeration value="HR Transition"/>
          <xsd:enumeration value="IT Transition"/>
          <xsd:enumeration value="Leave/AWS"/>
          <xsd:enumeration value="Miscellaneous"/>
          <xsd:enumeration value="Parking"/>
          <xsd:enumeration value="Pay and Benefits"/>
          <xsd:enumeration value="PDE Academy"/>
          <xsd:enumeration value="Supervisor"/>
        </xsd:restriction>
      </xsd:simpleType>
    </xsd:element>
    <xsd:element name="Document_x0020_Type_x0020_II" ma:index="4" nillable="true" ma:displayName="Document Type II" ma:default="Select..." ma:format="Dropdown" ma:internalName="Document_x0020_Type_x0020_II">
      <xsd:simpleType>
        <xsd:restriction base="dms:Choice">
          <xsd:enumeration value="Select..."/>
          <xsd:enumeration value="Accessibility"/>
          <xsd:enumeration value="Admin Policies"/>
          <xsd:enumeration value="Electronic Personnel Action Request (ePAR)"/>
          <xsd:enumeration value="Emergency Evacuation Plan"/>
          <xsd:enumeration value="Employee"/>
          <xsd:enumeration value="Health, Safety &amp; Security"/>
          <xsd:enumeration value="HR Transition"/>
          <xsd:enumeration value="IT Transition"/>
          <xsd:enumeration value="Leave/AWS"/>
          <xsd:enumeration value="Miscellaneous"/>
          <xsd:enumeration value="Parking"/>
          <xsd:enumeration value="Pay and Benefits"/>
          <xsd:enumeration value="PDE Academy"/>
          <xsd:enumeration value="Supervisor"/>
          <xsd:enumeration value="Zoom"/>
        </xsd:restriction>
      </xsd:simpleType>
    </xsd:element>
    <xsd:element name="Category" ma:index="5" nillable="true" ma:displayName="Category" ma:default="Select..." ma:format="Dropdown" ma:internalName="Category">
      <xsd:simpleType>
        <xsd:restriction base="dms:Choice">
          <xsd:enumeration value="Select..."/>
          <xsd:enumeration value="1. Active Shooter"/>
          <xsd:enumeration value="2. AED/Medical Emergencies"/>
          <xsd:enumeration value="3. Emergency Evacuation/Emergency Preparedness"/>
          <xsd:enumeration value="4. Accidents"/>
          <xsd:enumeration value="5. Safety Goals /Personal Safety"/>
          <xsd:enumeration value="6. Health, Wellness and Fitness"/>
          <xsd:enumeration value="7. Security/ID Badge"/>
          <xsd:enumeration value="8. Worker's Compensation"/>
          <xsd:enumeration value="9. Additional Resources"/>
          <xsd:enumeration value="Employee"/>
          <xsd:enumeration value="Supervisor"/>
          <xsd:enumeration value="Year 2022"/>
          <xsd:enumeration value="Year 2021"/>
          <xsd:enumeration value="Year 2020"/>
          <xsd:enumeration value="Year 2019"/>
          <xsd:enumeration value="Year 2018"/>
          <xsd:enumeration value="Year 2017"/>
          <xsd:enumeration value="Year 2016"/>
          <xsd:enumeration value="Year 2015"/>
          <xsd:enumeration value="Year 2014"/>
          <xsd:enumeration value="Year 2013"/>
          <xsd:enumeration value="Year 2012"/>
          <xsd:enumeration value="Year 2011"/>
        </xsd:restriction>
      </xsd:simpleType>
    </xsd:element>
    <xsd:element name="Month" ma:index="12" nillable="true" ma:displayName="Month" ma:default="Select..." ma:format="Dropdown" ma:internalName="Month">
      <xsd:simpleType>
        <xsd:restriction base="dms:Choice">
          <xsd:enumeration value="Select..."/>
          <xsd:enumeration value="01 - January"/>
          <xsd:enumeration value="02 - February"/>
          <xsd:enumeration value="03 - March"/>
          <xsd:enumeration value="04 - April"/>
          <xsd:enumeration value="05 - May"/>
          <xsd:enumeration value="06 - June"/>
          <xsd:enumeration value="07 - July"/>
          <xsd:enumeration value="08 - August"/>
          <xsd:enumeration value="09 - September"/>
          <xsd:enumeration value="10 - October"/>
          <xsd:enumeration value="11 - November"/>
          <xsd:enumeration value="12 - December"/>
        </xsd:restriction>
      </xsd:simpleType>
    </xsd:element>
    <xsd:element name="Author0" ma:index="13" nillable="true" ma:displayName="Sent By" ma:description="The name in the column reflect the name of the Penn Link message creator/submitter." ma:internalName="Author0">
      <xsd:simpleType>
        <xsd:restriction base="dms:Text">
          <xsd:maxLength value="255"/>
        </xsd:restriction>
      </xsd:simpleType>
    </xsd:element>
    <xsd:element name="Year" ma:index="14" nillable="true" ma:displayName="Year" ma:default="2021" ma:format="Dropdown" ma:internalName="Year">
      <xsd:simpleType>
        <xsd:restriction base="dms:Choice">
          <xsd:enumeration value="2022"/>
          <xsd:enumeration value="2021"/>
          <xsd:enumeration value="2020"/>
          <xsd:enumeration value="2019"/>
          <xsd:enumeration value="2018"/>
          <xsd:enumeration value="2017"/>
          <xsd:enumeration value="2016"/>
          <xsd:enumeration value="2015"/>
          <xsd:enumeration value="2014"/>
          <xsd:enumeration value="2013"/>
          <xsd:enumeration value="2012"/>
          <xsd:enumeration value="2011"/>
          <xsd:enumeration value="2010"/>
        </xsd:restriction>
      </xsd:simpleType>
    </xsd:element>
    <xsd:element name="To_x0020_Be_x0020_Deleted_x003f_" ma:index="15" ma:displayName="To Be Deleted?" ma:default="NO" ma:description="Identify if this Document needs to be removed from this Inside PDE site?" ma:format="Dropdown" ma:internalName="To_x0020_Be_x0020_Deleted_x003f_">
      <xsd:simpleType>
        <xsd:restriction base="dms:Choice">
          <xsd:enumeration value="NO"/>
          <xsd:enumeration value="YES"/>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8"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o_x0020_Be_x0020_Deleted_x003f_ xmlns="f1c7bf0e-1cb0-48f8-99df-6e3f20f315ba">NO</To_x0020_Be_x0020_Deleted_x003f_>
    <Document_x0020_Type_x0020_II xmlns="f1c7bf0e-1cb0-48f8-99df-6e3f20f315ba" xsi:nil="true"/>
    <Category xmlns="f1c7bf0e-1cb0-48f8-99df-6e3f20f315ba" xsi:nil="true"/>
    <Group xmlns="f1c7bf0e-1cb0-48f8-99df-6e3f20f315ba">Select...</Group>
    <Year xmlns="f1c7bf0e-1cb0-48f8-99df-6e3f20f315ba" xsi:nil="true"/>
    <Month xmlns="f1c7bf0e-1cb0-48f8-99df-6e3f20f315ba" xsi:nil="true"/>
    <Document_x0020_Type xmlns="f1c7bf0e-1cb0-48f8-99df-6e3f20f315ba" xsi:nil="true"/>
    <Author0 xmlns="f1c7bf0e-1cb0-48f8-99df-6e3f20f315ba"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B4B3DE0-A293-416A-8B30-8A82F0158D59}">
  <ds:schemaRefs>
    <ds:schemaRef ds:uri="f1c7bf0e-1cb0-48f8-99df-6e3f20f315ba"/>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B8CB3FC7-B59E-40D5-A9DE-932E9E5BECE3}">
  <ds:schemaRefs>
    <ds:schemaRef ds:uri="f1c7bf0e-1cb0-48f8-99df-6e3f20f315ba"/>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514C1FC7-4E50-493F-BCB4-8C1A73F486B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22823</TotalTime>
  <Words>3315</Words>
  <Application>Microsoft Office PowerPoint</Application>
  <PresentationFormat>Widescreen</PresentationFormat>
  <Paragraphs>244</Paragraphs>
  <Slides>14</Slides>
  <Notes>14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proxima-nova</vt:lpstr>
      <vt:lpstr>Wingdings</vt:lpstr>
      <vt:lpstr>Office Theme</vt:lpstr>
      <vt:lpstr>Pennsylvania  HS Graduation Requirements</vt:lpstr>
      <vt:lpstr>TODAY’S TOPICS</vt:lpstr>
      <vt:lpstr>Planning for Improvement</vt:lpstr>
      <vt:lpstr>Data Sources</vt:lpstr>
      <vt:lpstr>Looking in the Rearview Mirror</vt:lpstr>
      <vt:lpstr>And this data triggers these questions…</vt:lpstr>
      <vt:lpstr>Communication</vt:lpstr>
      <vt:lpstr>School Culture</vt:lpstr>
      <vt:lpstr>School Culture Chat Response</vt:lpstr>
      <vt:lpstr>Monitoring Individual Student Progress</vt:lpstr>
      <vt:lpstr>Beyond Pathways</vt:lpstr>
      <vt:lpstr>As you move forward…</vt:lpstr>
      <vt:lpstr>YOUR QUESTIONS</vt:lpstr>
      <vt:lpstr>Training Schedule</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Presentation</dc:title>
  <dc:subject/>
  <dc:creator>PDE</dc:creator>
  <cp:keywords/>
  <dc:description/>
  <cp:lastModifiedBy>Andrea Brown</cp:lastModifiedBy>
  <cp:revision>112</cp:revision>
  <dcterms:created xsi:type="dcterms:W3CDTF">2022-07-06T18:28:13Z</dcterms:created>
  <dcterms:modified xsi:type="dcterms:W3CDTF">2023-10-20T17:27:46Z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0x010100545745096E880943ACB0FE4084512437</vt:lpwstr>
  </property>
</Properties>
</file>