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70" r:id="rId5"/>
    <p:sldId id="293" r:id="rId6"/>
    <p:sldId id="2672" r:id="rId7"/>
    <p:sldId id="2674" r:id="rId8"/>
    <p:sldId id="2671" r:id="rId9"/>
    <p:sldId id="2686" r:id="rId10"/>
    <p:sldId id="2687" r:id="rId11"/>
    <p:sldId id="2689" r:id="rId12"/>
    <p:sldId id="2690" r:id="rId13"/>
    <p:sldId id="2691" r:id="rId14"/>
    <p:sldId id="2692" r:id="rId15"/>
    <p:sldId id="2693" r:id="rId16"/>
    <p:sldId id="2684" r:id="rId17"/>
    <p:sldId id="332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uro, Kevin" initials="MK" lastIdx="11" clrIdx="0">
    <p:extLst>
      <p:ext uri="{19B8F6BF-5375-455C-9EA6-DF929625EA0E}">
        <p15:presenceInfo xmlns:p15="http://schemas.microsoft.com/office/powerpoint/2012/main" userId="S::kmauro@pa.gov::f23ef690-743d-463a-99da-998bbb27fb2e" providerId="AD"/>
      </p:ext>
    </p:extLst>
  </p:cmAuthor>
  <p:cmAuthor id="2" name="Dyszel, Jean" initials="DJ" lastIdx="3" clrIdx="1">
    <p:extLst>
      <p:ext uri="{19B8F6BF-5375-455C-9EA6-DF929625EA0E}">
        <p15:presenceInfo xmlns:p15="http://schemas.microsoft.com/office/powerpoint/2012/main" userId="S::c-jdyszel@pa.gov::5493b60d-1bc5-4cbd-908b-3a3348c6ac51" providerId="AD"/>
      </p:ext>
    </p:extLst>
  </p:cmAuthor>
  <p:cmAuthor id="3" name="Baum-Leaman, Rebekah" initials="BR" lastIdx="4" clrIdx="2">
    <p:extLst>
      <p:ext uri="{19B8F6BF-5375-455C-9EA6-DF929625EA0E}">
        <p15:presenceInfo xmlns:p15="http://schemas.microsoft.com/office/powerpoint/2012/main" userId="S::rbaumleama@pa.gov::8137aeef-26fe-45ef-a6a3-922900807fbb" providerId="AD"/>
      </p:ext>
    </p:extLst>
  </p:cmAuthor>
  <p:cmAuthor id="4" name="Carrie Soliday" initials="CS" lastIdx="3" clrIdx="3">
    <p:extLst>
      <p:ext uri="{19B8F6BF-5375-455C-9EA6-DF929625EA0E}">
        <p15:presenceInfo xmlns:p15="http://schemas.microsoft.com/office/powerpoint/2012/main" userId="S::casoliday_iu12.org#ext#@pagov.onmicrosoft.com::2edd3c36-08f3-483e-a972-55fb0b030a06" providerId="AD"/>
      </p:ext>
    </p:extLst>
  </p:cmAuthor>
  <p:cmAuthor id="5" name="Maraschiello, Richard" initials="MR" lastIdx="2" clrIdx="4">
    <p:extLst>
      <p:ext uri="{19B8F6BF-5375-455C-9EA6-DF929625EA0E}">
        <p15:presenceInfo xmlns:p15="http://schemas.microsoft.com/office/powerpoint/2012/main" userId="S::c-rmarasch@pa.gov::bf61cd81-8718-483a-8985-9898ade2ee73" providerId="AD"/>
      </p:ext>
    </p:extLst>
  </p:cmAuthor>
  <p:cmAuthor id="6" name="Stem, Matthew" initials="SM" lastIdx="9" clrIdx="5">
    <p:extLst>
      <p:ext uri="{19B8F6BF-5375-455C-9EA6-DF929625EA0E}">
        <p15:presenceInfo xmlns:p15="http://schemas.microsoft.com/office/powerpoint/2012/main" userId="S::mastem@pa.gov::682caf7e-3492-4ab1-b4ef-fb89c3f343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7C"/>
    <a:srgbClr val="749BCA"/>
    <a:srgbClr val="477BB9"/>
    <a:srgbClr val="3D6AA1"/>
    <a:srgbClr val="376092"/>
    <a:srgbClr val="4F81BD"/>
    <a:srgbClr val="23447F"/>
    <a:srgbClr val="C4D5DE"/>
    <a:srgbClr val="FFFFFF"/>
    <a:srgbClr val="C3D6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5" autoAdjust="0"/>
    <p:restoredTop sz="86469" autoAdjust="0"/>
  </p:normalViewPr>
  <p:slideViewPr>
    <p:cSldViewPr snapToGrid="0">
      <p:cViewPr varScale="1">
        <p:scale>
          <a:sx n="72" d="100"/>
          <a:sy n="72" d="100"/>
        </p:scale>
        <p:origin x="3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1/28/2022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8432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Easy to find definitions to ensure clarity of content.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021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 that all three sessions are presenting the same information.  So you only need to register for </a:t>
            </a:r>
            <a:r>
              <a:rPr lang="en-US"/>
              <a:t>one session.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1401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105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75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93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https://www.pdesas.org/Frameworks/TeacherFrameworks/TeacherEffectiveness/ </a:t>
            </a:r>
          </a:p>
          <a:p>
            <a:endParaRPr lang="en-US" b="1" dirty="0"/>
          </a:p>
          <a:p>
            <a:r>
              <a:rPr lang="en-US" b="1" dirty="0"/>
              <a:t>Evaluation Measures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Measures &amp; weighting, Observation &amp; Practice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Building-Level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Teacher-Specific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LEA Selected Measures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Performance Goals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Evaluation Process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Rating Scale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Rating Frequency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Rating Protocol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Maintaining Records &amp; Reporting Data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Training &amp; Professional 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Training Requirements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Professional Development Opportunities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Resources</a:t>
            </a:r>
            <a:endParaRPr lang="en-US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Rating Tools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Frameworks for Observation &amp; Practice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References</a:t>
            </a:r>
            <a:endParaRPr lang="en-US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Definitions &amp; Terms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Statutes &amp; Regulations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94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Download a PDF version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Interactive Toolkit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037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subcategories assist in finding the information quickly and allow it to be user-friendly.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270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Charts throughout to view the content in an easier format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817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 throughout the Toolkit allow for readers to understand the content by way of real-life examples.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22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Links directly to resources throughout the toolkit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460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pa.gov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A-PDE-Evaluation@pa.gov" TargetMode="External"/><Relationship Id="rId4" Type="http://schemas.openxmlformats.org/officeDocument/2006/relationships/hyperlink" Target="https://www.pdesas.org/EducatorFrameworks/EducatorEffectivenes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hyperlink" Target="https://www.pdesas.org/Frameworks/TeacherFrameworks/TeacherEffectiveness/" TargetMode="External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0.sv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Relationship Id="rId1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00B1C-B62B-44A9-B504-9599817B2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43934"/>
            <a:ext cx="9144000" cy="1470025"/>
          </a:xfrm>
        </p:spPr>
        <p:txBody>
          <a:bodyPr>
            <a:noAutofit/>
          </a:bodyPr>
          <a:lstStyle/>
          <a:p>
            <a:r>
              <a:rPr lang="en-US" sz="5500" b="1" dirty="0"/>
              <a:t>Act 13</a:t>
            </a:r>
            <a:br>
              <a:rPr lang="en-US" sz="5500" b="1" dirty="0"/>
            </a:br>
            <a:r>
              <a:rPr lang="en-US" sz="5500" b="1" dirty="0"/>
              <a:t>Interactive Toolkit </a:t>
            </a:r>
            <a:br>
              <a:rPr lang="en-US" sz="5500" b="1" dirty="0"/>
            </a:br>
            <a:r>
              <a:rPr lang="en-US" sz="5500" b="1" dirty="0"/>
              <a:t>A Deep Dive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8A5CE4-0E37-4942-B74D-4D501E4DD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545873"/>
            <a:ext cx="6400800" cy="1014549"/>
          </a:xfrm>
        </p:spPr>
        <p:txBody>
          <a:bodyPr/>
          <a:lstStyle/>
          <a:p>
            <a:r>
              <a:rPr lang="en-US" dirty="0"/>
              <a:t>January 26, 2022</a:t>
            </a:r>
          </a:p>
        </p:txBody>
      </p:sp>
    </p:spTree>
    <p:extLst>
      <p:ext uri="{BB962C8B-B14F-4D97-AF65-F5344CB8AC3E}">
        <p14:creationId xmlns:p14="http://schemas.microsoft.com/office/powerpoint/2010/main" val="4224849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29C2E-1093-4469-B1FE-DC1D91C7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Toolkit Deep Dive: Examples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BEE6D3-9CF8-46EA-A049-7BC13BA10D57}"/>
              </a:ext>
            </a:extLst>
          </p:cNvPr>
          <p:cNvSpPr txBox="1"/>
          <p:nvPr/>
        </p:nvSpPr>
        <p:spPr>
          <a:xfrm rot="20985502">
            <a:off x="167817" y="1631334"/>
            <a:ext cx="142094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3C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AD8D6E-E4CA-4DB2-AB16-0473E4BCA1CA}"/>
              </a:ext>
            </a:extLst>
          </p:cNvPr>
          <p:cNvSpPr txBox="1"/>
          <p:nvPr/>
        </p:nvSpPr>
        <p:spPr>
          <a:xfrm>
            <a:off x="457200" y="1851651"/>
            <a:ext cx="8229600" cy="203132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01600">
              <a:schemeClr val="bg1">
                <a:lumMod val="85000"/>
                <a:alpha val="6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82A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way of example, the TSD rating for a classroom teacher reported only as providing instruction in 12th Grade English and with no directly attributable assessment and/or growth data would be comprised solely of IEP Goals Progress - </a:t>
            </a:r>
            <a:r>
              <a:rPr lang="en-US" b="0" i="1" dirty="0">
                <a:solidFill>
                  <a:srgbClr val="082A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n-US" b="0" i="0" dirty="0">
                <a:solidFill>
                  <a:srgbClr val="082A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IEP Goals Progress data are available and attributable to that teacher. Otherwise, the 10% weighting for Teacher-Specific Data is reallocated to LEA Selected Measures, increasing the significance of that rating area to 20% of the overall performance rating for the classroom teacher.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E572B6-88D0-4CE6-AE6B-BD714533D7F9}"/>
              </a:ext>
            </a:extLst>
          </p:cNvPr>
          <p:cNvSpPr txBox="1"/>
          <p:nvPr/>
        </p:nvSpPr>
        <p:spPr>
          <a:xfrm>
            <a:off x="457200" y="4286828"/>
            <a:ext cx="8229600" cy="147732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01600">
              <a:schemeClr val="bg1">
                <a:lumMod val="85000"/>
                <a:alpha val="6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82A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Conversely, a math specialist who is not the teacher of record but who co-taught an Algebra I course could be considered data-available if the specialist planned, provided, and assessed the instruction of eligible content measured by a state assessment for a sufficient student cohort (see N-Counts) and, for growth, has attributable assessment data for the past three years.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8586DC-F62E-4D51-BCE4-80A4B48C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16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29C2E-1093-4469-B1FE-DC1D91C7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Toolkit Deep Dive: Resource Links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D024DF-C8B3-4E63-8A94-76ED902F6DC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57200" y="1658922"/>
            <a:ext cx="8229600" cy="120032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2A3D"/>
                </a:solidFill>
                <a:effectLst/>
                <a:cs typeface="Arial" panose="020B0604020202020204" pitchFamily="34" charset="0"/>
              </a:rPr>
              <a:t>To assist in evaluation, the Department has provided the </a:t>
            </a:r>
            <a:r>
              <a:rPr lang="en-US" altLang="en-US" sz="2400" u="sng" dirty="0">
                <a:solidFill>
                  <a:srgbClr val="1373CD"/>
                </a:solidFill>
                <a:cs typeface="Arial" panose="020B0604020202020204" pitchFamily="34" charset="0"/>
              </a:rPr>
              <a:t>Student Performance Measure: IEP Goals Progress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2A3D"/>
                </a:solidFill>
                <a:effectLst/>
                <a:cs typeface="Arial" panose="020B0604020202020204" pitchFamily="34" charset="0"/>
              </a:rPr>
              <a:t>template.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1DE604B-29A3-4755-A73D-4B96C2E5E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5247" y="3287167"/>
            <a:ext cx="3800475" cy="250507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8709F9B-4440-4E6A-99D1-91731A036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571744" y="2605539"/>
            <a:ext cx="524256" cy="5868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8586DC-F62E-4D51-BCE4-80A4B48C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39FC74-A6A0-4C7C-9734-CDC0DC75CB2E}"/>
              </a:ext>
            </a:extLst>
          </p:cNvPr>
          <p:cNvSpPr txBox="1"/>
          <p:nvPr/>
        </p:nvSpPr>
        <p:spPr>
          <a:xfrm rot="858661">
            <a:off x="5157216" y="3244334"/>
            <a:ext cx="187756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3C7C"/>
                </a:solidFill>
              </a:rPr>
              <a:t>Link to template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1540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29C2E-1093-4469-B1FE-DC1D91C7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Toolkit Deep Dive: Definitions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8586DC-F62E-4D51-BCE4-80A4B48C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12</a:t>
            </a:fld>
            <a:endParaRPr lang="en-US" dirty="0"/>
          </a:p>
        </p:txBody>
      </p:sp>
      <p:pic>
        <p:nvPicPr>
          <p:cNvPr id="6" name="Picture 5" descr="Image showing several references from the Toolkit">
            <a:extLst>
              <a:ext uri="{FF2B5EF4-FFF2-40B4-BE49-F238E27FC236}">
                <a16:creationId xmlns:a16="http://schemas.microsoft.com/office/drawing/2014/main" id="{64095A2F-3190-4DDD-A1B9-8E43AF7346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1683639"/>
            <a:ext cx="7848600" cy="390525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71913E9-5484-4EBA-AEEC-F3D844047D41}"/>
              </a:ext>
            </a:extLst>
          </p:cNvPr>
          <p:cNvSpPr txBox="1"/>
          <p:nvPr/>
        </p:nvSpPr>
        <p:spPr>
          <a:xfrm rot="20985502">
            <a:off x="253162" y="1498973"/>
            <a:ext cx="142094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3C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457597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D98D8-87FA-E748-AEC7-99944F75B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FF66A-79C1-6A4B-A54E-4A82D55FD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461"/>
            <a:ext cx="8229600" cy="347056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/>
              <a:t>Frequently Asked Questions: TPE, IEP Goals Progress, and Employee Categories/Rating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/>
              <a:t>This session will address commonly asked questions in the Act 13 resource account.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/>
              <a:t>February 3 - 12:00 &amp; 3:00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58B2A-EFB0-DD4E-A5AA-11BC91563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F7565-5208-7E41-91C1-897512F0E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70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9DEB7-0189-1649-90DF-32B35CF6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Contact/Mission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99C4C43-EAE1-478F-B6E4-7402F1490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981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/>
              <a:t>For more information on Act 13, please visit PDE’s website at </a:t>
            </a:r>
            <a:r>
              <a:rPr lang="en-US" u="sng" dirty="0">
                <a:hlinkClick r:id="rId3"/>
              </a:rPr>
              <a:t>www.education.pa.gov</a:t>
            </a:r>
            <a:r>
              <a:rPr lang="en-US" dirty="0"/>
              <a:t> ​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sz="2900" dirty="0">
                <a:hlinkClick r:id="rId4"/>
              </a:rPr>
              <a:t>https://www.pdesas.org/EducatorFrameworks/EducatorEffectiveness/</a:t>
            </a:r>
            <a:r>
              <a:rPr lang="en-US" sz="2900" dirty="0"/>
              <a:t> 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/>
              <a:t>Act 13 Questions: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hlinkClick r:id="rId5"/>
              </a:rPr>
              <a:t>RA-PDE-Evaluation@pa.gov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EF4A48-5238-4E32-8A5D-88E4B16A68D3}"/>
              </a:ext>
            </a:extLst>
          </p:cNvPr>
          <p:cNvSpPr txBox="1"/>
          <p:nvPr/>
        </p:nvSpPr>
        <p:spPr>
          <a:xfrm>
            <a:off x="548640" y="4150019"/>
            <a:ext cx="81381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The mission of the Department of Education is to ensure that every learner has access to a world-class education system that academically prepares children and adults to succeed as productive citizens. Further, the Department seeks to establish a culture that is committed to improving opportunities throughout the commonwealth by ensuring that technical support, resources, and optimal learning environments are available for all students, whether children or adults.</a:t>
            </a:r>
            <a:r>
              <a:rPr lang="en-US" dirty="0"/>
              <a:t>​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9E6E2-022E-664F-BAAA-1FED007F4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9C46FF-59D5-A342-B3A4-153E28814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3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63DC3-088C-48B2-B75F-7A359504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5469F-AE78-4E88-BDA4-76BDF03D9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91811"/>
            <a:ext cx="8229600" cy="3384755"/>
          </a:xfrm>
        </p:spPr>
        <p:txBody>
          <a:bodyPr>
            <a:normAutofit/>
          </a:bodyPr>
          <a:lstStyle/>
          <a:p>
            <a:pPr marL="917575" indent="-346075">
              <a:buFont typeface="Wingdings" panose="05000000000000000000" pitchFamily="2" charset="2"/>
              <a:buChar char="§"/>
            </a:pPr>
            <a:r>
              <a:rPr lang="en-US" dirty="0"/>
              <a:t>Toolkit Overview</a:t>
            </a:r>
          </a:p>
          <a:p>
            <a:pPr marL="914400">
              <a:buFont typeface="Wingdings" pitchFamily="2" charset="2"/>
              <a:buChar char="§"/>
            </a:pPr>
            <a:r>
              <a:rPr lang="en-US" dirty="0"/>
              <a:t>Toolkit Options</a:t>
            </a:r>
          </a:p>
          <a:p>
            <a:pPr marL="914400">
              <a:buFont typeface="Wingdings" pitchFamily="2" charset="2"/>
              <a:buChar char="§"/>
            </a:pPr>
            <a:r>
              <a:rPr lang="en-US" dirty="0"/>
              <a:t>Deep Dive into the Interactive Toolkit</a:t>
            </a:r>
          </a:p>
        </p:txBody>
      </p:sp>
    </p:spTree>
    <p:extLst>
      <p:ext uri="{BB962C8B-B14F-4D97-AF65-F5344CB8AC3E}">
        <p14:creationId xmlns:p14="http://schemas.microsoft.com/office/powerpoint/2010/main" val="2584746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0BD2AB3-C562-4600-A65E-BCC695C85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0871" y="1511426"/>
            <a:ext cx="8229600" cy="14532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FD443D-2AF6-4EA6-B81C-49C6BE426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0871" y="4392386"/>
            <a:ext cx="8229600" cy="14532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863DC3-088C-48B2-B75F-7A359504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Office Hours Etiquette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AF8877F-7A8E-47F4-ACA1-4795AC9FDB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7200" y="1511427"/>
            <a:ext cx="8229600" cy="1453243"/>
            <a:chOff x="457200" y="1511427"/>
            <a:chExt cx="8229600" cy="1453243"/>
          </a:xfrm>
        </p:grpSpPr>
        <p:pic>
          <p:nvPicPr>
            <p:cNvPr id="7" name="Graphic 6" descr="Radio microphone with solid fill">
              <a:extLst>
                <a:ext uri="{FF2B5EF4-FFF2-40B4-BE49-F238E27FC236}">
                  <a16:creationId xmlns:a16="http://schemas.microsoft.com/office/drawing/2014/main" id="{F577AE31-C2DC-4BB2-B3C5-78070F9C11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233557" y="1511427"/>
              <a:ext cx="1453243" cy="1453243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5AD6677-760D-4EB4-B4C0-91E0962860A5}"/>
                </a:ext>
              </a:extLst>
            </p:cNvPr>
            <p:cNvSpPr txBox="1"/>
            <p:nvPr/>
          </p:nvSpPr>
          <p:spPr>
            <a:xfrm>
              <a:off x="457200" y="1699440"/>
              <a:ext cx="677635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Listen to the presenter and enter relevant questions in the chat.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9092FC6-BB34-4503-9947-97FBEB316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0871" y="3161572"/>
            <a:ext cx="8245929" cy="1077218"/>
            <a:chOff x="440871" y="3161572"/>
            <a:chExt cx="8245929" cy="1077218"/>
          </a:xfrm>
        </p:grpSpPr>
        <p:pic>
          <p:nvPicPr>
            <p:cNvPr id="9" name="Graphic 8" descr="Pause with solid fill">
              <a:extLst>
                <a:ext uri="{FF2B5EF4-FFF2-40B4-BE49-F238E27FC236}">
                  <a16:creationId xmlns:a16="http://schemas.microsoft.com/office/drawing/2014/main" id="{F57C699A-E6EA-4AC0-8D84-EE6D410D30A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40871" y="3242981"/>
              <a:ext cx="914400" cy="91440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979A82C-3485-4C57-A48D-59BEEB266E6D}"/>
                </a:ext>
              </a:extLst>
            </p:cNvPr>
            <p:cNvSpPr txBox="1"/>
            <p:nvPr/>
          </p:nvSpPr>
          <p:spPr>
            <a:xfrm>
              <a:off x="1371600" y="3161572"/>
              <a:ext cx="73152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3C7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Use pause points to enter questions into the chat.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8DEE513-F65F-4952-B198-972C38AD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7200" y="4284981"/>
            <a:ext cx="8229600" cy="1747157"/>
            <a:chOff x="457200" y="4284981"/>
            <a:chExt cx="8229600" cy="1747157"/>
          </a:xfrm>
        </p:grpSpPr>
        <p:pic>
          <p:nvPicPr>
            <p:cNvPr id="5" name="Graphic 4" descr="Chat bubble with solid fill">
              <a:extLst>
                <a:ext uri="{FF2B5EF4-FFF2-40B4-BE49-F238E27FC236}">
                  <a16:creationId xmlns:a16="http://schemas.microsoft.com/office/drawing/2014/main" id="{7EA6F5E5-3C21-4AA0-A1BC-74A1B2DEF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39643" y="4284981"/>
              <a:ext cx="1747157" cy="1747157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9E7788-9519-4A49-875B-4E16E97CFB91}"/>
                </a:ext>
              </a:extLst>
            </p:cNvPr>
            <p:cNvSpPr txBox="1"/>
            <p:nvPr/>
          </p:nvSpPr>
          <p:spPr>
            <a:xfrm>
              <a:off x="457200" y="4776109"/>
              <a:ext cx="6482443" cy="584775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Monitor chat for responses.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5261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315E3-3EB6-4A8D-9B8C-B44401EE0A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003C7C"/>
                </a:solidFill>
              </a:rPr>
              <a:t>Toolkit 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0CBD8-5FDB-4373-8362-C0941BB58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E223F9-5227-49C5-A439-16EC5B26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43DD85-A45E-4D7D-B0C4-854CB557A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Toolkit</a:t>
            </a:r>
            <a:r>
              <a:rPr lang="en-US" baseline="0" dirty="0"/>
              <a:t> Overview Slide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07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29C2E-1093-4469-B1FE-DC1D91C7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Toolkit Overview</a:t>
            </a:r>
          </a:p>
        </p:txBody>
      </p:sp>
      <p:grpSp>
        <p:nvGrpSpPr>
          <p:cNvPr id="37" name="Group 36" descr="Evaluation Measures">
            <a:extLst>
              <a:ext uri="{FF2B5EF4-FFF2-40B4-BE49-F238E27FC236}">
                <a16:creationId xmlns:a16="http://schemas.microsoft.com/office/drawing/2014/main" id="{095E328E-FAC5-4606-973E-A2757DD3482B}"/>
              </a:ext>
            </a:extLst>
          </p:cNvPr>
          <p:cNvGrpSpPr/>
          <p:nvPr/>
        </p:nvGrpSpPr>
        <p:grpSpPr>
          <a:xfrm>
            <a:off x="457200" y="1435460"/>
            <a:ext cx="5211310" cy="904147"/>
            <a:chOff x="457200" y="1435460"/>
            <a:chExt cx="5211310" cy="90414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7C38A83-8248-4A2C-8F51-2840E89F4865}"/>
                </a:ext>
              </a:extLst>
            </p:cNvPr>
            <p:cNvSpPr txBox="1"/>
            <p:nvPr/>
          </p:nvSpPr>
          <p:spPr>
            <a:xfrm>
              <a:off x="1371600" y="1563144"/>
              <a:ext cx="42969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Evaluation Measures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5DF8895-36DA-4BE4-8344-FAFE42E2C995}"/>
                </a:ext>
              </a:extLst>
            </p:cNvPr>
            <p:cNvGrpSpPr/>
            <p:nvPr/>
          </p:nvGrpSpPr>
          <p:grpSpPr>
            <a:xfrm>
              <a:off x="457200" y="1435460"/>
              <a:ext cx="904147" cy="904147"/>
              <a:chOff x="1883124" y="1663955"/>
              <a:chExt cx="1274323" cy="1274323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A50DE10-E164-41F2-AA1A-2C789D8F51BD}"/>
                  </a:ext>
                </a:extLst>
              </p:cNvPr>
              <p:cNvSpPr/>
              <p:nvPr/>
            </p:nvSpPr>
            <p:spPr>
              <a:xfrm>
                <a:off x="1883124" y="1663955"/>
                <a:ext cx="1274323" cy="1274323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0" name="Graphic 9" descr="Weights Uneven with solid fill">
                <a:extLst>
                  <a:ext uri="{FF2B5EF4-FFF2-40B4-BE49-F238E27FC236}">
                    <a16:creationId xmlns:a16="http://schemas.microsoft.com/office/drawing/2014/main" id="{6B80BC1B-0B57-4F72-B9E2-560A5543AB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063085" y="1843916"/>
                <a:ext cx="914400" cy="914400"/>
              </a:xfrm>
              <a:prstGeom prst="rect">
                <a:avLst/>
              </a:prstGeom>
            </p:spPr>
          </p:pic>
        </p:grpSp>
      </p:grpSp>
      <p:grpSp>
        <p:nvGrpSpPr>
          <p:cNvPr id="49" name="Group 48" descr="Evaluation Process">
            <a:extLst>
              <a:ext uri="{FF2B5EF4-FFF2-40B4-BE49-F238E27FC236}">
                <a16:creationId xmlns:a16="http://schemas.microsoft.com/office/drawing/2014/main" id="{1DE31AB9-A784-41F1-BF05-29DAA7F5DA0B}"/>
              </a:ext>
            </a:extLst>
          </p:cNvPr>
          <p:cNvGrpSpPr/>
          <p:nvPr/>
        </p:nvGrpSpPr>
        <p:grpSpPr>
          <a:xfrm>
            <a:off x="457200" y="2554442"/>
            <a:ext cx="4926493" cy="914400"/>
            <a:chOff x="457200" y="2504005"/>
            <a:chExt cx="4926493" cy="91440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674DB5A-9312-4653-902D-AA2032E7B9BC}"/>
                </a:ext>
              </a:extLst>
            </p:cNvPr>
            <p:cNvSpPr txBox="1"/>
            <p:nvPr/>
          </p:nvSpPr>
          <p:spPr>
            <a:xfrm>
              <a:off x="1371600" y="2663789"/>
              <a:ext cx="40120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Evaluation Process</a:t>
              </a: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43C0125-B4BB-4E4C-A3AE-22489F4F5A31}"/>
                </a:ext>
              </a:extLst>
            </p:cNvPr>
            <p:cNvGrpSpPr/>
            <p:nvPr/>
          </p:nvGrpSpPr>
          <p:grpSpPr>
            <a:xfrm>
              <a:off x="457200" y="2504005"/>
              <a:ext cx="916418" cy="914400"/>
              <a:chOff x="457200" y="2504005"/>
              <a:chExt cx="916418" cy="914400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DB7752C6-D418-4E11-9C9D-1A7730A47985}"/>
                  </a:ext>
                </a:extLst>
              </p:cNvPr>
              <p:cNvSpPr/>
              <p:nvPr/>
            </p:nvSpPr>
            <p:spPr>
              <a:xfrm>
                <a:off x="469471" y="2510138"/>
                <a:ext cx="904147" cy="904147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8" name="Graphic 17" descr="Circles with arrows with solid fill">
                <a:extLst>
                  <a:ext uri="{FF2B5EF4-FFF2-40B4-BE49-F238E27FC236}">
                    <a16:creationId xmlns:a16="http://schemas.microsoft.com/office/drawing/2014/main" id="{CA38E185-C337-4988-B41C-8A2F294F03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57200" y="2504005"/>
                <a:ext cx="914400" cy="914400"/>
              </a:xfrm>
              <a:prstGeom prst="rect">
                <a:avLst/>
              </a:prstGeom>
            </p:spPr>
          </p:pic>
        </p:grpSp>
      </p:grpSp>
      <p:grpSp>
        <p:nvGrpSpPr>
          <p:cNvPr id="42" name="Group 41" descr="Training and Professional Development">
            <a:extLst>
              <a:ext uri="{FF2B5EF4-FFF2-40B4-BE49-F238E27FC236}">
                <a16:creationId xmlns:a16="http://schemas.microsoft.com/office/drawing/2014/main" id="{D9023C21-EE34-4AAD-9BC1-1DD191B69D4C}"/>
              </a:ext>
            </a:extLst>
          </p:cNvPr>
          <p:cNvGrpSpPr/>
          <p:nvPr/>
        </p:nvGrpSpPr>
        <p:grpSpPr>
          <a:xfrm>
            <a:off x="469471" y="3640647"/>
            <a:ext cx="8332567" cy="904147"/>
            <a:chOff x="469471" y="3650533"/>
            <a:chExt cx="8332567" cy="904147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1FF606A-1241-416D-8A84-EC838D672079}"/>
                </a:ext>
              </a:extLst>
            </p:cNvPr>
            <p:cNvSpPr txBox="1"/>
            <p:nvPr/>
          </p:nvSpPr>
          <p:spPr>
            <a:xfrm>
              <a:off x="1371600" y="3805029"/>
              <a:ext cx="74304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Training &amp; Professional Development</a:t>
              </a: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3DE2C57C-7F5D-4631-9B71-CDC300A6303F}"/>
                </a:ext>
              </a:extLst>
            </p:cNvPr>
            <p:cNvGrpSpPr/>
            <p:nvPr/>
          </p:nvGrpSpPr>
          <p:grpSpPr>
            <a:xfrm>
              <a:off x="469471" y="3650533"/>
              <a:ext cx="904147" cy="904147"/>
              <a:chOff x="469471" y="3650533"/>
              <a:chExt cx="904147" cy="904147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19A689B5-E06C-41E4-9299-6B0AB0908806}"/>
                  </a:ext>
                </a:extLst>
              </p:cNvPr>
              <p:cNvSpPr/>
              <p:nvPr/>
            </p:nvSpPr>
            <p:spPr>
              <a:xfrm>
                <a:off x="469471" y="3650533"/>
                <a:ext cx="904147" cy="904147"/>
              </a:xfrm>
              <a:prstGeom prst="ellipse">
                <a:avLst/>
              </a:prstGeom>
              <a:solidFill>
                <a:srgbClr val="3D6AA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40" name="Graphic 39" descr="Teacher with solid fill">
                <a:extLst>
                  <a:ext uri="{FF2B5EF4-FFF2-40B4-BE49-F238E27FC236}">
                    <a16:creationId xmlns:a16="http://schemas.microsoft.com/office/drawing/2014/main" id="{24DC23C0-0188-4E7D-9B9D-7514D9BA9D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528187" y="3710175"/>
                <a:ext cx="786714" cy="786714"/>
              </a:xfrm>
              <a:prstGeom prst="rect">
                <a:avLst/>
              </a:prstGeom>
            </p:spPr>
          </p:pic>
        </p:grpSp>
      </p:grpSp>
      <p:grpSp>
        <p:nvGrpSpPr>
          <p:cNvPr id="48" name="Group 47" descr="Resources">
            <a:extLst>
              <a:ext uri="{FF2B5EF4-FFF2-40B4-BE49-F238E27FC236}">
                <a16:creationId xmlns:a16="http://schemas.microsoft.com/office/drawing/2014/main" id="{8E4EC0B0-7C11-4575-A4CC-02E6254A5ECA}"/>
              </a:ext>
            </a:extLst>
          </p:cNvPr>
          <p:cNvGrpSpPr/>
          <p:nvPr/>
        </p:nvGrpSpPr>
        <p:grpSpPr>
          <a:xfrm>
            <a:off x="469471" y="4720719"/>
            <a:ext cx="4914222" cy="904147"/>
            <a:chOff x="469471" y="4871856"/>
            <a:chExt cx="4914222" cy="904147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1E6202C-5ECB-48A5-9DA5-9BF3A4E4752B}"/>
                </a:ext>
              </a:extLst>
            </p:cNvPr>
            <p:cNvSpPr txBox="1"/>
            <p:nvPr/>
          </p:nvSpPr>
          <p:spPr>
            <a:xfrm>
              <a:off x="1371600" y="5026413"/>
              <a:ext cx="40120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37609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Resources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144E5F3-3A11-4DDF-AAA2-12712D76C982}"/>
                </a:ext>
              </a:extLst>
            </p:cNvPr>
            <p:cNvSpPr/>
            <p:nvPr/>
          </p:nvSpPr>
          <p:spPr>
            <a:xfrm>
              <a:off x="469471" y="4871856"/>
              <a:ext cx="904147" cy="904147"/>
            </a:xfrm>
            <a:prstGeom prst="ellipse">
              <a:avLst/>
            </a:prstGeom>
            <a:solidFill>
              <a:srgbClr val="477B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pic>
          <p:nvPicPr>
            <p:cNvPr id="44" name="Graphic 43" descr="Tools with solid fill">
              <a:extLst>
                <a:ext uri="{FF2B5EF4-FFF2-40B4-BE49-F238E27FC236}">
                  <a16:creationId xmlns:a16="http://schemas.microsoft.com/office/drawing/2014/main" id="{A0FFC06A-66A4-45A4-9093-8C8939CB925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40576" y="5006204"/>
              <a:ext cx="620516" cy="620516"/>
            </a:xfrm>
            <a:prstGeom prst="rect">
              <a:avLst/>
            </a:prstGeom>
          </p:spPr>
        </p:pic>
      </p:grpSp>
      <p:grpSp>
        <p:nvGrpSpPr>
          <p:cNvPr id="47" name="Group 46" descr="References">
            <a:extLst>
              <a:ext uri="{FF2B5EF4-FFF2-40B4-BE49-F238E27FC236}">
                <a16:creationId xmlns:a16="http://schemas.microsoft.com/office/drawing/2014/main" id="{30B70521-2DFD-407A-BAE1-9AF63037B9AC}"/>
              </a:ext>
            </a:extLst>
          </p:cNvPr>
          <p:cNvGrpSpPr/>
          <p:nvPr/>
        </p:nvGrpSpPr>
        <p:grpSpPr>
          <a:xfrm>
            <a:off x="469471" y="5800791"/>
            <a:ext cx="4914222" cy="904147"/>
            <a:chOff x="469471" y="5800791"/>
            <a:chExt cx="4914222" cy="904147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65F2F35-EDF9-421B-BD9C-3B6B27AC6D98}"/>
                </a:ext>
              </a:extLst>
            </p:cNvPr>
            <p:cNvSpPr txBox="1"/>
            <p:nvPr/>
          </p:nvSpPr>
          <p:spPr>
            <a:xfrm>
              <a:off x="1371600" y="5955348"/>
              <a:ext cx="40120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37609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References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21B79D8-0D42-4FA4-8570-892FF3F6A0E7}"/>
                </a:ext>
              </a:extLst>
            </p:cNvPr>
            <p:cNvSpPr/>
            <p:nvPr/>
          </p:nvSpPr>
          <p:spPr>
            <a:xfrm>
              <a:off x="469471" y="5800791"/>
              <a:ext cx="904147" cy="904147"/>
            </a:xfrm>
            <a:prstGeom prst="ellipse">
              <a:avLst/>
            </a:prstGeom>
            <a:solidFill>
              <a:srgbClr val="749B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6" name="Graphic 45" descr="Books on shelf with solid fill">
              <a:extLst>
                <a:ext uri="{FF2B5EF4-FFF2-40B4-BE49-F238E27FC236}">
                  <a16:creationId xmlns:a16="http://schemas.microsoft.com/office/drawing/2014/main" id="{D62BC648-3BFD-4802-9F78-073F66ED1A1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525896" y="5852087"/>
              <a:ext cx="791296" cy="791296"/>
            </a:xfrm>
            <a:prstGeom prst="rect">
              <a:avLst/>
            </a:prstGeom>
          </p:spPr>
        </p:pic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8586DC-F62E-4D51-BCE4-80A4B48C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BD00FF2-788A-4717-9BED-88396C703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60519" y="4784237"/>
            <a:ext cx="1242905" cy="1242905"/>
            <a:chOff x="6998547" y="4784237"/>
            <a:chExt cx="1242905" cy="1242905"/>
          </a:xfrm>
        </p:grpSpPr>
        <p:pic>
          <p:nvPicPr>
            <p:cNvPr id="53" name="Graphic 52" descr="Briefcase with solid fill">
              <a:hlinkClick r:id="rId13"/>
              <a:extLst>
                <a:ext uri="{FF2B5EF4-FFF2-40B4-BE49-F238E27FC236}">
                  <a16:creationId xmlns:a16="http://schemas.microsoft.com/office/drawing/2014/main" id="{A94A97D3-2DB9-4344-B390-BEFD4EFDE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6998547" y="4784237"/>
              <a:ext cx="1242905" cy="1242905"/>
            </a:xfrm>
            <a:prstGeom prst="rect">
              <a:avLst/>
            </a:prstGeom>
          </p:spPr>
        </p:pic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B08EAB0-7694-4DBA-B287-32D877569676}"/>
                </a:ext>
              </a:extLst>
            </p:cNvPr>
            <p:cNvSpPr txBox="1"/>
            <p:nvPr/>
          </p:nvSpPr>
          <p:spPr>
            <a:xfrm>
              <a:off x="7197336" y="5482755"/>
              <a:ext cx="876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 13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2388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315E3-3EB6-4A8D-9B8C-B44401EE0A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003C7C"/>
                </a:solidFill>
              </a:rPr>
              <a:t>Toolkit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0CBD8-5FDB-4373-8362-C0941BB58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1/28/2022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E223F9-5227-49C5-A439-16EC5B26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44D2E8-01D4-4984-AB7F-2F8D03FB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Toolkit Slide 1</a:t>
            </a:r>
          </a:p>
        </p:txBody>
      </p:sp>
    </p:spTree>
    <p:extLst>
      <p:ext uri="{BB962C8B-B14F-4D97-AF65-F5344CB8AC3E}">
        <p14:creationId xmlns:p14="http://schemas.microsoft.com/office/powerpoint/2010/main" val="4202345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29C2E-1093-4469-B1FE-DC1D91C7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Toolkit Options</a:t>
            </a:r>
          </a:p>
        </p:txBody>
      </p:sp>
      <p:grpSp>
        <p:nvGrpSpPr>
          <p:cNvPr id="20" name="Group 19" descr="Image indicating PDF download">
            <a:extLst>
              <a:ext uri="{FF2B5EF4-FFF2-40B4-BE49-F238E27FC236}">
                <a16:creationId xmlns:a16="http://schemas.microsoft.com/office/drawing/2014/main" id="{058F73FF-F229-4EBB-889C-613157DD2BEB}"/>
              </a:ext>
            </a:extLst>
          </p:cNvPr>
          <p:cNvGrpSpPr/>
          <p:nvPr/>
        </p:nvGrpSpPr>
        <p:grpSpPr>
          <a:xfrm>
            <a:off x="808070" y="1483614"/>
            <a:ext cx="3228975" cy="4665218"/>
            <a:chOff x="808070" y="1520190"/>
            <a:chExt cx="3228975" cy="4665218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219D98C7-3A32-4BBA-9745-21F2878368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8070" y="1520190"/>
              <a:ext cx="3228975" cy="4305300"/>
            </a:xfrm>
            <a:prstGeom prst="snip2Diag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88900" algn="tl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C2404E-CE21-4331-989F-4CFCC8410843}"/>
                </a:ext>
              </a:extLst>
            </p:cNvPr>
            <p:cNvSpPr/>
            <p:nvPr/>
          </p:nvSpPr>
          <p:spPr>
            <a:xfrm>
              <a:off x="1259443" y="5960745"/>
              <a:ext cx="2326227" cy="2246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003C7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PDF Download</a:t>
              </a:r>
            </a:p>
          </p:txBody>
        </p:sp>
      </p:grpSp>
      <p:grpSp>
        <p:nvGrpSpPr>
          <p:cNvPr id="22" name="Group 21" descr="Image indicating Interactive Toolkit">
            <a:extLst>
              <a:ext uri="{FF2B5EF4-FFF2-40B4-BE49-F238E27FC236}">
                <a16:creationId xmlns:a16="http://schemas.microsoft.com/office/drawing/2014/main" id="{D22EDC23-7763-4626-BD91-677300C1D8B8}"/>
              </a:ext>
            </a:extLst>
          </p:cNvPr>
          <p:cNvGrpSpPr/>
          <p:nvPr/>
        </p:nvGrpSpPr>
        <p:grpSpPr>
          <a:xfrm>
            <a:off x="4572000" y="1855660"/>
            <a:ext cx="3924300" cy="3895598"/>
            <a:chOff x="4572000" y="1893316"/>
            <a:chExt cx="3924300" cy="389559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D056292-B44E-49AC-BF1B-DAA9874C3E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72000" y="1893316"/>
              <a:ext cx="3924300" cy="350520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3399EED-91C7-49E2-A53A-3E2A036B888F}"/>
                </a:ext>
              </a:extLst>
            </p:cNvPr>
            <p:cNvSpPr/>
            <p:nvPr/>
          </p:nvSpPr>
          <p:spPr>
            <a:xfrm>
              <a:off x="5028438" y="5516372"/>
              <a:ext cx="3011424" cy="2725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003C7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Interactive</a:t>
              </a:r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8586DC-F62E-4D51-BCE4-80A4B48C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551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29C2E-1093-4469-B1FE-DC1D91C7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Toolkit Deep Dive: Subcategories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8586DC-F62E-4D51-BCE4-80A4B48C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 dirty="0"/>
          </a:p>
        </p:txBody>
      </p:sp>
      <p:grpSp>
        <p:nvGrpSpPr>
          <p:cNvPr id="23" name="Group 22" descr="Toolkit subcategories">
            <a:extLst>
              <a:ext uri="{FF2B5EF4-FFF2-40B4-BE49-F238E27FC236}">
                <a16:creationId xmlns:a16="http://schemas.microsoft.com/office/drawing/2014/main" id="{EFAD9B41-5807-41D9-85BB-D0705463FDFD}"/>
              </a:ext>
            </a:extLst>
          </p:cNvPr>
          <p:cNvGrpSpPr/>
          <p:nvPr/>
        </p:nvGrpSpPr>
        <p:grpSpPr>
          <a:xfrm>
            <a:off x="577596" y="1585913"/>
            <a:ext cx="7847837" cy="3686175"/>
            <a:chOff x="553212" y="1447800"/>
            <a:chExt cx="7847837" cy="368617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9036035-5251-4860-936C-07C9690CB8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3212" y="1447800"/>
              <a:ext cx="3543300" cy="368617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C6D41C4-0062-4FB2-A864-EC6B9F5FE666}"/>
                </a:ext>
              </a:extLst>
            </p:cNvPr>
            <p:cNvGrpSpPr/>
            <p:nvPr/>
          </p:nvGrpSpPr>
          <p:grpSpPr>
            <a:xfrm>
              <a:off x="3596640" y="2170176"/>
              <a:ext cx="987552" cy="2718817"/>
              <a:chOff x="3596640" y="2436827"/>
              <a:chExt cx="987552" cy="2236446"/>
            </a:xfrm>
          </p:grpSpPr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826FA00B-0503-4B69-9790-B8E5DA3487D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96640" y="2466914"/>
                <a:ext cx="987552" cy="0"/>
              </a:xfrm>
              <a:prstGeom prst="straightConnector1">
                <a:avLst/>
              </a:prstGeom>
              <a:ln w="76200"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32DE80A7-5E6B-4A45-B451-3DDD17BAE0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2000" y="2436827"/>
                <a:ext cx="0" cy="2236446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476AD5C5-B7DE-437F-B26B-6804B2B4FE2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96640" y="4653215"/>
                <a:ext cx="987552" cy="0"/>
              </a:xfrm>
              <a:prstGeom prst="straightConnector1">
                <a:avLst/>
              </a:prstGeom>
              <a:ln w="76200"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D5D632F-0DB9-4641-95C5-54C1EA7F5787}"/>
                </a:ext>
              </a:extLst>
            </p:cNvPr>
            <p:cNvSpPr txBox="1"/>
            <p:nvPr/>
          </p:nvSpPr>
          <p:spPr>
            <a:xfrm>
              <a:off x="4656582" y="3351014"/>
              <a:ext cx="37444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3C7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Organized within subcategories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1556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29C2E-1093-4469-B1FE-DC1D91C7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Toolkit Deep Dive: Charts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8586DC-F62E-4D51-BCE4-80A4B48C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</a:t>
            </a:fld>
            <a:endParaRPr lang="en-US" dirty="0"/>
          </a:p>
        </p:txBody>
      </p:sp>
      <p:pic>
        <p:nvPicPr>
          <p:cNvPr id="4" name="Picture 3" descr="Image of sample Act 13 chart">
            <a:extLst>
              <a:ext uri="{FF2B5EF4-FFF2-40B4-BE49-F238E27FC236}">
                <a16:creationId xmlns:a16="http://schemas.microsoft.com/office/drawing/2014/main" id="{59F11E96-2DDC-4914-BC51-8BB3760F9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4274" y="1447800"/>
            <a:ext cx="6400800" cy="426997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764814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roup xmlns="f1c7bf0e-1cb0-48f8-99df-6e3f20f315ba">Accessibility</Group>
    <Category xmlns="f1c7bf0e-1cb0-48f8-99df-6e3f20f315ba">Select...</Category>
    <To_x0020_Be_x0020_Deleted_x003f_ xmlns="f1c7bf0e-1cb0-48f8-99df-6e3f20f315ba">NO</To_x0020_Be_x0020_Deleted_x003f_>
    <Year xmlns="f1c7bf0e-1cb0-48f8-99df-6e3f20f315ba" xsi:nil="true"/>
    <Month xmlns="f1c7bf0e-1cb0-48f8-99df-6e3f20f315ba" xsi:nil="true"/>
    <Document_x0020_Type_x0020_II xmlns="f1c7bf0e-1cb0-48f8-99df-6e3f20f315ba">Accessibility</Document_x0020_Type_x0020_II>
    <Document_x0020_Type xmlns="f1c7bf0e-1cb0-48f8-99df-6e3f20f315ba">Accessibility</Document_x0020_Type>
    <Author0 xmlns="f1c7bf0e-1cb0-48f8-99df-6e3f20f315b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5745096E880943ACB0FE4084512437" ma:contentTypeVersion="13" ma:contentTypeDescription="Create a new document." ma:contentTypeScope="" ma:versionID="a19328166d2359d223ac879a61fcda45">
  <xsd:schema xmlns:xsd="http://www.w3.org/2001/XMLSchema" xmlns:xs="http://www.w3.org/2001/XMLSchema" xmlns:p="http://schemas.microsoft.com/office/2006/metadata/properties" xmlns:ns2="f1c7bf0e-1cb0-48f8-99df-6e3f20f315ba" targetNamespace="http://schemas.microsoft.com/office/2006/metadata/properties" ma:root="true" ma:fieldsID="da6e66bb09347633796227476a711d93" ns2:_="">
    <xsd:import namespace="f1c7bf0e-1cb0-48f8-99df-6e3f20f315ba"/>
    <xsd:element name="properties">
      <xsd:complexType>
        <xsd:sequence>
          <xsd:element name="documentManagement">
            <xsd:complexType>
              <xsd:all>
                <xsd:element ref="ns2:Group"/>
                <xsd:element ref="ns2:Document_x0020_Type" minOccurs="0"/>
                <xsd:element ref="ns2:Document_x0020_Type_x0020_II" minOccurs="0"/>
                <xsd:element ref="ns2:Category" minOccurs="0"/>
                <xsd:element ref="ns2:Month" minOccurs="0"/>
                <xsd:element ref="ns2:Author0" minOccurs="0"/>
                <xsd:element ref="ns2:Year" minOccurs="0"/>
                <xsd:element ref="ns2:To_x0020_Be_x0020_Deleted_x003f_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7bf0e-1cb0-48f8-99df-6e3f20f315ba" elementFormDefault="qualified">
    <xsd:import namespace="http://schemas.microsoft.com/office/2006/documentManagement/types"/>
    <xsd:import namespace="http://schemas.microsoft.com/office/infopath/2007/PartnerControls"/>
    <xsd:element name="Group" ma:index="2" ma:displayName="Group" ma:default="Select..." ma:format="Dropdown" ma:internalName="Group">
      <xsd:simpleType>
        <xsd:restriction base="dms:Choice">
          <xsd:enumeration value="Select..."/>
          <xsd:enumeration value="PDE Highlights"/>
          <xsd:enumeration value="Transition"/>
          <xsd:enumeration value="COVID-19"/>
          <xsd:enumeration value="Getting My Job Done"/>
          <xsd:enumeration value="Internal Controls"/>
          <xsd:enumeration value="My Professional Growth"/>
          <xsd:enumeration value="My Personal Stuff"/>
          <xsd:enumeration value="My Work Place"/>
          <xsd:enumeration value="Health Safety and Security"/>
          <xsd:enumeration value="Management Services"/>
          <xsd:enumeration value="Penn Link"/>
          <xsd:enumeration value="Accessibility"/>
        </xsd:restriction>
      </xsd:simpleType>
    </xsd:element>
    <xsd:element name="Document_x0020_Type" ma:index="3" nillable="true" ma:displayName="Document Type I" ma:default="Select..." ma:format="Dropdown" ma:internalName="Document_x0020_Type">
      <xsd:simpleType>
        <xsd:restriction base="dms:Choice">
          <xsd:enumeration value="Select..."/>
          <xsd:enumeration value="COVID-HR"/>
          <xsd:enumeration value="COVID-IT"/>
          <xsd:enumeration value="COVID-Budget"/>
          <xsd:enumeration value="COVID-Resources"/>
          <xsd:enumeration value="Accessibility"/>
          <xsd:enumeration value="Admin Policies"/>
          <xsd:enumeration value="Electronic Personnel Action Request (ePAR)"/>
          <xsd:enumeration value="Emergency Evacuation Plan"/>
          <xsd:enumeration value="Employee"/>
          <xsd:enumeration value="Health, Safety &amp; Security"/>
          <xsd:enumeration value="HR Transition"/>
          <xsd:enumeration value="IT Transition"/>
          <xsd:enumeration value="Leave/AWS"/>
          <xsd:enumeration value="Miscellaneous"/>
          <xsd:enumeration value="Parking"/>
          <xsd:enumeration value="Pay and Benefits"/>
          <xsd:enumeration value="PDE Academy"/>
          <xsd:enumeration value="Supervisor"/>
        </xsd:restriction>
      </xsd:simpleType>
    </xsd:element>
    <xsd:element name="Document_x0020_Type_x0020_II" ma:index="4" nillable="true" ma:displayName="Document Type II" ma:default="Select..." ma:format="Dropdown" ma:internalName="Document_x0020_Type_x0020_II">
      <xsd:simpleType>
        <xsd:restriction base="dms:Choice">
          <xsd:enumeration value="Select..."/>
          <xsd:enumeration value="Accessibility"/>
          <xsd:enumeration value="Admin Policies"/>
          <xsd:enumeration value="Electronic Personnel Action Request (ePAR)"/>
          <xsd:enumeration value="Emergency Evacuation Plan"/>
          <xsd:enumeration value="Employee"/>
          <xsd:enumeration value="Health, Safety &amp; Security"/>
          <xsd:enumeration value="HR Transition"/>
          <xsd:enumeration value="IT Transition"/>
          <xsd:enumeration value="Leave/AWS"/>
          <xsd:enumeration value="Miscellaneous"/>
          <xsd:enumeration value="Parking"/>
          <xsd:enumeration value="Pay and Benefits"/>
          <xsd:enumeration value="PDE Academy"/>
          <xsd:enumeration value="Supervisor"/>
          <xsd:enumeration value="Zoom"/>
        </xsd:restriction>
      </xsd:simpleType>
    </xsd:element>
    <xsd:element name="Category" ma:index="5" nillable="true" ma:displayName="Category" ma:default="Select..." ma:format="Dropdown" ma:internalName="Category">
      <xsd:simpleType>
        <xsd:restriction base="dms:Choice">
          <xsd:enumeration value="Select..."/>
          <xsd:enumeration value="1. Active Shooter"/>
          <xsd:enumeration value="2. AED/Medical Emergencies"/>
          <xsd:enumeration value="3. Emergency Evacuation/Emergency Preparedness"/>
          <xsd:enumeration value="4. Accidents"/>
          <xsd:enumeration value="5. Safety Goals /Personal Safety"/>
          <xsd:enumeration value="6. Health, Wellness and Fitness"/>
          <xsd:enumeration value="7. Security/ID Badge"/>
          <xsd:enumeration value="8. Worker's Compensation"/>
          <xsd:enumeration value="9. Additional Resources"/>
          <xsd:enumeration value="Employee"/>
          <xsd:enumeration value="Supervisor"/>
          <xsd:enumeration value="Year 2020"/>
          <xsd:enumeration value="Year 2019"/>
          <xsd:enumeration value="Year 2018"/>
          <xsd:enumeration value="Year 2017"/>
          <xsd:enumeration value="Year 2016"/>
          <xsd:enumeration value="Year 2015"/>
          <xsd:enumeration value="Year 2014"/>
          <xsd:enumeration value="Year 2013"/>
          <xsd:enumeration value="Year 2012"/>
          <xsd:enumeration value="Year 2011"/>
        </xsd:restriction>
      </xsd:simpleType>
    </xsd:element>
    <xsd:element name="Month" ma:index="12" nillable="true" ma:displayName="Month" ma:default="Select..." ma:format="Dropdown" ma:internalName="Month">
      <xsd:simpleType>
        <xsd:restriction base="dms:Choice">
          <xsd:enumeration value="Select..."/>
          <xsd:enumeration value="01 - January"/>
          <xsd:enumeration value="02 - February"/>
          <xsd:enumeration value="03 - March"/>
          <xsd:enumeration value="04 - April"/>
          <xsd:enumeration value="05 - May"/>
          <xsd:enumeration value="06 - June"/>
          <xsd:enumeration value="07 - July"/>
          <xsd:enumeration value="08 - August"/>
          <xsd:enumeration value="09 - September"/>
          <xsd:enumeration value="10 - October"/>
          <xsd:enumeration value="11 - November"/>
          <xsd:enumeration value="12 - December"/>
        </xsd:restriction>
      </xsd:simpleType>
    </xsd:element>
    <xsd:element name="Author0" ma:index="13" nillable="true" ma:displayName="Sent By" ma:description="The name in the column reflect the name of the Penn Link message creator/submitter." ma:internalName="Author0">
      <xsd:simpleType>
        <xsd:restriction base="dms:Text">
          <xsd:maxLength value="255"/>
        </xsd:restriction>
      </xsd:simpleType>
    </xsd:element>
    <xsd:element name="Year" ma:index="14" nillable="true" ma:displayName="Year" ma:default="2020" ma:format="Dropdown" ma:internalName="Year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</xsd:restriction>
      </xsd:simpleType>
    </xsd:element>
    <xsd:element name="To_x0020_Be_x0020_Deleted_x003f_" ma:index="15" ma:displayName="To Be Deleted?" ma:default="NO" ma:description="Identify if this Document needs to be removed from this Inside PDE site?" ma:format="Dropdown" ma:internalName="To_x0020_Be_x0020_Deleted_x003f_">
      <xsd:simpleType>
        <xsd:restriction base="dms:Choice">
          <xsd:enumeration value="NO"/>
          <xsd:enumeration value="Y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45E959-B139-4928-B6C0-4290FBE61FC4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1c7bf0e-1cb0-48f8-99df-6e3f20f315ba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EB1890-C898-44F4-9E47-0A022625EBD7}">
  <ds:schemaRefs>
    <ds:schemaRef ds:uri="f1c7bf0e-1cb0-48f8-99df-6e3f20f315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35945</TotalTime>
  <Words>631</Words>
  <Application>Microsoft Office PowerPoint</Application>
  <PresentationFormat>On-screen Show (4:3)</PresentationFormat>
  <Paragraphs>109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Act 13 Interactive Toolkit  A Deep Dive</vt:lpstr>
      <vt:lpstr>Agenda</vt:lpstr>
      <vt:lpstr>Office Hours Etiquette</vt:lpstr>
      <vt:lpstr>Toolkit Overview Slide 1</vt:lpstr>
      <vt:lpstr>Toolkit Overview</vt:lpstr>
      <vt:lpstr>Toolkit Slide 1</vt:lpstr>
      <vt:lpstr>Toolkit Options</vt:lpstr>
      <vt:lpstr>Toolkit Deep Dive: Subcategories</vt:lpstr>
      <vt:lpstr>Toolkit Deep Dive: Charts</vt:lpstr>
      <vt:lpstr>Toolkit Deep Dive: Examples</vt:lpstr>
      <vt:lpstr>Toolkit Deep Dive: Resource Links</vt:lpstr>
      <vt:lpstr>Toolkit Deep Dive: Definitions</vt:lpstr>
      <vt:lpstr>What’s next?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Andrea Brown</cp:lastModifiedBy>
  <cp:revision>1276</cp:revision>
  <cp:lastPrinted>2021-12-04T17:26:39Z</cp:lastPrinted>
  <dcterms:created xsi:type="dcterms:W3CDTF">2017-02-01T18:23:33Z</dcterms:created>
  <dcterms:modified xsi:type="dcterms:W3CDTF">2022-01-31T20:39:54Z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0x010100545745096E880943ACB0FE4084512437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</Properties>
</file>