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994" r:id="rId2"/>
    <p:sldId id="995" r:id="rId3"/>
    <p:sldId id="877" r:id="rId4"/>
    <p:sldId id="993" r:id="rId5"/>
    <p:sldId id="977" r:id="rId6"/>
    <p:sldId id="983" r:id="rId7"/>
    <p:sldId id="981" r:id="rId8"/>
    <p:sldId id="989" r:id="rId9"/>
    <p:sldId id="978" r:id="rId10"/>
    <p:sldId id="984" r:id="rId11"/>
    <p:sldId id="979" r:id="rId12"/>
    <p:sldId id="980" r:id="rId13"/>
    <p:sldId id="985" r:id="rId14"/>
    <p:sldId id="988" r:id="rId15"/>
    <p:sldId id="975" r:id="rId16"/>
    <p:sldId id="982" r:id="rId17"/>
    <p:sldId id="992" r:id="rId18"/>
    <p:sldId id="869" r:id="rId19"/>
    <p:sldId id="996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B6FF"/>
    <a:srgbClr val="0000FF"/>
    <a:srgbClr val="7495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DF0AF2-5C85-4E8B-BC5E-23EC820AFAB3}" v="3" dt="2023-01-17T19:59:24.8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5" autoAdjust="0"/>
    <p:restoredTop sz="86469" autoAdjust="0"/>
  </p:normalViewPr>
  <p:slideViewPr>
    <p:cSldViewPr>
      <p:cViewPr varScale="1">
        <p:scale>
          <a:sx n="72" d="100"/>
          <a:sy n="72" d="100"/>
        </p:scale>
        <p:origin x="39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04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DAE4575-98C4-49B7-967B-55D8017B913E}" type="datetimeFigureOut">
              <a:rPr lang="en-US"/>
              <a:pPr>
                <a:defRPr/>
              </a:pPr>
              <a:t>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B71115D-20FF-4E2B-8282-3A2DA5744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217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pPr>
              <a:defRPr/>
            </a:pPr>
            <a:fld id="{9121E7EF-4EDC-47BF-B472-808AAA9BF2A2}" type="datetimeFigureOut">
              <a:rPr lang="en-US"/>
              <a:pPr>
                <a:defRPr/>
              </a:pPr>
              <a:t>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pPr>
              <a:defRPr/>
            </a:pPr>
            <a:fld id="{41CC811F-37F6-4B6C-88AC-B43007267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60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9D2C0-758F-4C07-97F0-DDD34B99D9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305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C2AF3-4191-44AF-9DCE-E7C2241E5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1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30E67-7772-4E43-90EC-0A116373A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53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B816A-6282-40BF-AE3F-B9EF16989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093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DC37A-684B-4883-A0D0-0035ACADB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85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BA394-356F-48C3-8220-E664DAE26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41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5A36A-3BEF-445A-B0BF-AC69A6A34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40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63844-4C27-4E7C-AD3A-1BDD2465FD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422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2392C-A7E4-40DA-8521-5A927E24D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7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5DBAF-9695-41E8-B6D0-78D75E6B9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9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0EBA6-0F19-47EB-A6CC-97688B0A8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92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8CB7CDB-3C77-414C-A326-D2BEFC421F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D9D9D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D9D9D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D9D9D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D9D9D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D9D9D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desas.org/Page/Viewer/ViewPage/58?SectionPageItemId=13003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6089650"/>
            <a:ext cx="8229600" cy="387350"/>
            <a:chOff x="457200" y="5632704"/>
            <a:chExt cx="8229600" cy="387096"/>
          </a:xfrm>
        </p:grpSpPr>
        <p:grpSp>
          <p:nvGrpSpPr>
            <p:cNvPr id="4108" name="Group 15"/>
            <p:cNvGrpSpPr>
              <a:grpSpLocks/>
            </p:cNvGrpSpPr>
            <p:nvPr/>
          </p:nvGrpSpPr>
          <p:grpSpPr bwMode="auto">
            <a:xfrm>
              <a:off x="457200" y="5638800"/>
              <a:ext cx="8229600" cy="374904"/>
              <a:chOff x="457200" y="5638800"/>
              <a:chExt cx="8229600" cy="3749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57200" y="5639050"/>
                <a:ext cx="7196138" cy="374404"/>
              </a:xfrm>
              <a:prstGeom prst="rect">
                <a:avLst/>
              </a:prstGeom>
              <a:solidFill>
                <a:srgbClr val="003E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53338" y="5639050"/>
                <a:ext cx="1033462" cy="374404"/>
              </a:xfrm>
              <a:prstGeom prst="rect">
                <a:avLst/>
              </a:prstGeom>
              <a:solidFill>
                <a:srgbClr val="003E7E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300538" y="5639050"/>
              <a:ext cx="33528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www.education.state.pa.us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7543800" y="5632704"/>
              <a:ext cx="11430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 &gt;</a:t>
              </a:r>
            </a:p>
          </p:txBody>
        </p:sp>
      </p:grpSp>
      <p:grpSp>
        <p:nvGrpSpPr>
          <p:cNvPr id="4100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08000" y="381000"/>
            <a:ext cx="8178800" cy="660400"/>
            <a:chOff x="507727" y="381000"/>
            <a:chExt cx="8179073" cy="660400"/>
          </a:xfrm>
        </p:grpSpPr>
        <p:grpSp>
          <p:nvGrpSpPr>
            <p:cNvPr id="4104" name="Group 7"/>
            <p:cNvGrpSpPr>
              <a:grpSpLocks/>
            </p:cNvGrpSpPr>
            <p:nvPr/>
          </p:nvGrpSpPr>
          <p:grpSpPr bwMode="auto">
            <a:xfrm>
              <a:off x="507727" y="381000"/>
              <a:ext cx="5769864" cy="660400"/>
              <a:chOff x="1687068" y="2743200"/>
              <a:chExt cx="5769864" cy="660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687068" y="2743200"/>
                <a:ext cx="5769168" cy="503238"/>
              </a:xfrm>
              <a:prstGeom prst="rect">
                <a:avLst/>
              </a:prstGeom>
              <a:solidFill>
                <a:srgbClr val="003E7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87068" y="3294063"/>
                <a:ext cx="5769168" cy="109537"/>
              </a:xfrm>
              <a:prstGeom prst="rect">
                <a:avLst/>
              </a:prstGeom>
              <a:solidFill>
                <a:srgbClr val="003E7E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pic>
          <p:nvPicPr>
            <p:cNvPr id="4105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0566" y="437896"/>
              <a:ext cx="2326234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1" name="TextBox 17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508000" y="453688"/>
            <a:ext cx="5588000" cy="430887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STEELS Professional Learning Series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508000" y="1295400"/>
            <a:ext cx="8178800" cy="353943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en-US" altLang="en-US" sz="3200" b="1" u="sng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n-US" altLang="en-US" sz="3200" b="1" u="sng" dirty="0">
                <a:solidFill>
                  <a:srgbClr val="002060"/>
                </a:solidFill>
              </a:rPr>
              <a:t>S</a:t>
            </a:r>
            <a:r>
              <a:rPr lang="en-US" altLang="en-US" sz="3200" dirty="0">
                <a:solidFill>
                  <a:srgbClr val="002060"/>
                </a:solidFill>
              </a:rPr>
              <a:t>cience, </a:t>
            </a:r>
            <a:r>
              <a:rPr lang="en-US" altLang="en-US" sz="3200" b="1" u="sng" dirty="0">
                <a:solidFill>
                  <a:srgbClr val="002060"/>
                </a:solidFill>
              </a:rPr>
              <a:t>T</a:t>
            </a:r>
            <a:r>
              <a:rPr lang="en-US" altLang="en-US" sz="3200" dirty="0">
                <a:solidFill>
                  <a:srgbClr val="002060"/>
                </a:solidFill>
              </a:rPr>
              <a:t>echnology &amp; </a:t>
            </a:r>
            <a:r>
              <a:rPr lang="en-US" altLang="en-US" sz="3200" b="1" u="sng" dirty="0">
                <a:solidFill>
                  <a:srgbClr val="002060"/>
                </a:solidFill>
              </a:rPr>
              <a:t>E</a:t>
            </a:r>
            <a:r>
              <a:rPr lang="en-US" altLang="en-US" sz="3200" dirty="0">
                <a:solidFill>
                  <a:srgbClr val="002060"/>
                </a:solidFill>
              </a:rPr>
              <a:t>ngineering, </a:t>
            </a:r>
            <a:r>
              <a:rPr lang="en-US" altLang="en-US" sz="3200" b="1" u="sng" dirty="0">
                <a:solidFill>
                  <a:srgbClr val="002060"/>
                </a:solidFill>
              </a:rPr>
              <a:t>E</a:t>
            </a:r>
            <a:r>
              <a:rPr lang="en-US" altLang="en-US" sz="3200" dirty="0">
                <a:solidFill>
                  <a:srgbClr val="002060"/>
                </a:solidFill>
              </a:rPr>
              <a:t>nvironmental </a:t>
            </a:r>
            <a:r>
              <a:rPr lang="en-US" altLang="en-US" sz="3200" b="1" u="sng" dirty="0">
                <a:solidFill>
                  <a:srgbClr val="002060"/>
                </a:solidFill>
              </a:rPr>
              <a:t>L</a:t>
            </a:r>
            <a:r>
              <a:rPr lang="en-US" altLang="en-US" sz="3200" dirty="0">
                <a:solidFill>
                  <a:srgbClr val="002060"/>
                </a:solidFill>
              </a:rPr>
              <a:t>iteracy </a:t>
            </a:r>
            <a:r>
              <a:rPr lang="en-US" altLang="en-US" sz="3200" b="1" u="sng" dirty="0">
                <a:solidFill>
                  <a:srgbClr val="002060"/>
                </a:solidFill>
              </a:rPr>
              <a:t>S</a:t>
            </a:r>
            <a:r>
              <a:rPr lang="en-US" altLang="en-US" sz="3200" dirty="0">
                <a:solidFill>
                  <a:srgbClr val="002060"/>
                </a:solidFill>
              </a:rPr>
              <a:t>ustainability</a:t>
            </a:r>
            <a:br>
              <a:rPr lang="en-US" altLang="en-US" sz="3200" dirty="0">
                <a:solidFill>
                  <a:srgbClr val="002060"/>
                </a:solidFill>
              </a:rPr>
            </a:br>
            <a:br>
              <a:rPr lang="en-US" altLang="en-US" sz="3200" dirty="0">
                <a:solidFill>
                  <a:srgbClr val="002060"/>
                </a:solidFill>
              </a:rPr>
            </a:br>
            <a:r>
              <a:rPr lang="en-US" altLang="en-US" sz="3200" dirty="0">
                <a:solidFill>
                  <a:srgbClr val="002060"/>
                </a:solidFill>
              </a:rPr>
              <a:t>STEELS</a:t>
            </a:r>
            <a:br>
              <a:rPr lang="en-US" altLang="en-US" sz="3200" dirty="0">
                <a:solidFill>
                  <a:srgbClr val="002060"/>
                </a:solidFill>
              </a:rPr>
            </a:br>
            <a:br>
              <a:rPr lang="en-US" altLang="en-US" sz="3200" dirty="0">
                <a:solidFill>
                  <a:srgbClr val="002060"/>
                </a:solidFill>
              </a:rPr>
            </a:br>
            <a:r>
              <a:rPr lang="en-US" altLang="en-US" sz="3200" dirty="0">
                <a:solidFill>
                  <a:srgbClr val="002060"/>
                </a:solidFill>
              </a:rPr>
              <a:t>Foundation Boxes</a:t>
            </a:r>
            <a:endParaRPr lang="en-US" sz="32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4103" name="Slide Number Placeholder 19"/>
          <p:cNvSpPr txBox="1">
            <a:spLocks/>
          </p:cNvSpPr>
          <p:nvPr/>
        </p:nvSpPr>
        <p:spPr bwMode="auto">
          <a:xfrm>
            <a:off x="8305800" y="61055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1E2F336-5471-4996-889D-CFC951D58104}" type="slidenum">
              <a:rPr lang="en-US" altLang="en-US" sz="1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r" eaLnBrk="1" hangingPunct="1"/>
              <a:t>1</a:t>
            </a:fld>
            <a:endParaRPr lang="en-US" altLang="en-US" sz="14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058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6089650"/>
            <a:ext cx="8229600" cy="387350"/>
            <a:chOff x="457200" y="5632704"/>
            <a:chExt cx="8229600" cy="387096"/>
          </a:xfrm>
        </p:grpSpPr>
        <p:grpSp>
          <p:nvGrpSpPr>
            <p:cNvPr id="4108" name="Group 15"/>
            <p:cNvGrpSpPr>
              <a:grpSpLocks/>
            </p:cNvGrpSpPr>
            <p:nvPr/>
          </p:nvGrpSpPr>
          <p:grpSpPr bwMode="auto">
            <a:xfrm>
              <a:off x="457200" y="5638800"/>
              <a:ext cx="8229600" cy="374904"/>
              <a:chOff x="457200" y="5638800"/>
              <a:chExt cx="8229600" cy="3749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57200" y="5639050"/>
                <a:ext cx="7196138" cy="374404"/>
              </a:xfrm>
              <a:prstGeom prst="rect">
                <a:avLst/>
              </a:prstGeom>
              <a:solidFill>
                <a:srgbClr val="003E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53338" y="5639050"/>
                <a:ext cx="1033462" cy="374404"/>
              </a:xfrm>
              <a:prstGeom prst="rect">
                <a:avLst/>
              </a:prstGeom>
              <a:solidFill>
                <a:srgbClr val="003E7E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300538" y="5639050"/>
              <a:ext cx="33528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www.education.state.pa.us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7543800" y="5632704"/>
              <a:ext cx="11430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 &gt;</a:t>
              </a:r>
            </a:p>
          </p:txBody>
        </p:sp>
      </p:grpSp>
      <p:grpSp>
        <p:nvGrpSpPr>
          <p:cNvPr id="4100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08000" y="381000"/>
            <a:ext cx="8178800" cy="660400"/>
            <a:chOff x="507727" y="381000"/>
            <a:chExt cx="8179073" cy="660400"/>
          </a:xfrm>
        </p:grpSpPr>
        <p:grpSp>
          <p:nvGrpSpPr>
            <p:cNvPr id="4104" name="Group 7"/>
            <p:cNvGrpSpPr>
              <a:grpSpLocks/>
            </p:cNvGrpSpPr>
            <p:nvPr/>
          </p:nvGrpSpPr>
          <p:grpSpPr bwMode="auto">
            <a:xfrm>
              <a:off x="507727" y="381000"/>
              <a:ext cx="5769864" cy="660400"/>
              <a:chOff x="1687068" y="2743200"/>
              <a:chExt cx="5769864" cy="660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687068" y="2743200"/>
                <a:ext cx="5769168" cy="503238"/>
              </a:xfrm>
              <a:prstGeom prst="rect">
                <a:avLst/>
              </a:prstGeom>
              <a:solidFill>
                <a:srgbClr val="003E7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87068" y="3294063"/>
                <a:ext cx="5769168" cy="109537"/>
              </a:xfrm>
              <a:prstGeom prst="rect">
                <a:avLst/>
              </a:prstGeom>
              <a:solidFill>
                <a:srgbClr val="003E7E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pic>
          <p:nvPicPr>
            <p:cNvPr id="4105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0566" y="437896"/>
              <a:ext cx="2326234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1" name="TextBox 17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508000" y="438150"/>
            <a:ext cx="5588000" cy="461963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Science &amp; Engineering Practices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508000" y="1295400"/>
            <a:ext cx="8178800" cy="464742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Asking questions (for science) and defining problems (for engineering)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8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Developing and using models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800" dirty="0">
              <a:solidFill>
                <a:srgbClr val="00B050"/>
              </a:solidFill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Planning and carrying out investigations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8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Analyzing and interpreting data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8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Using mathematics and computational thinking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8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Constructing explanations (for science) and designing solutions (for engineering)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8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Engaging in argument from evidence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8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Obtaining, evaluating, and communicating information</a:t>
            </a:r>
            <a:endParaRPr lang="en-US" sz="2400" dirty="0">
              <a:solidFill>
                <a:srgbClr val="7030A0"/>
              </a:solidFill>
              <a:latin typeface="Calibri"/>
              <a:cs typeface="Calibri"/>
            </a:endParaRPr>
          </a:p>
        </p:txBody>
      </p:sp>
      <p:sp>
        <p:nvSpPr>
          <p:cNvPr id="4103" name="Slide Number Placeholder 19"/>
          <p:cNvSpPr txBox="1">
            <a:spLocks/>
          </p:cNvSpPr>
          <p:nvPr/>
        </p:nvSpPr>
        <p:spPr bwMode="auto">
          <a:xfrm>
            <a:off x="8305800" y="61055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1E2F336-5471-4996-889D-CFC951D58104}" type="slidenum">
              <a:rPr lang="en-US" altLang="en-US" sz="1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r" eaLnBrk="1" hangingPunct="1"/>
              <a:t>10</a:t>
            </a:fld>
            <a:endParaRPr lang="en-US" altLang="en-US" sz="14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365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6089650"/>
            <a:ext cx="8229600" cy="387350"/>
            <a:chOff x="457200" y="5632704"/>
            <a:chExt cx="8229600" cy="387096"/>
          </a:xfrm>
        </p:grpSpPr>
        <p:grpSp>
          <p:nvGrpSpPr>
            <p:cNvPr id="4108" name="Group 15"/>
            <p:cNvGrpSpPr>
              <a:grpSpLocks/>
            </p:cNvGrpSpPr>
            <p:nvPr/>
          </p:nvGrpSpPr>
          <p:grpSpPr bwMode="auto">
            <a:xfrm>
              <a:off x="457200" y="5638800"/>
              <a:ext cx="8229600" cy="374904"/>
              <a:chOff x="457200" y="5638800"/>
              <a:chExt cx="8229600" cy="3749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57200" y="5639050"/>
                <a:ext cx="7196138" cy="374404"/>
              </a:xfrm>
              <a:prstGeom prst="rect">
                <a:avLst/>
              </a:prstGeom>
              <a:solidFill>
                <a:srgbClr val="003E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53338" y="5639050"/>
                <a:ext cx="1033462" cy="374404"/>
              </a:xfrm>
              <a:prstGeom prst="rect">
                <a:avLst/>
              </a:prstGeom>
              <a:solidFill>
                <a:srgbClr val="003E7E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300538" y="5639050"/>
              <a:ext cx="33528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www.education.state.pa.us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7543800" y="5632704"/>
              <a:ext cx="11430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 &gt;</a:t>
              </a:r>
            </a:p>
          </p:txBody>
        </p:sp>
      </p:grpSp>
      <p:grpSp>
        <p:nvGrpSpPr>
          <p:cNvPr id="4100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08000" y="381000"/>
            <a:ext cx="8178800" cy="660400"/>
            <a:chOff x="507727" y="381000"/>
            <a:chExt cx="8179073" cy="660400"/>
          </a:xfrm>
        </p:grpSpPr>
        <p:grpSp>
          <p:nvGrpSpPr>
            <p:cNvPr id="4104" name="Group 7"/>
            <p:cNvGrpSpPr>
              <a:grpSpLocks/>
            </p:cNvGrpSpPr>
            <p:nvPr/>
          </p:nvGrpSpPr>
          <p:grpSpPr bwMode="auto">
            <a:xfrm>
              <a:off x="507727" y="381000"/>
              <a:ext cx="5769864" cy="660400"/>
              <a:chOff x="1687068" y="2743200"/>
              <a:chExt cx="5769864" cy="660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687068" y="2743200"/>
                <a:ext cx="5769168" cy="503238"/>
              </a:xfrm>
              <a:prstGeom prst="rect">
                <a:avLst/>
              </a:prstGeom>
              <a:solidFill>
                <a:srgbClr val="003E7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87068" y="3294063"/>
                <a:ext cx="5769168" cy="109537"/>
              </a:xfrm>
              <a:prstGeom prst="rect">
                <a:avLst/>
              </a:prstGeom>
              <a:solidFill>
                <a:srgbClr val="003E7E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pic>
          <p:nvPicPr>
            <p:cNvPr id="4105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0566" y="437896"/>
              <a:ext cx="2326234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1" name="TextBox 17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508000" y="438150"/>
            <a:ext cx="5588000" cy="461963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PA Standards</a:t>
            </a:r>
          </a:p>
        </p:txBody>
      </p:sp>
      <p:sp>
        <p:nvSpPr>
          <p:cNvPr id="4103" name="Slide Number Placeholder 19"/>
          <p:cNvSpPr txBox="1">
            <a:spLocks/>
          </p:cNvSpPr>
          <p:nvPr/>
        </p:nvSpPr>
        <p:spPr bwMode="auto">
          <a:xfrm>
            <a:off x="8305800" y="61055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1E2F336-5471-4996-889D-CFC951D58104}" type="slidenum">
              <a:rPr lang="en-US" altLang="en-US" sz="1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r" eaLnBrk="1" hangingPunct="1"/>
              <a:t>11</a:t>
            </a:fld>
            <a:endParaRPr lang="en-US" altLang="en-US" sz="14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 descr="Image of foundation box for standard 3.3.K.C with Disciplinary Core Ideas circled">
            <a:extLst>
              <a:ext uri="{FF2B5EF4-FFF2-40B4-BE49-F238E27FC236}">
                <a16:creationId xmlns:a16="http://schemas.microsoft.com/office/drawing/2014/main" id="{F95B1F7B-10B8-4272-34FF-B79AD33878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861" y="1398094"/>
            <a:ext cx="8512278" cy="4061812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7E481A34-5438-B97C-B1A9-8366276F8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28938" y="2590800"/>
            <a:ext cx="3048000" cy="2057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5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6089650"/>
            <a:ext cx="8229600" cy="387350"/>
            <a:chOff x="457200" y="5632704"/>
            <a:chExt cx="8229600" cy="387096"/>
          </a:xfrm>
        </p:grpSpPr>
        <p:grpSp>
          <p:nvGrpSpPr>
            <p:cNvPr id="4108" name="Group 15"/>
            <p:cNvGrpSpPr>
              <a:grpSpLocks/>
            </p:cNvGrpSpPr>
            <p:nvPr/>
          </p:nvGrpSpPr>
          <p:grpSpPr bwMode="auto">
            <a:xfrm>
              <a:off x="457200" y="5638800"/>
              <a:ext cx="8229600" cy="374904"/>
              <a:chOff x="457200" y="5638800"/>
              <a:chExt cx="8229600" cy="3749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57200" y="5639050"/>
                <a:ext cx="7196138" cy="374404"/>
              </a:xfrm>
              <a:prstGeom prst="rect">
                <a:avLst/>
              </a:prstGeom>
              <a:solidFill>
                <a:srgbClr val="003E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53338" y="5639050"/>
                <a:ext cx="1033462" cy="374404"/>
              </a:xfrm>
              <a:prstGeom prst="rect">
                <a:avLst/>
              </a:prstGeom>
              <a:solidFill>
                <a:srgbClr val="003E7E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300538" y="5639050"/>
              <a:ext cx="33528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www.education.state.pa.us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7543800" y="5632704"/>
              <a:ext cx="11430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 &gt;</a:t>
              </a:r>
            </a:p>
          </p:txBody>
        </p:sp>
      </p:grpSp>
      <p:grpSp>
        <p:nvGrpSpPr>
          <p:cNvPr id="4100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08000" y="381000"/>
            <a:ext cx="8178800" cy="660400"/>
            <a:chOff x="507727" y="381000"/>
            <a:chExt cx="8179073" cy="660400"/>
          </a:xfrm>
        </p:grpSpPr>
        <p:grpSp>
          <p:nvGrpSpPr>
            <p:cNvPr id="4104" name="Group 7"/>
            <p:cNvGrpSpPr>
              <a:grpSpLocks/>
            </p:cNvGrpSpPr>
            <p:nvPr/>
          </p:nvGrpSpPr>
          <p:grpSpPr bwMode="auto">
            <a:xfrm>
              <a:off x="507727" y="381000"/>
              <a:ext cx="5769864" cy="660400"/>
              <a:chOff x="1687068" y="2743200"/>
              <a:chExt cx="5769864" cy="660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687068" y="2743200"/>
                <a:ext cx="5769168" cy="503238"/>
              </a:xfrm>
              <a:prstGeom prst="rect">
                <a:avLst/>
              </a:prstGeom>
              <a:solidFill>
                <a:srgbClr val="003E7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87068" y="3294063"/>
                <a:ext cx="5769168" cy="109537"/>
              </a:xfrm>
              <a:prstGeom prst="rect">
                <a:avLst/>
              </a:prstGeom>
              <a:solidFill>
                <a:srgbClr val="003E7E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pic>
          <p:nvPicPr>
            <p:cNvPr id="4105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0566" y="437896"/>
              <a:ext cx="2326234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1" name="TextBox 17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508000" y="438150"/>
            <a:ext cx="5588000" cy="461963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PA Standards</a:t>
            </a:r>
          </a:p>
        </p:txBody>
      </p:sp>
      <p:sp>
        <p:nvSpPr>
          <p:cNvPr id="4103" name="Slide Number Placeholder 19"/>
          <p:cNvSpPr txBox="1">
            <a:spLocks/>
          </p:cNvSpPr>
          <p:nvPr/>
        </p:nvSpPr>
        <p:spPr bwMode="auto">
          <a:xfrm>
            <a:off x="8305800" y="61055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1E2F336-5471-4996-889D-CFC951D58104}" type="slidenum">
              <a:rPr lang="en-US" altLang="en-US" sz="1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r" eaLnBrk="1" hangingPunct="1"/>
              <a:t>12</a:t>
            </a:fld>
            <a:endParaRPr lang="en-US" altLang="en-US" sz="14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 descr="Image of foundation box for standard 3.3.K.C with Crosscutting Concepts circled">
            <a:extLst>
              <a:ext uri="{FF2B5EF4-FFF2-40B4-BE49-F238E27FC236}">
                <a16:creationId xmlns:a16="http://schemas.microsoft.com/office/drawing/2014/main" id="{F95B1F7B-10B8-4272-34FF-B79AD33878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861" y="1398094"/>
            <a:ext cx="8512278" cy="4061812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873918A9-574E-2004-B0C4-14D9B9968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47267" y="2590800"/>
            <a:ext cx="3048000" cy="2057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5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6089650"/>
            <a:ext cx="8229600" cy="387350"/>
            <a:chOff x="457200" y="5632704"/>
            <a:chExt cx="8229600" cy="387096"/>
          </a:xfrm>
        </p:grpSpPr>
        <p:grpSp>
          <p:nvGrpSpPr>
            <p:cNvPr id="4108" name="Group 15"/>
            <p:cNvGrpSpPr>
              <a:grpSpLocks/>
            </p:cNvGrpSpPr>
            <p:nvPr/>
          </p:nvGrpSpPr>
          <p:grpSpPr bwMode="auto">
            <a:xfrm>
              <a:off x="457200" y="5638800"/>
              <a:ext cx="8229600" cy="374904"/>
              <a:chOff x="457200" y="5638800"/>
              <a:chExt cx="8229600" cy="3749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57200" y="5639050"/>
                <a:ext cx="7196138" cy="374404"/>
              </a:xfrm>
              <a:prstGeom prst="rect">
                <a:avLst/>
              </a:prstGeom>
              <a:solidFill>
                <a:srgbClr val="003E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53338" y="5639050"/>
                <a:ext cx="1033462" cy="374404"/>
              </a:xfrm>
              <a:prstGeom prst="rect">
                <a:avLst/>
              </a:prstGeom>
              <a:solidFill>
                <a:srgbClr val="003E7E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300538" y="5639050"/>
              <a:ext cx="33528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www.education.state.pa.us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7543800" y="5632704"/>
              <a:ext cx="11430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 &gt;</a:t>
              </a:r>
            </a:p>
          </p:txBody>
        </p:sp>
      </p:grpSp>
      <p:grpSp>
        <p:nvGrpSpPr>
          <p:cNvPr id="4100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08000" y="381000"/>
            <a:ext cx="8178800" cy="660400"/>
            <a:chOff x="507727" y="381000"/>
            <a:chExt cx="8179073" cy="660400"/>
          </a:xfrm>
        </p:grpSpPr>
        <p:grpSp>
          <p:nvGrpSpPr>
            <p:cNvPr id="4104" name="Group 7"/>
            <p:cNvGrpSpPr>
              <a:grpSpLocks/>
            </p:cNvGrpSpPr>
            <p:nvPr/>
          </p:nvGrpSpPr>
          <p:grpSpPr bwMode="auto">
            <a:xfrm>
              <a:off x="507727" y="381000"/>
              <a:ext cx="5769864" cy="660400"/>
              <a:chOff x="1687068" y="2743200"/>
              <a:chExt cx="5769864" cy="660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687068" y="2743200"/>
                <a:ext cx="5769168" cy="503238"/>
              </a:xfrm>
              <a:prstGeom prst="rect">
                <a:avLst/>
              </a:prstGeom>
              <a:solidFill>
                <a:srgbClr val="003E7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87068" y="3294063"/>
                <a:ext cx="5769168" cy="109537"/>
              </a:xfrm>
              <a:prstGeom prst="rect">
                <a:avLst/>
              </a:prstGeom>
              <a:solidFill>
                <a:srgbClr val="003E7E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pic>
          <p:nvPicPr>
            <p:cNvPr id="4105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0566" y="437896"/>
              <a:ext cx="2326234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1" name="TextBox 17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508000" y="438150"/>
            <a:ext cx="5588000" cy="461963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Crosscutting Concepts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482600" y="1295400"/>
            <a:ext cx="8178800" cy="34163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Patterns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sz="8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Cause and effect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sz="8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Scale, proportion, and quantity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sz="8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7030A0"/>
                </a:solidFill>
                <a:latin typeface="Calibri"/>
                <a:cs typeface="Calibri"/>
              </a:rPr>
              <a:t>Systems and system models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sz="800" dirty="0">
              <a:solidFill>
                <a:srgbClr val="7030A0"/>
              </a:solidFill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Energy and matter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sz="8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Structure and function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sz="8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Stability and change</a:t>
            </a:r>
          </a:p>
        </p:txBody>
      </p:sp>
      <p:sp>
        <p:nvSpPr>
          <p:cNvPr id="4103" name="Slide Number Placeholder 19"/>
          <p:cNvSpPr txBox="1">
            <a:spLocks/>
          </p:cNvSpPr>
          <p:nvPr/>
        </p:nvSpPr>
        <p:spPr bwMode="auto">
          <a:xfrm>
            <a:off x="8305800" y="61055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1E2F336-5471-4996-889D-CFC951D58104}" type="slidenum">
              <a:rPr lang="en-US" altLang="en-US" sz="1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r" eaLnBrk="1" hangingPunct="1"/>
              <a:t>13</a:t>
            </a:fld>
            <a:endParaRPr lang="en-US" altLang="en-US" sz="14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846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6089650"/>
            <a:ext cx="8229600" cy="387350"/>
            <a:chOff x="457200" y="5632704"/>
            <a:chExt cx="8229600" cy="387096"/>
          </a:xfrm>
        </p:grpSpPr>
        <p:grpSp>
          <p:nvGrpSpPr>
            <p:cNvPr id="4108" name="Group 15"/>
            <p:cNvGrpSpPr>
              <a:grpSpLocks/>
            </p:cNvGrpSpPr>
            <p:nvPr/>
          </p:nvGrpSpPr>
          <p:grpSpPr bwMode="auto">
            <a:xfrm>
              <a:off x="457200" y="5638800"/>
              <a:ext cx="8229600" cy="374904"/>
              <a:chOff x="457200" y="5638800"/>
              <a:chExt cx="8229600" cy="3749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57200" y="5639050"/>
                <a:ext cx="7196138" cy="374404"/>
              </a:xfrm>
              <a:prstGeom prst="rect">
                <a:avLst/>
              </a:prstGeom>
              <a:solidFill>
                <a:srgbClr val="003E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53338" y="5639050"/>
                <a:ext cx="1033462" cy="374404"/>
              </a:xfrm>
              <a:prstGeom prst="rect">
                <a:avLst/>
              </a:prstGeom>
              <a:solidFill>
                <a:srgbClr val="003E7E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300538" y="5639050"/>
              <a:ext cx="33528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www.education.state.pa.us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7543800" y="5632704"/>
              <a:ext cx="11430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 &gt;</a:t>
              </a:r>
            </a:p>
          </p:txBody>
        </p:sp>
      </p:grpSp>
      <p:grpSp>
        <p:nvGrpSpPr>
          <p:cNvPr id="4100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08000" y="381000"/>
            <a:ext cx="8178800" cy="660400"/>
            <a:chOff x="507727" y="381000"/>
            <a:chExt cx="8179073" cy="660400"/>
          </a:xfrm>
        </p:grpSpPr>
        <p:grpSp>
          <p:nvGrpSpPr>
            <p:cNvPr id="4104" name="Group 7"/>
            <p:cNvGrpSpPr>
              <a:grpSpLocks/>
            </p:cNvGrpSpPr>
            <p:nvPr/>
          </p:nvGrpSpPr>
          <p:grpSpPr bwMode="auto">
            <a:xfrm>
              <a:off x="507727" y="381000"/>
              <a:ext cx="5769864" cy="660400"/>
              <a:chOff x="1687068" y="2743200"/>
              <a:chExt cx="5769864" cy="660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687068" y="2743200"/>
                <a:ext cx="5769168" cy="503238"/>
              </a:xfrm>
              <a:prstGeom prst="rect">
                <a:avLst/>
              </a:prstGeom>
              <a:solidFill>
                <a:srgbClr val="003E7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87068" y="3294063"/>
                <a:ext cx="5769168" cy="109537"/>
              </a:xfrm>
              <a:prstGeom prst="rect">
                <a:avLst/>
              </a:prstGeom>
              <a:solidFill>
                <a:srgbClr val="003E7E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pic>
          <p:nvPicPr>
            <p:cNvPr id="4105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0566" y="437896"/>
              <a:ext cx="2326234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1" name="TextBox 17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508000" y="438150"/>
            <a:ext cx="5588000" cy="461963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PA Standards</a:t>
            </a:r>
          </a:p>
        </p:txBody>
      </p:sp>
      <p:sp>
        <p:nvSpPr>
          <p:cNvPr id="4103" name="Slide Number Placeholder 19"/>
          <p:cNvSpPr txBox="1">
            <a:spLocks/>
          </p:cNvSpPr>
          <p:nvPr/>
        </p:nvSpPr>
        <p:spPr bwMode="auto">
          <a:xfrm>
            <a:off x="8305800" y="61055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1E2F336-5471-4996-889D-CFC951D58104}" type="slidenum">
              <a:rPr lang="en-US" altLang="en-US" sz="1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r" eaLnBrk="1" hangingPunct="1"/>
              <a:t>14</a:t>
            </a:fld>
            <a:endParaRPr lang="en-US" altLang="en-US" sz="14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 descr="Image of foundation boxes for standard 3.3.K.C with Pennsylvania Context circled">
            <a:extLst>
              <a:ext uri="{FF2B5EF4-FFF2-40B4-BE49-F238E27FC236}">
                <a16:creationId xmlns:a16="http://schemas.microsoft.com/office/drawing/2014/main" id="{F95B1F7B-10B8-4272-34FF-B79AD33878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861" y="1398094"/>
            <a:ext cx="8512278" cy="4061812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934650EC-1009-4D3B-C096-7C9FC8C08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8600" y="4267200"/>
            <a:ext cx="8599539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6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6089650"/>
            <a:ext cx="8229600" cy="387350"/>
            <a:chOff x="457200" y="5632704"/>
            <a:chExt cx="8229600" cy="387096"/>
          </a:xfrm>
        </p:grpSpPr>
        <p:grpSp>
          <p:nvGrpSpPr>
            <p:cNvPr id="4108" name="Group 15"/>
            <p:cNvGrpSpPr>
              <a:grpSpLocks/>
            </p:cNvGrpSpPr>
            <p:nvPr/>
          </p:nvGrpSpPr>
          <p:grpSpPr bwMode="auto">
            <a:xfrm>
              <a:off x="457200" y="5638800"/>
              <a:ext cx="8229600" cy="374904"/>
              <a:chOff x="457200" y="5638800"/>
              <a:chExt cx="8229600" cy="3749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57200" y="5639050"/>
                <a:ext cx="7196138" cy="374404"/>
              </a:xfrm>
              <a:prstGeom prst="rect">
                <a:avLst/>
              </a:prstGeom>
              <a:solidFill>
                <a:srgbClr val="003E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53338" y="5639050"/>
                <a:ext cx="1033462" cy="374404"/>
              </a:xfrm>
              <a:prstGeom prst="rect">
                <a:avLst/>
              </a:prstGeom>
              <a:solidFill>
                <a:srgbClr val="003E7E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300538" y="5639050"/>
              <a:ext cx="33528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www.education.state.pa.us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7543800" y="5632704"/>
              <a:ext cx="11430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 &gt;</a:t>
              </a:r>
            </a:p>
          </p:txBody>
        </p:sp>
      </p:grpSp>
      <p:grpSp>
        <p:nvGrpSpPr>
          <p:cNvPr id="4100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08000" y="381000"/>
            <a:ext cx="8178800" cy="660400"/>
            <a:chOff x="507727" y="381000"/>
            <a:chExt cx="8179073" cy="660400"/>
          </a:xfrm>
        </p:grpSpPr>
        <p:grpSp>
          <p:nvGrpSpPr>
            <p:cNvPr id="4104" name="Group 7"/>
            <p:cNvGrpSpPr>
              <a:grpSpLocks/>
            </p:cNvGrpSpPr>
            <p:nvPr/>
          </p:nvGrpSpPr>
          <p:grpSpPr bwMode="auto">
            <a:xfrm>
              <a:off x="507727" y="381000"/>
              <a:ext cx="5769864" cy="660400"/>
              <a:chOff x="1687068" y="2743200"/>
              <a:chExt cx="5769864" cy="660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687068" y="2743200"/>
                <a:ext cx="5769168" cy="503238"/>
              </a:xfrm>
              <a:prstGeom prst="rect">
                <a:avLst/>
              </a:prstGeom>
              <a:solidFill>
                <a:srgbClr val="003E7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87068" y="3294063"/>
                <a:ext cx="5769168" cy="109537"/>
              </a:xfrm>
              <a:prstGeom prst="rect">
                <a:avLst/>
              </a:prstGeom>
              <a:solidFill>
                <a:srgbClr val="003E7E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pic>
          <p:nvPicPr>
            <p:cNvPr id="4105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0566" y="437896"/>
              <a:ext cx="2326234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1" name="TextBox 17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508000" y="438150"/>
            <a:ext cx="5588000" cy="461963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Phenomena . . . 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508000" y="1295400"/>
            <a:ext cx="8178800" cy="146552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a</a:t>
            </a:r>
            <a:r>
              <a:rPr lang="en-US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ccessible 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locally.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grounded in relevant, real-world scenarios.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observable events that occur in students’ world.</a:t>
            </a:r>
          </a:p>
        </p:txBody>
      </p:sp>
      <p:sp>
        <p:nvSpPr>
          <p:cNvPr id="4103" name="Slide Number Placeholder 19"/>
          <p:cNvSpPr txBox="1">
            <a:spLocks/>
          </p:cNvSpPr>
          <p:nvPr/>
        </p:nvSpPr>
        <p:spPr bwMode="auto">
          <a:xfrm>
            <a:off x="8305800" y="61055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1E2F336-5471-4996-889D-CFC951D58104}" type="slidenum">
              <a:rPr lang="en-US" altLang="en-US" sz="1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r" eaLnBrk="1" hangingPunct="1"/>
              <a:t>15</a:t>
            </a:fld>
            <a:endParaRPr lang="en-US" altLang="en-US" sz="14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954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6089650"/>
            <a:ext cx="8229600" cy="387350"/>
            <a:chOff x="457200" y="5632704"/>
            <a:chExt cx="8229600" cy="387096"/>
          </a:xfrm>
        </p:grpSpPr>
        <p:grpSp>
          <p:nvGrpSpPr>
            <p:cNvPr id="4108" name="Group 15"/>
            <p:cNvGrpSpPr>
              <a:grpSpLocks/>
            </p:cNvGrpSpPr>
            <p:nvPr/>
          </p:nvGrpSpPr>
          <p:grpSpPr bwMode="auto">
            <a:xfrm>
              <a:off x="457200" y="5638800"/>
              <a:ext cx="8229600" cy="374904"/>
              <a:chOff x="457200" y="5638800"/>
              <a:chExt cx="8229600" cy="3749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57200" y="5639050"/>
                <a:ext cx="7196138" cy="374404"/>
              </a:xfrm>
              <a:prstGeom prst="rect">
                <a:avLst/>
              </a:prstGeom>
              <a:solidFill>
                <a:srgbClr val="003E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53338" y="5639050"/>
                <a:ext cx="1033462" cy="374404"/>
              </a:xfrm>
              <a:prstGeom prst="rect">
                <a:avLst/>
              </a:prstGeom>
              <a:solidFill>
                <a:srgbClr val="003E7E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300538" y="5639050"/>
              <a:ext cx="33528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www.education.state.pa.us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7543800" y="5632704"/>
              <a:ext cx="11430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 &gt;</a:t>
              </a:r>
            </a:p>
          </p:txBody>
        </p:sp>
      </p:grpSp>
      <p:grpSp>
        <p:nvGrpSpPr>
          <p:cNvPr id="4100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08000" y="381000"/>
            <a:ext cx="8178800" cy="660400"/>
            <a:chOff x="507727" y="381000"/>
            <a:chExt cx="8179073" cy="660400"/>
          </a:xfrm>
        </p:grpSpPr>
        <p:grpSp>
          <p:nvGrpSpPr>
            <p:cNvPr id="4104" name="Group 7"/>
            <p:cNvGrpSpPr>
              <a:grpSpLocks/>
            </p:cNvGrpSpPr>
            <p:nvPr/>
          </p:nvGrpSpPr>
          <p:grpSpPr bwMode="auto">
            <a:xfrm>
              <a:off x="507727" y="381000"/>
              <a:ext cx="5769864" cy="660400"/>
              <a:chOff x="1687068" y="2743200"/>
              <a:chExt cx="5769864" cy="660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687068" y="2743200"/>
                <a:ext cx="5769168" cy="503238"/>
              </a:xfrm>
              <a:prstGeom prst="rect">
                <a:avLst/>
              </a:prstGeom>
              <a:solidFill>
                <a:srgbClr val="003E7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87068" y="3294063"/>
                <a:ext cx="5769168" cy="109537"/>
              </a:xfrm>
              <a:prstGeom prst="rect">
                <a:avLst/>
              </a:prstGeom>
              <a:solidFill>
                <a:srgbClr val="003E7E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pic>
          <p:nvPicPr>
            <p:cNvPr id="4105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0566" y="437896"/>
              <a:ext cx="2326234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1" name="TextBox 17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508000" y="438150"/>
            <a:ext cx="5588000" cy="461963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PA Standards</a:t>
            </a:r>
          </a:p>
        </p:txBody>
      </p:sp>
      <p:sp>
        <p:nvSpPr>
          <p:cNvPr id="4103" name="Slide Number Placeholder 19"/>
          <p:cNvSpPr txBox="1">
            <a:spLocks/>
          </p:cNvSpPr>
          <p:nvPr/>
        </p:nvSpPr>
        <p:spPr bwMode="auto">
          <a:xfrm>
            <a:off x="8305800" y="61055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1E2F336-5471-4996-889D-CFC951D58104}" type="slidenum">
              <a:rPr lang="en-US" altLang="en-US" sz="1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r" eaLnBrk="1" hangingPunct="1"/>
              <a:t>16</a:t>
            </a:fld>
            <a:endParaRPr lang="en-US" altLang="en-US" sz="14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 descr="Image of foundation box for standard 3.3.K.C with PA Career Ready Skills circled">
            <a:extLst>
              <a:ext uri="{FF2B5EF4-FFF2-40B4-BE49-F238E27FC236}">
                <a16:creationId xmlns:a16="http://schemas.microsoft.com/office/drawing/2014/main" id="{F95B1F7B-10B8-4272-34FF-B79AD33878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861" y="1398094"/>
            <a:ext cx="8512278" cy="4061812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02F4F35C-A476-121A-C38F-F7FDB3932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9068" y="4748706"/>
            <a:ext cx="5012531" cy="7175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36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6089650"/>
            <a:ext cx="8229600" cy="387350"/>
            <a:chOff x="457200" y="5632704"/>
            <a:chExt cx="8229600" cy="387096"/>
          </a:xfrm>
        </p:grpSpPr>
        <p:grpSp>
          <p:nvGrpSpPr>
            <p:cNvPr id="4108" name="Group 15"/>
            <p:cNvGrpSpPr>
              <a:grpSpLocks/>
            </p:cNvGrpSpPr>
            <p:nvPr/>
          </p:nvGrpSpPr>
          <p:grpSpPr bwMode="auto">
            <a:xfrm>
              <a:off x="457200" y="5638800"/>
              <a:ext cx="8229600" cy="374904"/>
              <a:chOff x="457200" y="5638800"/>
              <a:chExt cx="8229600" cy="3749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57200" y="5639050"/>
                <a:ext cx="7196138" cy="374404"/>
              </a:xfrm>
              <a:prstGeom prst="rect">
                <a:avLst/>
              </a:prstGeom>
              <a:solidFill>
                <a:srgbClr val="003E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53338" y="5639050"/>
                <a:ext cx="1033462" cy="374404"/>
              </a:xfrm>
              <a:prstGeom prst="rect">
                <a:avLst/>
              </a:prstGeom>
              <a:solidFill>
                <a:srgbClr val="003E7E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300538" y="5639050"/>
              <a:ext cx="33528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www.education.state.pa.us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7543800" y="5632704"/>
              <a:ext cx="11430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 &gt;</a:t>
              </a:r>
            </a:p>
          </p:txBody>
        </p:sp>
      </p:grpSp>
      <p:grpSp>
        <p:nvGrpSpPr>
          <p:cNvPr id="4100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08000" y="381000"/>
            <a:ext cx="8178800" cy="660400"/>
            <a:chOff x="507727" y="381000"/>
            <a:chExt cx="8179073" cy="660400"/>
          </a:xfrm>
        </p:grpSpPr>
        <p:grpSp>
          <p:nvGrpSpPr>
            <p:cNvPr id="4104" name="Group 7"/>
            <p:cNvGrpSpPr>
              <a:grpSpLocks/>
            </p:cNvGrpSpPr>
            <p:nvPr/>
          </p:nvGrpSpPr>
          <p:grpSpPr bwMode="auto">
            <a:xfrm>
              <a:off x="507727" y="381000"/>
              <a:ext cx="5769864" cy="660400"/>
              <a:chOff x="1687068" y="2743200"/>
              <a:chExt cx="5769864" cy="660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687068" y="2743200"/>
                <a:ext cx="5769168" cy="503238"/>
              </a:xfrm>
              <a:prstGeom prst="rect">
                <a:avLst/>
              </a:prstGeom>
              <a:solidFill>
                <a:srgbClr val="003E7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87068" y="3294063"/>
                <a:ext cx="5769168" cy="109537"/>
              </a:xfrm>
              <a:prstGeom prst="rect">
                <a:avLst/>
              </a:prstGeom>
              <a:solidFill>
                <a:srgbClr val="003E7E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pic>
          <p:nvPicPr>
            <p:cNvPr id="4105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0566" y="437896"/>
              <a:ext cx="2326234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1" name="TextBox 17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508000" y="438150"/>
            <a:ext cx="5588000" cy="461963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PA Standards</a:t>
            </a:r>
          </a:p>
        </p:txBody>
      </p:sp>
      <p:sp>
        <p:nvSpPr>
          <p:cNvPr id="4103" name="Slide Number Placeholder 19"/>
          <p:cNvSpPr txBox="1">
            <a:spLocks/>
          </p:cNvSpPr>
          <p:nvPr/>
        </p:nvSpPr>
        <p:spPr bwMode="auto">
          <a:xfrm>
            <a:off x="8305800" y="61055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1E2F336-5471-4996-889D-CFC951D58104}" type="slidenum">
              <a:rPr lang="en-US" altLang="en-US" sz="1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r" eaLnBrk="1" hangingPunct="1"/>
              <a:t>17</a:t>
            </a:fld>
            <a:endParaRPr lang="en-US" altLang="en-US" sz="14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 descr="Image of foundation boxes for standard 3.3.K.C with Connections to Other Standards and Practices circled">
            <a:extLst>
              <a:ext uri="{FF2B5EF4-FFF2-40B4-BE49-F238E27FC236}">
                <a16:creationId xmlns:a16="http://schemas.microsoft.com/office/drawing/2014/main" id="{F95B1F7B-10B8-4272-34FF-B79AD33878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861" y="1398094"/>
            <a:ext cx="8512278" cy="4061812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02F4F35C-A476-121A-C38F-F7FDB3932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400" y="4997450"/>
            <a:ext cx="3886200" cy="7175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002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3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6089650"/>
            <a:ext cx="8229600" cy="387350"/>
            <a:chOff x="457200" y="5632704"/>
            <a:chExt cx="8229600" cy="387096"/>
          </a:xfrm>
        </p:grpSpPr>
        <p:grpSp>
          <p:nvGrpSpPr>
            <p:cNvPr id="5134" name="Group 15"/>
            <p:cNvGrpSpPr>
              <a:grpSpLocks/>
            </p:cNvGrpSpPr>
            <p:nvPr/>
          </p:nvGrpSpPr>
          <p:grpSpPr bwMode="auto">
            <a:xfrm>
              <a:off x="457200" y="5638800"/>
              <a:ext cx="8229600" cy="374904"/>
              <a:chOff x="457200" y="5638800"/>
              <a:chExt cx="8229600" cy="3749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57200" y="5639050"/>
                <a:ext cx="7196138" cy="374404"/>
              </a:xfrm>
              <a:prstGeom prst="rect">
                <a:avLst/>
              </a:prstGeom>
              <a:solidFill>
                <a:srgbClr val="003E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53338" y="5639050"/>
                <a:ext cx="1033462" cy="374404"/>
              </a:xfrm>
              <a:prstGeom prst="rect">
                <a:avLst/>
              </a:prstGeom>
              <a:solidFill>
                <a:srgbClr val="003E7E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300538" y="5639050"/>
              <a:ext cx="33528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www.education.state.pa.us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7543800" y="5632704"/>
              <a:ext cx="11430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 &gt;</a:t>
              </a:r>
            </a:p>
          </p:txBody>
        </p:sp>
      </p:grpSp>
      <p:grpSp>
        <p:nvGrpSpPr>
          <p:cNvPr id="5124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08000" y="381000"/>
            <a:ext cx="8178800" cy="660400"/>
            <a:chOff x="507727" y="381000"/>
            <a:chExt cx="8179073" cy="660400"/>
          </a:xfrm>
        </p:grpSpPr>
        <p:grpSp>
          <p:nvGrpSpPr>
            <p:cNvPr id="5130" name="Group 7"/>
            <p:cNvGrpSpPr>
              <a:grpSpLocks/>
            </p:cNvGrpSpPr>
            <p:nvPr/>
          </p:nvGrpSpPr>
          <p:grpSpPr bwMode="auto">
            <a:xfrm>
              <a:off x="507727" y="381000"/>
              <a:ext cx="5769864" cy="660400"/>
              <a:chOff x="1687068" y="2743200"/>
              <a:chExt cx="5769864" cy="660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687068" y="2743200"/>
                <a:ext cx="5769168" cy="503238"/>
              </a:xfrm>
              <a:prstGeom prst="rect">
                <a:avLst/>
              </a:prstGeom>
              <a:solidFill>
                <a:srgbClr val="003E7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87068" y="3294063"/>
                <a:ext cx="5769168" cy="109537"/>
              </a:xfrm>
              <a:prstGeom prst="rect">
                <a:avLst/>
              </a:prstGeom>
              <a:solidFill>
                <a:srgbClr val="003E7E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pic>
          <p:nvPicPr>
            <p:cNvPr id="5131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0566" y="437896"/>
              <a:ext cx="2326234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25" name="TextBox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438150"/>
            <a:ext cx="5588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</p:txBody>
      </p:sp>
      <p:sp>
        <p:nvSpPr>
          <p:cNvPr id="5129" name="TextBox 17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508000" y="422275"/>
            <a:ext cx="5768975" cy="461963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Possible Connections</a:t>
            </a:r>
          </a:p>
        </p:txBody>
      </p:sp>
      <p:pic>
        <p:nvPicPr>
          <p:cNvPr id="4" name="Picture 3" descr="Image showing Connections to Other Standards Content and Practices from standard 3.3.K.C foundation box (part 1)">
            <a:extLst>
              <a:ext uri="{FF2B5EF4-FFF2-40B4-BE49-F238E27FC236}">
                <a16:creationId xmlns:a16="http://schemas.microsoft.com/office/drawing/2014/main" id="{974A1591-C332-8B2F-2FC3-BAAFD4F9AC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333" y="1231092"/>
            <a:ext cx="8329382" cy="1798476"/>
          </a:xfrm>
          <a:prstGeom prst="rect">
            <a:avLst/>
          </a:prstGeom>
        </p:spPr>
      </p:pic>
      <p:pic>
        <p:nvPicPr>
          <p:cNvPr id="6" name="Picture 5" descr="Image showing Connections to Other Standards Content and Practices from standard 3.3.K.C foundation box (part 2)">
            <a:extLst>
              <a:ext uri="{FF2B5EF4-FFF2-40B4-BE49-F238E27FC236}">
                <a16:creationId xmlns:a16="http://schemas.microsoft.com/office/drawing/2014/main" id="{88255DE6-1D07-78EC-538C-294CF60E76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911" y="2990160"/>
            <a:ext cx="8329382" cy="1676545"/>
          </a:xfrm>
          <a:prstGeom prst="rect">
            <a:avLst/>
          </a:prstGeom>
        </p:spPr>
      </p:pic>
      <p:sp>
        <p:nvSpPr>
          <p:cNvPr id="5127" name="Slide Number Placeholder 19"/>
          <p:cNvSpPr txBox="1">
            <a:spLocks/>
          </p:cNvSpPr>
          <p:nvPr/>
        </p:nvSpPr>
        <p:spPr bwMode="auto">
          <a:xfrm>
            <a:off x="8229600" y="6105525"/>
            <a:ext cx="457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F44D464-9AF9-484B-BE07-4CAC332B9029}" type="slidenum">
              <a:rPr lang="en-US" altLang="en-US" sz="1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r" eaLnBrk="1" hangingPunct="1"/>
              <a:t>18</a:t>
            </a:fld>
            <a:endParaRPr lang="en-US" altLang="en-US" sz="1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04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6089650"/>
            <a:ext cx="8229600" cy="387350"/>
            <a:chOff x="457200" y="5632704"/>
            <a:chExt cx="8229600" cy="387096"/>
          </a:xfrm>
        </p:grpSpPr>
        <p:grpSp>
          <p:nvGrpSpPr>
            <p:cNvPr id="4108" name="Group 15"/>
            <p:cNvGrpSpPr>
              <a:grpSpLocks/>
            </p:cNvGrpSpPr>
            <p:nvPr/>
          </p:nvGrpSpPr>
          <p:grpSpPr bwMode="auto">
            <a:xfrm>
              <a:off x="457200" y="5638800"/>
              <a:ext cx="8229600" cy="374904"/>
              <a:chOff x="457200" y="5638800"/>
              <a:chExt cx="8229600" cy="3749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57200" y="5639050"/>
                <a:ext cx="7196138" cy="374404"/>
              </a:xfrm>
              <a:prstGeom prst="rect">
                <a:avLst/>
              </a:prstGeom>
              <a:solidFill>
                <a:srgbClr val="003E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53338" y="5639050"/>
                <a:ext cx="1033462" cy="374404"/>
              </a:xfrm>
              <a:prstGeom prst="rect">
                <a:avLst/>
              </a:prstGeom>
              <a:solidFill>
                <a:srgbClr val="003E7E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300538" y="5639050"/>
              <a:ext cx="33528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www.education.state.pa.us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7543800" y="5632704"/>
              <a:ext cx="11430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 &gt;</a:t>
              </a:r>
            </a:p>
          </p:txBody>
        </p:sp>
      </p:grpSp>
      <p:grpSp>
        <p:nvGrpSpPr>
          <p:cNvPr id="4100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08000" y="381000"/>
            <a:ext cx="8178800" cy="660400"/>
            <a:chOff x="507727" y="381000"/>
            <a:chExt cx="8179073" cy="660400"/>
          </a:xfrm>
        </p:grpSpPr>
        <p:grpSp>
          <p:nvGrpSpPr>
            <p:cNvPr id="4104" name="Group 7"/>
            <p:cNvGrpSpPr>
              <a:grpSpLocks/>
            </p:cNvGrpSpPr>
            <p:nvPr/>
          </p:nvGrpSpPr>
          <p:grpSpPr bwMode="auto">
            <a:xfrm>
              <a:off x="507727" y="381000"/>
              <a:ext cx="5769864" cy="660400"/>
              <a:chOff x="1687068" y="2743200"/>
              <a:chExt cx="5769864" cy="660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687068" y="2743200"/>
                <a:ext cx="5769168" cy="503238"/>
              </a:xfrm>
              <a:prstGeom prst="rect">
                <a:avLst/>
              </a:prstGeom>
              <a:solidFill>
                <a:srgbClr val="003E7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87068" y="3294063"/>
                <a:ext cx="5769168" cy="109537"/>
              </a:xfrm>
              <a:prstGeom prst="rect">
                <a:avLst/>
              </a:prstGeom>
              <a:solidFill>
                <a:srgbClr val="003E7E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pic>
          <p:nvPicPr>
            <p:cNvPr id="4105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0566" y="437896"/>
              <a:ext cx="2326234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1" name="TextBox 17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508000" y="438150"/>
            <a:ext cx="5588000" cy="461963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Contact / Mission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508000" y="1295400"/>
            <a:ext cx="8178800" cy="415498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For more information, please visit the </a:t>
            </a: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  <a:hlinkClick r:id="rId3"/>
              </a:rPr>
              <a:t>STEELS Hub on SAS</a:t>
            </a: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.</a:t>
            </a:r>
          </a:p>
          <a:p>
            <a:pPr>
              <a:defRPr/>
            </a:pPr>
            <a:endParaRPr lang="en-US" sz="2400" dirty="0">
              <a:solidFill>
                <a:srgbClr val="002060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en-US" sz="2400" i="1" dirty="0">
                <a:solidFill>
                  <a:srgbClr val="002060"/>
                </a:solidFill>
                <a:latin typeface="Calibri"/>
                <a:cs typeface="Calibri"/>
              </a:rPr>
              <a:t>The mission of the Department of Education is to ensure that every learner has access to a world-class education system that academically prepares children and adults to succeed as productive citizens. Further, the Department seeks to establish a culture that is committed to improving opportunities throughout the commonwealth by ensuring that technical support, resources, and optimal learning environments are available for all students, whether children or adults.</a:t>
            </a:r>
          </a:p>
          <a:p>
            <a:pPr>
              <a:defRPr/>
            </a:pPr>
            <a:endParaRPr lang="en-US" sz="2400" dirty="0">
              <a:solidFill>
                <a:srgbClr val="7030A0"/>
              </a:solidFill>
              <a:latin typeface="Calibri"/>
              <a:cs typeface="Calibri"/>
            </a:endParaRPr>
          </a:p>
        </p:txBody>
      </p:sp>
      <p:sp>
        <p:nvSpPr>
          <p:cNvPr id="4103" name="Slide Number Placeholder 19"/>
          <p:cNvSpPr txBox="1">
            <a:spLocks/>
          </p:cNvSpPr>
          <p:nvPr/>
        </p:nvSpPr>
        <p:spPr bwMode="auto">
          <a:xfrm>
            <a:off x="8305800" y="61055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1E2F336-5471-4996-889D-CFC951D58104}" type="slidenum">
              <a:rPr lang="en-US" altLang="en-US" sz="1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r" eaLnBrk="1" hangingPunct="1"/>
              <a:t>19</a:t>
            </a:fld>
            <a:endParaRPr lang="en-US" altLang="en-US" sz="14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320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6089650"/>
            <a:ext cx="8229600" cy="387350"/>
            <a:chOff x="457200" y="5632704"/>
            <a:chExt cx="8229600" cy="387096"/>
          </a:xfrm>
        </p:grpSpPr>
        <p:grpSp>
          <p:nvGrpSpPr>
            <p:cNvPr id="4108" name="Group 15"/>
            <p:cNvGrpSpPr>
              <a:grpSpLocks/>
            </p:cNvGrpSpPr>
            <p:nvPr/>
          </p:nvGrpSpPr>
          <p:grpSpPr bwMode="auto">
            <a:xfrm>
              <a:off x="457200" y="5638800"/>
              <a:ext cx="8229600" cy="374904"/>
              <a:chOff x="457200" y="5638800"/>
              <a:chExt cx="8229600" cy="3749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57200" y="5639050"/>
                <a:ext cx="7196138" cy="374404"/>
              </a:xfrm>
              <a:prstGeom prst="rect">
                <a:avLst/>
              </a:prstGeom>
              <a:solidFill>
                <a:srgbClr val="003E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53338" y="5639050"/>
                <a:ext cx="1033462" cy="374404"/>
              </a:xfrm>
              <a:prstGeom prst="rect">
                <a:avLst/>
              </a:prstGeom>
              <a:solidFill>
                <a:srgbClr val="003E7E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300538" y="5639050"/>
              <a:ext cx="33528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www.education.state.pa.us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7543800" y="5632704"/>
              <a:ext cx="11430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 &gt;</a:t>
              </a:r>
            </a:p>
          </p:txBody>
        </p:sp>
      </p:grpSp>
      <p:grpSp>
        <p:nvGrpSpPr>
          <p:cNvPr id="4100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08000" y="381000"/>
            <a:ext cx="8178800" cy="660400"/>
            <a:chOff x="507727" y="381000"/>
            <a:chExt cx="8179073" cy="660400"/>
          </a:xfrm>
        </p:grpSpPr>
        <p:grpSp>
          <p:nvGrpSpPr>
            <p:cNvPr id="4104" name="Group 7"/>
            <p:cNvGrpSpPr>
              <a:grpSpLocks/>
            </p:cNvGrpSpPr>
            <p:nvPr/>
          </p:nvGrpSpPr>
          <p:grpSpPr bwMode="auto">
            <a:xfrm>
              <a:off x="507727" y="381000"/>
              <a:ext cx="5769864" cy="660400"/>
              <a:chOff x="1687068" y="2743200"/>
              <a:chExt cx="5769864" cy="660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687068" y="2743200"/>
                <a:ext cx="5769168" cy="503238"/>
              </a:xfrm>
              <a:prstGeom prst="rect">
                <a:avLst/>
              </a:prstGeom>
              <a:solidFill>
                <a:srgbClr val="003E7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87068" y="3294063"/>
                <a:ext cx="5769168" cy="109537"/>
              </a:xfrm>
              <a:prstGeom prst="rect">
                <a:avLst/>
              </a:prstGeom>
              <a:solidFill>
                <a:srgbClr val="003E7E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pic>
          <p:nvPicPr>
            <p:cNvPr id="4105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0566" y="437896"/>
              <a:ext cx="2326234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1" name="TextBox 17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508000" y="438150"/>
            <a:ext cx="5588000" cy="461963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Shift in Focus:  Students . . .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508000" y="1295400"/>
            <a:ext cx="8178800" cy="34163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Engage in </a:t>
            </a:r>
            <a:r>
              <a:rPr lang="en-US" sz="2400" b="1" dirty="0">
                <a:solidFill>
                  <a:srgbClr val="00B050"/>
                </a:solidFill>
                <a:latin typeface="Calibri"/>
                <a:cs typeface="Calibri"/>
              </a:rPr>
              <a:t>science and engineering practices</a:t>
            </a:r>
            <a:r>
              <a:rPr lang="en-US" sz="2400" b="1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as part of sustained and meaningful investigations applying </a:t>
            </a:r>
            <a:r>
              <a:rPr lang="en-US" sz="2400" b="1" dirty="0">
                <a:solidFill>
                  <a:srgbClr val="0070C0"/>
                </a:solidFill>
                <a:latin typeface="Calibri"/>
                <a:cs typeface="Calibri"/>
              </a:rPr>
              <a:t>disciplinary core ideas</a:t>
            </a:r>
            <a:r>
              <a:rPr lang="en-US" sz="2400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and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b="1" dirty="0">
                <a:solidFill>
                  <a:srgbClr val="7030A0"/>
                </a:solidFill>
                <a:latin typeface="Calibri"/>
                <a:cs typeface="Calibri"/>
              </a:rPr>
              <a:t>cross-cutting concepts</a:t>
            </a:r>
            <a:r>
              <a:rPr lang="en-US" sz="2400" dirty="0">
                <a:latin typeface="Calibri"/>
                <a:cs typeface="Calibri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sz="8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Explain phenomena by developing and applying the </a:t>
            </a:r>
            <a:r>
              <a:rPr lang="en-US" sz="2400" b="1" dirty="0">
                <a:solidFill>
                  <a:srgbClr val="00B050"/>
                </a:solidFill>
                <a:latin typeface="Calibri"/>
                <a:cs typeface="Calibri"/>
              </a:rPr>
              <a:t>science and engineering practices</a:t>
            </a: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, </a:t>
            </a:r>
            <a:r>
              <a:rPr lang="en-US" sz="2400" b="1" dirty="0">
                <a:solidFill>
                  <a:srgbClr val="0070C0"/>
                </a:solidFill>
                <a:latin typeface="Calibri"/>
                <a:cs typeface="Calibri"/>
              </a:rPr>
              <a:t>disciplinary core ideas</a:t>
            </a: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, and </a:t>
            </a:r>
            <a:r>
              <a:rPr lang="en-US" sz="2400" b="1" dirty="0">
                <a:solidFill>
                  <a:srgbClr val="7030A0"/>
                </a:solidFill>
                <a:latin typeface="Calibri"/>
                <a:cs typeface="Calibri"/>
              </a:rPr>
              <a:t>crosscutting concepts</a:t>
            </a:r>
            <a:r>
              <a:rPr lang="en-US" sz="2400" dirty="0">
                <a:solidFill>
                  <a:srgbClr val="7030A0"/>
                </a:solidFill>
                <a:latin typeface="Calibri"/>
                <a:cs typeface="Calibri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in a real-world context.</a:t>
            </a:r>
          </a:p>
          <a:p>
            <a:pPr>
              <a:defRPr/>
            </a:pPr>
            <a:endParaRPr lang="en-US" sz="800" dirty="0"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Utilize critical thinking and problem-solving to apply knowledge in novel, real-world situations.</a:t>
            </a:r>
          </a:p>
          <a:p>
            <a:pPr>
              <a:defRPr/>
            </a:pPr>
            <a:endParaRPr lang="en-US" sz="8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4103" name="Slide Number Placeholder 19"/>
          <p:cNvSpPr txBox="1">
            <a:spLocks/>
          </p:cNvSpPr>
          <p:nvPr/>
        </p:nvSpPr>
        <p:spPr bwMode="auto">
          <a:xfrm>
            <a:off x="8305800" y="61055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1E2F336-5471-4996-889D-CFC951D58104}" type="slidenum">
              <a:rPr lang="en-US" altLang="en-US" sz="1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r" eaLnBrk="1" hangingPunct="1"/>
              <a:t>2</a:t>
            </a:fld>
            <a:endParaRPr lang="en-US" altLang="en-US" sz="14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429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6089650"/>
            <a:ext cx="8229600" cy="387350"/>
            <a:chOff x="457200" y="5632704"/>
            <a:chExt cx="8229600" cy="387096"/>
          </a:xfrm>
        </p:grpSpPr>
        <p:grpSp>
          <p:nvGrpSpPr>
            <p:cNvPr id="4108" name="Group 15"/>
            <p:cNvGrpSpPr>
              <a:grpSpLocks/>
            </p:cNvGrpSpPr>
            <p:nvPr/>
          </p:nvGrpSpPr>
          <p:grpSpPr bwMode="auto">
            <a:xfrm>
              <a:off x="457200" y="5638800"/>
              <a:ext cx="8229600" cy="374904"/>
              <a:chOff x="457200" y="5638800"/>
              <a:chExt cx="8229600" cy="3749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57200" y="5639050"/>
                <a:ext cx="7196138" cy="374404"/>
              </a:xfrm>
              <a:prstGeom prst="rect">
                <a:avLst/>
              </a:prstGeom>
              <a:solidFill>
                <a:srgbClr val="003E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53338" y="5639050"/>
                <a:ext cx="1033462" cy="374404"/>
              </a:xfrm>
              <a:prstGeom prst="rect">
                <a:avLst/>
              </a:prstGeom>
              <a:solidFill>
                <a:srgbClr val="003E7E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300538" y="5639050"/>
              <a:ext cx="33528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www.education.state.pa.us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7543800" y="5632704"/>
              <a:ext cx="11430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 &gt;</a:t>
              </a:r>
            </a:p>
          </p:txBody>
        </p:sp>
      </p:grpSp>
      <p:grpSp>
        <p:nvGrpSpPr>
          <p:cNvPr id="4100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08000" y="381000"/>
            <a:ext cx="8178800" cy="660400"/>
            <a:chOff x="507727" y="381000"/>
            <a:chExt cx="8179073" cy="660400"/>
          </a:xfrm>
        </p:grpSpPr>
        <p:grpSp>
          <p:nvGrpSpPr>
            <p:cNvPr id="4104" name="Group 7"/>
            <p:cNvGrpSpPr>
              <a:grpSpLocks/>
            </p:cNvGrpSpPr>
            <p:nvPr/>
          </p:nvGrpSpPr>
          <p:grpSpPr bwMode="auto">
            <a:xfrm>
              <a:off x="507727" y="381000"/>
              <a:ext cx="5769864" cy="660400"/>
              <a:chOff x="1687068" y="2743200"/>
              <a:chExt cx="5769864" cy="660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687068" y="2743200"/>
                <a:ext cx="5769168" cy="503238"/>
              </a:xfrm>
              <a:prstGeom prst="rect">
                <a:avLst/>
              </a:prstGeom>
              <a:solidFill>
                <a:srgbClr val="003E7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87068" y="3294063"/>
                <a:ext cx="5769168" cy="109537"/>
              </a:xfrm>
              <a:prstGeom prst="rect">
                <a:avLst/>
              </a:prstGeom>
              <a:solidFill>
                <a:srgbClr val="003E7E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pic>
          <p:nvPicPr>
            <p:cNvPr id="4105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0566" y="437896"/>
              <a:ext cx="2326234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1" name="TextBox 17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508000" y="438150"/>
            <a:ext cx="5588000" cy="461963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Standards Organization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508000" y="1295400"/>
            <a:ext cx="8178800" cy="310854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latin typeface="Calibri"/>
                <a:cs typeface="Calibri"/>
              </a:rPr>
              <a:t>The document is organized with three main sections: </a:t>
            </a:r>
          </a:p>
          <a:p>
            <a:pPr>
              <a:defRPr/>
            </a:pPr>
            <a:endParaRPr lang="en-US" sz="28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1200150" lvl="1" indent="-45720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002060"/>
                </a:solidFill>
                <a:latin typeface="Calibri"/>
                <a:cs typeface="Calibri"/>
              </a:rPr>
              <a:t>PA Standards</a:t>
            </a:r>
          </a:p>
          <a:p>
            <a:pPr marL="1200150" lvl="1" indent="-457200">
              <a:buFont typeface="Arial" panose="020B0604020202020204" pitchFamily="34" charset="0"/>
              <a:buChar char="•"/>
              <a:defRPr/>
            </a:pPr>
            <a:endParaRPr lang="en-US" sz="28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1200150" lvl="1" indent="-45720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002060"/>
                </a:solidFill>
                <a:latin typeface="Calibri"/>
                <a:cs typeface="Calibri"/>
              </a:rPr>
              <a:t>Foundation Boxes</a:t>
            </a:r>
          </a:p>
          <a:p>
            <a:pPr marL="1200150" lvl="1" indent="-457200">
              <a:buFont typeface="Arial" panose="020B0604020202020204" pitchFamily="34" charset="0"/>
              <a:buChar char="•"/>
              <a:defRPr/>
            </a:pPr>
            <a:endParaRPr lang="en-US" sz="28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1200150" lvl="1" indent="-45720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002060"/>
                </a:solidFill>
                <a:latin typeface="Calibri"/>
                <a:cs typeface="Calibri"/>
              </a:rPr>
              <a:t>Connection Boxes</a:t>
            </a:r>
            <a:endParaRPr lang="en-US" sz="2800" dirty="0">
              <a:solidFill>
                <a:srgbClr val="7030A0"/>
              </a:solidFill>
              <a:latin typeface="Calibri"/>
              <a:cs typeface="Calibri"/>
            </a:endParaRPr>
          </a:p>
        </p:txBody>
      </p:sp>
      <p:sp>
        <p:nvSpPr>
          <p:cNvPr id="4103" name="Slide Number Placeholder 19"/>
          <p:cNvSpPr txBox="1">
            <a:spLocks/>
          </p:cNvSpPr>
          <p:nvPr/>
        </p:nvSpPr>
        <p:spPr bwMode="auto">
          <a:xfrm>
            <a:off x="8305800" y="61055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1E2F336-5471-4996-889D-CFC951D58104}" type="slidenum">
              <a:rPr lang="en-US" altLang="en-US" sz="1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r" eaLnBrk="1" hangingPunct="1"/>
              <a:t>3</a:t>
            </a:fld>
            <a:endParaRPr lang="en-US" altLang="en-US" sz="14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574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6089650"/>
            <a:ext cx="8229600" cy="387350"/>
            <a:chOff x="457200" y="5632704"/>
            <a:chExt cx="8229600" cy="387096"/>
          </a:xfrm>
        </p:grpSpPr>
        <p:grpSp>
          <p:nvGrpSpPr>
            <p:cNvPr id="4108" name="Group 15"/>
            <p:cNvGrpSpPr>
              <a:grpSpLocks/>
            </p:cNvGrpSpPr>
            <p:nvPr/>
          </p:nvGrpSpPr>
          <p:grpSpPr bwMode="auto">
            <a:xfrm>
              <a:off x="457200" y="5638800"/>
              <a:ext cx="8229600" cy="374904"/>
              <a:chOff x="457200" y="5638800"/>
              <a:chExt cx="8229600" cy="3749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57200" y="5639050"/>
                <a:ext cx="7196138" cy="374404"/>
              </a:xfrm>
              <a:prstGeom prst="rect">
                <a:avLst/>
              </a:prstGeom>
              <a:solidFill>
                <a:srgbClr val="003E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53338" y="5639050"/>
                <a:ext cx="1033462" cy="374404"/>
              </a:xfrm>
              <a:prstGeom prst="rect">
                <a:avLst/>
              </a:prstGeom>
              <a:solidFill>
                <a:srgbClr val="003E7E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300538" y="5639050"/>
              <a:ext cx="33528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www.education.state.pa.us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7543800" y="5632704"/>
              <a:ext cx="11430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 &gt;</a:t>
              </a:r>
            </a:p>
          </p:txBody>
        </p:sp>
      </p:grpSp>
      <p:grpSp>
        <p:nvGrpSpPr>
          <p:cNvPr id="4100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08000" y="381000"/>
            <a:ext cx="8178800" cy="660400"/>
            <a:chOff x="507727" y="381000"/>
            <a:chExt cx="8179073" cy="660400"/>
          </a:xfrm>
        </p:grpSpPr>
        <p:grpSp>
          <p:nvGrpSpPr>
            <p:cNvPr id="4104" name="Group 7"/>
            <p:cNvGrpSpPr>
              <a:grpSpLocks/>
            </p:cNvGrpSpPr>
            <p:nvPr/>
          </p:nvGrpSpPr>
          <p:grpSpPr bwMode="auto">
            <a:xfrm>
              <a:off x="507727" y="381000"/>
              <a:ext cx="5769864" cy="660400"/>
              <a:chOff x="1687068" y="2743200"/>
              <a:chExt cx="5769864" cy="660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687068" y="2743200"/>
                <a:ext cx="5769168" cy="503238"/>
              </a:xfrm>
              <a:prstGeom prst="rect">
                <a:avLst/>
              </a:prstGeom>
              <a:solidFill>
                <a:srgbClr val="003E7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87068" y="3294063"/>
                <a:ext cx="5769168" cy="109537"/>
              </a:xfrm>
              <a:prstGeom prst="rect">
                <a:avLst/>
              </a:prstGeom>
              <a:solidFill>
                <a:srgbClr val="003E7E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pic>
          <p:nvPicPr>
            <p:cNvPr id="4105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0566" y="437896"/>
              <a:ext cx="2326234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1" name="TextBox 17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508000" y="438150"/>
            <a:ext cx="5588000" cy="461963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PA Standards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508000" y="1295400"/>
            <a:ext cx="8178800" cy="397031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002060"/>
                </a:solidFill>
                <a:latin typeface="Calibri"/>
                <a:cs typeface="Calibri"/>
              </a:rPr>
              <a:t>PA Standards are performance expectations.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sz="28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002060"/>
                </a:solidFill>
                <a:latin typeface="Calibri"/>
                <a:cs typeface="Calibri"/>
              </a:rPr>
              <a:t>All standards are three-dimensional.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sz="28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002060"/>
                </a:solidFill>
                <a:latin typeface="Calibri"/>
                <a:cs typeface="Calibri"/>
              </a:rPr>
              <a:t>Foundation Boxes include: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latin typeface="Calibri"/>
                <a:cs typeface="Calibri"/>
              </a:rPr>
              <a:t>	</a:t>
            </a:r>
            <a:r>
              <a:rPr lang="en-US" sz="2800" dirty="0">
                <a:solidFill>
                  <a:srgbClr val="0070C0"/>
                </a:solidFill>
                <a:latin typeface="Calibri"/>
                <a:cs typeface="Calibri"/>
              </a:rPr>
              <a:t>Disciplinary Core Ideas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latin typeface="Calibri"/>
                <a:cs typeface="Calibri"/>
              </a:rPr>
              <a:t>	</a:t>
            </a:r>
            <a:r>
              <a:rPr lang="en-US" sz="2800" dirty="0">
                <a:solidFill>
                  <a:srgbClr val="00B050"/>
                </a:solidFill>
                <a:latin typeface="Calibri"/>
                <a:cs typeface="Calibri"/>
              </a:rPr>
              <a:t>Science and Engineering Practices</a:t>
            </a:r>
          </a:p>
          <a:p>
            <a:pPr>
              <a:defRPr/>
            </a:pPr>
            <a:r>
              <a:rPr lang="en-US" sz="2800" dirty="0">
                <a:solidFill>
                  <a:srgbClr val="002060"/>
                </a:solidFill>
                <a:latin typeface="Calibri"/>
                <a:cs typeface="Calibri"/>
              </a:rPr>
              <a:t>	</a:t>
            </a:r>
            <a:r>
              <a:rPr lang="en-US" sz="2800" dirty="0">
                <a:solidFill>
                  <a:srgbClr val="7030A0"/>
                </a:solidFill>
                <a:latin typeface="Calibri"/>
                <a:cs typeface="Calibri"/>
              </a:rPr>
              <a:t>Crosscutting Concepts</a:t>
            </a:r>
          </a:p>
          <a:p>
            <a:pPr>
              <a:defRPr/>
            </a:pPr>
            <a:endParaRPr lang="en-US" sz="2800" dirty="0">
              <a:solidFill>
                <a:srgbClr val="7030A0"/>
              </a:solidFill>
              <a:latin typeface="Calibri"/>
              <a:cs typeface="Calibri"/>
            </a:endParaRPr>
          </a:p>
        </p:txBody>
      </p:sp>
      <p:sp>
        <p:nvSpPr>
          <p:cNvPr id="4103" name="Slide Number Placeholder 19"/>
          <p:cNvSpPr txBox="1">
            <a:spLocks/>
          </p:cNvSpPr>
          <p:nvPr/>
        </p:nvSpPr>
        <p:spPr bwMode="auto">
          <a:xfrm>
            <a:off x="8305800" y="61055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1E2F336-5471-4996-889D-CFC951D58104}" type="slidenum">
              <a:rPr lang="en-US" altLang="en-US" sz="1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r" eaLnBrk="1" hangingPunct="1"/>
              <a:t>4</a:t>
            </a:fld>
            <a:endParaRPr lang="en-US" altLang="en-US" sz="14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273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6089650"/>
            <a:ext cx="8229600" cy="387350"/>
            <a:chOff x="457200" y="5632704"/>
            <a:chExt cx="8229600" cy="387096"/>
          </a:xfrm>
        </p:grpSpPr>
        <p:grpSp>
          <p:nvGrpSpPr>
            <p:cNvPr id="4108" name="Group 15"/>
            <p:cNvGrpSpPr>
              <a:grpSpLocks/>
            </p:cNvGrpSpPr>
            <p:nvPr/>
          </p:nvGrpSpPr>
          <p:grpSpPr bwMode="auto">
            <a:xfrm>
              <a:off x="457200" y="5638800"/>
              <a:ext cx="8229600" cy="374904"/>
              <a:chOff x="457200" y="5638800"/>
              <a:chExt cx="8229600" cy="3749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57200" y="5639050"/>
                <a:ext cx="7196138" cy="374404"/>
              </a:xfrm>
              <a:prstGeom prst="rect">
                <a:avLst/>
              </a:prstGeom>
              <a:solidFill>
                <a:srgbClr val="003E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53338" y="5639050"/>
                <a:ext cx="1033462" cy="374404"/>
              </a:xfrm>
              <a:prstGeom prst="rect">
                <a:avLst/>
              </a:prstGeom>
              <a:solidFill>
                <a:srgbClr val="003E7E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300538" y="5639050"/>
              <a:ext cx="33528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www.education.state.pa.us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7543800" y="5632704"/>
              <a:ext cx="11430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 &gt;</a:t>
              </a:r>
            </a:p>
          </p:txBody>
        </p:sp>
      </p:grpSp>
      <p:grpSp>
        <p:nvGrpSpPr>
          <p:cNvPr id="4100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08000" y="381000"/>
            <a:ext cx="8178800" cy="660400"/>
            <a:chOff x="507727" y="381000"/>
            <a:chExt cx="8179073" cy="660400"/>
          </a:xfrm>
        </p:grpSpPr>
        <p:grpSp>
          <p:nvGrpSpPr>
            <p:cNvPr id="4104" name="Group 7"/>
            <p:cNvGrpSpPr>
              <a:grpSpLocks/>
            </p:cNvGrpSpPr>
            <p:nvPr/>
          </p:nvGrpSpPr>
          <p:grpSpPr bwMode="auto">
            <a:xfrm>
              <a:off x="507727" y="381000"/>
              <a:ext cx="5769864" cy="660400"/>
              <a:chOff x="1687068" y="2743200"/>
              <a:chExt cx="5769864" cy="660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687068" y="2743200"/>
                <a:ext cx="5769168" cy="503238"/>
              </a:xfrm>
              <a:prstGeom prst="rect">
                <a:avLst/>
              </a:prstGeom>
              <a:solidFill>
                <a:srgbClr val="003E7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87068" y="3294063"/>
                <a:ext cx="5769168" cy="109537"/>
              </a:xfrm>
              <a:prstGeom prst="rect">
                <a:avLst/>
              </a:prstGeom>
              <a:solidFill>
                <a:srgbClr val="003E7E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pic>
          <p:nvPicPr>
            <p:cNvPr id="4105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0566" y="437896"/>
              <a:ext cx="2326234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1" name="TextBox 17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508000" y="438150"/>
            <a:ext cx="5588000" cy="461963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PA Standards</a:t>
            </a:r>
          </a:p>
        </p:txBody>
      </p:sp>
      <p:sp>
        <p:nvSpPr>
          <p:cNvPr id="4103" name="Slide Number Placeholder 19"/>
          <p:cNvSpPr txBox="1">
            <a:spLocks/>
          </p:cNvSpPr>
          <p:nvPr/>
        </p:nvSpPr>
        <p:spPr bwMode="auto">
          <a:xfrm>
            <a:off x="8305800" y="61055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1E2F336-5471-4996-889D-CFC951D58104}" type="slidenum">
              <a:rPr lang="en-US" altLang="en-US" sz="1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r" eaLnBrk="1" hangingPunct="1"/>
              <a:t>5</a:t>
            </a:fld>
            <a:endParaRPr lang="en-US" altLang="en-US" sz="14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 descr="Image of Foundation Box page for standard 3.3.K.C with standard text circled">
            <a:extLst>
              <a:ext uri="{FF2B5EF4-FFF2-40B4-BE49-F238E27FC236}">
                <a16:creationId xmlns:a16="http://schemas.microsoft.com/office/drawing/2014/main" id="{F95B1F7B-10B8-4272-34FF-B79AD33878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861" y="1398094"/>
            <a:ext cx="8512278" cy="4061812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B6F8581C-FA53-292B-CECA-3BBC179CA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4522" y="1734327"/>
            <a:ext cx="8512277" cy="6847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9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6089650"/>
            <a:ext cx="8229600" cy="387350"/>
            <a:chOff x="457200" y="5632704"/>
            <a:chExt cx="8229600" cy="387096"/>
          </a:xfrm>
        </p:grpSpPr>
        <p:grpSp>
          <p:nvGrpSpPr>
            <p:cNvPr id="4108" name="Group 15"/>
            <p:cNvGrpSpPr>
              <a:grpSpLocks/>
            </p:cNvGrpSpPr>
            <p:nvPr/>
          </p:nvGrpSpPr>
          <p:grpSpPr bwMode="auto">
            <a:xfrm>
              <a:off x="457200" y="5638800"/>
              <a:ext cx="8229600" cy="374904"/>
              <a:chOff x="457200" y="5638800"/>
              <a:chExt cx="8229600" cy="3749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57200" y="5639050"/>
                <a:ext cx="7196138" cy="374404"/>
              </a:xfrm>
              <a:prstGeom prst="rect">
                <a:avLst/>
              </a:prstGeom>
              <a:solidFill>
                <a:srgbClr val="003E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53338" y="5639050"/>
                <a:ext cx="1033462" cy="374404"/>
              </a:xfrm>
              <a:prstGeom prst="rect">
                <a:avLst/>
              </a:prstGeom>
              <a:solidFill>
                <a:srgbClr val="003E7E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300538" y="5639050"/>
              <a:ext cx="33528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www.education.state.pa.us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7543800" y="5632704"/>
              <a:ext cx="11430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 &gt;</a:t>
              </a:r>
            </a:p>
          </p:txBody>
        </p:sp>
      </p:grpSp>
      <p:grpSp>
        <p:nvGrpSpPr>
          <p:cNvPr id="4100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08000" y="381000"/>
            <a:ext cx="8178800" cy="660400"/>
            <a:chOff x="507727" y="381000"/>
            <a:chExt cx="8179073" cy="660400"/>
          </a:xfrm>
        </p:grpSpPr>
        <p:grpSp>
          <p:nvGrpSpPr>
            <p:cNvPr id="4104" name="Group 7"/>
            <p:cNvGrpSpPr>
              <a:grpSpLocks/>
            </p:cNvGrpSpPr>
            <p:nvPr/>
          </p:nvGrpSpPr>
          <p:grpSpPr bwMode="auto">
            <a:xfrm>
              <a:off x="507727" y="381000"/>
              <a:ext cx="5769864" cy="660400"/>
              <a:chOff x="1687068" y="2743200"/>
              <a:chExt cx="5769864" cy="660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687068" y="2743200"/>
                <a:ext cx="5769168" cy="503238"/>
              </a:xfrm>
              <a:prstGeom prst="rect">
                <a:avLst/>
              </a:prstGeom>
              <a:solidFill>
                <a:srgbClr val="003E7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87068" y="3294063"/>
                <a:ext cx="5769168" cy="109537"/>
              </a:xfrm>
              <a:prstGeom prst="rect">
                <a:avLst/>
              </a:prstGeom>
              <a:solidFill>
                <a:srgbClr val="003E7E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pic>
          <p:nvPicPr>
            <p:cNvPr id="4105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0566" y="437896"/>
              <a:ext cx="2326234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1" name="TextBox 17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508000" y="438150"/>
            <a:ext cx="5588000" cy="461963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PA Standards – Kindergarten ESS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508000" y="1295400"/>
            <a:ext cx="8178800" cy="415498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Students who demonstrate understanding can 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use a model to represent the relationship</a:t>
            </a: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 between the </a:t>
            </a:r>
            <a:r>
              <a:rPr lang="en-US" sz="2400" dirty="0">
                <a:solidFill>
                  <a:srgbClr val="0070C0"/>
                </a:solidFill>
                <a:latin typeface="Calibri"/>
                <a:cs typeface="Calibri"/>
              </a:rPr>
              <a:t>needs of different plants or animals (including humans) and the places they live</a:t>
            </a:r>
            <a:r>
              <a:rPr lang="en-US" sz="2400" dirty="0">
                <a:solidFill>
                  <a:srgbClr val="7030A0"/>
                </a:solidFill>
                <a:latin typeface="Calibri"/>
                <a:cs typeface="Calibri"/>
              </a:rPr>
              <a:t>. </a:t>
            </a:r>
          </a:p>
          <a:p>
            <a:pPr>
              <a:defRPr/>
            </a:pPr>
            <a:r>
              <a:rPr lang="en-US" sz="2400" dirty="0">
                <a:solidFill>
                  <a:srgbClr val="7030A0"/>
                </a:solidFill>
                <a:latin typeface="Calibri"/>
                <a:cs typeface="Calibri"/>
              </a:rPr>
              <a:t>(Systems in the natural and designed world have parts that work together)</a:t>
            </a:r>
          </a:p>
          <a:p>
            <a:pPr>
              <a:defRPr/>
            </a:pPr>
            <a:endParaRPr lang="en-US" sz="2400" dirty="0">
              <a:solidFill>
                <a:srgbClr val="002060"/>
              </a:solidFill>
              <a:latin typeface="Calibri"/>
              <a:cs typeface="Calibri"/>
            </a:endParaRPr>
          </a:p>
          <a:p>
            <a:pPr>
              <a:defRPr/>
            </a:pPr>
            <a:endParaRPr lang="en-US" sz="2400" dirty="0">
              <a:solidFill>
                <a:srgbClr val="002060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Each standard includes:</a:t>
            </a:r>
          </a:p>
          <a:p>
            <a:pPr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	</a:t>
            </a:r>
            <a:r>
              <a:rPr lang="en-US" sz="2400" dirty="0">
                <a:solidFill>
                  <a:srgbClr val="0070C0"/>
                </a:solidFill>
                <a:latin typeface="Calibri"/>
                <a:cs typeface="Calibri"/>
              </a:rPr>
              <a:t>Disciplinary Core Ideas</a:t>
            </a:r>
          </a:p>
          <a:p>
            <a:pPr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	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Science </a:t>
            </a:r>
            <a:r>
              <a:rPr lang="en-US" sz="2400">
                <a:solidFill>
                  <a:srgbClr val="00B050"/>
                </a:solidFill>
                <a:latin typeface="Calibri"/>
                <a:cs typeface="Calibri"/>
              </a:rPr>
              <a:t>and Engineering Practices</a:t>
            </a:r>
            <a:endParaRPr lang="en-US" sz="2400" dirty="0">
              <a:solidFill>
                <a:srgbClr val="00B050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	</a:t>
            </a:r>
            <a:r>
              <a:rPr lang="en-US" sz="2400" dirty="0">
                <a:solidFill>
                  <a:srgbClr val="7030A0"/>
                </a:solidFill>
                <a:latin typeface="Calibri"/>
                <a:cs typeface="Calibri"/>
              </a:rPr>
              <a:t>Crosscutting Concepts</a:t>
            </a:r>
          </a:p>
        </p:txBody>
      </p:sp>
      <p:sp>
        <p:nvSpPr>
          <p:cNvPr id="4103" name="Slide Number Placeholder 19"/>
          <p:cNvSpPr txBox="1">
            <a:spLocks/>
          </p:cNvSpPr>
          <p:nvPr/>
        </p:nvSpPr>
        <p:spPr bwMode="auto">
          <a:xfrm>
            <a:off x="8305800" y="61055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1E2F336-5471-4996-889D-CFC951D58104}" type="slidenum">
              <a:rPr lang="en-US" altLang="en-US" sz="1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r" eaLnBrk="1" hangingPunct="1"/>
              <a:t>6</a:t>
            </a:fld>
            <a:endParaRPr lang="en-US" altLang="en-US" sz="14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850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6089650"/>
            <a:ext cx="8229600" cy="387350"/>
            <a:chOff x="457200" y="5632704"/>
            <a:chExt cx="8229600" cy="387096"/>
          </a:xfrm>
        </p:grpSpPr>
        <p:grpSp>
          <p:nvGrpSpPr>
            <p:cNvPr id="4108" name="Group 15"/>
            <p:cNvGrpSpPr>
              <a:grpSpLocks/>
            </p:cNvGrpSpPr>
            <p:nvPr/>
          </p:nvGrpSpPr>
          <p:grpSpPr bwMode="auto">
            <a:xfrm>
              <a:off x="457200" y="5638800"/>
              <a:ext cx="8229600" cy="374904"/>
              <a:chOff x="457200" y="5638800"/>
              <a:chExt cx="8229600" cy="3749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57200" y="5639050"/>
                <a:ext cx="7196138" cy="374404"/>
              </a:xfrm>
              <a:prstGeom prst="rect">
                <a:avLst/>
              </a:prstGeom>
              <a:solidFill>
                <a:srgbClr val="003E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53338" y="5639050"/>
                <a:ext cx="1033462" cy="374404"/>
              </a:xfrm>
              <a:prstGeom prst="rect">
                <a:avLst/>
              </a:prstGeom>
              <a:solidFill>
                <a:srgbClr val="003E7E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300538" y="5639050"/>
              <a:ext cx="33528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www.education.state.pa.us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7543800" y="5632704"/>
              <a:ext cx="11430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 &gt;</a:t>
              </a:r>
            </a:p>
          </p:txBody>
        </p:sp>
      </p:grpSp>
      <p:grpSp>
        <p:nvGrpSpPr>
          <p:cNvPr id="4100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08000" y="381000"/>
            <a:ext cx="8178800" cy="660400"/>
            <a:chOff x="507727" y="381000"/>
            <a:chExt cx="8179073" cy="660400"/>
          </a:xfrm>
        </p:grpSpPr>
        <p:grpSp>
          <p:nvGrpSpPr>
            <p:cNvPr id="4104" name="Group 7"/>
            <p:cNvGrpSpPr>
              <a:grpSpLocks/>
            </p:cNvGrpSpPr>
            <p:nvPr/>
          </p:nvGrpSpPr>
          <p:grpSpPr bwMode="auto">
            <a:xfrm>
              <a:off x="507727" y="381000"/>
              <a:ext cx="5769864" cy="660400"/>
              <a:chOff x="1687068" y="2743200"/>
              <a:chExt cx="5769864" cy="660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687068" y="2743200"/>
                <a:ext cx="5769168" cy="503238"/>
              </a:xfrm>
              <a:prstGeom prst="rect">
                <a:avLst/>
              </a:prstGeom>
              <a:solidFill>
                <a:srgbClr val="003E7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87068" y="3294063"/>
                <a:ext cx="5769168" cy="109537"/>
              </a:xfrm>
              <a:prstGeom prst="rect">
                <a:avLst/>
              </a:prstGeom>
              <a:solidFill>
                <a:srgbClr val="003E7E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pic>
          <p:nvPicPr>
            <p:cNvPr id="4105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0566" y="437896"/>
              <a:ext cx="2326234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1" name="TextBox 17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508000" y="438150"/>
            <a:ext cx="5588000" cy="461963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PA Standards</a:t>
            </a:r>
          </a:p>
        </p:txBody>
      </p:sp>
      <p:sp>
        <p:nvSpPr>
          <p:cNvPr id="4103" name="Slide Number Placeholder 19"/>
          <p:cNvSpPr txBox="1">
            <a:spLocks/>
          </p:cNvSpPr>
          <p:nvPr/>
        </p:nvSpPr>
        <p:spPr bwMode="auto">
          <a:xfrm>
            <a:off x="8305800" y="61055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1E2F336-5471-4996-889D-CFC951D58104}" type="slidenum">
              <a:rPr lang="en-US" altLang="en-US" sz="1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r" eaLnBrk="1" hangingPunct="1"/>
              <a:t>7</a:t>
            </a:fld>
            <a:endParaRPr lang="en-US" altLang="en-US" sz="14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 descr="Image of foundation box for standard 3.3.K.C with Clarifying Statement circled">
            <a:extLst>
              <a:ext uri="{FF2B5EF4-FFF2-40B4-BE49-F238E27FC236}">
                <a16:creationId xmlns:a16="http://schemas.microsoft.com/office/drawing/2014/main" id="{F95B1F7B-10B8-4272-34FF-B79AD33878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861" y="1398094"/>
            <a:ext cx="8512278" cy="4061812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934650EC-1009-4D3B-C096-7C9FC8C08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7261" y="2133600"/>
            <a:ext cx="8599539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78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6089650"/>
            <a:ext cx="8229600" cy="387350"/>
            <a:chOff x="457200" y="5632704"/>
            <a:chExt cx="8229600" cy="387096"/>
          </a:xfrm>
        </p:grpSpPr>
        <p:grpSp>
          <p:nvGrpSpPr>
            <p:cNvPr id="4108" name="Group 15"/>
            <p:cNvGrpSpPr>
              <a:grpSpLocks/>
            </p:cNvGrpSpPr>
            <p:nvPr/>
          </p:nvGrpSpPr>
          <p:grpSpPr bwMode="auto">
            <a:xfrm>
              <a:off x="457200" y="5638800"/>
              <a:ext cx="8229600" cy="374904"/>
              <a:chOff x="457200" y="5638800"/>
              <a:chExt cx="8229600" cy="3749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57200" y="5639050"/>
                <a:ext cx="7196138" cy="374404"/>
              </a:xfrm>
              <a:prstGeom prst="rect">
                <a:avLst/>
              </a:prstGeom>
              <a:solidFill>
                <a:srgbClr val="003E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53338" y="5639050"/>
                <a:ext cx="1033462" cy="374404"/>
              </a:xfrm>
              <a:prstGeom prst="rect">
                <a:avLst/>
              </a:prstGeom>
              <a:solidFill>
                <a:srgbClr val="003E7E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300538" y="5639050"/>
              <a:ext cx="33528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www.education.state.pa.us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7543800" y="5632704"/>
              <a:ext cx="11430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 &gt;</a:t>
              </a:r>
            </a:p>
          </p:txBody>
        </p:sp>
      </p:grpSp>
      <p:grpSp>
        <p:nvGrpSpPr>
          <p:cNvPr id="4100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08000" y="381000"/>
            <a:ext cx="8178800" cy="660400"/>
            <a:chOff x="507727" y="381000"/>
            <a:chExt cx="8179073" cy="660400"/>
          </a:xfrm>
        </p:grpSpPr>
        <p:grpSp>
          <p:nvGrpSpPr>
            <p:cNvPr id="4104" name="Group 7"/>
            <p:cNvGrpSpPr>
              <a:grpSpLocks/>
            </p:cNvGrpSpPr>
            <p:nvPr/>
          </p:nvGrpSpPr>
          <p:grpSpPr bwMode="auto">
            <a:xfrm>
              <a:off x="507727" y="381000"/>
              <a:ext cx="5769864" cy="660400"/>
              <a:chOff x="1687068" y="2743200"/>
              <a:chExt cx="5769864" cy="660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687068" y="2743200"/>
                <a:ext cx="5769168" cy="503238"/>
              </a:xfrm>
              <a:prstGeom prst="rect">
                <a:avLst/>
              </a:prstGeom>
              <a:solidFill>
                <a:srgbClr val="003E7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87068" y="3294063"/>
                <a:ext cx="5769168" cy="109537"/>
              </a:xfrm>
              <a:prstGeom prst="rect">
                <a:avLst/>
              </a:prstGeom>
              <a:solidFill>
                <a:srgbClr val="003E7E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pic>
          <p:nvPicPr>
            <p:cNvPr id="4105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0566" y="437896"/>
              <a:ext cx="2326234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1" name="TextBox 17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508000" y="438150"/>
            <a:ext cx="5588000" cy="461963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PA Standards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482600" y="1295400"/>
            <a:ext cx="8178800" cy="267765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400" b="1" dirty="0">
                <a:solidFill>
                  <a:srgbClr val="002060"/>
                </a:solidFill>
                <a:latin typeface="Calibri"/>
                <a:cs typeface="Calibri"/>
              </a:rPr>
              <a:t>Clarifying Statements </a:t>
            </a: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supply examples or additional clarification and emphasis to the language of the performance expectations. </a:t>
            </a:r>
          </a:p>
          <a:p>
            <a:pPr>
              <a:defRPr/>
            </a:pPr>
            <a:endParaRPr lang="en-US" sz="2400" dirty="0">
              <a:solidFill>
                <a:srgbClr val="002060"/>
              </a:solidFill>
              <a:latin typeface="Calibri"/>
              <a:cs typeface="Calibri"/>
            </a:endParaRPr>
          </a:p>
          <a:p>
            <a:pPr>
              <a:defRPr/>
            </a:pPr>
            <a:endParaRPr lang="en-US" sz="2400" dirty="0">
              <a:solidFill>
                <a:srgbClr val="002060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en-US" sz="2400" b="1" dirty="0">
                <a:solidFill>
                  <a:srgbClr val="002060"/>
                </a:solidFill>
                <a:latin typeface="Calibri"/>
                <a:cs typeface="Calibri"/>
              </a:rPr>
              <a:t>Assessment Boundaries </a:t>
            </a:r>
            <a:r>
              <a:rPr lang="en-US" sz="2400" dirty="0">
                <a:solidFill>
                  <a:srgbClr val="002060"/>
                </a:solidFill>
                <a:latin typeface="Calibri"/>
                <a:cs typeface="Calibri"/>
              </a:rPr>
              <a:t>specify limits to large-scale assessment. They are not meant to put limits on what can be taught or how it is taught, but to provide guidance to assessment developers.</a:t>
            </a:r>
          </a:p>
        </p:txBody>
      </p:sp>
      <p:sp>
        <p:nvSpPr>
          <p:cNvPr id="4103" name="Slide Number Placeholder 19"/>
          <p:cNvSpPr txBox="1">
            <a:spLocks/>
          </p:cNvSpPr>
          <p:nvPr/>
        </p:nvSpPr>
        <p:spPr bwMode="auto">
          <a:xfrm>
            <a:off x="8305800" y="61055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1E2F336-5471-4996-889D-CFC951D58104}" type="slidenum">
              <a:rPr lang="en-US" altLang="en-US" sz="1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r" eaLnBrk="1" hangingPunct="1"/>
              <a:t>8</a:t>
            </a:fld>
            <a:endParaRPr lang="en-US" altLang="en-US" sz="14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69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6089650"/>
            <a:ext cx="8229600" cy="387350"/>
            <a:chOff x="457200" y="5632704"/>
            <a:chExt cx="8229600" cy="387096"/>
          </a:xfrm>
        </p:grpSpPr>
        <p:grpSp>
          <p:nvGrpSpPr>
            <p:cNvPr id="4108" name="Group 15"/>
            <p:cNvGrpSpPr>
              <a:grpSpLocks/>
            </p:cNvGrpSpPr>
            <p:nvPr/>
          </p:nvGrpSpPr>
          <p:grpSpPr bwMode="auto">
            <a:xfrm>
              <a:off x="457200" y="5638800"/>
              <a:ext cx="8229600" cy="374904"/>
              <a:chOff x="457200" y="5638800"/>
              <a:chExt cx="8229600" cy="3749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57200" y="5639050"/>
                <a:ext cx="7196138" cy="374404"/>
              </a:xfrm>
              <a:prstGeom prst="rect">
                <a:avLst/>
              </a:prstGeom>
              <a:solidFill>
                <a:srgbClr val="003E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53338" y="5639050"/>
                <a:ext cx="1033462" cy="374404"/>
              </a:xfrm>
              <a:prstGeom prst="rect">
                <a:avLst/>
              </a:prstGeom>
              <a:solidFill>
                <a:srgbClr val="003E7E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300538" y="5639050"/>
              <a:ext cx="33528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www.education.state.pa.us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7543800" y="5632704"/>
              <a:ext cx="1143000" cy="380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FFFFFF"/>
                  </a:solidFill>
                  <a:latin typeface="Verdana" pitchFamily="34" charset="0"/>
                </a:rPr>
                <a:t> &gt;</a:t>
              </a:r>
            </a:p>
          </p:txBody>
        </p:sp>
      </p:grpSp>
      <p:grpSp>
        <p:nvGrpSpPr>
          <p:cNvPr id="4100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>
            <a:off x="508000" y="381000"/>
            <a:ext cx="8178800" cy="660400"/>
            <a:chOff x="507727" y="381000"/>
            <a:chExt cx="8179073" cy="660400"/>
          </a:xfrm>
        </p:grpSpPr>
        <p:grpSp>
          <p:nvGrpSpPr>
            <p:cNvPr id="4104" name="Group 7"/>
            <p:cNvGrpSpPr>
              <a:grpSpLocks/>
            </p:cNvGrpSpPr>
            <p:nvPr/>
          </p:nvGrpSpPr>
          <p:grpSpPr bwMode="auto">
            <a:xfrm>
              <a:off x="507727" y="381000"/>
              <a:ext cx="5769864" cy="660400"/>
              <a:chOff x="1687068" y="2743200"/>
              <a:chExt cx="5769864" cy="660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687068" y="2743200"/>
                <a:ext cx="5769168" cy="503238"/>
              </a:xfrm>
              <a:prstGeom prst="rect">
                <a:avLst/>
              </a:prstGeom>
              <a:solidFill>
                <a:srgbClr val="003E7E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687068" y="3294063"/>
                <a:ext cx="5769168" cy="109537"/>
              </a:xfrm>
              <a:prstGeom prst="rect">
                <a:avLst/>
              </a:prstGeom>
              <a:solidFill>
                <a:srgbClr val="003E7E">
                  <a:alpha val="50196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pic>
          <p:nvPicPr>
            <p:cNvPr id="4105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0566" y="437896"/>
              <a:ext cx="2326234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1" name="TextBox 17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508000" y="438150"/>
            <a:ext cx="5588000" cy="461963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PA Standards</a:t>
            </a:r>
          </a:p>
        </p:txBody>
      </p:sp>
      <p:sp>
        <p:nvSpPr>
          <p:cNvPr id="4103" name="Slide Number Placeholder 19"/>
          <p:cNvSpPr txBox="1">
            <a:spLocks/>
          </p:cNvSpPr>
          <p:nvPr/>
        </p:nvSpPr>
        <p:spPr bwMode="auto">
          <a:xfrm>
            <a:off x="8305800" y="6105525"/>
            <a:ext cx="381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1E2F336-5471-4996-889D-CFC951D58104}" type="slidenum">
              <a:rPr lang="en-US" altLang="en-US" sz="14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r" eaLnBrk="1" hangingPunct="1"/>
              <a:t>9</a:t>
            </a:fld>
            <a:endParaRPr lang="en-US" altLang="en-US" sz="14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 descr="Image of foundation box for standard 3.3.K.C with Science and Engineering Practices circled">
            <a:extLst>
              <a:ext uri="{FF2B5EF4-FFF2-40B4-BE49-F238E27FC236}">
                <a16:creationId xmlns:a16="http://schemas.microsoft.com/office/drawing/2014/main" id="{F95B1F7B-10B8-4272-34FF-B79AD33878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861" y="1398094"/>
            <a:ext cx="8512278" cy="4061812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312127C5-76FE-D1C5-142B-AE6F537DE7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400" y="2696616"/>
            <a:ext cx="3048000" cy="2057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8810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16227</TotalTime>
  <Words>698</Words>
  <Application>Microsoft Office PowerPoint</Application>
  <PresentationFormat>On-screen Show (4:3)</PresentationFormat>
  <Paragraphs>145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Verdana</vt:lpstr>
      <vt:lpstr>Default Design</vt:lpstr>
      <vt:lpstr>STEELS Professional Learning Series</vt:lpstr>
      <vt:lpstr>Shift in Focus:  Students . . .</vt:lpstr>
      <vt:lpstr>Standards Organization</vt:lpstr>
      <vt:lpstr>PA Standards</vt:lpstr>
      <vt:lpstr>PA Standards</vt:lpstr>
      <vt:lpstr>PA Standards – Kindergarten ESS</vt:lpstr>
      <vt:lpstr>PA Standards</vt:lpstr>
      <vt:lpstr>PA Standards</vt:lpstr>
      <vt:lpstr>PA Standards</vt:lpstr>
      <vt:lpstr>Science &amp; Engineering Practices</vt:lpstr>
      <vt:lpstr>PA Standards</vt:lpstr>
      <vt:lpstr>PA Standards</vt:lpstr>
      <vt:lpstr>Crosscutting Concepts</vt:lpstr>
      <vt:lpstr>PA Standards</vt:lpstr>
      <vt:lpstr>Phenomena . . . </vt:lpstr>
      <vt:lpstr>PA Standards</vt:lpstr>
      <vt:lpstr>PA Standards</vt:lpstr>
      <vt:lpstr>Possible Connections</vt:lpstr>
      <vt:lpstr>Contact / Mission</vt:lpstr>
    </vt:vector>
  </TitlesOfParts>
  <Company>Office of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aforsman</dc:creator>
  <cp:lastModifiedBy>Andrea Brown</cp:lastModifiedBy>
  <cp:revision>628</cp:revision>
  <cp:lastPrinted>2015-07-20T15:02:49Z</cp:lastPrinted>
  <dcterms:created xsi:type="dcterms:W3CDTF">2011-11-29T20:35:02Z</dcterms:created>
  <dcterms:modified xsi:type="dcterms:W3CDTF">2023-01-20T14:28:07Z</dcterms:modified>
</cp:coreProperties>
</file>