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8"/>
  </p:notesMasterIdLst>
  <p:sldIdLst>
    <p:sldId id="256" r:id="rId5"/>
    <p:sldId id="257" r:id="rId6"/>
    <p:sldId id="260" r:id="rId7"/>
    <p:sldId id="261" r:id="rId8"/>
    <p:sldId id="293" r:id="rId9"/>
    <p:sldId id="294" r:id="rId10"/>
    <p:sldId id="295" r:id="rId11"/>
    <p:sldId id="267" r:id="rId12"/>
    <p:sldId id="275" r:id="rId13"/>
    <p:sldId id="277" r:id="rId14"/>
    <p:sldId id="279" r:id="rId15"/>
    <p:sldId id="280" r:id="rId16"/>
    <p:sldId id="291" r:id="rId17"/>
    <p:sldId id="292" r:id="rId18"/>
    <p:sldId id="281" r:id="rId19"/>
    <p:sldId id="284" r:id="rId20"/>
    <p:sldId id="276" r:id="rId21"/>
    <p:sldId id="263" r:id="rId22"/>
    <p:sldId id="264" r:id="rId23"/>
    <p:sldId id="273" r:id="rId24"/>
    <p:sldId id="288" r:id="rId25"/>
    <p:sldId id="285" r:id="rId26"/>
    <p:sldId id="26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754049-6823-4592-899D-75C7B631C653}" v="53" dt="2022-10-13T19:11:46.2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7" autoAdjust="0"/>
    <p:restoredTop sz="86384" autoAdjust="0"/>
  </p:normalViewPr>
  <p:slideViewPr>
    <p:cSldViewPr snapToGrid="0">
      <p:cViewPr varScale="1">
        <p:scale>
          <a:sx n="81" d="100"/>
          <a:sy n="81" d="100"/>
        </p:scale>
        <p:origin x="126" y="528"/>
      </p:cViewPr>
      <p:guideLst/>
    </p:cSldViewPr>
  </p:slideViewPr>
  <p:outlineViewPr>
    <p:cViewPr>
      <p:scale>
        <a:sx n="33" d="100"/>
        <a:sy n="33" d="100"/>
      </p:scale>
      <p:origin x="0" y="-1467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17FE38-B406-44F7-90CF-548D44DBFCCB}" type="doc">
      <dgm:prSet loTypeId="urn:microsoft.com/office/officeart/2005/8/layout/process2" loCatId="process" qsTypeId="urn:microsoft.com/office/officeart/2005/8/quickstyle/simple3" qsCatId="simple" csTypeId="urn:microsoft.com/office/officeart/2005/8/colors/accent0_1" csCatId="mainScheme" phldr="1"/>
      <dgm:spPr/>
      <dgm:t>
        <a:bodyPr/>
        <a:lstStyle/>
        <a:p>
          <a:endParaRPr lang="en-US"/>
        </a:p>
      </dgm:t>
    </dgm:pt>
    <dgm:pt modelId="{E430BB95-802A-4D92-A4AB-39C61538CB89}">
      <dgm:prSet phldrT="[Text]" custT="1"/>
      <dgm:spPr/>
      <dgm:t>
        <a:bodyPr/>
        <a:lstStyle/>
        <a:p>
          <a:r>
            <a:rPr lang="en-US" sz="2000" dirty="0"/>
            <a:t>Successfully completed a </a:t>
          </a:r>
          <a:r>
            <a:rPr lang="en-US" sz="2000" b="1" dirty="0"/>
            <a:t>Pathway to Graduation</a:t>
          </a:r>
          <a:r>
            <a:rPr lang="en-US" sz="2000" dirty="0"/>
            <a:t>?</a:t>
          </a:r>
        </a:p>
      </dgm:t>
    </dgm:pt>
    <dgm:pt modelId="{CDA087B6-F76D-4F4D-AD47-755A35C0335D}" type="parTrans" cxnId="{7086F7C1-1CDB-4126-86E6-0662AC013AB6}">
      <dgm:prSet/>
      <dgm:spPr/>
      <dgm:t>
        <a:bodyPr/>
        <a:lstStyle/>
        <a:p>
          <a:endParaRPr lang="en-US"/>
        </a:p>
      </dgm:t>
    </dgm:pt>
    <dgm:pt modelId="{AE1BA47D-D901-4A68-9F35-27401C76D4E9}" type="sibTrans" cxnId="{7086F7C1-1CDB-4126-86E6-0662AC013AB6}">
      <dgm:prSet/>
      <dgm:spPr/>
      <dgm:t>
        <a:bodyPr/>
        <a:lstStyle/>
        <a:p>
          <a:endParaRPr lang="en-US"/>
        </a:p>
      </dgm:t>
    </dgm:pt>
    <dgm:pt modelId="{993D90C7-EAA4-4DE1-83DE-398D6A7F7C60}">
      <dgm:prSet phldrT="[Text]" custT="1"/>
      <dgm:spPr/>
      <dgm:t>
        <a:bodyPr/>
        <a:lstStyle/>
        <a:p>
          <a:r>
            <a:rPr lang="en-US" sz="2000" dirty="0"/>
            <a:t>Successfully completed a </a:t>
          </a:r>
          <a:r>
            <a:rPr lang="en-US" sz="2000" b="1" dirty="0"/>
            <a:t>special education program </a:t>
          </a:r>
          <a:r>
            <a:rPr lang="en-US" sz="2000" dirty="0"/>
            <a:t>that (by design) does not meet PA graduation requirements?</a:t>
          </a:r>
        </a:p>
      </dgm:t>
    </dgm:pt>
    <dgm:pt modelId="{AB855B89-F2A8-4279-815B-6810990A46BC}" type="parTrans" cxnId="{C28D926C-1629-4D82-9180-639E0DF9BF8A}">
      <dgm:prSet/>
      <dgm:spPr/>
      <dgm:t>
        <a:bodyPr/>
        <a:lstStyle/>
        <a:p>
          <a:endParaRPr lang="en-US"/>
        </a:p>
      </dgm:t>
    </dgm:pt>
    <dgm:pt modelId="{94798DC5-ADD8-456D-A097-FDDC3F17F015}" type="sibTrans" cxnId="{C28D926C-1629-4D82-9180-639E0DF9BF8A}">
      <dgm:prSet/>
      <dgm:spPr/>
      <dgm:t>
        <a:bodyPr/>
        <a:lstStyle/>
        <a:p>
          <a:endParaRPr lang="en-US"/>
        </a:p>
      </dgm:t>
    </dgm:pt>
    <dgm:pt modelId="{43DA7DCB-3E46-4751-A430-A88B69C0432B}">
      <dgm:prSet phldrT="[Text]" custT="1"/>
      <dgm:spPr/>
      <dgm:t>
        <a:bodyPr/>
        <a:lstStyle/>
        <a:p>
          <a:r>
            <a:rPr lang="en-US" sz="2000" dirty="0"/>
            <a:t>Meet both eligibility and graduation requirements for a </a:t>
          </a:r>
          <a:r>
            <a:rPr lang="en-US" sz="2000" b="1" dirty="0"/>
            <a:t>waiver </a:t>
          </a:r>
          <a:r>
            <a:rPr lang="en-US" sz="2000" dirty="0"/>
            <a:t>under Act 158? </a:t>
          </a:r>
        </a:p>
      </dgm:t>
    </dgm:pt>
    <dgm:pt modelId="{C7E0D03C-97E7-4471-908C-CEDF7ABDF5D6}" type="parTrans" cxnId="{4DA72B6D-3B48-49F2-A18C-EE1A074A07A0}">
      <dgm:prSet/>
      <dgm:spPr/>
      <dgm:t>
        <a:bodyPr/>
        <a:lstStyle/>
        <a:p>
          <a:endParaRPr lang="en-US"/>
        </a:p>
      </dgm:t>
    </dgm:pt>
    <dgm:pt modelId="{F0A10AE0-0394-422E-8679-6F41114EFD34}" type="sibTrans" cxnId="{4DA72B6D-3B48-49F2-A18C-EE1A074A07A0}">
      <dgm:prSet/>
      <dgm:spPr/>
      <dgm:t>
        <a:bodyPr/>
        <a:lstStyle/>
        <a:p>
          <a:endParaRPr lang="en-US"/>
        </a:p>
      </dgm:t>
    </dgm:pt>
    <dgm:pt modelId="{A4535DB4-FE58-4E77-AF93-9A8A5F0B60B3}">
      <dgm:prSet custT="1"/>
      <dgm:spPr/>
      <dgm:t>
        <a:bodyPr/>
        <a:lstStyle/>
        <a:p>
          <a:r>
            <a:rPr lang="en-US" sz="2000" dirty="0"/>
            <a:t>Meet both eligibility and Keystone content requirements for a </a:t>
          </a:r>
          <a:r>
            <a:rPr lang="en-US" sz="2000" b="1" dirty="0"/>
            <a:t>Keystone diploma </a:t>
          </a:r>
          <a:r>
            <a:rPr lang="en-US" sz="2000" dirty="0"/>
            <a:t>per Act 1?</a:t>
          </a:r>
        </a:p>
      </dgm:t>
    </dgm:pt>
    <dgm:pt modelId="{BBC8C05E-38D1-424F-80A5-C5F50954631D}" type="parTrans" cxnId="{32ED0912-83DB-434C-83A7-F931AFC65828}">
      <dgm:prSet/>
      <dgm:spPr/>
      <dgm:t>
        <a:bodyPr/>
        <a:lstStyle/>
        <a:p>
          <a:endParaRPr lang="en-US"/>
        </a:p>
      </dgm:t>
    </dgm:pt>
    <dgm:pt modelId="{CD8A7BA8-103D-420B-BA25-C764F51F87BE}" type="sibTrans" cxnId="{32ED0912-83DB-434C-83A7-F931AFC65828}">
      <dgm:prSet/>
      <dgm:spPr/>
      <dgm:t>
        <a:bodyPr/>
        <a:lstStyle/>
        <a:p>
          <a:endParaRPr lang="en-US"/>
        </a:p>
      </dgm:t>
    </dgm:pt>
    <dgm:pt modelId="{29CD10E4-C572-447B-90F4-B16740E301D4}" type="pres">
      <dgm:prSet presAssocID="{CE17FE38-B406-44F7-90CF-548D44DBFCCB}" presName="linearFlow" presStyleCnt="0">
        <dgm:presLayoutVars>
          <dgm:resizeHandles val="exact"/>
        </dgm:presLayoutVars>
      </dgm:prSet>
      <dgm:spPr/>
    </dgm:pt>
    <dgm:pt modelId="{4CF86383-9952-42A0-9351-AD6A279684B7}" type="pres">
      <dgm:prSet presAssocID="{E430BB95-802A-4D92-A4AB-39C61538CB89}" presName="node" presStyleLbl="node1" presStyleIdx="0" presStyleCnt="4" custScaleX="322927">
        <dgm:presLayoutVars>
          <dgm:bulletEnabled val="1"/>
        </dgm:presLayoutVars>
      </dgm:prSet>
      <dgm:spPr/>
    </dgm:pt>
    <dgm:pt modelId="{CD76AD5D-22F6-4935-B096-3F07BE7FA6F8}" type="pres">
      <dgm:prSet presAssocID="{AE1BA47D-D901-4A68-9F35-27401C76D4E9}" presName="sibTrans" presStyleLbl="sibTrans2D1" presStyleIdx="0" presStyleCnt="3"/>
      <dgm:spPr/>
    </dgm:pt>
    <dgm:pt modelId="{5B85C49F-14B4-4F54-A030-211AAFD6E85A}" type="pres">
      <dgm:prSet presAssocID="{AE1BA47D-D901-4A68-9F35-27401C76D4E9}" presName="connectorText" presStyleLbl="sibTrans2D1" presStyleIdx="0" presStyleCnt="3"/>
      <dgm:spPr/>
    </dgm:pt>
    <dgm:pt modelId="{13F42564-DF39-44CD-8B2B-CDD2B4210DBB}" type="pres">
      <dgm:prSet presAssocID="{993D90C7-EAA4-4DE1-83DE-398D6A7F7C60}" presName="node" presStyleLbl="node1" presStyleIdx="1" presStyleCnt="4" custScaleX="325520">
        <dgm:presLayoutVars>
          <dgm:bulletEnabled val="1"/>
        </dgm:presLayoutVars>
      </dgm:prSet>
      <dgm:spPr/>
    </dgm:pt>
    <dgm:pt modelId="{548408EA-4A56-4F3A-B785-47597D678B27}" type="pres">
      <dgm:prSet presAssocID="{94798DC5-ADD8-456D-A097-FDDC3F17F015}" presName="sibTrans" presStyleLbl="sibTrans2D1" presStyleIdx="1" presStyleCnt="3"/>
      <dgm:spPr/>
    </dgm:pt>
    <dgm:pt modelId="{2BEC9776-026B-4227-BF27-465B2A81593C}" type="pres">
      <dgm:prSet presAssocID="{94798DC5-ADD8-456D-A097-FDDC3F17F015}" presName="connectorText" presStyleLbl="sibTrans2D1" presStyleIdx="1" presStyleCnt="3"/>
      <dgm:spPr/>
    </dgm:pt>
    <dgm:pt modelId="{A0D242D6-A1F9-400A-A886-F72FE2B50F9D}" type="pres">
      <dgm:prSet presAssocID="{43DA7DCB-3E46-4751-A430-A88B69C0432B}" presName="node" presStyleLbl="node1" presStyleIdx="2" presStyleCnt="4" custScaleX="326384">
        <dgm:presLayoutVars>
          <dgm:bulletEnabled val="1"/>
        </dgm:presLayoutVars>
      </dgm:prSet>
      <dgm:spPr/>
    </dgm:pt>
    <dgm:pt modelId="{16F2D198-EE52-40D8-B8E3-A01F6E299170}" type="pres">
      <dgm:prSet presAssocID="{F0A10AE0-0394-422E-8679-6F41114EFD34}" presName="sibTrans" presStyleLbl="sibTrans2D1" presStyleIdx="2" presStyleCnt="3"/>
      <dgm:spPr/>
    </dgm:pt>
    <dgm:pt modelId="{DE81F137-89EE-4DDC-B480-951C5ECE94A8}" type="pres">
      <dgm:prSet presAssocID="{F0A10AE0-0394-422E-8679-6F41114EFD34}" presName="connectorText" presStyleLbl="sibTrans2D1" presStyleIdx="2" presStyleCnt="3"/>
      <dgm:spPr/>
    </dgm:pt>
    <dgm:pt modelId="{52BAF656-5FCA-47BA-B141-4DE63E156F3F}" type="pres">
      <dgm:prSet presAssocID="{A4535DB4-FE58-4E77-AF93-9A8A5F0B60B3}" presName="node" presStyleLbl="node1" presStyleIdx="3" presStyleCnt="4" custScaleX="326384">
        <dgm:presLayoutVars>
          <dgm:bulletEnabled val="1"/>
        </dgm:presLayoutVars>
      </dgm:prSet>
      <dgm:spPr/>
    </dgm:pt>
  </dgm:ptLst>
  <dgm:cxnLst>
    <dgm:cxn modelId="{36903A06-1BFD-45FD-924C-E3886D347D0F}" type="presOf" srcId="{AE1BA47D-D901-4A68-9F35-27401C76D4E9}" destId="{CD76AD5D-22F6-4935-B096-3F07BE7FA6F8}" srcOrd="0" destOrd="0" presId="urn:microsoft.com/office/officeart/2005/8/layout/process2"/>
    <dgm:cxn modelId="{32ED0912-83DB-434C-83A7-F931AFC65828}" srcId="{CE17FE38-B406-44F7-90CF-548D44DBFCCB}" destId="{A4535DB4-FE58-4E77-AF93-9A8A5F0B60B3}" srcOrd="3" destOrd="0" parTransId="{BBC8C05E-38D1-424F-80A5-C5F50954631D}" sibTransId="{CD8A7BA8-103D-420B-BA25-C764F51F87BE}"/>
    <dgm:cxn modelId="{F3DE4517-F715-4C75-BC17-3D50D7CD5D42}" type="presOf" srcId="{E430BB95-802A-4D92-A4AB-39C61538CB89}" destId="{4CF86383-9952-42A0-9351-AD6A279684B7}" srcOrd="0" destOrd="0" presId="urn:microsoft.com/office/officeart/2005/8/layout/process2"/>
    <dgm:cxn modelId="{57A7E82B-D325-498B-B405-E07B3738264D}" type="presOf" srcId="{A4535DB4-FE58-4E77-AF93-9A8A5F0B60B3}" destId="{52BAF656-5FCA-47BA-B141-4DE63E156F3F}" srcOrd="0" destOrd="0" presId="urn:microsoft.com/office/officeart/2005/8/layout/process2"/>
    <dgm:cxn modelId="{62BDEE2E-F82E-422C-A0E8-6C9F782BE64C}" type="presOf" srcId="{43DA7DCB-3E46-4751-A430-A88B69C0432B}" destId="{A0D242D6-A1F9-400A-A886-F72FE2B50F9D}" srcOrd="0" destOrd="0" presId="urn:microsoft.com/office/officeart/2005/8/layout/process2"/>
    <dgm:cxn modelId="{FA61BF69-9FDF-4728-8AC3-BAEBD1B0E1A7}" type="presOf" srcId="{94798DC5-ADD8-456D-A097-FDDC3F17F015}" destId="{2BEC9776-026B-4227-BF27-465B2A81593C}" srcOrd="1" destOrd="0" presId="urn:microsoft.com/office/officeart/2005/8/layout/process2"/>
    <dgm:cxn modelId="{7F14334B-1274-420A-B19B-4607088DCE2B}" type="presOf" srcId="{F0A10AE0-0394-422E-8679-6F41114EFD34}" destId="{DE81F137-89EE-4DDC-B480-951C5ECE94A8}" srcOrd="1" destOrd="0" presId="urn:microsoft.com/office/officeart/2005/8/layout/process2"/>
    <dgm:cxn modelId="{C28D926C-1629-4D82-9180-639E0DF9BF8A}" srcId="{CE17FE38-B406-44F7-90CF-548D44DBFCCB}" destId="{993D90C7-EAA4-4DE1-83DE-398D6A7F7C60}" srcOrd="1" destOrd="0" parTransId="{AB855B89-F2A8-4279-815B-6810990A46BC}" sibTransId="{94798DC5-ADD8-456D-A097-FDDC3F17F015}"/>
    <dgm:cxn modelId="{4DA72B6D-3B48-49F2-A18C-EE1A074A07A0}" srcId="{CE17FE38-B406-44F7-90CF-548D44DBFCCB}" destId="{43DA7DCB-3E46-4751-A430-A88B69C0432B}" srcOrd="2" destOrd="0" parTransId="{C7E0D03C-97E7-4471-908C-CEDF7ABDF5D6}" sibTransId="{F0A10AE0-0394-422E-8679-6F41114EFD34}"/>
    <dgm:cxn modelId="{34005673-6FE1-4572-830B-B899BDE57D8C}" type="presOf" srcId="{F0A10AE0-0394-422E-8679-6F41114EFD34}" destId="{16F2D198-EE52-40D8-B8E3-A01F6E299170}" srcOrd="0" destOrd="0" presId="urn:microsoft.com/office/officeart/2005/8/layout/process2"/>
    <dgm:cxn modelId="{DC14459C-C4BE-4223-85C8-5A331447C60B}" type="presOf" srcId="{CE17FE38-B406-44F7-90CF-548D44DBFCCB}" destId="{29CD10E4-C572-447B-90F4-B16740E301D4}" srcOrd="0" destOrd="0" presId="urn:microsoft.com/office/officeart/2005/8/layout/process2"/>
    <dgm:cxn modelId="{7E6F2BB1-C1BC-4C2C-9451-D1A34EB464FB}" type="presOf" srcId="{AE1BA47D-D901-4A68-9F35-27401C76D4E9}" destId="{5B85C49F-14B4-4F54-A030-211AAFD6E85A}" srcOrd="1" destOrd="0" presId="urn:microsoft.com/office/officeart/2005/8/layout/process2"/>
    <dgm:cxn modelId="{D62098BE-94C8-48EA-B673-4F76C9C44901}" type="presOf" srcId="{993D90C7-EAA4-4DE1-83DE-398D6A7F7C60}" destId="{13F42564-DF39-44CD-8B2B-CDD2B4210DBB}" srcOrd="0" destOrd="0" presId="urn:microsoft.com/office/officeart/2005/8/layout/process2"/>
    <dgm:cxn modelId="{7086F7C1-1CDB-4126-86E6-0662AC013AB6}" srcId="{CE17FE38-B406-44F7-90CF-548D44DBFCCB}" destId="{E430BB95-802A-4D92-A4AB-39C61538CB89}" srcOrd="0" destOrd="0" parTransId="{CDA087B6-F76D-4F4D-AD47-755A35C0335D}" sibTransId="{AE1BA47D-D901-4A68-9F35-27401C76D4E9}"/>
    <dgm:cxn modelId="{0AB64BD5-3076-484D-91EC-66C3871697EB}" type="presOf" srcId="{94798DC5-ADD8-456D-A097-FDDC3F17F015}" destId="{548408EA-4A56-4F3A-B785-47597D678B27}" srcOrd="0" destOrd="0" presId="urn:microsoft.com/office/officeart/2005/8/layout/process2"/>
    <dgm:cxn modelId="{782D111C-2135-44F0-B4C1-F9BBD52B2CD0}" type="presParOf" srcId="{29CD10E4-C572-447B-90F4-B16740E301D4}" destId="{4CF86383-9952-42A0-9351-AD6A279684B7}" srcOrd="0" destOrd="0" presId="urn:microsoft.com/office/officeart/2005/8/layout/process2"/>
    <dgm:cxn modelId="{51B7CED3-0834-4777-87DB-CCDB03AAD8C3}" type="presParOf" srcId="{29CD10E4-C572-447B-90F4-B16740E301D4}" destId="{CD76AD5D-22F6-4935-B096-3F07BE7FA6F8}" srcOrd="1" destOrd="0" presId="urn:microsoft.com/office/officeart/2005/8/layout/process2"/>
    <dgm:cxn modelId="{1C5D48B4-DD89-4C27-807C-ED7D2556E266}" type="presParOf" srcId="{CD76AD5D-22F6-4935-B096-3F07BE7FA6F8}" destId="{5B85C49F-14B4-4F54-A030-211AAFD6E85A}" srcOrd="0" destOrd="0" presId="urn:microsoft.com/office/officeart/2005/8/layout/process2"/>
    <dgm:cxn modelId="{430D898D-CFA3-4D3D-BCCD-D65989AFBC45}" type="presParOf" srcId="{29CD10E4-C572-447B-90F4-B16740E301D4}" destId="{13F42564-DF39-44CD-8B2B-CDD2B4210DBB}" srcOrd="2" destOrd="0" presId="urn:microsoft.com/office/officeart/2005/8/layout/process2"/>
    <dgm:cxn modelId="{F33FA060-8CC0-4FA0-AE4C-51E67A37E17C}" type="presParOf" srcId="{29CD10E4-C572-447B-90F4-B16740E301D4}" destId="{548408EA-4A56-4F3A-B785-47597D678B27}" srcOrd="3" destOrd="0" presId="urn:microsoft.com/office/officeart/2005/8/layout/process2"/>
    <dgm:cxn modelId="{C6A9A0F0-F91C-4E4C-BA72-4C926116836E}" type="presParOf" srcId="{548408EA-4A56-4F3A-B785-47597D678B27}" destId="{2BEC9776-026B-4227-BF27-465B2A81593C}" srcOrd="0" destOrd="0" presId="urn:microsoft.com/office/officeart/2005/8/layout/process2"/>
    <dgm:cxn modelId="{AB3E6AF1-0718-4A1B-B5C3-E08D42706892}" type="presParOf" srcId="{29CD10E4-C572-447B-90F4-B16740E301D4}" destId="{A0D242D6-A1F9-400A-A886-F72FE2B50F9D}" srcOrd="4" destOrd="0" presId="urn:microsoft.com/office/officeart/2005/8/layout/process2"/>
    <dgm:cxn modelId="{E0FCC3A5-11AA-4D75-9B79-FA2278CAEFAB}" type="presParOf" srcId="{29CD10E4-C572-447B-90F4-B16740E301D4}" destId="{16F2D198-EE52-40D8-B8E3-A01F6E299170}" srcOrd="5" destOrd="0" presId="urn:microsoft.com/office/officeart/2005/8/layout/process2"/>
    <dgm:cxn modelId="{0231FAA8-664E-4512-970F-C727925565D8}" type="presParOf" srcId="{16F2D198-EE52-40D8-B8E3-A01F6E299170}" destId="{DE81F137-89EE-4DDC-B480-951C5ECE94A8}" srcOrd="0" destOrd="0" presId="urn:microsoft.com/office/officeart/2005/8/layout/process2"/>
    <dgm:cxn modelId="{28FC5A22-F117-4478-9E7A-814666F570A9}" type="presParOf" srcId="{29CD10E4-C572-447B-90F4-B16740E301D4}" destId="{52BAF656-5FCA-47BA-B141-4DE63E156F3F}" srcOrd="6"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F86383-9952-42A0-9351-AD6A279684B7}">
      <dsp:nvSpPr>
        <dsp:cNvPr id="0" name=""/>
        <dsp:cNvSpPr/>
      </dsp:nvSpPr>
      <dsp:spPr>
        <a:xfrm>
          <a:off x="158085" y="4247"/>
          <a:ext cx="10199428" cy="789607"/>
        </a:xfrm>
        <a:prstGeom prst="roundRect">
          <a:avLst>
            <a:gd name="adj" fmla="val 10000"/>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Successfully completed a </a:t>
          </a:r>
          <a:r>
            <a:rPr lang="en-US" sz="2000" b="1" kern="1200" dirty="0"/>
            <a:t>Pathway to Graduation</a:t>
          </a:r>
          <a:r>
            <a:rPr lang="en-US" sz="2000" kern="1200" dirty="0"/>
            <a:t>?</a:t>
          </a:r>
        </a:p>
      </dsp:txBody>
      <dsp:txXfrm>
        <a:off x="181212" y="27374"/>
        <a:ext cx="10153174" cy="743353"/>
      </dsp:txXfrm>
    </dsp:sp>
    <dsp:sp modelId="{CD76AD5D-22F6-4935-B096-3F07BE7FA6F8}">
      <dsp:nvSpPr>
        <dsp:cNvPr id="0" name=""/>
        <dsp:cNvSpPr/>
      </dsp:nvSpPr>
      <dsp:spPr>
        <a:xfrm rot="5400000">
          <a:off x="5109748" y="813595"/>
          <a:ext cx="296102" cy="355323"/>
        </a:xfrm>
        <a:prstGeom prst="rightArrow">
          <a:avLst>
            <a:gd name="adj1" fmla="val 60000"/>
            <a:gd name="adj2" fmla="val 50000"/>
          </a:avLst>
        </a:prstGeom>
        <a:gradFill rotWithShape="0">
          <a:gsLst>
            <a:gs pos="0">
              <a:schemeClr val="dk1">
                <a:tint val="60000"/>
                <a:hueOff val="0"/>
                <a:satOff val="0"/>
                <a:lumOff val="0"/>
                <a:alphaOff val="0"/>
                <a:lumMod val="110000"/>
                <a:satMod val="105000"/>
                <a:tint val="67000"/>
              </a:schemeClr>
            </a:gs>
            <a:gs pos="50000">
              <a:schemeClr val="dk1">
                <a:tint val="60000"/>
                <a:hueOff val="0"/>
                <a:satOff val="0"/>
                <a:lumOff val="0"/>
                <a:alphaOff val="0"/>
                <a:lumMod val="105000"/>
                <a:satMod val="103000"/>
                <a:tint val="73000"/>
              </a:schemeClr>
            </a:gs>
            <a:gs pos="100000">
              <a:schemeClr val="dk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5151203" y="843206"/>
        <a:ext cx="213193" cy="207271"/>
      </dsp:txXfrm>
    </dsp:sp>
    <dsp:sp modelId="{13F42564-DF39-44CD-8B2B-CDD2B4210DBB}">
      <dsp:nvSpPr>
        <dsp:cNvPr id="0" name=""/>
        <dsp:cNvSpPr/>
      </dsp:nvSpPr>
      <dsp:spPr>
        <a:xfrm>
          <a:off x="117136" y="1188659"/>
          <a:ext cx="10281326" cy="789607"/>
        </a:xfrm>
        <a:prstGeom prst="roundRect">
          <a:avLst>
            <a:gd name="adj" fmla="val 10000"/>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Successfully completed a </a:t>
          </a:r>
          <a:r>
            <a:rPr lang="en-US" sz="2000" b="1" kern="1200" dirty="0"/>
            <a:t>special education program </a:t>
          </a:r>
          <a:r>
            <a:rPr lang="en-US" sz="2000" kern="1200" dirty="0"/>
            <a:t>that (by design) does not meet PA graduation requirements?</a:t>
          </a:r>
        </a:p>
      </dsp:txBody>
      <dsp:txXfrm>
        <a:off x="140263" y="1211786"/>
        <a:ext cx="10235072" cy="743353"/>
      </dsp:txXfrm>
    </dsp:sp>
    <dsp:sp modelId="{548408EA-4A56-4F3A-B785-47597D678B27}">
      <dsp:nvSpPr>
        <dsp:cNvPr id="0" name=""/>
        <dsp:cNvSpPr/>
      </dsp:nvSpPr>
      <dsp:spPr>
        <a:xfrm rot="5400000">
          <a:off x="5109748" y="1998007"/>
          <a:ext cx="296102" cy="355323"/>
        </a:xfrm>
        <a:prstGeom prst="rightArrow">
          <a:avLst>
            <a:gd name="adj1" fmla="val 60000"/>
            <a:gd name="adj2" fmla="val 50000"/>
          </a:avLst>
        </a:prstGeom>
        <a:gradFill rotWithShape="0">
          <a:gsLst>
            <a:gs pos="0">
              <a:schemeClr val="dk1">
                <a:tint val="60000"/>
                <a:hueOff val="0"/>
                <a:satOff val="0"/>
                <a:lumOff val="0"/>
                <a:alphaOff val="0"/>
                <a:lumMod val="110000"/>
                <a:satMod val="105000"/>
                <a:tint val="67000"/>
              </a:schemeClr>
            </a:gs>
            <a:gs pos="50000">
              <a:schemeClr val="dk1">
                <a:tint val="60000"/>
                <a:hueOff val="0"/>
                <a:satOff val="0"/>
                <a:lumOff val="0"/>
                <a:alphaOff val="0"/>
                <a:lumMod val="105000"/>
                <a:satMod val="103000"/>
                <a:tint val="73000"/>
              </a:schemeClr>
            </a:gs>
            <a:gs pos="100000">
              <a:schemeClr val="dk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5151203" y="2027618"/>
        <a:ext cx="213193" cy="207271"/>
      </dsp:txXfrm>
    </dsp:sp>
    <dsp:sp modelId="{A0D242D6-A1F9-400A-A886-F72FE2B50F9D}">
      <dsp:nvSpPr>
        <dsp:cNvPr id="0" name=""/>
        <dsp:cNvSpPr/>
      </dsp:nvSpPr>
      <dsp:spPr>
        <a:xfrm>
          <a:off x="103492" y="2373070"/>
          <a:ext cx="10308615" cy="789607"/>
        </a:xfrm>
        <a:prstGeom prst="roundRect">
          <a:avLst>
            <a:gd name="adj" fmla="val 10000"/>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Meet both eligibility and graduation requirements for a </a:t>
          </a:r>
          <a:r>
            <a:rPr lang="en-US" sz="2000" b="1" kern="1200" dirty="0"/>
            <a:t>waiver </a:t>
          </a:r>
          <a:r>
            <a:rPr lang="en-US" sz="2000" kern="1200" dirty="0"/>
            <a:t>under Act 158? </a:t>
          </a:r>
        </a:p>
      </dsp:txBody>
      <dsp:txXfrm>
        <a:off x="126619" y="2396197"/>
        <a:ext cx="10262361" cy="743353"/>
      </dsp:txXfrm>
    </dsp:sp>
    <dsp:sp modelId="{16F2D198-EE52-40D8-B8E3-A01F6E299170}">
      <dsp:nvSpPr>
        <dsp:cNvPr id="0" name=""/>
        <dsp:cNvSpPr/>
      </dsp:nvSpPr>
      <dsp:spPr>
        <a:xfrm rot="5400000">
          <a:off x="5109748" y="3182419"/>
          <a:ext cx="296102" cy="355323"/>
        </a:xfrm>
        <a:prstGeom prst="rightArrow">
          <a:avLst>
            <a:gd name="adj1" fmla="val 60000"/>
            <a:gd name="adj2" fmla="val 50000"/>
          </a:avLst>
        </a:prstGeom>
        <a:gradFill rotWithShape="0">
          <a:gsLst>
            <a:gs pos="0">
              <a:schemeClr val="dk1">
                <a:tint val="60000"/>
                <a:hueOff val="0"/>
                <a:satOff val="0"/>
                <a:lumOff val="0"/>
                <a:alphaOff val="0"/>
                <a:lumMod val="110000"/>
                <a:satMod val="105000"/>
                <a:tint val="67000"/>
              </a:schemeClr>
            </a:gs>
            <a:gs pos="50000">
              <a:schemeClr val="dk1">
                <a:tint val="60000"/>
                <a:hueOff val="0"/>
                <a:satOff val="0"/>
                <a:lumOff val="0"/>
                <a:alphaOff val="0"/>
                <a:lumMod val="105000"/>
                <a:satMod val="103000"/>
                <a:tint val="73000"/>
              </a:schemeClr>
            </a:gs>
            <a:gs pos="100000">
              <a:schemeClr val="dk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5151203" y="3212030"/>
        <a:ext cx="213193" cy="207271"/>
      </dsp:txXfrm>
    </dsp:sp>
    <dsp:sp modelId="{52BAF656-5FCA-47BA-B141-4DE63E156F3F}">
      <dsp:nvSpPr>
        <dsp:cNvPr id="0" name=""/>
        <dsp:cNvSpPr/>
      </dsp:nvSpPr>
      <dsp:spPr>
        <a:xfrm>
          <a:off x="103492" y="3557482"/>
          <a:ext cx="10308615" cy="789607"/>
        </a:xfrm>
        <a:prstGeom prst="roundRect">
          <a:avLst>
            <a:gd name="adj" fmla="val 10000"/>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Meet both eligibility and Keystone content requirements for a </a:t>
          </a:r>
          <a:r>
            <a:rPr lang="en-US" sz="2000" b="1" kern="1200" dirty="0"/>
            <a:t>Keystone diploma </a:t>
          </a:r>
          <a:r>
            <a:rPr lang="en-US" sz="2000" kern="1200" dirty="0"/>
            <a:t>per Act 1?</a:t>
          </a:r>
        </a:p>
      </dsp:txBody>
      <dsp:txXfrm>
        <a:off x="126619" y="3580609"/>
        <a:ext cx="10262361" cy="743353"/>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8-06T13:30:33.665"/>
    </inkml:context>
    <inkml:brush xml:id="br0">
      <inkml:brushProperty name="width" value="0.1" units="cm"/>
      <inkml:brushProperty name="height" value="0.6" units="cm"/>
      <inkml:brushProperty name="color" value="#849398"/>
      <inkml:brushProperty name="inkEffects" value="pencil"/>
    </inkml:brush>
  </inkml:definitions>
  <inkml:trace contextRef="#ctx0" brushRef="#br0">0 0 16383,'0'0'0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8-06T13:30:48.706"/>
    </inkml:context>
    <inkml:brush xml:id="br0">
      <inkml:brushProperty name="width" value="0.1" units="cm"/>
      <inkml:brushProperty name="height" value="0.6" units="cm"/>
      <inkml:brushProperty name="color" value="#849398"/>
      <inkml:brushProperty name="inkEffects" value="pencil"/>
    </inkml:brush>
  </inkml:definitions>
  <inkml:trace contextRef="#ctx0" brushRef="#br0">0 0 16383,'0'0'0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8-06T13:30:49.539"/>
    </inkml:context>
    <inkml:brush xml:id="br0">
      <inkml:brushProperty name="width" value="0.1" units="cm"/>
      <inkml:brushProperty name="height" value="0.6" units="cm"/>
      <inkml:brushProperty name="color" value="#849398"/>
      <inkml:brushProperty name="inkEffects" value="pencil"/>
    </inkml:brush>
  </inkml:definitions>
  <inkml:trace contextRef="#ctx0" brushRef="#br0">1 0 16383,'0'0'0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8-06T13:30:54.038"/>
    </inkml:context>
    <inkml:brush xml:id="br0">
      <inkml:brushProperty name="width" value="0.1" units="cm"/>
      <inkml:brushProperty name="height" value="0.6" units="cm"/>
      <inkml:brushProperty name="color" value="#849398"/>
      <inkml:brushProperty name="inkEffects" value="pencil"/>
    </inkml:brush>
  </inkml:definitions>
  <inkml:trace contextRef="#ctx0" brushRef="#br0">0 0 16383,'0'0'0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D94993-336E-4449-87F7-E5B567E39011}" type="datetimeFigureOut">
              <a:rPr lang="en-US" smtClean="0"/>
              <a:t>11/4/2022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012C48-CBE3-4456-858D-2A38C9D9ED43}" type="slidenum">
              <a:rPr lang="en-US" smtClean="0"/>
              <a:t>‹#›</a:t>
            </a:fld>
            <a:endParaRPr lang="en-US" dirty="0"/>
          </a:p>
        </p:txBody>
      </p:sp>
    </p:spTree>
    <p:extLst>
      <p:ext uri="{BB962C8B-B14F-4D97-AF65-F5344CB8AC3E}">
        <p14:creationId xmlns:p14="http://schemas.microsoft.com/office/powerpoint/2010/main" val="3809366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&amp; introductions</a:t>
            </a:r>
          </a:p>
        </p:txBody>
      </p:sp>
      <p:sp>
        <p:nvSpPr>
          <p:cNvPr id="4" name="Slide Number Placeholder 3"/>
          <p:cNvSpPr>
            <a:spLocks noGrp="1"/>
          </p:cNvSpPr>
          <p:nvPr>
            <p:ph type="sldNum" sz="quarter" idx="5"/>
          </p:nvPr>
        </p:nvSpPr>
        <p:spPr/>
        <p:txBody>
          <a:bodyPr/>
          <a:lstStyle/>
          <a:p>
            <a:fld id="{5B012C48-CBE3-4456-858D-2A38C9D9ED43}" type="slidenum">
              <a:rPr lang="en-US" smtClean="0"/>
              <a:t>1</a:t>
            </a:fld>
            <a:endParaRPr lang="en-US" dirty="0"/>
          </a:p>
        </p:txBody>
      </p:sp>
    </p:spTree>
    <p:extLst>
      <p:ext uri="{BB962C8B-B14F-4D97-AF65-F5344CB8AC3E}">
        <p14:creationId xmlns:p14="http://schemas.microsoft.com/office/powerpoint/2010/main" val="38036536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Eligibility requires both conditions be met. Students who are homeless (for example) but do not change schools as a result do not fall under Act 1.</a:t>
            </a:r>
          </a:p>
        </p:txBody>
      </p:sp>
      <p:sp>
        <p:nvSpPr>
          <p:cNvPr id="4" name="Slide Number Placeholder 3"/>
          <p:cNvSpPr>
            <a:spLocks noGrp="1"/>
          </p:cNvSpPr>
          <p:nvPr>
            <p:ph type="sldNum" sz="quarter" idx="5"/>
          </p:nvPr>
        </p:nvSpPr>
        <p:spPr/>
        <p:txBody>
          <a:bodyPr/>
          <a:lstStyle/>
          <a:p>
            <a:fld id="{5B012C48-CBE3-4456-858D-2A38C9D9ED43}" type="slidenum">
              <a:rPr lang="en-US" smtClean="0"/>
              <a:t>10</a:t>
            </a:fld>
            <a:endParaRPr lang="en-US" dirty="0"/>
          </a:p>
        </p:txBody>
      </p:sp>
    </p:spTree>
    <p:extLst>
      <p:ext uri="{BB962C8B-B14F-4D97-AF65-F5344CB8AC3E}">
        <p14:creationId xmlns:p14="http://schemas.microsoft.com/office/powerpoint/2010/main" val="23278552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 should already have current protocols for awarding full/partial credit earned in a prior educational setting (</a:t>
            </a:r>
            <a:r>
              <a:rPr lang="en-US" i="1" dirty="0"/>
              <a:t>required</a:t>
            </a:r>
            <a:r>
              <a:rPr lang="en-US" dirty="0"/>
              <a:t> for credit earned in a commonwealth public school per Chapter 4.74(c))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LEAs should ensure their Board-approved graduation policy allows for waived/modified/alternative coursework to be recognized as meeting “grade-based requirements for Keystone content” where appropriate.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11</a:t>
            </a:fld>
            <a:endParaRPr lang="en-US" dirty="0"/>
          </a:p>
        </p:txBody>
      </p:sp>
    </p:spTree>
    <p:extLst>
      <p:ext uri="{BB962C8B-B14F-4D97-AF65-F5344CB8AC3E}">
        <p14:creationId xmlns:p14="http://schemas.microsoft.com/office/powerpoint/2010/main" val="42143625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Diploma from ‘prior school entity’ requires collaboration and consent of both chief school administrators. </a:t>
            </a:r>
          </a:p>
          <a:p>
            <a:r>
              <a:rPr lang="en-US" dirty="0"/>
              <a:t>Regardless of which school entity confers the diploma, the school entity (LEA) in which the student is enrolled at the time of graduation shall report the student as part of its graduating class (FRCPP Grad Report) and grad cohort (PIMS). </a:t>
            </a:r>
          </a:p>
          <a:p>
            <a:endParaRPr lang="en-US" dirty="0"/>
          </a:p>
          <a:p>
            <a:r>
              <a:rPr lang="en-US" dirty="0"/>
              <a:t>NOTE: Students requesting a </a:t>
            </a:r>
            <a:r>
              <a:rPr lang="en-US" u="sng" dirty="0"/>
              <a:t>Keystone diploma</a:t>
            </a:r>
            <a:r>
              <a:rPr lang="en-US" u="none" dirty="0"/>
              <a:t> </a:t>
            </a:r>
            <a:r>
              <a:rPr lang="en-US" dirty="0"/>
              <a:t>will be considered </a:t>
            </a:r>
            <a:r>
              <a:rPr lang="en-US" u="sng" dirty="0"/>
              <a:t>non-graduates</a:t>
            </a:r>
            <a:r>
              <a:rPr lang="en-US" dirty="0"/>
              <a:t> at the local level – reducing the LEA’s Grad Rate in the FRPA Index.</a:t>
            </a:r>
          </a:p>
          <a:p>
            <a:endParaRPr lang="en-US" dirty="0"/>
          </a:p>
          <a:p>
            <a:r>
              <a:rPr lang="en-US" dirty="0"/>
              <a:t>Unless graduating on IEP goals, students </a:t>
            </a:r>
            <a:r>
              <a:rPr lang="en-US" i="1" dirty="0"/>
              <a:t>must </a:t>
            </a:r>
            <a:r>
              <a:rPr lang="en-US" dirty="0"/>
              <a:t>meet the requirements for one of the five pathways in order to be granted a diploma – </a:t>
            </a:r>
            <a:r>
              <a:rPr lang="en-US" b="1" dirty="0"/>
              <a:t>OR, </a:t>
            </a:r>
            <a:r>
              <a:rPr lang="en-US" dirty="0"/>
              <a:t>to be granted an Act 158 waiver or to request a Keystone diploma, the student must minimally meet locally established, grade-based requirements for each Keystone content area in which the student does not have a numeric or non-numeric Proficient or Advanced. (see next slide)</a:t>
            </a:r>
          </a:p>
        </p:txBody>
      </p:sp>
      <p:sp>
        <p:nvSpPr>
          <p:cNvPr id="4" name="Slide Number Placeholder 3"/>
          <p:cNvSpPr>
            <a:spLocks noGrp="1"/>
          </p:cNvSpPr>
          <p:nvPr>
            <p:ph type="sldNum" sz="quarter" idx="5"/>
          </p:nvPr>
        </p:nvSpPr>
        <p:spPr/>
        <p:txBody>
          <a:bodyPr/>
          <a:lstStyle/>
          <a:p>
            <a:fld id="{5B012C48-CBE3-4456-858D-2A38C9D9ED43}" type="slidenum">
              <a:rPr lang="en-US" smtClean="0"/>
              <a:t>12</a:t>
            </a:fld>
            <a:endParaRPr lang="en-US" dirty="0"/>
          </a:p>
        </p:txBody>
      </p:sp>
    </p:spTree>
    <p:extLst>
      <p:ext uri="{BB962C8B-B14F-4D97-AF65-F5344CB8AC3E}">
        <p14:creationId xmlns:p14="http://schemas.microsoft.com/office/powerpoint/2010/main" val="21282378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process by which diplomas may be earned is consistent across your student population, with the notable exception of the two options specific to students who have experienced education instability (circled in RED).</a:t>
            </a:r>
          </a:p>
        </p:txBody>
      </p:sp>
      <p:sp>
        <p:nvSpPr>
          <p:cNvPr id="4" name="Slide Number Placeholder 3"/>
          <p:cNvSpPr>
            <a:spLocks noGrp="1"/>
          </p:cNvSpPr>
          <p:nvPr>
            <p:ph type="sldNum" sz="quarter" idx="5"/>
          </p:nvPr>
        </p:nvSpPr>
        <p:spPr/>
        <p:txBody>
          <a:bodyPr/>
          <a:lstStyle/>
          <a:p>
            <a:fld id="{5B012C48-CBE3-4456-858D-2A38C9D9ED43}" type="slidenum">
              <a:rPr lang="en-US" smtClean="0"/>
              <a:t>13</a:t>
            </a:fld>
            <a:endParaRPr lang="en-US" dirty="0"/>
          </a:p>
        </p:txBody>
      </p:sp>
    </p:spTree>
    <p:extLst>
      <p:ext uri="{BB962C8B-B14F-4D97-AF65-F5344CB8AC3E}">
        <p14:creationId xmlns:p14="http://schemas.microsoft.com/office/powerpoint/2010/main" val="31617096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as not to unduly penalize the LEA, a waiver for an Act 1 eligible student should be reported under the extenuating circumstance most appropriate to that student and their situation (until such a time as the SBE approves education instability as a separate extenuating circumstance). Minimally, the impact of homelessness, foster care, adjudication, or justice-involvement might be deemed a family emergency.</a:t>
            </a:r>
          </a:p>
        </p:txBody>
      </p:sp>
      <p:sp>
        <p:nvSpPr>
          <p:cNvPr id="4" name="Slide Number Placeholder 3"/>
          <p:cNvSpPr>
            <a:spLocks noGrp="1"/>
          </p:cNvSpPr>
          <p:nvPr>
            <p:ph type="sldNum" sz="quarter" idx="5"/>
          </p:nvPr>
        </p:nvSpPr>
        <p:spPr/>
        <p:txBody>
          <a:bodyPr/>
          <a:lstStyle/>
          <a:p>
            <a:fld id="{5B012C48-CBE3-4456-858D-2A38C9D9ED43}" type="slidenum">
              <a:rPr lang="en-US" smtClean="0"/>
              <a:t>14</a:t>
            </a:fld>
            <a:endParaRPr lang="en-US" dirty="0"/>
          </a:p>
        </p:txBody>
      </p:sp>
    </p:spTree>
    <p:extLst>
      <p:ext uri="{BB962C8B-B14F-4D97-AF65-F5344CB8AC3E}">
        <p14:creationId xmlns:p14="http://schemas.microsoft.com/office/powerpoint/2010/main" val="6257832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15</a:t>
            </a:fld>
            <a:endParaRPr lang="en-US" dirty="0"/>
          </a:p>
        </p:txBody>
      </p:sp>
    </p:spTree>
    <p:extLst>
      <p:ext uri="{BB962C8B-B14F-4D97-AF65-F5344CB8AC3E}">
        <p14:creationId xmlns:p14="http://schemas.microsoft.com/office/powerpoint/2010/main" val="2439144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16</a:t>
            </a:fld>
            <a:endParaRPr lang="en-US" dirty="0"/>
          </a:p>
        </p:txBody>
      </p:sp>
    </p:spTree>
    <p:extLst>
      <p:ext uri="{BB962C8B-B14F-4D97-AF65-F5344CB8AC3E}">
        <p14:creationId xmlns:p14="http://schemas.microsoft.com/office/powerpoint/2010/main" val="9144915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17</a:t>
            </a:fld>
            <a:endParaRPr lang="en-US" dirty="0"/>
          </a:p>
        </p:txBody>
      </p:sp>
    </p:spTree>
    <p:extLst>
      <p:ext uri="{BB962C8B-B14F-4D97-AF65-F5344CB8AC3E}">
        <p14:creationId xmlns:p14="http://schemas.microsoft.com/office/powerpoint/2010/main" val="38723314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Reminder, not included in the 5% calculation:</a:t>
            </a:r>
          </a:p>
          <a:p>
            <a:pPr marL="171450" indent="-171450">
              <a:buFontTx/>
              <a:buChar char="-"/>
            </a:pPr>
            <a:r>
              <a:rPr lang="en-US" dirty="0"/>
              <a:t>Students graduating via IEP </a:t>
            </a:r>
          </a:p>
          <a:p>
            <a:pPr marL="171450" indent="-171450">
              <a:buFontTx/>
              <a:buChar char="-"/>
            </a:pPr>
            <a:r>
              <a:rPr lang="en-US" dirty="0"/>
              <a:t>Students granted a Keystone diploma per Act 1 of 2022</a:t>
            </a:r>
          </a:p>
        </p:txBody>
      </p:sp>
      <p:sp>
        <p:nvSpPr>
          <p:cNvPr id="4" name="Slide Number Placeholder 3"/>
          <p:cNvSpPr>
            <a:spLocks noGrp="1"/>
          </p:cNvSpPr>
          <p:nvPr>
            <p:ph type="sldNum" sz="quarter" idx="5"/>
          </p:nvPr>
        </p:nvSpPr>
        <p:spPr/>
        <p:txBody>
          <a:bodyPr/>
          <a:lstStyle/>
          <a:p>
            <a:fld id="{5B012C48-CBE3-4456-858D-2A38C9D9ED43}" type="slidenum">
              <a:rPr lang="en-US" smtClean="0"/>
              <a:t>18</a:t>
            </a:fld>
            <a:endParaRPr lang="en-US" dirty="0"/>
          </a:p>
        </p:txBody>
      </p:sp>
    </p:spTree>
    <p:extLst>
      <p:ext uri="{BB962C8B-B14F-4D97-AF65-F5344CB8AC3E}">
        <p14:creationId xmlns:p14="http://schemas.microsoft.com/office/powerpoint/2010/main" val="9542217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September 2021: SBoE approved the pandemic as an extenuating circumstance the graduating class of 2023.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May 2022: SBoE approved the pandemic as an extenuating circumstance the graduating classes of 2024 and 2025.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19</a:t>
            </a:fld>
            <a:endParaRPr lang="en-US" dirty="0"/>
          </a:p>
        </p:txBody>
      </p:sp>
    </p:spTree>
    <p:extLst>
      <p:ext uri="{BB962C8B-B14F-4D97-AF65-F5344CB8AC3E}">
        <p14:creationId xmlns:p14="http://schemas.microsoft.com/office/powerpoint/2010/main" val="2457005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pause throughout to address questions in the chat specific to the subject matter addressed, and we’ve allotted 30 minutes at the end for additional questions on today’s targeted topics. </a:t>
            </a:r>
          </a:p>
        </p:txBody>
      </p:sp>
      <p:sp>
        <p:nvSpPr>
          <p:cNvPr id="4" name="Slide Number Placeholder 3"/>
          <p:cNvSpPr>
            <a:spLocks noGrp="1"/>
          </p:cNvSpPr>
          <p:nvPr>
            <p:ph type="sldNum" sz="quarter" idx="5"/>
          </p:nvPr>
        </p:nvSpPr>
        <p:spPr/>
        <p:txBody>
          <a:bodyPr/>
          <a:lstStyle/>
          <a:p>
            <a:fld id="{5B012C48-CBE3-4456-858D-2A38C9D9ED43}" type="slidenum">
              <a:rPr lang="en-US" smtClean="0"/>
              <a:t>2</a:t>
            </a:fld>
            <a:endParaRPr lang="en-US" dirty="0"/>
          </a:p>
        </p:txBody>
      </p:sp>
    </p:spTree>
    <p:extLst>
      <p:ext uri="{BB962C8B-B14F-4D97-AF65-F5344CB8AC3E}">
        <p14:creationId xmlns:p14="http://schemas.microsoft.com/office/powerpoint/2010/main" val="7853829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Grad Class (not Grad cohort) – includes any student within an LEA who is either granted a diploma or has completed the secondary program without benefit of a diploma. The 5% is calculated at the LEA level, not the individual school level.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Where waivers exceed 5% of a graduating due to </a:t>
            </a:r>
            <a:r>
              <a:rPr lang="en-US" i="1" dirty="0"/>
              <a:t>approved extenuating circumstances</a:t>
            </a:r>
            <a:r>
              <a:rPr lang="en-US" dirty="0"/>
              <a:t>, the LEA will be required to list the number of waivers granted by extenuating circumstance but </a:t>
            </a:r>
            <a:r>
              <a:rPr lang="en-US" i="1" dirty="0"/>
              <a:t>will not be </a:t>
            </a:r>
            <a:r>
              <a:rPr lang="en-US" dirty="0"/>
              <a:t>required to complete the improvement section of the Grad Report.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HOWEVER, excessive and/or consistent overage may result in a PDE review.</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waivers are granted to more than 5% of a graduating class for </a:t>
            </a:r>
            <a:r>
              <a:rPr lang="en-US" i="1" dirty="0"/>
              <a:t>reasons other than extenuating circumstances (i.e. a ‘student in Grade 12’ not experiencing extenuating circumstances)</a:t>
            </a:r>
            <a:r>
              <a:rPr lang="en-US" dirty="0"/>
              <a:t>, the LEA </a:t>
            </a:r>
            <a:r>
              <a:rPr lang="en-US" i="0" dirty="0"/>
              <a:t>must complete an improvement plan</a:t>
            </a:r>
            <a:r>
              <a:rPr lang="en-US" dirty="0"/>
              <a:t>; where the 5% threshold is exceeded in </a:t>
            </a:r>
            <a:r>
              <a:rPr lang="en-US" i="1" dirty="0"/>
              <a:t>two consecutive years for reasons other than extenuating circumstances</a:t>
            </a:r>
            <a:r>
              <a:rPr lang="en-US" dirty="0"/>
              <a:t>, the LEA is subject to a comprehensive audit and a 3-yr improvement plan.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20</a:t>
            </a:fld>
            <a:endParaRPr lang="en-US" dirty="0"/>
          </a:p>
        </p:txBody>
      </p:sp>
    </p:spTree>
    <p:extLst>
      <p:ext uri="{BB962C8B-B14F-4D97-AF65-F5344CB8AC3E}">
        <p14:creationId xmlns:p14="http://schemas.microsoft.com/office/powerpoint/2010/main" val="1030126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22</a:t>
            </a:fld>
            <a:endParaRPr lang="en-US" dirty="0"/>
          </a:p>
        </p:txBody>
      </p:sp>
    </p:spTree>
    <p:extLst>
      <p:ext uri="{BB962C8B-B14F-4D97-AF65-F5344CB8AC3E}">
        <p14:creationId xmlns:p14="http://schemas.microsoft.com/office/powerpoint/2010/main" val="1097712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3</a:t>
            </a:fld>
            <a:endParaRPr lang="en-US" dirty="0"/>
          </a:p>
        </p:txBody>
      </p:sp>
    </p:spTree>
    <p:extLst>
      <p:ext uri="{BB962C8B-B14F-4D97-AF65-F5344CB8AC3E}">
        <p14:creationId xmlns:p14="http://schemas.microsoft.com/office/powerpoint/2010/main" val="24840282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 Act 158 of 2018 did not alter the existing provision under Chapter 4. </a:t>
            </a:r>
          </a:p>
          <a:p>
            <a:endParaRPr lang="en-US" dirty="0"/>
          </a:p>
          <a:p>
            <a:r>
              <a:rPr lang="en-US" sz="1800" dirty="0">
                <a:effectLst/>
                <a:latin typeface="Calibri" panose="020F0502020204030204" pitchFamily="34" charset="0"/>
                <a:ea typeface="Calibri" panose="020F0502020204030204" pitchFamily="34" charset="0"/>
              </a:rPr>
              <a:t>The provision was designed to assist students whose special education programs, by design, would not meet the statewide graduation requirements.  </a:t>
            </a: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4</a:t>
            </a:fld>
            <a:endParaRPr lang="en-US" dirty="0"/>
          </a:p>
        </p:txBody>
      </p:sp>
    </p:spTree>
    <p:extLst>
      <p:ext uri="{BB962C8B-B14F-4D97-AF65-F5344CB8AC3E}">
        <p14:creationId xmlns:p14="http://schemas.microsoft.com/office/powerpoint/2010/main" val="34166786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  Special education students. Children with disabilities who satisfactorily complete a special education program developed by an Individualized Education Program team under the Individuals with Disabilities Education Act and this part shall be granted and issued a regular high school diploma by the school district of residence, charter school (including cyber charter school) or ACTS, if applicable. This subsection applies if the special education program of a child with a disability does not otherwise meet the requirements of this chapter.</a:t>
            </a:r>
          </a:p>
          <a:p>
            <a:endParaRPr lang="en-US" dirty="0"/>
          </a:p>
          <a:p>
            <a:r>
              <a:rPr lang="en-US" dirty="0"/>
              <a:t>Examples (not exhaustive):</a:t>
            </a:r>
          </a:p>
          <a:p>
            <a:r>
              <a:rPr lang="en-US" dirty="0"/>
              <a:t>Student masters IEP goals in the “exit year”</a:t>
            </a:r>
          </a:p>
          <a:p>
            <a:r>
              <a:rPr lang="en-US" dirty="0"/>
              <a:t>Student meets local graduation requirements and makes progress towards IEP goal completion</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5</a:t>
            </a:fld>
            <a:endParaRPr lang="en-US" dirty="0"/>
          </a:p>
        </p:txBody>
      </p:sp>
    </p:spTree>
    <p:extLst>
      <p:ext uri="{BB962C8B-B14F-4D97-AF65-F5344CB8AC3E}">
        <p14:creationId xmlns:p14="http://schemas.microsoft.com/office/powerpoint/2010/main" val="14536891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333333"/>
                </a:solidFill>
                <a:effectLst/>
                <a:latin typeface="Times" panose="02020603050405020304" pitchFamily="18" charset="0"/>
                <a:ea typeface="Calibri" panose="020F0502020204030204" pitchFamily="34" charset="0"/>
              </a:rPr>
              <a:t>Most students, even students with an IEP, will graduate through meeting the PA Graduation requirements which are linked on this slide.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333333"/>
              </a:solidFill>
              <a:effectLst/>
              <a:latin typeface="Times" panose="02020603050405020304" pitchFamily="18"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rPr>
              <a:t>Chapter 14 allows for students with IEPs to graduate based on IEP Goals. The decision for a student to graduate on IEP goals is a decision to be made by the student’s IEP team.   </a:t>
            </a:r>
            <a:r>
              <a:rPr lang="en-US" sz="1200" dirty="0">
                <a:solidFill>
                  <a:srgbClr val="201F1E"/>
                </a:solidFill>
                <a:effectLst/>
                <a:latin typeface="Calibri" panose="020F0502020204030204" pitchFamily="34" charset="0"/>
                <a:ea typeface="Calibri" panose="020F0502020204030204" pitchFamily="34" charset="0"/>
              </a:rPr>
              <a:t>The majority of students with IEPs should be able to graduate based on one of the Act 158 pathways; however, Chapter 14, which hasn’t changed, allows for completion of HS/graduation based on IEP goal attainment.   IEP teams should continue to have the highest standards for all students, including taking Keystone trigger courses, regardless of disability. The Keystone exams meet the federal accountability criteria of ESSA for the high school level.  Students must take the Keystone Exams for purposes of federal accountability. Failure to do so will affect a Local Education Agency (LEA) and school's participation rate. An LEA may have a policy to allow for a parent to request an exemption.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201F1E"/>
              </a:solidFill>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rPr>
              <a:t>The IEP template/annotated IEP have not been changed based on act 158 and as such there are no mandates to document Act 158 considerations in the IEP.  That being said, </a:t>
            </a:r>
            <a:r>
              <a:rPr lang="en-US" sz="1200" dirty="0">
                <a:solidFill>
                  <a:srgbClr val="201F1E"/>
                </a:solidFill>
                <a:effectLst/>
                <a:latin typeface="Calibri" panose="020F0502020204030204" pitchFamily="34" charset="0"/>
                <a:ea typeface="Calibri" panose="020F0502020204030204" pitchFamily="34" charset="0"/>
              </a:rPr>
              <a:t>the continuum of options should be considered for all students, and only move through the continuum if they aren’t able to meet the more rigorous requirements, which should be done through an ongoing dialogue with the school counselors and/or the IEP team.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201F1E"/>
              </a:solidFill>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333333"/>
                </a:solidFill>
                <a:effectLst/>
                <a:latin typeface="Times" panose="02020603050405020304" pitchFamily="18" charset="0"/>
                <a:ea typeface="Calibri" panose="020F0502020204030204" pitchFamily="34" charset="0"/>
              </a:rPr>
              <a:t>A small percentage of students may not be able to meet these requirements and as such: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333333"/>
              </a:solidFill>
              <a:effectLst/>
              <a:latin typeface="Times" panose="02020603050405020304" pitchFamily="18"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333333"/>
                </a:solidFill>
                <a:effectLst/>
                <a:latin typeface="Times" panose="02020603050405020304" pitchFamily="18" charset="0"/>
                <a:ea typeface="Calibri" panose="020F0502020204030204" pitchFamily="34" charset="0"/>
              </a:rPr>
              <a:t>(d)  </a:t>
            </a:r>
            <a:r>
              <a:rPr lang="en-US" sz="1200" i="1" dirty="0">
                <a:solidFill>
                  <a:srgbClr val="333333"/>
                </a:solidFill>
                <a:effectLst/>
                <a:latin typeface="Times" panose="02020603050405020304" pitchFamily="18" charset="0"/>
                <a:ea typeface="Calibri" panose="020F0502020204030204" pitchFamily="34" charset="0"/>
              </a:rPr>
              <a:t>Special education students.</a:t>
            </a:r>
            <a:r>
              <a:rPr lang="en-US" sz="1200" dirty="0">
                <a:solidFill>
                  <a:srgbClr val="333333"/>
                </a:solidFill>
                <a:effectLst/>
                <a:latin typeface="Times" panose="02020603050405020304" pitchFamily="18" charset="0"/>
                <a:ea typeface="Calibri" panose="020F0502020204030204" pitchFamily="34" charset="0"/>
              </a:rPr>
              <a:t> Children with disabilities who satisfactorily complete a special education program developed by an Individualized Education Program team under the Individuals with Disabilities Education Act and this part shall be granted and issued a regular high school diploma by the school district of residence, charter school (including cyber charter school) or ACTS, if applicable. </a:t>
            </a:r>
            <a:r>
              <a:rPr lang="en-US" sz="1200" b="1" u="sng" dirty="0">
                <a:solidFill>
                  <a:srgbClr val="333333"/>
                </a:solidFill>
                <a:effectLst/>
                <a:highlight>
                  <a:srgbClr val="FFFF00"/>
                </a:highlight>
                <a:latin typeface="Times" panose="02020603050405020304" pitchFamily="18" charset="0"/>
                <a:ea typeface="Calibri" panose="020F0502020204030204" pitchFamily="34" charset="0"/>
              </a:rPr>
              <a:t>This subsection applies if the special education program of a child with a disability does not otherwise meet the requirements of this chapter.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u="sng" dirty="0">
              <a:solidFill>
                <a:srgbClr val="333333"/>
              </a:solidFill>
              <a:effectLst/>
              <a:highlight>
                <a:srgbClr val="FFFF00"/>
              </a:highlight>
              <a:latin typeface="Times" panose="02020603050405020304" pitchFamily="18"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u="sng" dirty="0">
                <a:solidFill>
                  <a:srgbClr val="333333"/>
                </a:solidFill>
                <a:effectLst/>
                <a:highlight>
                  <a:srgbClr val="FFFF00"/>
                </a:highlight>
                <a:latin typeface="Times" panose="02020603050405020304" pitchFamily="18" charset="0"/>
                <a:ea typeface="Calibri" panose="020F0502020204030204" pitchFamily="34" charset="0"/>
              </a:rPr>
              <a:t>While there is no requirement for compliance to document this thinking with any particular section of the IEP document, to best support the transition process, it makes good sense to document the IEP’s  conversation around these consideration. </a:t>
            </a:r>
            <a:endParaRPr lang="en-US" sz="1200" b="1" u="sng" dirty="0">
              <a:effectLst/>
              <a:highlight>
                <a:srgbClr val="FFFF00"/>
              </a:highligh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Calibri" panose="020F0502020204030204" pitchFamily="34" charset="0"/>
              <a:ea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6</a:t>
            </a:fld>
            <a:endParaRPr lang="en-US" dirty="0"/>
          </a:p>
        </p:txBody>
      </p:sp>
    </p:spTree>
    <p:extLst>
      <p:ext uri="{BB962C8B-B14F-4D97-AF65-F5344CB8AC3E}">
        <p14:creationId xmlns:p14="http://schemas.microsoft.com/office/powerpoint/2010/main" val="32726509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There should be a very small percentage of students who are unable to meet one of the Pathways under Act 158.   Students do not have to be identified as taking the PASA to be considered for graduation via their IEP.  This is an IEP team decision that should be considered only after all other possibilities offered under Act 158.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No PASA may not be used to satisfy the Keystone Proficiency Pathway.</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0" i="0" dirty="0">
                <a:solidFill>
                  <a:srgbClr val="082A3D"/>
                </a:solidFill>
                <a:effectLst/>
                <a:latin typeface="proxima-nova"/>
              </a:rPr>
              <a:t>Keystone Exams will continue as the statewide assessment Pennsylvania uses to comply with accountability requirements set forth in the federal Every Student Succeeds Act (ESSA). Although students will no longer be required to achieve proficiency on the Keystone Exams in order to meet statewide graduation requirements, </a:t>
            </a:r>
            <a:r>
              <a:rPr lang="en-US" b="1" i="0" dirty="0">
                <a:solidFill>
                  <a:srgbClr val="082A3D"/>
                </a:solidFill>
                <a:effectLst/>
                <a:latin typeface="proxima-nova"/>
              </a:rPr>
              <a:t>students must take the Keystone Exams for purposes of federal accountability</a:t>
            </a:r>
            <a:r>
              <a:rPr lang="en-US" b="0" i="0" dirty="0">
                <a:solidFill>
                  <a:srgbClr val="082A3D"/>
                </a:solidFill>
                <a:effectLst/>
                <a:latin typeface="proxima-nova"/>
              </a:rPr>
              <a:t>. Failure to do so will affect a Local Education Agency (LEA) and school’s participation rate.  Students must take the exam at least  one time at the conclusion of the year during which they take the trigger course.  Students taking the alternate assessment are not required to take the keystone.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0" i="0" dirty="0">
                <a:solidFill>
                  <a:srgbClr val="082A3D"/>
                </a:solidFill>
                <a:effectLst/>
                <a:latin typeface="proxima-nova"/>
              </a:rPr>
              <a:t>No, this has not been created as decisions are local, very individual, and the task of the IEP team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0" i="0" dirty="0">
                <a:solidFill>
                  <a:srgbClr val="082A3D"/>
                </a:solidFill>
                <a:effectLst/>
                <a:latin typeface="proxima-nova"/>
              </a:rPr>
              <a:t>There have been no changes to the RR/annotated RR based on Act 158. </a:t>
            </a:r>
            <a:r>
              <a:rPr lang="en-US" sz="1200" b="0" i="0" dirty="0">
                <a:solidFill>
                  <a:srgbClr val="201F1E"/>
                </a:solidFill>
                <a:effectLst/>
                <a:latin typeface="Calibri" panose="020F0502020204030204" pitchFamily="34" charset="0"/>
              </a:rPr>
              <a:t>T</a:t>
            </a:r>
            <a:r>
              <a:rPr lang="en-US" sz="1200" dirty="0">
                <a:solidFill>
                  <a:srgbClr val="201F1E"/>
                </a:solidFill>
                <a:effectLst/>
                <a:latin typeface="Calibri" panose="020F0502020204030204" pitchFamily="34" charset="0"/>
                <a:ea typeface="Calibri" panose="020F0502020204030204" pitchFamily="34" charset="0"/>
              </a:rPr>
              <a:t>eams should continue to have the highest standards for all students, including taking Keystone trigger courses, regardless of disability.   As stated previously, the continuum of options should be considered for all students, and only move through the continuum if they aren’t able to meet the more rigorous requirements, which should be done through an ongoing dialogue with the school counselors and/or the IEP team.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a:solidFill>
                  <a:srgbClr val="201F1E"/>
                </a:solidFill>
                <a:effectLst/>
                <a:latin typeface="Calibri" panose="020F0502020204030204" pitchFamily="34" charset="0"/>
                <a:ea typeface="Calibri" panose="020F0502020204030204" pitchFamily="34" charset="0"/>
              </a:rPr>
              <a:t>There is no limit; however, there should only be a small percentage of students who are not able to graduate under the identified pathways under Act 158.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a:solidFill>
                  <a:srgbClr val="201F1E"/>
                </a:solidFill>
                <a:effectLst/>
                <a:latin typeface="Calibri" panose="020F0502020204030204" pitchFamily="34" charset="0"/>
                <a:ea typeface="Calibri" panose="020F0502020204030204" pitchFamily="34" charset="0"/>
              </a:rPr>
              <a:t>No – they are not counted as part of the 5% waiver.</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a:solidFill>
                  <a:srgbClr val="201F1E"/>
                </a:solidFill>
                <a:effectLst/>
                <a:latin typeface="Calibri" panose="020F0502020204030204" pitchFamily="34" charset="0"/>
                <a:ea typeface="Calibri" panose="020F0502020204030204" pitchFamily="34" charset="0"/>
              </a:rPr>
              <a:t>No there have been no changes to the special education form nor Chapter 14 as a result of Act 158. </a:t>
            </a:r>
            <a:r>
              <a:rPr lang="en-US" sz="1200" b="0" i="0" dirty="0">
                <a:solidFill>
                  <a:srgbClr val="201F1E"/>
                </a:solidFill>
                <a:effectLst/>
                <a:latin typeface="Calibri" panose="020F0502020204030204" pitchFamily="34" charset="0"/>
              </a:rPr>
              <a:t>T</a:t>
            </a:r>
            <a:r>
              <a:rPr lang="en-US" sz="1200" dirty="0">
                <a:solidFill>
                  <a:srgbClr val="201F1E"/>
                </a:solidFill>
                <a:effectLst/>
                <a:latin typeface="Calibri" panose="020F0502020204030204" pitchFamily="34" charset="0"/>
                <a:ea typeface="Calibri" panose="020F0502020204030204" pitchFamily="34" charset="0"/>
              </a:rPr>
              <a:t>eams should continue to have the highest standards for all students, including taking Keystone trigger courses, regardless of disability.   As stated previously, the continuum of options should be considered for all students, and only move through the continuum if they aren’t able to meet the more rigorous requirements, which should be done through an ongoing dialogue with the school counselors and/or the IEP team.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Calibri" panose="020F0502020204030204" pitchFamily="34" charset="0"/>
              <a:ea typeface="Calibri" panose="020F0502020204030204" pitchFamily="34" charset="0"/>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b="0" i="0" dirty="0">
              <a:solidFill>
                <a:srgbClr val="082A3D"/>
              </a:solidFill>
              <a:effectLst/>
              <a:latin typeface="proxima-nova"/>
            </a:endParaRPr>
          </a:p>
        </p:txBody>
      </p:sp>
      <p:sp>
        <p:nvSpPr>
          <p:cNvPr id="4" name="Slide Number Placeholder 3"/>
          <p:cNvSpPr>
            <a:spLocks noGrp="1"/>
          </p:cNvSpPr>
          <p:nvPr>
            <p:ph type="sldNum" sz="quarter" idx="5"/>
          </p:nvPr>
        </p:nvSpPr>
        <p:spPr/>
        <p:txBody>
          <a:bodyPr/>
          <a:lstStyle/>
          <a:p>
            <a:fld id="{5B012C48-CBE3-4456-858D-2A38C9D9ED43}" type="slidenum">
              <a:rPr lang="en-US" smtClean="0"/>
              <a:t>7</a:t>
            </a:fld>
            <a:endParaRPr lang="en-US" dirty="0"/>
          </a:p>
        </p:txBody>
      </p:sp>
    </p:spTree>
    <p:extLst>
      <p:ext uri="{BB962C8B-B14F-4D97-AF65-F5344CB8AC3E}">
        <p14:creationId xmlns:p14="http://schemas.microsoft.com/office/powerpoint/2010/main" val="6237026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8</a:t>
            </a:fld>
            <a:endParaRPr lang="en-US" dirty="0"/>
          </a:p>
        </p:txBody>
      </p:sp>
    </p:spTree>
    <p:extLst>
      <p:ext uri="{BB962C8B-B14F-4D97-AF65-F5344CB8AC3E}">
        <p14:creationId xmlns:p14="http://schemas.microsoft.com/office/powerpoint/2010/main" val="12899845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9</a:t>
            </a:fld>
            <a:endParaRPr lang="en-US" dirty="0"/>
          </a:p>
        </p:txBody>
      </p:sp>
    </p:spTree>
    <p:extLst>
      <p:ext uri="{BB962C8B-B14F-4D97-AF65-F5344CB8AC3E}">
        <p14:creationId xmlns:p14="http://schemas.microsoft.com/office/powerpoint/2010/main" val="338068265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FF38B-4F72-1840-49DA-E8867A16189A}"/>
              </a:ext>
            </a:extLst>
          </p:cNvPr>
          <p:cNvSpPr>
            <a:spLocks noGrp="1"/>
          </p:cNvSpPr>
          <p:nvPr>
            <p:ph type="ctrTitle"/>
          </p:nvPr>
        </p:nvSpPr>
        <p:spPr>
          <a:xfrm>
            <a:off x="1463615" y="1913178"/>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A6C16A18-8BEE-A3DE-0E0A-257BD711267C}"/>
              </a:ext>
            </a:extLst>
          </p:cNvPr>
          <p:cNvSpPr>
            <a:spLocks noGrp="1"/>
          </p:cNvSpPr>
          <p:nvPr>
            <p:ph type="subTitle" idx="1"/>
          </p:nvPr>
        </p:nvSpPr>
        <p:spPr>
          <a:xfrm>
            <a:off x="1524000" y="430077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D01BEB6-B431-7786-071D-B956BF878A1F}"/>
              </a:ext>
            </a:extLst>
          </p:cNvPr>
          <p:cNvSpPr>
            <a:spLocks noGrp="1"/>
          </p:cNvSpPr>
          <p:nvPr>
            <p:ph type="dt" sz="half" idx="10"/>
          </p:nvPr>
        </p:nvSpPr>
        <p:spPr/>
        <p:txBody>
          <a:bodyPr/>
          <a:lstStyle/>
          <a:p>
            <a:fld id="{22BA6408-90F9-4FE1-83A4-B1D50ED00294}" type="datetime1">
              <a:rPr lang="en-US" smtClean="0"/>
              <a:t>11/4/2022</a:t>
            </a:fld>
            <a:endParaRPr lang="en-US" dirty="0"/>
          </a:p>
        </p:txBody>
      </p:sp>
      <p:sp>
        <p:nvSpPr>
          <p:cNvPr id="5" name="Footer Placeholder 4">
            <a:extLst>
              <a:ext uri="{FF2B5EF4-FFF2-40B4-BE49-F238E27FC236}">
                <a16:creationId xmlns:a16="http://schemas.microsoft.com/office/drawing/2014/main" id="{6FA8B36E-268F-799C-F7BC-8365CD47690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26D37CF-0AD6-ECB7-3ECC-E2DB4F60D73A}"/>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Picture 6" descr="Ornamental shape. Blue gradient and gray rectangles">
            <a:extLst>
              <a:ext uri="{FF2B5EF4-FFF2-40B4-BE49-F238E27FC236}">
                <a16:creationId xmlns:a16="http://schemas.microsoft.com/office/drawing/2014/main" id="{73CA9021-3EA6-3F1D-A425-16C8069FC0B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98288550-DC8A-BF20-9C8D-3C34DBB89C60}"/>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329225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AF212BA9-EFE2-4AFF-BF9D-E8B1DAC0BC18}" type="datetime1">
              <a:rPr lang="en-US" smtClean="0"/>
              <a:t>11/4/2022</a:t>
            </a:fld>
            <a:endParaRPr lang="en-US" dirty="0"/>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2"/>
          <a:stretch>
            <a:fillRect/>
          </a:stretch>
        </p:blipFill>
        <p:spPr>
          <a:xfrm>
            <a:off x="10355327" y="136525"/>
            <a:ext cx="1836673" cy="655955"/>
          </a:xfrm>
          <a:prstGeom prst="rect">
            <a:avLst/>
          </a:prstGeom>
        </p:spPr>
      </p:pic>
      <p:pic>
        <p:nvPicPr>
          <p:cNvPr id="7" name="Picture 6" descr="PDE Logo inside a blue square">
            <a:extLst>
              <a:ext uri="{FF2B5EF4-FFF2-40B4-BE49-F238E27FC236}">
                <a16:creationId xmlns:a16="http://schemas.microsoft.com/office/drawing/2014/main" id="{8C504C3F-60BB-14EF-091F-9565A3C0C174}"/>
              </a:ext>
            </a:extLst>
          </p:cNvPr>
          <p:cNvPicPr>
            <a:picLocks noChangeAspect="1"/>
          </p:cNvPicPr>
          <p:nvPr userDrawn="1"/>
        </p:nvPicPr>
        <p:blipFill>
          <a:blip r:embed="rId3"/>
          <a:stretch>
            <a:fillRect/>
          </a:stretch>
        </p:blipFill>
        <p:spPr>
          <a:xfrm>
            <a:off x="9725475" y="257902"/>
            <a:ext cx="2121348" cy="2121348"/>
          </a:xfrm>
          <a:prstGeom prst="rect">
            <a:avLst/>
          </a:prstGeom>
        </p:spPr>
      </p:pic>
      <p:pic>
        <p:nvPicPr>
          <p:cNvPr id="8" name="Picture 7" descr="Pennsylvania Department of Education logo">
            <a:extLst>
              <a:ext uri="{FF2B5EF4-FFF2-40B4-BE49-F238E27FC236}">
                <a16:creationId xmlns:a16="http://schemas.microsoft.com/office/drawing/2014/main" id="{6C65AF12-DFBC-1A92-8273-9466BEB1E9A7}"/>
              </a:ext>
            </a:extLst>
          </p:cNvPr>
          <p:cNvPicPr>
            <a:picLocks noChangeAspect="1"/>
          </p:cNvPicPr>
          <p:nvPr userDrawn="1"/>
        </p:nvPicPr>
        <p:blipFill>
          <a:blip r:embed="rId4"/>
          <a:stretch>
            <a:fillRect/>
          </a:stretch>
        </p:blipFill>
        <p:spPr>
          <a:xfrm>
            <a:off x="10077363" y="792480"/>
            <a:ext cx="1417572" cy="855730"/>
          </a:xfrm>
          <a:prstGeom prst="rect">
            <a:avLst/>
          </a:prstGeom>
        </p:spPr>
      </p:pic>
    </p:spTree>
    <p:extLst>
      <p:ext uri="{BB962C8B-B14F-4D97-AF65-F5344CB8AC3E}">
        <p14:creationId xmlns:p14="http://schemas.microsoft.com/office/powerpoint/2010/main" val="398861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E685F-8FE5-BAB3-651F-9216D373BEF0}"/>
              </a:ext>
            </a:extLst>
          </p:cNvPr>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7A66450A-26B0-FB21-73CE-9019D9AC41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1A7202F7-784D-F7D4-B425-FA808B4D2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A7143AEB-D729-04FF-7CA8-FEBE5A69B881}"/>
              </a:ext>
            </a:extLst>
          </p:cNvPr>
          <p:cNvSpPr>
            <a:spLocks noGrp="1"/>
          </p:cNvSpPr>
          <p:nvPr>
            <p:ph type="dt" sz="half" idx="10"/>
          </p:nvPr>
        </p:nvSpPr>
        <p:spPr/>
        <p:txBody>
          <a:bodyPr/>
          <a:lstStyle/>
          <a:p>
            <a:fld id="{39FB0975-47B6-4BE8-B879-EB115C8840C9}" type="datetime1">
              <a:rPr lang="en-US" smtClean="0"/>
              <a:t>11/4/2022</a:t>
            </a:fld>
            <a:endParaRPr lang="en-US" dirty="0"/>
          </a:p>
        </p:txBody>
      </p:sp>
      <p:sp>
        <p:nvSpPr>
          <p:cNvPr id="6" name="Footer Placeholder 5">
            <a:extLst>
              <a:ext uri="{FF2B5EF4-FFF2-40B4-BE49-F238E27FC236}">
                <a16:creationId xmlns:a16="http://schemas.microsoft.com/office/drawing/2014/main" id="{23EDC3CA-9838-7D30-1571-F4294DB3871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0B8D24C-2601-ACA8-2C0B-181A7F2C3A42}"/>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8" name="Content Placeholder 6" descr="Ornamental shapes. Dark blue and light blue rectangles">
            <a:extLst>
              <a:ext uri="{FF2B5EF4-FFF2-40B4-BE49-F238E27FC236}">
                <a16:creationId xmlns:a16="http://schemas.microsoft.com/office/drawing/2014/main" id="{000F9132-2FA6-531B-853B-7FA60C4EE986}"/>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DF560240-EEF9-E3AD-E70F-0049B713CB2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091097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6A541-70B4-C2B2-8919-38928449B1D5}"/>
              </a:ext>
            </a:extLst>
          </p:cNvPr>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9575DF3D-5910-9092-944E-68073C5AD3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721744E-5668-8E0E-7F9D-79A21C0627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754305-D8FA-18F1-7D1C-0323602500FA}"/>
              </a:ext>
            </a:extLst>
          </p:cNvPr>
          <p:cNvSpPr>
            <a:spLocks noGrp="1"/>
          </p:cNvSpPr>
          <p:nvPr>
            <p:ph type="dt" sz="half" idx="10"/>
          </p:nvPr>
        </p:nvSpPr>
        <p:spPr/>
        <p:txBody>
          <a:bodyPr/>
          <a:lstStyle/>
          <a:p>
            <a:fld id="{C43C5B11-EC1F-4C0C-86C0-7EC27F255174}" type="datetime1">
              <a:rPr lang="en-US" smtClean="0"/>
              <a:t>11/4/2022</a:t>
            </a:fld>
            <a:endParaRPr lang="en-US" dirty="0"/>
          </a:p>
        </p:txBody>
      </p:sp>
      <p:sp>
        <p:nvSpPr>
          <p:cNvPr id="6" name="Footer Placeholder 5">
            <a:extLst>
              <a:ext uri="{FF2B5EF4-FFF2-40B4-BE49-F238E27FC236}">
                <a16:creationId xmlns:a16="http://schemas.microsoft.com/office/drawing/2014/main" id="{71354EDB-B905-1AF9-78F3-44291E2CDAD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45354CF-B85A-F363-9999-9A8B7188D703}"/>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10" name="Picture 9" descr="PDE Logo inside a blue square">
            <a:extLst>
              <a:ext uri="{FF2B5EF4-FFF2-40B4-BE49-F238E27FC236}">
                <a16:creationId xmlns:a16="http://schemas.microsoft.com/office/drawing/2014/main" id="{931248E6-F468-3E78-9D55-0EAE4144AE67}"/>
              </a:ext>
            </a:extLst>
          </p:cNvPr>
          <p:cNvPicPr>
            <a:picLocks noChangeAspect="1"/>
          </p:cNvPicPr>
          <p:nvPr userDrawn="1"/>
        </p:nvPicPr>
        <p:blipFill>
          <a:blip r:embed="rId2"/>
          <a:stretch>
            <a:fillRect/>
          </a:stretch>
        </p:blipFill>
        <p:spPr>
          <a:xfrm>
            <a:off x="9501188" y="611585"/>
            <a:ext cx="2121348" cy="2121348"/>
          </a:xfrm>
          <a:prstGeom prst="rect">
            <a:avLst/>
          </a:prstGeom>
        </p:spPr>
      </p:pic>
      <p:pic>
        <p:nvPicPr>
          <p:cNvPr id="11" name="Picture 10" descr="Pennsylvania Department of Education logo">
            <a:extLst>
              <a:ext uri="{FF2B5EF4-FFF2-40B4-BE49-F238E27FC236}">
                <a16:creationId xmlns:a16="http://schemas.microsoft.com/office/drawing/2014/main" id="{F1DFF1FE-B4F3-B08C-899D-E23D461C9503}"/>
              </a:ext>
            </a:extLst>
          </p:cNvPr>
          <p:cNvPicPr>
            <a:picLocks noChangeAspect="1"/>
          </p:cNvPicPr>
          <p:nvPr userDrawn="1"/>
        </p:nvPicPr>
        <p:blipFill>
          <a:blip r:embed="rId3"/>
          <a:stretch>
            <a:fillRect/>
          </a:stretch>
        </p:blipFill>
        <p:spPr>
          <a:xfrm>
            <a:off x="9848415" y="1191811"/>
            <a:ext cx="1417572" cy="855730"/>
          </a:xfrm>
          <a:prstGeom prst="rect">
            <a:avLst/>
          </a:prstGeom>
        </p:spPr>
      </p:pic>
    </p:spTree>
    <p:extLst>
      <p:ext uri="{BB962C8B-B14F-4D97-AF65-F5344CB8AC3E}">
        <p14:creationId xmlns:p14="http://schemas.microsoft.com/office/powerpoint/2010/main" val="1805991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hasCustomPrompt="1"/>
          </p:nvPr>
        </p:nvSpPr>
        <p:spPr/>
        <p:txBody>
          <a:bodyPr/>
          <a:lstStyle>
            <a:lvl1pPr>
              <a:defRPr/>
            </a:lvl1pPr>
          </a:lstStyle>
          <a:p>
            <a:r>
              <a:rPr lang="en-US" dirty="0"/>
              <a:t>Contact/Mission</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a:xfrm>
            <a:off x="838200" y="1825625"/>
            <a:ext cx="10515600" cy="187510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4C72E730-7964-4CDF-A2E3-4BCF0755E00A}" type="datetime1">
              <a:rPr lang="en-US" smtClean="0"/>
              <a:t>11/4/2022</a:t>
            </a:fld>
            <a:endParaRPr lang="en-US" dirty="0"/>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
        <p:nvSpPr>
          <p:cNvPr id="9" name="TextBox 8">
            <a:extLst>
              <a:ext uri="{FF2B5EF4-FFF2-40B4-BE49-F238E27FC236}">
                <a16:creationId xmlns:a16="http://schemas.microsoft.com/office/drawing/2014/main" id="{A4913B61-B8DB-8A4C-59D3-7CF2ABAB7F3B}"/>
              </a:ext>
            </a:extLst>
          </p:cNvPr>
          <p:cNvSpPr txBox="1"/>
          <p:nvPr userDrawn="1"/>
        </p:nvSpPr>
        <p:spPr>
          <a:xfrm>
            <a:off x="1086928" y="4606505"/>
            <a:ext cx="10266872" cy="160043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dirty="0">
                <a:latin typeface="Arial" panose="020B0604020202020204" pitchFamily="34" charset="0"/>
                <a:cs typeface="Arial" panose="020B0604020202020204" pitchFamily="34" charset="0"/>
              </a:rPr>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sz="16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099492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p>
            <a:fld id="{A1DC029C-5B17-409B-86F2-A65FE5BE79A1}" type="datetime1">
              <a:rPr lang="en-US" smtClean="0"/>
              <a:t>11/4/2022</a:t>
            </a:fld>
            <a:endParaRPr lang="en-US" dirty="0"/>
          </a:p>
        </p:txBody>
      </p:sp>
      <p:sp>
        <p:nvSpPr>
          <p:cNvPr id="5" name="Footer Placeholder 4">
            <a:extLst>
              <a:ext uri="{FF2B5EF4-FFF2-40B4-BE49-F238E27FC236}">
                <a16:creationId xmlns:a16="http://schemas.microsoft.com/office/drawing/2014/main" id="{DB3E8AFF-CE3F-E0E8-4EF3-7DA0B1E1BB9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99072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1F210-029F-E095-CA68-8B2290AD1352}"/>
              </a:ext>
            </a:extLst>
          </p:cNvPr>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DBDE8633-CAF1-94AE-D24C-21B3EB5AEE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422C7BC3-E25D-D40A-6B64-7EF414A1EEE2}"/>
              </a:ext>
            </a:extLst>
          </p:cNvPr>
          <p:cNvSpPr>
            <a:spLocks noGrp="1"/>
          </p:cNvSpPr>
          <p:nvPr>
            <p:ph type="dt" sz="half" idx="10"/>
          </p:nvPr>
        </p:nvSpPr>
        <p:spPr/>
        <p:txBody>
          <a:bodyPr/>
          <a:lstStyle/>
          <a:p>
            <a:fld id="{A918DB6E-6D70-4FEC-A112-5F97BC4AEE43}" type="datetime1">
              <a:rPr lang="en-US" smtClean="0"/>
              <a:t>11/4/2022</a:t>
            </a:fld>
            <a:endParaRPr lang="en-US" dirty="0"/>
          </a:p>
        </p:txBody>
      </p:sp>
      <p:sp>
        <p:nvSpPr>
          <p:cNvPr id="5" name="Footer Placeholder 4">
            <a:extLst>
              <a:ext uri="{FF2B5EF4-FFF2-40B4-BE49-F238E27FC236}">
                <a16:creationId xmlns:a16="http://schemas.microsoft.com/office/drawing/2014/main" id="{AE47242D-6913-7C20-7953-B581907F3F0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279EFF3-20FA-34D5-B90C-BE36221D5CEA}"/>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Picture 6" descr="Ornamental shape. Blue gradient and gray rectangles">
            <a:extLst>
              <a:ext uri="{FF2B5EF4-FFF2-40B4-BE49-F238E27FC236}">
                <a16:creationId xmlns:a16="http://schemas.microsoft.com/office/drawing/2014/main" id="{C56D4987-17F8-5DD6-30EC-9DA0725D335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3A160336-F072-33D2-7025-BC4795EF6A54}"/>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42947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BE1CD-B1D2-FD34-4B40-B97BAD7444A4}"/>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4F108F26-BE84-E16A-DCC9-30F0C4698244}"/>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0D18E27B-F2B3-D744-F6F2-A89C651C74DF}"/>
              </a:ext>
            </a:extLst>
          </p:cNvPr>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54C5F240-8BB6-EF46-2AF5-52667484661D}"/>
              </a:ext>
            </a:extLst>
          </p:cNvPr>
          <p:cNvSpPr>
            <a:spLocks noGrp="1"/>
          </p:cNvSpPr>
          <p:nvPr>
            <p:ph type="dt" sz="half" idx="10"/>
          </p:nvPr>
        </p:nvSpPr>
        <p:spPr/>
        <p:txBody>
          <a:bodyPr/>
          <a:lstStyle/>
          <a:p>
            <a:fld id="{956BFE5A-6E96-494B-BDD8-6F437FF9AB11}" type="datetime1">
              <a:rPr lang="en-US" smtClean="0"/>
              <a:t>11/4/2022</a:t>
            </a:fld>
            <a:endParaRPr lang="en-US" dirty="0"/>
          </a:p>
        </p:txBody>
      </p:sp>
      <p:sp>
        <p:nvSpPr>
          <p:cNvPr id="6" name="Footer Placeholder 5">
            <a:extLst>
              <a:ext uri="{FF2B5EF4-FFF2-40B4-BE49-F238E27FC236}">
                <a16:creationId xmlns:a16="http://schemas.microsoft.com/office/drawing/2014/main" id="{EF3F7E33-4ACC-CA0E-A851-0633E8007C3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11526BE-FED8-3A4C-D122-F217B17929FD}"/>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8" name="Content Placeholder 6" descr="Ornamental shapes. Dark blue and light blue rectangles">
            <a:extLst>
              <a:ext uri="{FF2B5EF4-FFF2-40B4-BE49-F238E27FC236}">
                <a16:creationId xmlns:a16="http://schemas.microsoft.com/office/drawing/2014/main" id="{E05121F8-F8D0-12BE-2280-7E60891ED6C5}"/>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E150CC1C-9925-9798-5AED-1CA3599D8CAA}"/>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3996416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AC45C-FCDD-8C82-6BAE-191F39AEF98A}"/>
              </a:ext>
            </a:extLst>
          </p:cNvPr>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B3A0E196-69DC-0037-E268-81EEC6A19E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45793AD-42F2-D892-5BC1-2C2EEFCFD84E}"/>
              </a:ext>
            </a:extLst>
          </p:cNvPr>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D34833A3-0D20-240B-BF7B-E79DB765F1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F76CD78F-9005-BA9B-FE0C-7CD98EC815B1}"/>
              </a:ext>
            </a:extLst>
          </p:cNvPr>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DF797DD2-4FC4-4BD3-E123-CBC3D4E319A6}"/>
              </a:ext>
            </a:extLst>
          </p:cNvPr>
          <p:cNvSpPr>
            <a:spLocks noGrp="1"/>
          </p:cNvSpPr>
          <p:nvPr>
            <p:ph type="dt" sz="half" idx="10"/>
          </p:nvPr>
        </p:nvSpPr>
        <p:spPr/>
        <p:txBody>
          <a:bodyPr/>
          <a:lstStyle/>
          <a:p>
            <a:fld id="{B1C15760-DF15-44D3-BE51-84A885468F1F}" type="datetime1">
              <a:rPr lang="en-US" smtClean="0"/>
              <a:t>11/4/2022</a:t>
            </a:fld>
            <a:endParaRPr lang="en-US" dirty="0"/>
          </a:p>
        </p:txBody>
      </p:sp>
      <p:sp>
        <p:nvSpPr>
          <p:cNvPr id="8" name="Footer Placeholder 7">
            <a:extLst>
              <a:ext uri="{FF2B5EF4-FFF2-40B4-BE49-F238E27FC236}">
                <a16:creationId xmlns:a16="http://schemas.microsoft.com/office/drawing/2014/main" id="{89E03071-322D-C992-7498-959F4A42B66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0F68EC2-081E-D5E2-4E69-34D35705C95E}"/>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10" name="Content Placeholder 6" descr="Ornamental shapes. Dark blue and light blue rectangles">
            <a:extLst>
              <a:ext uri="{FF2B5EF4-FFF2-40B4-BE49-F238E27FC236}">
                <a16:creationId xmlns:a16="http://schemas.microsoft.com/office/drawing/2014/main" id="{7D39C305-7D91-BD64-0A4C-03A5F78D1817}"/>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11" name="Picture 10" descr="Pennsylvania Department of Education Logo">
            <a:extLst>
              <a:ext uri="{FF2B5EF4-FFF2-40B4-BE49-F238E27FC236}">
                <a16:creationId xmlns:a16="http://schemas.microsoft.com/office/drawing/2014/main" id="{755D1E9F-F6AD-9175-7C8F-59495A112C9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758731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2694257"/>
            <a:ext cx="10515600" cy="1325563"/>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3A2CBF18-C1C5-4E58-AE1E-EFC1DEA4ED61}" type="datetime1">
              <a:rPr lang="en-US" smtClean="0"/>
              <a:t>11/4/2022</a:t>
            </a:fld>
            <a:endParaRPr lang="en-US" dirty="0"/>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6" name="Picture 5" descr="Ornamental shape. Blue gradient and gray rectangles">
            <a:extLst>
              <a:ext uri="{FF2B5EF4-FFF2-40B4-BE49-F238E27FC236}">
                <a16:creationId xmlns:a16="http://schemas.microsoft.com/office/drawing/2014/main" id="{CAD87B9F-3FE8-A5B1-53CA-F7B23BB36498}"/>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7" name="Picture 6" descr="Pennsylvania Department of Education Logo">
            <a:extLst>
              <a:ext uri="{FF2B5EF4-FFF2-40B4-BE49-F238E27FC236}">
                <a16:creationId xmlns:a16="http://schemas.microsoft.com/office/drawing/2014/main" id="{87221160-2A5A-3172-BC02-3233B27E7FEC}"/>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186068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623917"/>
            <a:ext cx="10515600" cy="1325563"/>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C2423AD3-50EC-4B5C-A8DC-11AAD0AA691E}" type="datetime1">
              <a:rPr lang="en-US" smtClean="0"/>
              <a:t>11/4/2022</a:t>
            </a:fld>
            <a:endParaRPr lang="en-US" dirty="0"/>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Content Placeholder 6" descr="Ornamental shapes. Dark blue and light blue rectangles">
            <a:extLst>
              <a:ext uri="{FF2B5EF4-FFF2-40B4-BE49-F238E27FC236}">
                <a16:creationId xmlns:a16="http://schemas.microsoft.com/office/drawing/2014/main" id="{E4F887E4-34BD-F7FC-4D22-B4F5E90DECB0}"/>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7491FC91-7DFD-6051-4082-56850C2C06BF}"/>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79868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F3509735-4568-4232-8455-719822765581}" type="datetime1">
              <a:rPr lang="en-US" smtClean="0"/>
              <a:t>11/4/2022</a:t>
            </a:fld>
            <a:endParaRPr lang="en-US" dirty="0"/>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5" name="Picture 4" descr="Ornamental shape. Blue gradient and gray rectangles">
            <a:extLst>
              <a:ext uri="{FF2B5EF4-FFF2-40B4-BE49-F238E27FC236}">
                <a16:creationId xmlns:a16="http://schemas.microsoft.com/office/drawing/2014/main" id="{0458D707-3027-F739-5F6C-B2E783194165}"/>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6" name="Picture 5" descr="Pennsylvania Department of Education Logo">
            <a:extLst>
              <a:ext uri="{FF2B5EF4-FFF2-40B4-BE49-F238E27FC236}">
                <a16:creationId xmlns:a16="http://schemas.microsoft.com/office/drawing/2014/main" id="{8B1B135F-B2E6-8185-1A0C-17D34F0D9138}"/>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94991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40F2A2EE-1442-4CB6-BF6C-1D64706A3A6A}" type="datetime1">
              <a:rPr lang="en-US" smtClean="0"/>
              <a:t>11/4/2022</a:t>
            </a:fld>
            <a:endParaRPr lang="en-US" dirty="0"/>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5" name="Content Placeholder 6" descr="Ornamental shapes. Dark blue and light blue rectangles">
            <a:extLst>
              <a:ext uri="{FF2B5EF4-FFF2-40B4-BE49-F238E27FC236}">
                <a16:creationId xmlns:a16="http://schemas.microsoft.com/office/drawing/2014/main" id="{8844F8AB-E383-518B-0A27-BEF6C9D7D9B8}"/>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2864512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D5EECB-BA88-AB8C-2130-CCFA959299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E3E900D-2962-0933-E1EE-1A25E5EBFE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10E451C-7B19-00FE-8DB4-9DD64B4958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A295EC-14AD-4FC4-B914-473EB0A47781}" type="datetime1">
              <a:rPr lang="en-US" smtClean="0"/>
              <a:t>11/4/2022</a:t>
            </a:fld>
            <a:endParaRPr lang="en-US" dirty="0"/>
          </a:p>
        </p:txBody>
      </p:sp>
      <p:sp>
        <p:nvSpPr>
          <p:cNvPr id="5" name="Footer Placeholder 4">
            <a:extLst>
              <a:ext uri="{FF2B5EF4-FFF2-40B4-BE49-F238E27FC236}">
                <a16:creationId xmlns:a16="http://schemas.microsoft.com/office/drawing/2014/main" id="{1BFF7FC3-0481-E379-7CCC-6123B0BE6E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dirty="0"/>
          </a:p>
        </p:txBody>
      </p:sp>
      <p:sp>
        <p:nvSpPr>
          <p:cNvPr id="6" name="Slide Number Placeholder 5">
            <a:extLst>
              <a:ext uri="{FF2B5EF4-FFF2-40B4-BE49-F238E27FC236}">
                <a16:creationId xmlns:a16="http://schemas.microsoft.com/office/drawing/2014/main" id="{FBC55C25-28C2-4C10-5388-29FF6AE39C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4F5015-3417-4B27-A586-E4CCF4D77832}" type="slidenum">
              <a:rPr lang="en-US" smtClean="0"/>
              <a:t>‹#›</a:t>
            </a:fld>
            <a:endParaRPr lang="en-US" dirty="0"/>
          </a:p>
        </p:txBody>
      </p:sp>
    </p:spTree>
    <p:extLst>
      <p:ext uri="{BB962C8B-B14F-4D97-AF65-F5344CB8AC3E}">
        <p14:creationId xmlns:p14="http://schemas.microsoft.com/office/powerpoint/2010/main" val="1061611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0" r:id="rId7"/>
    <p:sldLayoutId id="2147483655" r:id="rId8"/>
    <p:sldLayoutId id="2147483661" r:id="rId9"/>
    <p:sldLayoutId id="2147483662" r:id="rId10"/>
    <p:sldLayoutId id="2147483656" r:id="rId11"/>
    <p:sldLayoutId id="2147483657" r:id="rId12"/>
    <p:sldLayoutId id="2147483663" r:id="rId13"/>
  </p:sldLayoutIdLst>
  <p:hf hdr="0" ftr="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hyperlink" Target="https://www.davidvinuales.com/tag/qa/"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1.xml"/><Relationship Id="rId1" Type="http://schemas.openxmlformats.org/officeDocument/2006/relationships/slideLayout" Target="../slideLayouts/slideLayout3.xml"/><Relationship Id="rId4" Type="http://schemas.openxmlformats.org/officeDocument/2006/relationships/hyperlink" Target="https://www.davidvinuales.com/tag/qa/"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pdesas.org/" TargetMode="External"/><Relationship Id="rId2" Type="http://schemas.openxmlformats.org/officeDocument/2006/relationships/hyperlink" Target="https://zoom.us/j/6374689091" TargetMode="External"/><Relationship Id="rId1" Type="http://schemas.openxmlformats.org/officeDocument/2006/relationships/slideLayout" Target="../slideLayouts/slideLayout11.xml"/><Relationship Id="rId5" Type="http://schemas.openxmlformats.org/officeDocument/2006/relationships/hyperlink" Target="mailto:RA-EDGRADREQUIREMENT@PA.GOV" TargetMode="External"/><Relationship Id="rId4" Type="http://schemas.openxmlformats.org/officeDocument/2006/relationships/hyperlink" Target="http://www.education.pa.gov/"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pacodeandbulletin.gov/Display/pacode?file=/secure/pacode/data/022/chapter4/s4.24.html&amp;d=reduc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pacodeandbulletin.gov/Display/pacode?file=/secure/pacode/data/022/chapter14/chap14toc.html&amp;d=" TargetMode="External"/></Relationships>
</file>

<file path=ppt/slides/_rels/slide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customXml" Target="../ink/ink1.xml"/><Relationship Id="rId7" Type="http://schemas.openxmlformats.org/officeDocument/2006/relationships/customXml" Target="../ink/ink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customXml" Target="../ink/ink2.xml"/><Relationship Id="rId10" Type="http://schemas.openxmlformats.org/officeDocument/2006/relationships/image" Target="../media/image9.png"/><Relationship Id="rId4" Type="http://schemas.openxmlformats.org/officeDocument/2006/relationships/image" Target="../media/image6.png"/><Relationship Id="rId9" Type="http://schemas.openxmlformats.org/officeDocument/2006/relationships/customXml" Target="../ink/ink4.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hyperlink" Target="https://www.davidvinuales.com/tag/qa/"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education.pa.gov/Policy-Funding/BECS/Purdons/Pages/Act1of2022AssistingStudentsExperiencingEducationInstability--.aspx"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hyperlink" Target="https://www.youtube.com/watch?v=xR3uhspwQF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9C3E0-7EF5-2F3E-9DEF-4298D79B234E}"/>
              </a:ext>
            </a:extLst>
          </p:cNvPr>
          <p:cNvSpPr>
            <a:spLocks noGrp="1"/>
          </p:cNvSpPr>
          <p:nvPr>
            <p:ph type="ctrTitle"/>
          </p:nvPr>
        </p:nvSpPr>
        <p:spPr>
          <a:xfrm>
            <a:off x="1196788" y="1913178"/>
            <a:ext cx="9601200" cy="2387600"/>
          </a:xfrm>
        </p:spPr>
        <p:txBody>
          <a:bodyPr>
            <a:normAutofit fontScale="90000"/>
          </a:bodyPr>
          <a:lstStyle/>
          <a:p>
            <a:r>
              <a:rPr lang="en-US" dirty="0"/>
              <a:t>Pennsylvania </a:t>
            </a:r>
            <a:br>
              <a:rPr lang="en-US" dirty="0"/>
            </a:br>
            <a:r>
              <a:rPr lang="en-US" dirty="0"/>
              <a:t>HS Graduation Requirements</a:t>
            </a:r>
          </a:p>
        </p:txBody>
      </p:sp>
      <p:sp>
        <p:nvSpPr>
          <p:cNvPr id="3" name="Subtitle 2">
            <a:extLst>
              <a:ext uri="{FF2B5EF4-FFF2-40B4-BE49-F238E27FC236}">
                <a16:creationId xmlns:a16="http://schemas.microsoft.com/office/drawing/2014/main" id="{FF6D6E6F-B999-BF1B-1F91-B455E0AF12E5}"/>
              </a:ext>
            </a:extLst>
          </p:cNvPr>
          <p:cNvSpPr>
            <a:spLocks noGrp="1"/>
          </p:cNvSpPr>
          <p:nvPr>
            <p:ph type="subTitle" idx="1"/>
          </p:nvPr>
        </p:nvSpPr>
        <p:spPr/>
        <p:txBody>
          <a:bodyPr>
            <a:normAutofit/>
          </a:bodyPr>
          <a:lstStyle/>
          <a:p>
            <a:pPr>
              <a:spcBef>
                <a:spcPts val="1200"/>
              </a:spcBef>
              <a:spcAft>
                <a:spcPts val="1200"/>
              </a:spcAft>
            </a:pPr>
            <a:r>
              <a:rPr lang="en-US" sz="3600" dirty="0"/>
              <a:t>Other Diploma Opportunities</a:t>
            </a:r>
          </a:p>
          <a:p>
            <a:pPr>
              <a:spcBef>
                <a:spcPts val="1200"/>
              </a:spcBef>
              <a:spcAft>
                <a:spcPts val="1200"/>
              </a:spcAft>
            </a:pPr>
            <a:r>
              <a:rPr lang="en-US" sz="2800" dirty="0"/>
              <a:t>October 25, 2022</a:t>
            </a:r>
          </a:p>
        </p:txBody>
      </p:sp>
      <p:sp>
        <p:nvSpPr>
          <p:cNvPr id="4" name="Date Placeholder 3">
            <a:extLst>
              <a:ext uri="{FF2B5EF4-FFF2-40B4-BE49-F238E27FC236}">
                <a16:creationId xmlns:a16="http://schemas.microsoft.com/office/drawing/2014/main" id="{E28EAF45-5E1A-E6C8-F973-80D63041E7EE}"/>
              </a:ext>
            </a:extLst>
          </p:cNvPr>
          <p:cNvSpPr>
            <a:spLocks noGrp="1"/>
          </p:cNvSpPr>
          <p:nvPr>
            <p:ph type="dt" sz="half" idx="10"/>
          </p:nvPr>
        </p:nvSpPr>
        <p:spPr/>
        <p:txBody>
          <a:bodyPr/>
          <a:lstStyle/>
          <a:p>
            <a:fld id="{10BAD1B0-6FA5-4CED-9D40-9697E17ADC70}" type="datetime1">
              <a:rPr lang="en-US" smtClean="0"/>
              <a:t>11/4/2022</a:t>
            </a:fld>
            <a:endParaRPr lang="en-US" dirty="0"/>
          </a:p>
        </p:txBody>
      </p:sp>
      <p:sp>
        <p:nvSpPr>
          <p:cNvPr id="5" name="Slide Number Placeholder 4">
            <a:extLst>
              <a:ext uri="{FF2B5EF4-FFF2-40B4-BE49-F238E27FC236}">
                <a16:creationId xmlns:a16="http://schemas.microsoft.com/office/drawing/2014/main" id="{71C4FA12-EEE6-1998-6DAD-405E92860DC7}"/>
              </a:ext>
            </a:extLst>
          </p:cNvPr>
          <p:cNvSpPr>
            <a:spLocks noGrp="1"/>
          </p:cNvSpPr>
          <p:nvPr>
            <p:ph type="sldNum" sz="quarter" idx="12"/>
          </p:nvPr>
        </p:nvSpPr>
        <p:spPr/>
        <p:txBody>
          <a:bodyPr/>
          <a:lstStyle/>
          <a:p>
            <a:fld id="{B24F5015-3417-4B27-A586-E4CCF4D77832}" type="slidenum">
              <a:rPr lang="en-US" smtClean="0"/>
              <a:t>1</a:t>
            </a:fld>
            <a:endParaRPr lang="en-US" dirty="0"/>
          </a:p>
        </p:txBody>
      </p:sp>
    </p:spTree>
    <p:extLst>
      <p:ext uri="{BB962C8B-B14F-4D97-AF65-F5344CB8AC3E}">
        <p14:creationId xmlns:p14="http://schemas.microsoft.com/office/powerpoint/2010/main" val="2242808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413AD-CBB3-CCBE-0F33-F7E4633A61FF}"/>
              </a:ext>
            </a:extLst>
          </p:cNvPr>
          <p:cNvSpPr>
            <a:spLocks noGrp="1"/>
          </p:cNvSpPr>
          <p:nvPr>
            <p:ph type="title"/>
          </p:nvPr>
        </p:nvSpPr>
        <p:spPr/>
        <p:txBody>
          <a:bodyPr>
            <a:normAutofit/>
          </a:bodyPr>
          <a:lstStyle/>
          <a:p>
            <a:r>
              <a:rPr lang="en-US" b="1" dirty="0"/>
              <a:t>Education Instability</a:t>
            </a:r>
          </a:p>
        </p:txBody>
      </p:sp>
      <p:sp>
        <p:nvSpPr>
          <p:cNvPr id="3" name="Content Placeholder 2">
            <a:extLst>
              <a:ext uri="{FF2B5EF4-FFF2-40B4-BE49-F238E27FC236}">
                <a16:creationId xmlns:a16="http://schemas.microsoft.com/office/drawing/2014/main" id="{6150593C-9A24-B822-A5AE-D2DEAB060CE3}"/>
              </a:ext>
            </a:extLst>
          </p:cNvPr>
          <p:cNvSpPr>
            <a:spLocks noGrp="1"/>
          </p:cNvSpPr>
          <p:nvPr>
            <p:ph idx="1"/>
          </p:nvPr>
        </p:nvSpPr>
        <p:spPr/>
        <p:txBody>
          <a:bodyPr>
            <a:normAutofit/>
          </a:bodyPr>
          <a:lstStyle/>
          <a:p>
            <a:pPr marL="0" indent="0">
              <a:buNone/>
            </a:pPr>
            <a:r>
              <a:rPr lang="en-US" dirty="0"/>
              <a:t>Students who experience one or more school changes* </a:t>
            </a:r>
            <a:r>
              <a:rPr lang="en-US" b="1" dirty="0"/>
              <a:t>due to</a:t>
            </a:r>
            <a:r>
              <a:rPr lang="en-US" dirty="0"/>
              <a:t>:</a:t>
            </a:r>
          </a:p>
          <a:p>
            <a:pPr>
              <a:buFontTx/>
              <a:buChar char="-"/>
            </a:pPr>
            <a:r>
              <a:rPr lang="en-US" b="1" dirty="0"/>
              <a:t>Homelessness</a:t>
            </a:r>
          </a:p>
          <a:p>
            <a:pPr>
              <a:buFontTx/>
              <a:buChar char="-"/>
            </a:pPr>
            <a:r>
              <a:rPr lang="en-US" b="1" dirty="0"/>
              <a:t>Foster care</a:t>
            </a:r>
          </a:p>
          <a:p>
            <a:pPr>
              <a:buFontTx/>
              <a:buChar char="-"/>
            </a:pPr>
            <a:r>
              <a:rPr lang="en-US" b="1" dirty="0"/>
              <a:t>Adjudication</a:t>
            </a:r>
          </a:p>
          <a:p>
            <a:pPr>
              <a:buFontTx/>
              <a:buChar char="-"/>
            </a:pPr>
            <a:r>
              <a:rPr lang="en-US" b="1" dirty="0"/>
              <a:t>Involvement with the juvenile justice system</a:t>
            </a:r>
          </a:p>
          <a:p>
            <a:pPr>
              <a:buFontTx/>
              <a:buChar char="-"/>
            </a:pPr>
            <a:endParaRPr lang="en-US" dirty="0"/>
          </a:p>
          <a:p>
            <a:pPr marL="0" indent="0">
              <a:buNone/>
            </a:pPr>
            <a:r>
              <a:rPr lang="en-US" sz="2000" i="1" dirty="0"/>
              <a:t>*where there is a change in LEA enrollment (e.g., returning to a former school, starting a new school, or re-engaging in school after an extended absence) </a:t>
            </a:r>
          </a:p>
        </p:txBody>
      </p:sp>
      <p:sp>
        <p:nvSpPr>
          <p:cNvPr id="4" name="Date Placeholder 3">
            <a:extLst>
              <a:ext uri="{FF2B5EF4-FFF2-40B4-BE49-F238E27FC236}">
                <a16:creationId xmlns:a16="http://schemas.microsoft.com/office/drawing/2014/main" id="{06E0CB67-8FE0-7802-DDBD-1F70398F9BFC}"/>
              </a:ext>
            </a:extLst>
          </p:cNvPr>
          <p:cNvSpPr>
            <a:spLocks noGrp="1"/>
          </p:cNvSpPr>
          <p:nvPr>
            <p:ph type="dt" sz="half" idx="10"/>
          </p:nvPr>
        </p:nvSpPr>
        <p:spPr/>
        <p:txBody>
          <a:bodyPr/>
          <a:lstStyle/>
          <a:p>
            <a:fld id="{A1DC029C-5B17-409B-86F2-A65FE5BE79A1}" type="datetime1">
              <a:rPr lang="en-US" smtClean="0"/>
              <a:t>11/4/2022</a:t>
            </a:fld>
            <a:endParaRPr lang="en-US" dirty="0"/>
          </a:p>
        </p:txBody>
      </p:sp>
      <p:sp>
        <p:nvSpPr>
          <p:cNvPr id="5" name="Slide Number Placeholder 4">
            <a:extLst>
              <a:ext uri="{FF2B5EF4-FFF2-40B4-BE49-F238E27FC236}">
                <a16:creationId xmlns:a16="http://schemas.microsoft.com/office/drawing/2014/main" id="{B82A6670-F126-C94E-582E-6939C9989D1B}"/>
              </a:ext>
            </a:extLst>
          </p:cNvPr>
          <p:cNvSpPr>
            <a:spLocks noGrp="1"/>
          </p:cNvSpPr>
          <p:nvPr>
            <p:ph type="sldNum" sz="quarter" idx="12"/>
          </p:nvPr>
        </p:nvSpPr>
        <p:spPr/>
        <p:txBody>
          <a:bodyPr/>
          <a:lstStyle/>
          <a:p>
            <a:fld id="{B24F5015-3417-4B27-A586-E4CCF4D77832}" type="slidenum">
              <a:rPr lang="en-US" smtClean="0"/>
              <a:t>10</a:t>
            </a:fld>
            <a:endParaRPr lang="en-US" dirty="0"/>
          </a:p>
        </p:txBody>
      </p:sp>
    </p:spTree>
    <p:extLst>
      <p:ext uri="{BB962C8B-B14F-4D97-AF65-F5344CB8AC3E}">
        <p14:creationId xmlns:p14="http://schemas.microsoft.com/office/powerpoint/2010/main" val="23008877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4BAF9-6045-20E4-0476-08DAA5C19E81}"/>
              </a:ext>
            </a:extLst>
          </p:cNvPr>
          <p:cNvSpPr>
            <a:spLocks noGrp="1"/>
          </p:cNvSpPr>
          <p:nvPr>
            <p:ph type="title"/>
          </p:nvPr>
        </p:nvSpPr>
        <p:spPr/>
        <p:txBody>
          <a:bodyPr/>
          <a:lstStyle/>
          <a:p>
            <a:r>
              <a:rPr lang="en-US" sz="4000" b="1" dirty="0"/>
              <a:t>LEA Responsibilities Include: </a:t>
            </a:r>
            <a:br>
              <a:rPr lang="en-US" b="1" dirty="0"/>
            </a:br>
            <a:r>
              <a:rPr lang="en-US" sz="2800" b="1" dirty="0"/>
              <a:t>(but are not limited to)</a:t>
            </a:r>
          </a:p>
        </p:txBody>
      </p:sp>
      <p:sp>
        <p:nvSpPr>
          <p:cNvPr id="3" name="Content Placeholder 2">
            <a:extLst>
              <a:ext uri="{FF2B5EF4-FFF2-40B4-BE49-F238E27FC236}">
                <a16:creationId xmlns:a16="http://schemas.microsoft.com/office/drawing/2014/main" id="{5F36258B-31ED-A783-5F29-14BC44D52CB9}"/>
              </a:ext>
            </a:extLst>
          </p:cNvPr>
          <p:cNvSpPr>
            <a:spLocks noGrp="1"/>
          </p:cNvSpPr>
          <p:nvPr>
            <p:ph idx="1"/>
          </p:nvPr>
        </p:nvSpPr>
        <p:spPr>
          <a:xfrm>
            <a:off x="838200" y="1749425"/>
            <a:ext cx="10515600" cy="4351338"/>
          </a:xfrm>
        </p:spPr>
        <p:txBody>
          <a:bodyPr>
            <a:normAutofit/>
          </a:bodyPr>
          <a:lstStyle/>
          <a:p>
            <a:pPr marL="0" indent="0">
              <a:buNone/>
            </a:pPr>
            <a:r>
              <a:rPr lang="en-US" dirty="0"/>
              <a:t>Assisting identified students to </a:t>
            </a:r>
            <a:r>
              <a:rPr lang="en-US" b="1" dirty="0"/>
              <a:t>graduate on time</a:t>
            </a:r>
            <a:r>
              <a:rPr lang="en-US" dirty="0"/>
              <a:t>.</a:t>
            </a:r>
          </a:p>
          <a:p>
            <a:pPr marL="0" indent="0">
              <a:buNone/>
            </a:pPr>
            <a:endParaRPr lang="en-US" sz="1000" dirty="0"/>
          </a:p>
          <a:p>
            <a:pPr marL="0" indent="0">
              <a:buNone/>
            </a:pPr>
            <a:r>
              <a:rPr lang="en-US" b="1" dirty="0"/>
              <a:t>Applying full or partial credit </a:t>
            </a:r>
            <a:r>
              <a:rPr lang="en-US" dirty="0"/>
              <a:t>for prior work or student mastery:</a:t>
            </a:r>
          </a:p>
          <a:p>
            <a:pPr marL="0" indent="0">
              <a:spcBef>
                <a:spcPts val="0"/>
              </a:spcBef>
              <a:buNone/>
            </a:pPr>
            <a:endParaRPr lang="en-US" sz="1000" dirty="0"/>
          </a:p>
          <a:p>
            <a:r>
              <a:rPr lang="en-US" sz="2400" dirty="0"/>
              <a:t>The LEA may </a:t>
            </a:r>
            <a:r>
              <a:rPr lang="en-US" sz="2400" b="1" dirty="0"/>
              <a:t>waive the course requirement </a:t>
            </a:r>
            <a:r>
              <a:rPr lang="en-US" sz="2400" i="1" dirty="0"/>
              <a:t>provided</a:t>
            </a:r>
            <a:r>
              <a:rPr lang="en-US" sz="2400" dirty="0"/>
              <a:t> similar coursework was satisfactorily completed in another school entity or the student has demonstrated competency in the content area.</a:t>
            </a:r>
          </a:p>
          <a:p>
            <a:r>
              <a:rPr lang="en-US" sz="2400" dirty="0"/>
              <a:t>Where the course requirement is not waived, the LEA must </a:t>
            </a:r>
            <a:r>
              <a:rPr lang="en-US" sz="2400" b="1" dirty="0"/>
              <a:t>provide an alternate or modified course of study</a:t>
            </a:r>
            <a:r>
              <a:rPr lang="en-US" sz="2400" dirty="0"/>
              <a:t>.</a:t>
            </a:r>
          </a:p>
        </p:txBody>
      </p:sp>
      <p:sp>
        <p:nvSpPr>
          <p:cNvPr id="4" name="Date Placeholder 3">
            <a:extLst>
              <a:ext uri="{FF2B5EF4-FFF2-40B4-BE49-F238E27FC236}">
                <a16:creationId xmlns:a16="http://schemas.microsoft.com/office/drawing/2014/main" id="{F0CFA484-2536-FD59-A538-5BED80567F0F}"/>
              </a:ext>
            </a:extLst>
          </p:cNvPr>
          <p:cNvSpPr>
            <a:spLocks noGrp="1"/>
          </p:cNvSpPr>
          <p:nvPr>
            <p:ph type="dt" sz="half" idx="10"/>
          </p:nvPr>
        </p:nvSpPr>
        <p:spPr/>
        <p:txBody>
          <a:bodyPr/>
          <a:lstStyle/>
          <a:p>
            <a:fld id="{A1DC029C-5B17-409B-86F2-A65FE5BE79A1}" type="datetime1">
              <a:rPr lang="en-US" smtClean="0"/>
              <a:t>11/4/2022</a:t>
            </a:fld>
            <a:endParaRPr lang="en-US" dirty="0"/>
          </a:p>
        </p:txBody>
      </p:sp>
      <p:sp>
        <p:nvSpPr>
          <p:cNvPr id="5" name="Slide Number Placeholder 4">
            <a:extLst>
              <a:ext uri="{FF2B5EF4-FFF2-40B4-BE49-F238E27FC236}">
                <a16:creationId xmlns:a16="http://schemas.microsoft.com/office/drawing/2014/main" id="{332A16AB-30B8-8B7E-E168-A8EDB24A8822}"/>
              </a:ext>
            </a:extLst>
          </p:cNvPr>
          <p:cNvSpPr>
            <a:spLocks noGrp="1"/>
          </p:cNvSpPr>
          <p:nvPr>
            <p:ph type="sldNum" sz="quarter" idx="12"/>
          </p:nvPr>
        </p:nvSpPr>
        <p:spPr/>
        <p:txBody>
          <a:bodyPr/>
          <a:lstStyle/>
          <a:p>
            <a:fld id="{B24F5015-3417-4B27-A586-E4CCF4D77832}" type="slidenum">
              <a:rPr lang="en-US" smtClean="0"/>
              <a:t>11</a:t>
            </a:fld>
            <a:endParaRPr lang="en-US" dirty="0"/>
          </a:p>
        </p:txBody>
      </p:sp>
    </p:spTree>
    <p:extLst>
      <p:ext uri="{BB962C8B-B14F-4D97-AF65-F5344CB8AC3E}">
        <p14:creationId xmlns:p14="http://schemas.microsoft.com/office/powerpoint/2010/main" val="1772403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E41F0-A9AD-98F2-F82B-924CB3664ABF}"/>
              </a:ext>
            </a:extLst>
          </p:cNvPr>
          <p:cNvSpPr>
            <a:spLocks noGrp="1"/>
          </p:cNvSpPr>
          <p:nvPr>
            <p:ph type="title"/>
          </p:nvPr>
        </p:nvSpPr>
        <p:spPr/>
        <p:txBody>
          <a:bodyPr/>
          <a:lstStyle/>
          <a:p>
            <a:r>
              <a:rPr lang="en-US" b="1" dirty="0"/>
              <a:t>Additional Options</a:t>
            </a:r>
          </a:p>
        </p:txBody>
      </p:sp>
      <p:sp>
        <p:nvSpPr>
          <p:cNvPr id="3" name="Content Placeholder 2">
            <a:extLst>
              <a:ext uri="{FF2B5EF4-FFF2-40B4-BE49-F238E27FC236}">
                <a16:creationId xmlns:a16="http://schemas.microsoft.com/office/drawing/2014/main" id="{4FCF8D43-7323-90FC-8A20-A82FB6D81946}"/>
              </a:ext>
            </a:extLst>
          </p:cNvPr>
          <p:cNvSpPr>
            <a:spLocks noGrp="1"/>
          </p:cNvSpPr>
          <p:nvPr>
            <p:ph idx="1"/>
          </p:nvPr>
        </p:nvSpPr>
        <p:spPr/>
        <p:txBody>
          <a:bodyPr>
            <a:normAutofit/>
          </a:bodyPr>
          <a:lstStyle/>
          <a:p>
            <a:pPr marL="0" indent="0">
              <a:buNone/>
            </a:pPr>
            <a:r>
              <a:rPr lang="en-US" dirty="0"/>
              <a:t>If an identified student is still not eligible to graduate on time, a HS diploma may be requested from the </a:t>
            </a:r>
            <a:r>
              <a:rPr lang="en-US" b="1" dirty="0"/>
              <a:t>prior school entity</a:t>
            </a:r>
            <a:r>
              <a:rPr lang="en-US" dirty="0"/>
              <a:t>.</a:t>
            </a:r>
          </a:p>
          <a:p>
            <a:pPr marL="0" indent="0">
              <a:buNone/>
            </a:pPr>
            <a:endParaRPr lang="en-US" dirty="0"/>
          </a:p>
          <a:p>
            <a:pPr marL="0" indent="0">
              <a:buNone/>
            </a:pPr>
            <a:r>
              <a:rPr lang="en-US" dirty="0"/>
              <a:t>After thoroughly exhausting all other options, a </a:t>
            </a:r>
            <a:r>
              <a:rPr lang="en-US" b="1" dirty="0"/>
              <a:t>Keystone diploma </a:t>
            </a:r>
            <a:r>
              <a:rPr lang="en-US" dirty="0"/>
              <a:t>may be sought.</a:t>
            </a:r>
          </a:p>
          <a:p>
            <a:pPr lvl="1"/>
            <a:r>
              <a:rPr lang="en-US" dirty="0"/>
              <a:t>Minimally, the student must meet locally established, grade-based requirements for each Keystone content area in which the student does not have a numeric or non-numeric Proficient or Advanced.</a:t>
            </a:r>
          </a:p>
          <a:p>
            <a:pPr marL="0" indent="0">
              <a:buNone/>
            </a:pPr>
            <a:endParaRPr lang="en-US" dirty="0"/>
          </a:p>
        </p:txBody>
      </p:sp>
      <p:sp>
        <p:nvSpPr>
          <p:cNvPr id="4" name="Date Placeholder 3">
            <a:extLst>
              <a:ext uri="{FF2B5EF4-FFF2-40B4-BE49-F238E27FC236}">
                <a16:creationId xmlns:a16="http://schemas.microsoft.com/office/drawing/2014/main" id="{7E770C0B-3EC5-3752-29E3-866312213A85}"/>
              </a:ext>
            </a:extLst>
          </p:cNvPr>
          <p:cNvSpPr>
            <a:spLocks noGrp="1"/>
          </p:cNvSpPr>
          <p:nvPr>
            <p:ph type="dt" sz="half" idx="10"/>
          </p:nvPr>
        </p:nvSpPr>
        <p:spPr/>
        <p:txBody>
          <a:bodyPr/>
          <a:lstStyle/>
          <a:p>
            <a:fld id="{A1DC029C-5B17-409B-86F2-A65FE5BE79A1}" type="datetime1">
              <a:rPr lang="en-US" smtClean="0"/>
              <a:t>11/4/2022</a:t>
            </a:fld>
            <a:endParaRPr lang="en-US" dirty="0"/>
          </a:p>
        </p:txBody>
      </p:sp>
      <p:sp>
        <p:nvSpPr>
          <p:cNvPr id="5" name="Slide Number Placeholder 4">
            <a:extLst>
              <a:ext uri="{FF2B5EF4-FFF2-40B4-BE49-F238E27FC236}">
                <a16:creationId xmlns:a16="http://schemas.microsoft.com/office/drawing/2014/main" id="{4E79AE9A-7CB4-0723-515F-81A279D0D878}"/>
              </a:ext>
            </a:extLst>
          </p:cNvPr>
          <p:cNvSpPr>
            <a:spLocks noGrp="1"/>
          </p:cNvSpPr>
          <p:nvPr>
            <p:ph type="sldNum" sz="quarter" idx="12"/>
          </p:nvPr>
        </p:nvSpPr>
        <p:spPr/>
        <p:txBody>
          <a:bodyPr/>
          <a:lstStyle/>
          <a:p>
            <a:fld id="{B24F5015-3417-4B27-A586-E4CCF4D77832}" type="slidenum">
              <a:rPr lang="en-US" smtClean="0"/>
              <a:t>12</a:t>
            </a:fld>
            <a:endParaRPr lang="en-US" dirty="0"/>
          </a:p>
        </p:txBody>
      </p:sp>
    </p:spTree>
    <p:extLst>
      <p:ext uri="{BB962C8B-B14F-4D97-AF65-F5344CB8AC3E}">
        <p14:creationId xmlns:p14="http://schemas.microsoft.com/office/powerpoint/2010/main" val="3649058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21A25B4-27C1-90DC-B619-88A437450F5B}"/>
              </a:ext>
            </a:extLst>
          </p:cNvPr>
          <p:cNvSpPr>
            <a:spLocks noGrp="1"/>
          </p:cNvSpPr>
          <p:nvPr>
            <p:ph type="title"/>
          </p:nvPr>
        </p:nvSpPr>
        <p:spPr>
          <a:xfrm>
            <a:off x="838200" y="137091"/>
            <a:ext cx="10515600" cy="1325563"/>
          </a:xfrm>
        </p:spPr>
        <p:txBody>
          <a:bodyPr/>
          <a:lstStyle/>
          <a:p>
            <a:r>
              <a:rPr lang="en-US" dirty="0"/>
              <a:t>Other Diploma Options Chart</a:t>
            </a:r>
          </a:p>
        </p:txBody>
      </p:sp>
      <p:graphicFrame>
        <p:nvGraphicFramePr>
          <p:cNvPr id="11" name="Table 11">
            <a:extLst>
              <a:ext uri="{FF2B5EF4-FFF2-40B4-BE49-F238E27FC236}">
                <a16:creationId xmlns:a16="http://schemas.microsoft.com/office/drawing/2014/main" id="{60C4FDA0-0BB6-3EB3-0C0B-1C07659716E6}"/>
              </a:ext>
            </a:extLst>
          </p:cNvPr>
          <p:cNvGraphicFramePr>
            <a:graphicFrameLocks noGrp="1"/>
          </p:cNvGraphicFramePr>
          <p:nvPr>
            <p:ph idx="1"/>
            <p:extLst>
              <p:ext uri="{D42A27DB-BD31-4B8C-83A1-F6EECF244321}">
                <p14:modId xmlns:p14="http://schemas.microsoft.com/office/powerpoint/2010/main" val="914928198"/>
              </p:ext>
            </p:extLst>
          </p:nvPr>
        </p:nvGraphicFramePr>
        <p:xfrm>
          <a:off x="167146" y="1073727"/>
          <a:ext cx="11887200" cy="5008769"/>
        </p:xfrm>
        <a:graphic>
          <a:graphicData uri="http://schemas.openxmlformats.org/drawingml/2006/table">
            <a:tbl>
              <a:tblPr firstRow="1" bandRow="1">
                <a:tableStyleId>{8799B23B-EC83-4686-B30A-512413B5E67A}</a:tableStyleId>
              </a:tblPr>
              <a:tblGrid>
                <a:gridCol w="1371600">
                  <a:extLst>
                    <a:ext uri="{9D8B030D-6E8A-4147-A177-3AD203B41FA5}">
                      <a16:colId xmlns:a16="http://schemas.microsoft.com/office/drawing/2014/main" val="4204638642"/>
                    </a:ext>
                  </a:extLst>
                </a:gridCol>
                <a:gridCol w="1371600">
                  <a:extLst>
                    <a:ext uri="{9D8B030D-6E8A-4147-A177-3AD203B41FA5}">
                      <a16:colId xmlns:a16="http://schemas.microsoft.com/office/drawing/2014/main" val="3401834354"/>
                    </a:ext>
                  </a:extLst>
                </a:gridCol>
                <a:gridCol w="2286000">
                  <a:extLst>
                    <a:ext uri="{9D8B030D-6E8A-4147-A177-3AD203B41FA5}">
                      <a16:colId xmlns:a16="http://schemas.microsoft.com/office/drawing/2014/main" val="786156677"/>
                    </a:ext>
                  </a:extLst>
                </a:gridCol>
                <a:gridCol w="1371600">
                  <a:extLst>
                    <a:ext uri="{9D8B030D-6E8A-4147-A177-3AD203B41FA5}">
                      <a16:colId xmlns:a16="http://schemas.microsoft.com/office/drawing/2014/main" val="3588029531"/>
                    </a:ext>
                  </a:extLst>
                </a:gridCol>
                <a:gridCol w="5486400">
                  <a:extLst>
                    <a:ext uri="{9D8B030D-6E8A-4147-A177-3AD203B41FA5}">
                      <a16:colId xmlns:a16="http://schemas.microsoft.com/office/drawing/2014/main" val="1948779358"/>
                    </a:ext>
                  </a:extLst>
                </a:gridCol>
              </a:tblGrid>
              <a:tr h="647081">
                <a:tc rowSpan="2">
                  <a:txBody>
                    <a:bodyPr/>
                    <a:lstStyle/>
                    <a:p>
                      <a:pPr algn="ctr"/>
                      <a:r>
                        <a:rPr lang="en-US" sz="1600" dirty="0"/>
                        <a:t>Local </a:t>
                      </a:r>
                    </a:p>
                    <a:p>
                      <a:pPr algn="ctr"/>
                      <a:r>
                        <a:rPr lang="en-US" sz="1600" dirty="0"/>
                        <a:t>Grad Req.</a:t>
                      </a:r>
                    </a:p>
                    <a:p>
                      <a:pPr algn="ctr"/>
                      <a:r>
                        <a:rPr lang="en-US" sz="1200" b="0" dirty="0">
                          <a:solidFill>
                            <a:schemeClr val="tx1"/>
                          </a:solidFill>
                        </a:rPr>
                        <a:t>(either current or prior school entity)</a:t>
                      </a:r>
                    </a:p>
                  </a:txBody>
                  <a:tcPr anchor="ctr">
                    <a:solidFill>
                      <a:schemeClr val="bg1">
                        <a:lumMod val="75000"/>
                      </a:schemeClr>
                    </a:solidFill>
                  </a:tcPr>
                </a:tc>
                <a:tc gridSpan="2">
                  <a:txBody>
                    <a:bodyPr/>
                    <a:lstStyle/>
                    <a:p>
                      <a:pPr algn="ctr"/>
                      <a:r>
                        <a:rPr lang="en-US" sz="1600" dirty="0"/>
                        <a:t>Statewide Grad Req.</a:t>
                      </a:r>
                    </a:p>
                  </a:txBody>
                  <a:tcPr anchor="ctr">
                    <a:solidFill>
                      <a:schemeClr val="bg1">
                        <a:lumMod val="75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Special Education Program</a:t>
                      </a:r>
                      <a:endParaRPr lang="en-US" sz="1600" b="0" dirty="0"/>
                    </a:p>
                  </a:txBody>
                  <a:tcPr anchor="ctr">
                    <a:solidFill>
                      <a:schemeClr val="bg1">
                        <a:lumMod val="75000"/>
                      </a:schemeClr>
                    </a:solidFill>
                  </a:tcPr>
                </a:tc>
                <a:tc rowSpan="2">
                  <a:txBody>
                    <a:bodyPr/>
                    <a:lstStyle/>
                    <a:p>
                      <a:pPr algn="ctr"/>
                      <a:r>
                        <a:rPr lang="en-US" sz="1600" dirty="0"/>
                        <a:t>Granting Diplomas to Students Who Have Experienced</a:t>
                      </a:r>
                    </a:p>
                    <a:p>
                      <a:pPr algn="ctr"/>
                      <a:r>
                        <a:rPr lang="en-US" sz="1600" dirty="0"/>
                        <a:t>Education Instability</a:t>
                      </a:r>
                    </a:p>
                  </a:txBody>
                  <a:tcPr anchor="ctr">
                    <a:solidFill>
                      <a:schemeClr val="bg1">
                        <a:lumMod val="75000"/>
                      </a:schemeClr>
                    </a:solidFill>
                  </a:tcPr>
                </a:tc>
                <a:extLst>
                  <a:ext uri="{0D108BD9-81ED-4DB2-BD59-A6C34878D82A}">
                    <a16:rowId xmlns:a16="http://schemas.microsoft.com/office/drawing/2014/main" val="945690676"/>
                  </a:ext>
                </a:extLst>
              </a:tr>
              <a:tr h="594360">
                <a:tc vMerge="1">
                  <a:txBody>
                    <a:bodyPr/>
                    <a:lstStyle/>
                    <a:p>
                      <a:pPr algn="ctr"/>
                      <a:r>
                        <a:rPr lang="en-US" dirty="0"/>
                        <a:t>Local </a:t>
                      </a:r>
                    </a:p>
                    <a:p>
                      <a:pPr algn="ctr"/>
                      <a:r>
                        <a:rPr lang="en-US" dirty="0"/>
                        <a:t>Grad Req.</a:t>
                      </a:r>
                    </a:p>
                    <a:p>
                      <a:pPr algn="ctr"/>
                      <a:r>
                        <a:rPr lang="en-US" sz="1000" b="0" dirty="0"/>
                        <a:t>(either current or prior school entity)</a:t>
                      </a:r>
                    </a:p>
                  </a:txBody>
                  <a:tcPr anchor="ctr"/>
                </a:tc>
                <a:tc>
                  <a:txBody>
                    <a:bodyPr/>
                    <a:lstStyle/>
                    <a:p>
                      <a:pPr algn="ctr"/>
                      <a:r>
                        <a:rPr lang="en-US" sz="1400" b="1" dirty="0">
                          <a:solidFill>
                            <a:schemeClr val="tx1"/>
                          </a:solidFill>
                        </a:rPr>
                        <a:t>Pathway-Specific Criteria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rPr>
                        <a:t>Keystone Content Criteria</a:t>
                      </a:r>
                    </a:p>
                  </a:txBody>
                  <a:tcPr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Special Education Program</a:t>
                      </a:r>
                      <a:r>
                        <a:rPr lang="en-US" sz="1000" b="0" dirty="0"/>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t>(per Ch. 4.24)</a:t>
                      </a:r>
                    </a:p>
                  </a:txBody>
                  <a:tcPr anchor="ctr"/>
                </a:tc>
                <a:tc vMerge="1">
                  <a:txBody>
                    <a:bodyPr/>
                    <a:lstStyle/>
                    <a:p>
                      <a:pPr algn="ctr"/>
                      <a:r>
                        <a:rPr lang="en-US" dirty="0"/>
                        <a:t>Granting Diplomas to Students Experiencing </a:t>
                      </a:r>
                    </a:p>
                    <a:p>
                      <a:pPr algn="ctr"/>
                      <a:r>
                        <a:rPr lang="en-US" dirty="0"/>
                        <a:t>Education Instability</a:t>
                      </a:r>
                    </a:p>
                  </a:txBody>
                  <a:tcPr anchor="ctr"/>
                </a:tc>
                <a:extLst>
                  <a:ext uri="{0D108BD9-81ED-4DB2-BD59-A6C34878D82A}">
                    <a16:rowId xmlns:a16="http://schemas.microsoft.com/office/drawing/2014/main" val="669578240"/>
                  </a:ext>
                </a:extLst>
              </a:tr>
              <a:tr h="585216">
                <a:tc>
                  <a:txBody>
                    <a:bodyPr/>
                    <a:lstStyle/>
                    <a:p>
                      <a:pPr algn="ctr"/>
                      <a:r>
                        <a:rPr lang="en-US" sz="1200" b="1" dirty="0">
                          <a:solidFill>
                            <a:schemeClr val="tx1"/>
                          </a:solidFill>
                        </a:rPr>
                        <a:t>YES</a:t>
                      </a:r>
                    </a:p>
                  </a:txBody>
                  <a:tcPr anchor="ctr"/>
                </a:tc>
                <a:tc>
                  <a:txBody>
                    <a:bodyPr/>
                    <a:lstStyle/>
                    <a:p>
                      <a:pPr algn="ctr"/>
                      <a:r>
                        <a:rPr lang="en-US" sz="1200" b="1" dirty="0">
                          <a:solidFill>
                            <a:schemeClr val="tx1"/>
                          </a:solidFill>
                        </a:rPr>
                        <a:t>YES</a:t>
                      </a:r>
                    </a:p>
                  </a:txBody>
                  <a:tcPr anchor="ctr"/>
                </a:tc>
                <a:tc>
                  <a:txBody>
                    <a:bodyPr/>
                    <a:lstStyle/>
                    <a:p>
                      <a:pPr algn="ctr"/>
                      <a:r>
                        <a:rPr lang="en-US" sz="1200" b="1" dirty="0">
                          <a:solidFill>
                            <a:schemeClr val="tx1"/>
                          </a:solidFill>
                        </a:rPr>
                        <a:t>YES</a:t>
                      </a:r>
                    </a:p>
                    <a:p>
                      <a:pPr algn="ctr"/>
                      <a:r>
                        <a:rPr lang="en-US" sz="1200" dirty="0">
                          <a:solidFill>
                            <a:schemeClr val="tx1"/>
                          </a:solidFill>
                        </a:rPr>
                        <a:t>(Specific to Pathway) </a:t>
                      </a:r>
                    </a:p>
                  </a:txBody>
                  <a:tcPr anchor="ctr"/>
                </a:tc>
                <a:tc>
                  <a:txBody>
                    <a:bodyPr/>
                    <a:lstStyle/>
                    <a:p>
                      <a:pPr algn="ctr"/>
                      <a:endParaRPr lang="en-US" sz="1000" dirty="0">
                        <a:solidFill>
                          <a:schemeClr val="tx1"/>
                        </a:solidFill>
                      </a:endParaRPr>
                    </a:p>
                  </a:txBody>
                  <a:tcPr anchor="ctr"/>
                </a:tc>
                <a:tc>
                  <a:txBody>
                    <a:bodyPr/>
                    <a:lstStyle/>
                    <a:p>
                      <a:r>
                        <a:rPr lang="en-US" sz="1600" dirty="0">
                          <a:solidFill>
                            <a:schemeClr val="tx1"/>
                          </a:solidFill>
                        </a:rPr>
                        <a:t>Student considered as having graduated via a </a:t>
                      </a:r>
                      <a:r>
                        <a:rPr lang="en-US" sz="1600" u="sng" dirty="0">
                          <a:solidFill>
                            <a:schemeClr val="tx1"/>
                          </a:solidFill>
                        </a:rPr>
                        <a:t>Pathway</a:t>
                      </a:r>
                    </a:p>
                  </a:txBody>
                  <a:tcPr anchor="ctr"/>
                </a:tc>
                <a:extLst>
                  <a:ext uri="{0D108BD9-81ED-4DB2-BD59-A6C34878D82A}">
                    <a16:rowId xmlns:a16="http://schemas.microsoft.com/office/drawing/2014/main" val="971648182"/>
                  </a:ext>
                </a:extLst>
              </a:tr>
              <a:tr h="621792">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(The special education program, by design, will not meet statewide requirements)</a:t>
                      </a:r>
                      <a:endParaRPr lang="en-US" sz="1200" b="0" i="0" dirty="0">
                        <a:solidFill>
                          <a:schemeClr val="tx1"/>
                        </a:solidFill>
                      </a:endParaRP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i="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i="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n-US" sz="1200" b="1" dirty="0">
                          <a:solidFill>
                            <a:schemeClr val="tx1"/>
                          </a:solidFill>
                        </a:rPr>
                        <a:t>YES</a:t>
                      </a:r>
                    </a:p>
                  </a:txBody>
                  <a:tcPr anchor="ctr"/>
                </a:tc>
                <a:tc>
                  <a:txBody>
                    <a:bodyPr/>
                    <a:lstStyle/>
                    <a:p>
                      <a:r>
                        <a:rPr lang="en-US" sz="1600" dirty="0">
                          <a:solidFill>
                            <a:schemeClr val="tx1"/>
                          </a:solidFill>
                        </a:rPr>
                        <a:t>Student considered as having graduated via </a:t>
                      </a:r>
                    </a:p>
                    <a:p>
                      <a:r>
                        <a:rPr lang="en-US" sz="1600" u="sng" dirty="0">
                          <a:solidFill>
                            <a:schemeClr val="tx1"/>
                          </a:solidFill>
                        </a:rPr>
                        <a:t>successful completion of a special education program</a:t>
                      </a:r>
                    </a:p>
                  </a:txBody>
                  <a:tcPr anchor="ctr"/>
                </a:tc>
                <a:extLst>
                  <a:ext uri="{0D108BD9-81ED-4DB2-BD59-A6C34878D82A}">
                    <a16:rowId xmlns:a16="http://schemas.microsoft.com/office/drawing/2014/main" val="3798358486"/>
                  </a:ext>
                </a:extLst>
              </a:tr>
              <a:tr h="576072">
                <a:tc>
                  <a:txBody>
                    <a:bodyPr/>
                    <a:lstStyle/>
                    <a:p>
                      <a:pPr algn="ctr"/>
                      <a:r>
                        <a:rPr lang="en-US" sz="1200" b="1" dirty="0">
                          <a:solidFill>
                            <a:schemeClr val="tx1"/>
                          </a:solidFill>
                        </a:rPr>
                        <a:t>YES</a:t>
                      </a:r>
                    </a:p>
                  </a:txBody>
                  <a:tcPr anchor="ctr"/>
                </a:tc>
                <a:tc>
                  <a:txBody>
                    <a:bodyPr/>
                    <a:lstStyle/>
                    <a:p>
                      <a:pPr algn="ctr"/>
                      <a:r>
                        <a:rPr lang="en-US" sz="1200" b="1" dirty="0">
                          <a:solidFill>
                            <a:schemeClr val="tx1"/>
                          </a:solidFill>
                        </a:rPr>
                        <a:t>NO</a:t>
                      </a:r>
                    </a:p>
                  </a:txBody>
                  <a:tcPr anchor="ctr"/>
                </a:tc>
                <a:tc>
                  <a:txBody>
                    <a:bodyPr/>
                    <a:lstStyle/>
                    <a:p>
                      <a:pPr algn="ctr"/>
                      <a:r>
                        <a:rPr lang="en-US" sz="1200" b="1" dirty="0">
                          <a:solidFill>
                            <a:schemeClr val="tx1"/>
                          </a:solidFill>
                        </a:rPr>
                        <a:t>YES</a:t>
                      </a:r>
                    </a:p>
                    <a:p>
                      <a:pPr algn="ctr"/>
                      <a:r>
                        <a:rPr lang="en-US" sz="1200" b="0" dirty="0">
                          <a:solidFill>
                            <a:schemeClr val="tx1"/>
                          </a:solidFill>
                        </a:rPr>
                        <a:t>(LEGBR* where student isn’t Proficient/Advanced)</a:t>
                      </a:r>
                    </a:p>
                  </a:txBody>
                  <a:tcPr anchor="ctr"/>
                </a:tc>
                <a:tc>
                  <a:txBody>
                    <a:bodyPr/>
                    <a:lstStyle/>
                    <a:p>
                      <a:pPr algn="ctr"/>
                      <a:endParaRPr lang="en-US" sz="1000" dirty="0">
                        <a:solidFill>
                          <a:schemeClr val="tx1"/>
                        </a:solidFill>
                      </a:endParaRPr>
                    </a:p>
                  </a:txBody>
                  <a:tcPr anchor="ctr"/>
                </a:tc>
                <a:tc>
                  <a:txBody>
                    <a:bodyPr/>
                    <a:lstStyle/>
                    <a:p>
                      <a:r>
                        <a:rPr lang="en-US" sz="1600" dirty="0">
                          <a:solidFill>
                            <a:schemeClr val="tx1"/>
                          </a:solidFill>
                        </a:rPr>
                        <a:t>Student eligible to graduate via an </a:t>
                      </a:r>
                      <a:r>
                        <a:rPr lang="en-US" sz="1600" u="sng" dirty="0">
                          <a:solidFill>
                            <a:schemeClr val="tx1"/>
                          </a:solidFill>
                        </a:rPr>
                        <a:t>Act 158 waiver </a:t>
                      </a:r>
                    </a:p>
                    <a:p>
                      <a:r>
                        <a:rPr lang="en-US" sz="1600" dirty="0">
                          <a:solidFill>
                            <a:schemeClr val="tx1"/>
                          </a:solidFill>
                        </a:rPr>
                        <a:t>(calculated as part of the 5% under extenuating circumstances)</a:t>
                      </a:r>
                      <a:endParaRPr lang="en-US" sz="1600" i="1" dirty="0">
                        <a:solidFill>
                          <a:schemeClr val="tx1"/>
                        </a:solidFill>
                      </a:endParaRPr>
                    </a:p>
                  </a:txBody>
                  <a:tcPr anchor="ctr"/>
                </a:tc>
                <a:extLst>
                  <a:ext uri="{0D108BD9-81ED-4DB2-BD59-A6C34878D82A}">
                    <a16:rowId xmlns:a16="http://schemas.microsoft.com/office/drawing/2014/main" val="991874675"/>
                  </a:ext>
                </a:extLst>
              </a:tr>
              <a:tr h="612648">
                <a:tc>
                  <a:txBody>
                    <a:bodyPr/>
                    <a:lstStyle/>
                    <a:p>
                      <a:pPr algn="ctr"/>
                      <a:r>
                        <a:rPr lang="en-US" sz="1200" b="1" dirty="0">
                          <a:solidFill>
                            <a:schemeClr val="tx1"/>
                          </a:solidFill>
                        </a:rPr>
                        <a:t>NO</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rPr>
                        <a:t>MAYBE</a:t>
                      </a:r>
                      <a:endParaRPr lang="en-US" sz="1200" b="1" i="0" dirty="0">
                        <a:solidFill>
                          <a:schemeClr val="tx1"/>
                        </a:solidFill>
                      </a:endParaRPr>
                    </a:p>
                  </a:txBody>
                  <a:tcPr anchor="ctr"/>
                </a:tc>
                <a:tc>
                  <a:txBody>
                    <a:bodyPr/>
                    <a:lstStyle/>
                    <a:p>
                      <a:pPr algn="ctr"/>
                      <a:r>
                        <a:rPr lang="en-US" sz="1200" b="1" dirty="0">
                          <a:solidFill>
                            <a:schemeClr val="tx1"/>
                          </a:solidFill>
                        </a:rPr>
                        <a:t>YES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(Minimally, LEGBR* where student isn’t Proficient/Advanced)</a:t>
                      </a:r>
                    </a:p>
                  </a:txBody>
                  <a:tcPr anchor="ctr"/>
                </a:tc>
                <a:tc>
                  <a:txBody>
                    <a:bodyPr/>
                    <a:lstStyle/>
                    <a:p>
                      <a:pPr algn="ctr"/>
                      <a:endParaRPr lang="en-US" sz="1000" dirty="0">
                        <a:solidFill>
                          <a:schemeClr val="tx1"/>
                        </a:solidFill>
                      </a:endParaRPr>
                    </a:p>
                  </a:txBody>
                  <a:tcPr anchor="ctr"/>
                </a:tc>
                <a:tc>
                  <a:txBody>
                    <a:bodyPr/>
                    <a:lstStyle/>
                    <a:p>
                      <a:pPr algn="l"/>
                      <a:r>
                        <a:rPr lang="en-US" sz="1600" dirty="0">
                          <a:solidFill>
                            <a:schemeClr val="tx1"/>
                          </a:solidFill>
                        </a:rPr>
                        <a:t>Student may request a </a:t>
                      </a:r>
                      <a:r>
                        <a:rPr lang="en-US" sz="1600" u="sng" dirty="0">
                          <a:solidFill>
                            <a:schemeClr val="tx1"/>
                          </a:solidFill>
                        </a:rPr>
                        <a:t>Keystone diploma </a:t>
                      </a:r>
                    </a:p>
                    <a:p>
                      <a:pPr algn="l"/>
                      <a:r>
                        <a:rPr lang="en-US" sz="1600" dirty="0">
                          <a:solidFill>
                            <a:schemeClr val="tx1"/>
                          </a:solidFill>
                        </a:rPr>
                        <a:t>(reflected as a non-graduate in the LEA Grad Rate)</a:t>
                      </a:r>
                      <a:endParaRPr lang="en-US" sz="1600" i="1" dirty="0">
                        <a:solidFill>
                          <a:schemeClr val="tx1"/>
                        </a:solidFill>
                      </a:endParaRPr>
                    </a:p>
                  </a:txBody>
                  <a:tcPr anchor="ctr"/>
                </a:tc>
                <a:extLst>
                  <a:ext uri="{0D108BD9-81ED-4DB2-BD59-A6C34878D82A}">
                    <a16:rowId xmlns:a16="http://schemas.microsoft.com/office/drawing/2014/main" val="3332977778"/>
                  </a:ext>
                </a:extLst>
              </a:tr>
              <a:tr h="137160">
                <a:tc>
                  <a:txBody>
                    <a:bodyPr/>
                    <a:lstStyle/>
                    <a:p>
                      <a:pPr algn="ctr"/>
                      <a:r>
                        <a:rPr lang="en-US" sz="1200" b="1" dirty="0">
                          <a:solidFill>
                            <a:schemeClr val="tx1"/>
                          </a:solidFill>
                        </a:rPr>
                        <a:t>YES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rPr>
                        <a:t>YES</a:t>
                      </a:r>
                      <a:endParaRPr lang="en-US" sz="1200" b="1" i="0" dirty="0">
                        <a:solidFill>
                          <a:schemeClr val="tx1"/>
                        </a:solidFill>
                      </a:endParaRPr>
                    </a:p>
                  </a:txBody>
                  <a:tcPr anchor="ct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rPr>
                        <a:t>NO</a:t>
                      </a:r>
                    </a:p>
                  </a:txBody>
                  <a:tcPr anchor="ctr"/>
                </a:tc>
                <a:tc rowSpan="4">
                  <a:txBody>
                    <a:bodyPr/>
                    <a:lstStyle/>
                    <a:p>
                      <a:pPr algn="ctr"/>
                      <a:endParaRPr lang="en-US" sz="1000" dirty="0">
                        <a:solidFill>
                          <a:schemeClr val="tx1"/>
                        </a:solidFill>
                      </a:endParaRPr>
                    </a:p>
                  </a:txBody>
                  <a:tcPr anchor="ctr"/>
                </a:tc>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Student </a:t>
                      </a:r>
                      <a:r>
                        <a:rPr lang="en-US" sz="1600" u="sng" dirty="0">
                          <a:solidFill>
                            <a:schemeClr val="tx1"/>
                          </a:solidFill>
                        </a:rPr>
                        <a:t>ineligible</a:t>
                      </a:r>
                      <a:r>
                        <a:rPr lang="en-US" sz="1600" u="none" dirty="0">
                          <a:solidFill>
                            <a:schemeClr val="tx1"/>
                          </a:solidFill>
                        </a:rPr>
                        <a:t> </a:t>
                      </a:r>
                      <a:r>
                        <a:rPr lang="en-US" sz="1600" dirty="0">
                          <a:solidFill>
                            <a:schemeClr val="tx1"/>
                          </a:solidFill>
                        </a:rPr>
                        <a:t>to receive a diploma</a:t>
                      </a:r>
                      <a:endParaRPr lang="en-US" sz="1600" u="sng" dirty="0">
                        <a:solidFill>
                          <a:schemeClr val="tx1"/>
                        </a:solidFill>
                      </a:endParaRPr>
                    </a:p>
                    <a:p>
                      <a:pPr algn="l"/>
                      <a:endParaRPr lang="en-US" sz="1600" i="1" dirty="0">
                        <a:solidFill>
                          <a:schemeClr val="tx1"/>
                        </a:solidFill>
                      </a:endParaRPr>
                    </a:p>
                  </a:txBody>
                  <a:tcPr anchor="ctr"/>
                </a:tc>
                <a:extLst>
                  <a:ext uri="{0D108BD9-81ED-4DB2-BD59-A6C34878D82A}">
                    <a16:rowId xmlns:a16="http://schemas.microsoft.com/office/drawing/2014/main" val="2788014027"/>
                  </a:ext>
                </a:extLst>
              </a:tr>
              <a:tr h="137160">
                <a:tc>
                  <a:txBody>
                    <a:bodyPr/>
                    <a:lstStyle/>
                    <a:p>
                      <a:pPr algn="ctr"/>
                      <a:r>
                        <a:rPr lang="en-US" sz="1200" b="1" dirty="0">
                          <a:solidFill>
                            <a:schemeClr val="tx1"/>
                          </a:solidFill>
                        </a:rPr>
                        <a:t>YES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rPr>
                        <a:t>NO</a:t>
                      </a:r>
                      <a:endParaRPr lang="en-US" sz="1200" b="1" i="0" dirty="0">
                        <a:solidFill>
                          <a:schemeClr val="tx1"/>
                        </a:solidFill>
                      </a:endParaRPr>
                    </a:p>
                  </a:txBody>
                  <a:tcPr anchor="ct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4279889315"/>
                  </a:ext>
                </a:extLst>
              </a:tr>
              <a:tr h="204216">
                <a:tc>
                  <a:txBody>
                    <a:bodyPr/>
                    <a:lstStyle/>
                    <a:p>
                      <a:pPr algn="ctr"/>
                      <a:r>
                        <a:rPr lang="en-US" sz="1200" b="1" dirty="0">
                          <a:solidFill>
                            <a:schemeClr val="tx1"/>
                          </a:solidFill>
                        </a:rPr>
                        <a:t>NO</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rPr>
                        <a:t>YES</a:t>
                      </a:r>
                      <a:endParaRPr lang="en-US" sz="1200" b="1" i="0" dirty="0">
                        <a:solidFill>
                          <a:schemeClr val="tx1"/>
                        </a:solidFill>
                      </a:endParaRPr>
                    </a:p>
                  </a:txBody>
                  <a:tcPr anchor="ct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621685895"/>
                  </a:ext>
                </a:extLst>
              </a:tr>
              <a:tr h="204216">
                <a:tc>
                  <a:txBody>
                    <a:bodyPr/>
                    <a:lstStyle/>
                    <a:p>
                      <a:pPr algn="ctr"/>
                      <a:r>
                        <a:rPr lang="en-US" sz="1200" b="1" dirty="0">
                          <a:solidFill>
                            <a:schemeClr val="tx1"/>
                          </a:solidFill>
                        </a:rPr>
                        <a:t>NO</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rPr>
                        <a:t>NO</a:t>
                      </a:r>
                      <a:endParaRPr lang="en-US" sz="1200" b="1" i="0" dirty="0">
                        <a:solidFill>
                          <a:schemeClr val="tx1"/>
                        </a:solidFill>
                      </a:endParaRPr>
                    </a:p>
                  </a:txBody>
                  <a:tcPr anchor="ct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77133892"/>
                  </a:ext>
                </a:extLst>
              </a:tr>
            </a:tbl>
          </a:graphicData>
        </a:graphic>
      </p:graphicFrame>
      <p:sp>
        <p:nvSpPr>
          <p:cNvPr id="12" name="TextBox 11">
            <a:extLst>
              <a:ext uri="{FF2B5EF4-FFF2-40B4-BE49-F238E27FC236}">
                <a16:creationId xmlns:a16="http://schemas.microsoft.com/office/drawing/2014/main" id="{924D2E83-3505-BCA1-A060-B86AFAF580EA}"/>
              </a:ext>
            </a:extLst>
          </p:cNvPr>
          <p:cNvSpPr txBox="1"/>
          <p:nvPr/>
        </p:nvSpPr>
        <p:spPr>
          <a:xfrm>
            <a:off x="2772222" y="6111954"/>
            <a:ext cx="2710999" cy="246221"/>
          </a:xfrm>
          <a:prstGeom prst="rect">
            <a:avLst/>
          </a:prstGeom>
          <a:noFill/>
        </p:spPr>
        <p:txBody>
          <a:bodyPr wrap="none" rtlCol="0">
            <a:spAutoFit/>
          </a:bodyPr>
          <a:lstStyle/>
          <a:p>
            <a:r>
              <a:rPr lang="en-US" sz="1000" dirty="0"/>
              <a:t>*Locally Established, Grade-Based Requirements</a:t>
            </a:r>
          </a:p>
        </p:txBody>
      </p:sp>
      <p:sp>
        <p:nvSpPr>
          <p:cNvPr id="7" name="Date Placeholder 6">
            <a:extLst>
              <a:ext uri="{FF2B5EF4-FFF2-40B4-BE49-F238E27FC236}">
                <a16:creationId xmlns:a16="http://schemas.microsoft.com/office/drawing/2014/main" id="{FF9B2643-8A06-92E1-01DB-31EFC81A3C5B}"/>
              </a:ext>
            </a:extLst>
          </p:cNvPr>
          <p:cNvSpPr>
            <a:spLocks noGrp="1"/>
          </p:cNvSpPr>
          <p:nvPr>
            <p:ph type="dt" sz="half" idx="10"/>
          </p:nvPr>
        </p:nvSpPr>
        <p:spPr/>
        <p:txBody>
          <a:bodyPr/>
          <a:lstStyle/>
          <a:p>
            <a:fld id="{B1C15760-DF15-44D3-BE51-84A885468F1F}" type="datetime1">
              <a:rPr lang="en-US" smtClean="0"/>
              <a:t>11/4/2022</a:t>
            </a:fld>
            <a:endParaRPr lang="en-US" dirty="0"/>
          </a:p>
        </p:txBody>
      </p:sp>
      <p:sp>
        <p:nvSpPr>
          <p:cNvPr id="8" name="Slide Number Placeholder 7">
            <a:extLst>
              <a:ext uri="{FF2B5EF4-FFF2-40B4-BE49-F238E27FC236}">
                <a16:creationId xmlns:a16="http://schemas.microsoft.com/office/drawing/2014/main" id="{6C7CF643-4169-327F-7E10-7F2BDB6F435E}"/>
              </a:ext>
            </a:extLst>
          </p:cNvPr>
          <p:cNvSpPr>
            <a:spLocks noGrp="1"/>
          </p:cNvSpPr>
          <p:nvPr>
            <p:ph type="sldNum" sz="quarter" idx="12"/>
          </p:nvPr>
        </p:nvSpPr>
        <p:spPr/>
        <p:txBody>
          <a:bodyPr/>
          <a:lstStyle/>
          <a:p>
            <a:fld id="{B24F5015-3417-4B27-A586-E4CCF4D77832}" type="slidenum">
              <a:rPr lang="en-US" smtClean="0"/>
              <a:t>13</a:t>
            </a:fld>
            <a:endParaRPr lang="en-US" dirty="0"/>
          </a:p>
        </p:txBody>
      </p:sp>
      <p:sp>
        <p:nvSpPr>
          <p:cNvPr id="2" name="Oval 1" descr="circle highlighting either current or prior school entity">
            <a:extLst>
              <a:ext uri="{FF2B5EF4-FFF2-40B4-BE49-F238E27FC236}">
                <a16:creationId xmlns:a16="http://schemas.microsoft.com/office/drawing/2014/main" id="{12197351-0829-E380-A5AD-AD8F627D9B29}"/>
              </a:ext>
            </a:extLst>
          </p:cNvPr>
          <p:cNvSpPr/>
          <p:nvPr/>
        </p:nvSpPr>
        <p:spPr>
          <a:xfrm>
            <a:off x="0" y="1668162"/>
            <a:ext cx="1707292" cy="61783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circle highlighting Keystone diploma">
            <a:extLst>
              <a:ext uri="{FF2B5EF4-FFF2-40B4-BE49-F238E27FC236}">
                <a16:creationId xmlns:a16="http://schemas.microsoft.com/office/drawing/2014/main" id="{3B7676B8-61D8-4239-D158-AE84ACD16879}"/>
              </a:ext>
            </a:extLst>
          </p:cNvPr>
          <p:cNvPicPr>
            <a:picLocks noChangeAspect="1"/>
          </p:cNvPicPr>
          <p:nvPr/>
        </p:nvPicPr>
        <p:blipFill>
          <a:blip r:embed="rId3"/>
          <a:stretch>
            <a:fillRect/>
          </a:stretch>
        </p:blipFill>
        <p:spPr>
          <a:xfrm>
            <a:off x="8436789" y="4190067"/>
            <a:ext cx="1719221" cy="627942"/>
          </a:xfrm>
          <a:prstGeom prst="rect">
            <a:avLst/>
          </a:prstGeom>
        </p:spPr>
      </p:pic>
    </p:spTree>
    <p:extLst>
      <p:ext uri="{BB962C8B-B14F-4D97-AF65-F5344CB8AC3E}">
        <p14:creationId xmlns:p14="http://schemas.microsoft.com/office/powerpoint/2010/main" val="1824412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40FF2-5714-4D47-6DC7-42C8112D07F7}"/>
              </a:ext>
            </a:extLst>
          </p:cNvPr>
          <p:cNvSpPr>
            <a:spLocks noGrp="1"/>
          </p:cNvSpPr>
          <p:nvPr>
            <p:ph type="title"/>
          </p:nvPr>
        </p:nvSpPr>
        <p:spPr/>
        <p:txBody>
          <a:bodyPr/>
          <a:lstStyle/>
          <a:p>
            <a:r>
              <a:rPr lang="en-US" b="1" dirty="0"/>
              <a:t>Act 158 Waivers</a:t>
            </a:r>
          </a:p>
        </p:txBody>
      </p:sp>
      <p:sp>
        <p:nvSpPr>
          <p:cNvPr id="3" name="Content Placeholder 2">
            <a:extLst>
              <a:ext uri="{FF2B5EF4-FFF2-40B4-BE49-F238E27FC236}">
                <a16:creationId xmlns:a16="http://schemas.microsoft.com/office/drawing/2014/main" id="{D6F5AEF5-3CBA-DD0C-BAFA-25B48CCDE24C}"/>
              </a:ext>
            </a:extLst>
          </p:cNvPr>
          <p:cNvSpPr>
            <a:spLocks noGrp="1"/>
          </p:cNvSpPr>
          <p:nvPr>
            <p:ph idx="1"/>
          </p:nvPr>
        </p:nvSpPr>
        <p:spPr/>
        <p:txBody>
          <a:bodyPr>
            <a:normAutofit fontScale="92500" lnSpcReduction="10000"/>
          </a:bodyPr>
          <a:lstStyle/>
          <a:p>
            <a:pPr marL="0" indent="0">
              <a:buNone/>
            </a:pPr>
            <a:r>
              <a:rPr lang="en-US" dirty="0"/>
              <a:t>A waiver granted to a student who has experienced “education instability” should be reported as having been granted due to an “extenuating circumstance”.</a:t>
            </a:r>
          </a:p>
          <a:p>
            <a:r>
              <a:rPr lang="en-US" dirty="0"/>
              <a:t>E.g., family emergency, frequent school transfers, transfer in Grade 12 - whichever is most appropriate to the student. </a:t>
            </a:r>
          </a:p>
          <a:p>
            <a:pPr marL="0" indent="0">
              <a:buNone/>
            </a:pPr>
            <a:endParaRPr lang="en-US" dirty="0"/>
          </a:p>
          <a:p>
            <a:pPr marL="0" indent="0">
              <a:buNone/>
            </a:pPr>
            <a:r>
              <a:rPr lang="en-US" dirty="0"/>
              <a:t>If waivers exceed 5% of a graduating class for </a:t>
            </a:r>
            <a:r>
              <a:rPr lang="en-US" b="1" dirty="0"/>
              <a:t>approved extenuating circumstances</a:t>
            </a:r>
            <a:r>
              <a:rPr lang="en-US" dirty="0"/>
              <a:t>, </a:t>
            </a:r>
            <a:r>
              <a:rPr lang="en-US" u="none" dirty="0"/>
              <a:t>the LEA will </a:t>
            </a:r>
            <a:r>
              <a:rPr lang="en-US" dirty="0"/>
              <a:t>not </a:t>
            </a:r>
            <a:r>
              <a:rPr lang="en-US" u="none" dirty="0"/>
              <a:t>be subject to an improvement plan or audit.</a:t>
            </a:r>
          </a:p>
          <a:p>
            <a:r>
              <a:rPr lang="en-US" u="none" dirty="0"/>
              <a:t>Note, however, that </a:t>
            </a:r>
            <a:r>
              <a:rPr lang="en-US" i="1" u="none" dirty="0"/>
              <a:t>excessive </a:t>
            </a:r>
            <a:r>
              <a:rPr lang="en-US" u="none" dirty="0"/>
              <a:t>use of extenuating circumstances may warrant a </a:t>
            </a:r>
            <a:r>
              <a:rPr lang="en-US" dirty="0"/>
              <a:t>closer</a:t>
            </a:r>
            <a:r>
              <a:rPr lang="en-US" u="none" dirty="0"/>
              <a:t> PDE review.</a:t>
            </a:r>
          </a:p>
        </p:txBody>
      </p:sp>
      <p:sp>
        <p:nvSpPr>
          <p:cNvPr id="4" name="Date Placeholder 3">
            <a:extLst>
              <a:ext uri="{FF2B5EF4-FFF2-40B4-BE49-F238E27FC236}">
                <a16:creationId xmlns:a16="http://schemas.microsoft.com/office/drawing/2014/main" id="{BABB68FA-608A-FFCE-F37E-1C76616ED9FC}"/>
              </a:ext>
            </a:extLst>
          </p:cNvPr>
          <p:cNvSpPr>
            <a:spLocks noGrp="1"/>
          </p:cNvSpPr>
          <p:nvPr>
            <p:ph type="dt" sz="half" idx="10"/>
          </p:nvPr>
        </p:nvSpPr>
        <p:spPr/>
        <p:txBody>
          <a:bodyPr/>
          <a:lstStyle/>
          <a:p>
            <a:fld id="{A1DC029C-5B17-409B-86F2-A65FE5BE79A1}" type="datetime1">
              <a:rPr lang="en-US" smtClean="0"/>
              <a:t>11/4/2022</a:t>
            </a:fld>
            <a:endParaRPr lang="en-US" dirty="0"/>
          </a:p>
        </p:txBody>
      </p:sp>
      <p:sp>
        <p:nvSpPr>
          <p:cNvPr id="5" name="Slide Number Placeholder 4">
            <a:extLst>
              <a:ext uri="{FF2B5EF4-FFF2-40B4-BE49-F238E27FC236}">
                <a16:creationId xmlns:a16="http://schemas.microsoft.com/office/drawing/2014/main" id="{4634DF96-670B-7CE2-D879-CD6B93ECB8F8}"/>
              </a:ext>
            </a:extLst>
          </p:cNvPr>
          <p:cNvSpPr>
            <a:spLocks noGrp="1"/>
          </p:cNvSpPr>
          <p:nvPr>
            <p:ph type="sldNum" sz="quarter" idx="12"/>
          </p:nvPr>
        </p:nvSpPr>
        <p:spPr/>
        <p:txBody>
          <a:bodyPr/>
          <a:lstStyle/>
          <a:p>
            <a:fld id="{B24F5015-3417-4B27-A586-E4CCF4D77832}" type="slidenum">
              <a:rPr lang="en-US" smtClean="0"/>
              <a:t>14</a:t>
            </a:fld>
            <a:endParaRPr lang="en-US" dirty="0"/>
          </a:p>
        </p:txBody>
      </p:sp>
    </p:spTree>
    <p:extLst>
      <p:ext uri="{BB962C8B-B14F-4D97-AF65-F5344CB8AC3E}">
        <p14:creationId xmlns:p14="http://schemas.microsoft.com/office/powerpoint/2010/main" val="41186052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E6007-7EFF-BA9A-EEA1-D4DAFD69EB25}"/>
              </a:ext>
            </a:extLst>
          </p:cNvPr>
          <p:cNvSpPr>
            <a:spLocks noGrp="1"/>
          </p:cNvSpPr>
          <p:nvPr>
            <p:ph type="title"/>
          </p:nvPr>
        </p:nvSpPr>
        <p:spPr/>
        <p:txBody>
          <a:bodyPr/>
          <a:lstStyle/>
          <a:p>
            <a:r>
              <a:rPr lang="en-US" b="1" dirty="0"/>
              <a:t>Frequent Questions</a:t>
            </a:r>
          </a:p>
        </p:txBody>
      </p:sp>
      <p:sp>
        <p:nvSpPr>
          <p:cNvPr id="3" name="Content Placeholder 2">
            <a:extLst>
              <a:ext uri="{FF2B5EF4-FFF2-40B4-BE49-F238E27FC236}">
                <a16:creationId xmlns:a16="http://schemas.microsoft.com/office/drawing/2014/main" id="{FE375292-0B7D-30BE-B8B0-2D09829F2B4F}"/>
              </a:ext>
            </a:extLst>
          </p:cNvPr>
          <p:cNvSpPr>
            <a:spLocks noGrp="1"/>
          </p:cNvSpPr>
          <p:nvPr>
            <p:ph idx="1"/>
          </p:nvPr>
        </p:nvSpPr>
        <p:spPr/>
        <p:txBody>
          <a:bodyPr>
            <a:normAutofit/>
          </a:bodyPr>
          <a:lstStyle/>
          <a:p>
            <a:pPr marL="0" indent="0">
              <a:buNone/>
            </a:pPr>
            <a:r>
              <a:rPr lang="en-US" dirty="0"/>
              <a:t>May placement in AEDY or addiction recovery be considered education instability?</a:t>
            </a:r>
          </a:p>
          <a:p>
            <a:pPr marL="0" indent="0">
              <a:buNone/>
            </a:pPr>
            <a:r>
              <a:rPr lang="en-US" dirty="0"/>
              <a:t>Are students requesting </a:t>
            </a:r>
            <a:r>
              <a:rPr lang="en-US" i="1" dirty="0"/>
              <a:t>Keystone Diplomas</a:t>
            </a:r>
            <a:r>
              <a:rPr lang="en-US" dirty="0"/>
              <a:t> counted as part of the 5% waiver?</a:t>
            </a:r>
          </a:p>
          <a:p>
            <a:pPr marL="0" indent="0">
              <a:buNone/>
            </a:pPr>
            <a:r>
              <a:rPr lang="en-US" dirty="0"/>
              <a:t>Is there a limit to the number or percentage of students within a graduating class who may request a Keystone Diploma?</a:t>
            </a:r>
          </a:p>
          <a:p>
            <a:pPr marL="0" indent="0">
              <a:buNone/>
            </a:pPr>
            <a:r>
              <a:rPr lang="en-US" dirty="0"/>
              <a:t>Is there a limit to the timeframe for which a student may be considered as having experienced education instability?</a:t>
            </a:r>
          </a:p>
          <a:p>
            <a:pPr marL="0" indent="0">
              <a:buNone/>
            </a:pPr>
            <a:endParaRPr lang="en-US" dirty="0"/>
          </a:p>
        </p:txBody>
      </p:sp>
      <p:sp>
        <p:nvSpPr>
          <p:cNvPr id="4" name="Date Placeholder 3">
            <a:extLst>
              <a:ext uri="{FF2B5EF4-FFF2-40B4-BE49-F238E27FC236}">
                <a16:creationId xmlns:a16="http://schemas.microsoft.com/office/drawing/2014/main" id="{A17E5877-C283-30FE-4E79-C6B652A76E84}"/>
              </a:ext>
            </a:extLst>
          </p:cNvPr>
          <p:cNvSpPr>
            <a:spLocks noGrp="1"/>
          </p:cNvSpPr>
          <p:nvPr>
            <p:ph type="dt" sz="half" idx="10"/>
          </p:nvPr>
        </p:nvSpPr>
        <p:spPr/>
        <p:txBody>
          <a:bodyPr/>
          <a:lstStyle/>
          <a:p>
            <a:fld id="{A1DC029C-5B17-409B-86F2-A65FE5BE79A1}" type="datetime1">
              <a:rPr lang="en-US" smtClean="0"/>
              <a:t>11/4/2022</a:t>
            </a:fld>
            <a:endParaRPr lang="en-US" dirty="0"/>
          </a:p>
        </p:txBody>
      </p:sp>
      <p:sp>
        <p:nvSpPr>
          <p:cNvPr id="5" name="Slide Number Placeholder 4">
            <a:extLst>
              <a:ext uri="{FF2B5EF4-FFF2-40B4-BE49-F238E27FC236}">
                <a16:creationId xmlns:a16="http://schemas.microsoft.com/office/drawing/2014/main" id="{8446580D-6C19-CB1A-87A2-82FAA4033A9A}"/>
              </a:ext>
            </a:extLst>
          </p:cNvPr>
          <p:cNvSpPr>
            <a:spLocks noGrp="1"/>
          </p:cNvSpPr>
          <p:nvPr>
            <p:ph type="sldNum" sz="quarter" idx="12"/>
          </p:nvPr>
        </p:nvSpPr>
        <p:spPr/>
        <p:txBody>
          <a:bodyPr/>
          <a:lstStyle/>
          <a:p>
            <a:fld id="{B24F5015-3417-4B27-A586-E4CCF4D77832}" type="slidenum">
              <a:rPr lang="en-US" smtClean="0"/>
              <a:t>15</a:t>
            </a:fld>
            <a:endParaRPr lang="en-US" dirty="0"/>
          </a:p>
        </p:txBody>
      </p:sp>
    </p:spTree>
    <p:extLst>
      <p:ext uri="{BB962C8B-B14F-4D97-AF65-F5344CB8AC3E}">
        <p14:creationId xmlns:p14="http://schemas.microsoft.com/office/powerpoint/2010/main" val="24157563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16931B0-33D2-DF33-52FF-CF6B84CC73A3}"/>
              </a:ext>
            </a:extLst>
          </p:cNvPr>
          <p:cNvSpPr>
            <a:spLocks noGrp="1"/>
          </p:cNvSpPr>
          <p:nvPr>
            <p:ph type="title"/>
          </p:nvPr>
        </p:nvSpPr>
        <p:spPr>
          <a:xfrm>
            <a:off x="609600" y="3642360"/>
            <a:ext cx="10234930" cy="1121568"/>
          </a:xfrm>
        </p:spPr>
        <p:txBody>
          <a:bodyPr>
            <a:normAutofit fontScale="90000"/>
          </a:bodyPr>
          <a:lstStyle/>
          <a:p>
            <a:r>
              <a:rPr lang="en-US" sz="4000" b="1" dirty="0"/>
              <a:t>Act 1 &amp; Grad Req</a:t>
            </a:r>
            <a:br>
              <a:rPr lang="en-US" b="1" dirty="0"/>
            </a:br>
            <a:r>
              <a:rPr lang="en-US" b="1" dirty="0"/>
              <a:t>QUESTIONS</a:t>
            </a:r>
          </a:p>
        </p:txBody>
      </p:sp>
      <p:sp>
        <p:nvSpPr>
          <p:cNvPr id="5" name="Date Placeholder 4">
            <a:extLst>
              <a:ext uri="{FF2B5EF4-FFF2-40B4-BE49-F238E27FC236}">
                <a16:creationId xmlns:a16="http://schemas.microsoft.com/office/drawing/2014/main" id="{1FA259EA-7E2C-A627-D9CC-D2F6E828E320}"/>
              </a:ext>
            </a:extLst>
          </p:cNvPr>
          <p:cNvSpPr>
            <a:spLocks noGrp="1"/>
          </p:cNvSpPr>
          <p:nvPr>
            <p:ph type="dt" sz="half" idx="10"/>
          </p:nvPr>
        </p:nvSpPr>
        <p:spPr/>
        <p:txBody>
          <a:bodyPr/>
          <a:lstStyle/>
          <a:p>
            <a:fld id="{39FB0975-47B6-4BE8-B879-EB115C8840C9}" type="datetime1">
              <a:rPr lang="en-US" smtClean="0"/>
              <a:t>11/4/2022</a:t>
            </a:fld>
            <a:endParaRPr lang="en-US" dirty="0"/>
          </a:p>
        </p:txBody>
      </p:sp>
      <p:sp>
        <p:nvSpPr>
          <p:cNvPr id="6" name="Slide Number Placeholder 5">
            <a:extLst>
              <a:ext uri="{FF2B5EF4-FFF2-40B4-BE49-F238E27FC236}">
                <a16:creationId xmlns:a16="http://schemas.microsoft.com/office/drawing/2014/main" id="{2B5043CD-33BB-1CDD-6099-664FE04855CE}"/>
              </a:ext>
            </a:extLst>
          </p:cNvPr>
          <p:cNvSpPr>
            <a:spLocks noGrp="1"/>
          </p:cNvSpPr>
          <p:nvPr>
            <p:ph type="sldNum" sz="quarter" idx="12"/>
          </p:nvPr>
        </p:nvSpPr>
        <p:spPr/>
        <p:txBody>
          <a:bodyPr/>
          <a:lstStyle/>
          <a:p>
            <a:fld id="{B24F5015-3417-4B27-A586-E4CCF4D77832}" type="slidenum">
              <a:rPr lang="en-US" smtClean="0"/>
              <a:t>16</a:t>
            </a:fld>
            <a:endParaRPr lang="en-US" dirty="0"/>
          </a:p>
        </p:txBody>
      </p:sp>
      <p:pic>
        <p:nvPicPr>
          <p:cNvPr id="3" name="Picture 2" descr="Shape, circle&#10;&#10;Description automatically generated">
            <a:extLst>
              <a:ext uri="{FF2B5EF4-FFF2-40B4-BE49-F238E27FC236}">
                <a16:creationId xmlns:a16="http://schemas.microsoft.com/office/drawing/2014/main" id="{695E56DF-BA74-7B22-F601-6AF49AE12792}"/>
              </a:ext>
            </a:extLst>
          </p:cNvPr>
          <p:cNvPicPr>
            <a:picLocks noChangeAspect="1"/>
          </p:cNvPicPr>
          <p:nvPr/>
        </p:nvPicPr>
        <p:blipFill>
          <a:blip r:embed="rId3">
            <a:alphaModFix amt="40000"/>
            <a:biLevel thresh="75000"/>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650059" y="2593326"/>
            <a:ext cx="7326118" cy="4004944"/>
          </a:xfrm>
          <a:prstGeom prst="rect">
            <a:avLst/>
          </a:prstGeom>
        </p:spPr>
      </p:pic>
    </p:spTree>
    <p:extLst>
      <p:ext uri="{BB962C8B-B14F-4D97-AF65-F5344CB8AC3E}">
        <p14:creationId xmlns:p14="http://schemas.microsoft.com/office/powerpoint/2010/main" val="6166081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4A1AB6F-8392-EB7A-DBC8-DD988452791F}"/>
              </a:ext>
            </a:extLst>
          </p:cNvPr>
          <p:cNvSpPr>
            <a:spLocks noGrp="1"/>
          </p:cNvSpPr>
          <p:nvPr>
            <p:ph type="title"/>
          </p:nvPr>
        </p:nvSpPr>
        <p:spPr/>
        <p:txBody>
          <a:bodyPr/>
          <a:lstStyle/>
          <a:p>
            <a:r>
              <a:rPr lang="en-US" dirty="0"/>
              <a:t>HS Graduation Requirements</a:t>
            </a:r>
          </a:p>
        </p:txBody>
      </p:sp>
      <p:sp>
        <p:nvSpPr>
          <p:cNvPr id="7" name="Text Placeholder 6">
            <a:extLst>
              <a:ext uri="{FF2B5EF4-FFF2-40B4-BE49-F238E27FC236}">
                <a16:creationId xmlns:a16="http://schemas.microsoft.com/office/drawing/2014/main" id="{697E7EC4-66F7-6510-1D3E-AEF500BF93D7}"/>
              </a:ext>
            </a:extLst>
          </p:cNvPr>
          <p:cNvSpPr>
            <a:spLocks noGrp="1"/>
          </p:cNvSpPr>
          <p:nvPr>
            <p:ph type="body" idx="1"/>
          </p:nvPr>
        </p:nvSpPr>
        <p:spPr/>
        <p:txBody>
          <a:bodyPr>
            <a:normAutofit/>
          </a:bodyPr>
          <a:lstStyle/>
          <a:p>
            <a:r>
              <a:rPr lang="en-US" sz="3800" dirty="0"/>
              <a:t>Act 158 Waivers</a:t>
            </a:r>
          </a:p>
        </p:txBody>
      </p:sp>
      <p:sp>
        <p:nvSpPr>
          <p:cNvPr id="4" name="Date Placeholder 3">
            <a:extLst>
              <a:ext uri="{FF2B5EF4-FFF2-40B4-BE49-F238E27FC236}">
                <a16:creationId xmlns:a16="http://schemas.microsoft.com/office/drawing/2014/main" id="{98D8503A-5D93-1E58-14C8-2BF62F81EE18}"/>
              </a:ext>
            </a:extLst>
          </p:cNvPr>
          <p:cNvSpPr>
            <a:spLocks noGrp="1"/>
          </p:cNvSpPr>
          <p:nvPr>
            <p:ph type="dt" sz="half" idx="10"/>
          </p:nvPr>
        </p:nvSpPr>
        <p:spPr/>
        <p:txBody>
          <a:bodyPr/>
          <a:lstStyle/>
          <a:p>
            <a:fld id="{A1DC029C-5B17-409B-86F2-A65FE5BE79A1}" type="datetime1">
              <a:rPr lang="en-US" smtClean="0"/>
              <a:t>11/4/2022</a:t>
            </a:fld>
            <a:endParaRPr lang="en-US" dirty="0"/>
          </a:p>
        </p:txBody>
      </p:sp>
      <p:sp>
        <p:nvSpPr>
          <p:cNvPr id="5" name="Slide Number Placeholder 4">
            <a:extLst>
              <a:ext uri="{FF2B5EF4-FFF2-40B4-BE49-F238E27FC236}">
                <a16:creationId xmlns:a16="http://schemas.microsoft.com/office/drawing/2014/main" id="{D767ADA4-4999-4755-DA99-9812B99F45C9}"/>
              </a:ext>
            </a:extLst>
          </p:cNvPr>
          <p:cNvSpPr>
            <a:spLocks noGrp="1"/>
          </p:cNvSpPr>
          <p:nvPr>
            <p:ph type="sldNum" sz="quarter" idx="12"/>
          </p:nvPr>
        </p:nvSpPr>
        <p:spPr/>
        <p:txBody>
          <a:bodyPr/>
          <a:lstStyle/>
          <a:p>
            <a:fld id="{B24F5015-3417-4B27-A586-E4CCF4D77832}" type="slidenum">
              <a:rPr lang="en-US" smtClean="0"/>
              <a:t>17</a:t>
            </a:fld>
            <a:endParaRPr lang="en-US" dirty="0"/>
          </a:p>
        </p:txBody>
      </p:sp>
    </p:spTree>
    <p:extLst>
      <p:ext uri="{BB962C8B-B14F-4D97-AF65-F5344CB8AC3E}">
        <p14:creationId xmlns:p14="http://schemas.microsoft.com/office/powerpoint/2010/main" val="14731287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90168-A4E9-6529-1384-4E9AD61D7A3E}"/>
              </a:ext>
            </a:extLst>
          </p:cNvPr>
          <p:cNvSpPr>
            <a:spLocks noGrp="1"/>
          </p:cNvSpPr>
          <p:nvPr>
            <p:ph type="title"/>
          </p:nvPr>
        </p:nvSpPr>
        <p:spPr/>
        <p:txBody>
          <a:bodyPr/>
          <a:lstStyle/>
          <a:p>
            <a:r>
              <a:rPr lang="en-US" b="1" dirty="0"/>
              <a:t>WAIVERS</a:t>
            </a:r>
          </a:p>
        </p:txBody>
      </p:sp>
      <p:sp>
        <p:nvSpPr>
          <p:cNvPr id="3" name="Content Placeholder 2">
            <a:extLst>
              <a:ext uri="{FF2B5EF4-FFF2-40B4-BE49-F238E27FC236}">
                <a16:creationId xmlns:a16="http://schemas.microsoft.com/office/drawing/2014/main" id="{7C50ABBB-2DCA-F58F-1EB4-DCBFA17402C5}"/>
              </a:ext>
            </a:extLst>
          </p:cNvPr>
          <p:cNvSpPr>
            <a:spLocks noGrp="1"/>
          </p:cNvSpPr>
          <p:nvPr>
            <p:ph idx="1"/>
          </p:nvPr>
        </p:nvSpPr>
        <p:spPr/>
        <p:txBody>
          <a:bodyPr/>
          <a:lstStyle/>
          <a:p>
            <a:pPr marL="0" indent="0">
              <a:buNone/>
            </a:pPr>
            <a:r>
              <a:rPr lang="en-US" sz="2800" dirty="0"/>
              <a:t>A chief school administrator may waive </a:t>
            </a:r>
            <a:r>
              <a:rPr lang="en-US" sz="2800" i="1" dirty="0"/>
              <a:t>pathway-specific</a:t>
            </a:r>
            <a:r>
              <a:rPr lang="en-US" sz="2800" dirty="0"/>
              <a:t> graduation requirements for a student in Grade 12 </a:t>
            </a:r>
            <a:r>
              <a:rPr lang="en-US" b="1" u="sng" dirty="0"/>
              <a:t>or</a:t>
            </a:r>
            <a:r>
              <a:rPr lang="en-US" sz="2800" b="1" dirty="0"/>
              <a:t> </a:t>
            </a:r>
            <a:r>
              <a:rPr lang="en-US" sz="2800" dirty="0"/>
              <a:t>one who is experiencing extenuating circumstances. </a:t>
            </a:r>
          </a:p>
          <a:p>
            <a:pPr marL="0" indent="0">
              <a:buNone/>
            </a:pPr>
            <a:r>
              <a:rPr lang="en-US" sz="2800" dirty="0"/>
              <a:t>Any student granted a waiver must meet </a:t>
            </a:r>
            <a:r>
              <a:rPr lang="en-US" sz="2800" i="1" dirty="0"/>
              <a:t>locally established, grade-based requirements for each Keystone content area in which the student does not have a numeric or non-numeric Proficient or Advanced.</a:t>
            </a:r>
          </a:p>
          <a:p>
            <a:pPr marL="0" indent="0">
              <a:buNone/>
            </a:pPr>
            <a:r>
              <a:rPr lang="en-US" sz="2800" dirty="0"/>
              <a:t>Waivers should not be granted to more than 5% of a graduating class.</a:t>
            </a:r>
          </a:p>
        </p:txBody>
      </p:sp>
      <p:sp>
        <p:nvSpPr>
          <p:cNvPr id="4" name="Date Placeholder 3">
            <a:extLst>
              <a:ext uri="{FF2B5EF4-FFF2-40B4-BE49-F238E27FC236}">
                <a16:creationId xmlns:a16="http://schemas.microsoft.com/office/drawing/2014/main" id="{005474BC-D10C-2B1E-70E4-F39D4CA0BA43}"/>
              </a:ext>
            </a:extLst>
          </p:cNvPr>
          <p:cNvSpPr>
            <a:spLocks noGrp="1"/>
          </p:cNvSpPr>
          <p:nvPr>
            <p:ph type="dt" sz="half" idx="10"/>
          </p:nvPr>
        </p:nvSpPr>
        <p:spPr/>
        <p:txBody>
          <a:bodyPr/>
          <a:lstStyle/>
          <a:p>
            <a:fld id="{A1DC029C-5B17-409B-86F2-A65FE5BE79A1}" type="datetime1">
              <a:rPr lang="en-US" smtClean="0"/>
              <a:t>11/4/2022</a:t>
            </a:fld>
            <a:endParaRPr lang="en-US" dirty="0"/>
          </a:p>
        </p:txBody>
      </p:sp>
      <p:sp>
        <p:nvSpPr>
          <p:cNvPr id="5" name="Slide Number Placeholder 4">
            <a:extLst>
              <a:ext uri="{FF2B5EF4-FFF2-40B4-BE49-F238E27FC236}">
                <a16:creationId xmlns:a16="http://schemas.microsoft.com/office/drawing/2014/main" id="{A1B6085B-C85C-5588-A1B6-2F35E871CE3C}"/>
              </a:ext>
            </a:extLst>
          </p:cNvPr>
          <p:cNvSpPr>
            <a:spLocks noGrp="1"/>
          </p:cNvSpPr>
          <p:nvPr>
            <p:ph type="sldNum" sz="quarter" idx="12"/>
          </p:nvPr>
        </p:nvSpPr>
        <p:spPr/>
        <p:txBody>
          <a:bodyPr/>
          <a:lstStyle/>
          <a:p>
            <a:fld id="{B24F5015-3417-4B27-A586-E4CCF4D77832}" type="slidenum">
              <a:rPr lang="en-US" smtClean="0"/>
              <a:t>18</a:t>
            </a:fld>
            <a:endParaRPr lang="en-US" dirty="0"/>
          </a:p>
        </p:txBody>
      </p:sp>
    </p:spTree>
    <p:extLst>
      <p:ext uri="{BB962C8B-B14F-4D97-AF65-F5344CB8AC3E}">
        <p14:creationId xmlns:p14="http://schemas.microsoft.com/office/powerpoint/2010/main" val="41983314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3A156-3536-4A2A-9611-C48CE5FE71AF}"/>
              </a:ext>
            </a:extLst>
          </p:cNvPr>
          <p:cNvSpPr>
            <a:spLocks noGrp="1"/>
          </p:cNvSpPr>
          <p:nvPr>
            <p:ph type="title"/>
          </p:nvPr>
        </p:nvSpPr>
        <p:spPr>
          <a:xfrm>
            <a:off x="838200" y="638085"/>
            <a:ext cx="10515600" cy="1325563"/>
          </a:xfrm>
        </p:spPr>
        <p:txBody>
          <a:bodyPr/>
          <a:lstStyle/>
          <a:p>
            <a:r>
              <a:rPr lang="en-US" b="1" dirty="0"/>
              <a:t>EXTENUATING CIRCUMSTANCES</a:t>
            </a:r>
          </a:p>
        </p:txBody>
      </p:sp>
      <p:sp>
        <p:nvSpPr>
          <p:cNvPr id="3" name="Content Placeholder 2">
            <a:extLst>
              <a:ext uri="{FF2B5EF4-FFF2-40B4-BE49-F238E27FC236}">
                <a16:creationId xmlns:a16="http://schemas.microsoft.com/office/drawing/2014/main" id="{5F3141ED-69D4-B57E-7B02-FAE6FD4806AB}"/>
              </a:ext>
            </a:extLst>
          </p:cNvPr>
          <p:cNvSpPr>
            <a:spLocks noGrp="1"/>
          </p:cNvSpPr>
          <p:nvPr>
            <p:ph idx="1"/>
          </p:nvPr>
        </p:nvSpPr>
        <p:spPr/>
        <p:txBody>
          <a:bodyPr/>
          <a:lstStyle/>
          <a:p>
            <a:r>
              <a:rPr lang="en-US" dirty="0"/>
              <a:t>Serious illness</a:t>
            </a:r>
          </a:p>
          <a:p>
            <a:r>
              <a:rPr lang="en-US" dirty="0"/>
              <a:t>Death in the student’s immediate family</a:t>
            </a:r>
          </a:p>
          <a:p>
            <a:r>
              <a:rPr lang="en-US" dirty="0"/>
              <a:t>Family emergency</a:t>
            </a:r>
          </a:p>
          <a:p>
            <a:r>
              <a:rPr lang="en-US" dirty="0"/>
              <a:t>Frequent school transfers </a:t>
            </a:r>
          </a:p>
          <a:p>
            <a:r>
              <a:rPr lang="en-US" dirty="0"/>
              <a:t>Transfer from an out-of-state school in grade 12</a:t>
            </a:r>
          </a:p>
          <a:p>
            <a:pPr marL="0" indent="0">
              <a:buNone/>
            </a:pPr>
            <a:endParaRPr lang="en-US" dirty="0"/>
          </a:p>
          <a:p>
            <a:pPr marL="0" indent="0">
              <a:buNone/>
            </a:pPr>
            <a:r>
              <a:rPr lang="en-US" b="1" dirty="0"/>
              <a:t>+</a:t>
            </a:r>
            <a:r>
              <a:rPr lang="en-US" dirty="0"/>
              <a:t> COVID-19 pandemic </a:t>
            </a:r>
            <a:r>
              <a:rPr lang="en-US" i="1" dirty="0"/>
              <a:t>(for students in the graduating classes of 2023, </a:t>
            </a:r>
            <a:r>
              <a:rPr lang="en-US" b="1" i="1" dirty="0"/>
              <a:t>2024, and 2025 </a:t>
            </a:r>
            <a:r>
              <a:rPr lang="en-US" i="1" dirty="0"/>
              <a:t>only)</a:t>
            </a:r>
          </a:p>
        </p:txBody>
      </p:sp>
      <p:sp>
        <p:nvSpPr>
          <p:cNvPr id="4" name="Date Placeholder 3">
            <a:extLst>
              <a:ext uri="{FF2B5EF4-FFF2-40B4-BE49-F238E27FC236}">
                <a16:creationId xmlns:a16="http://schemas.microsoft.com/office/drawing/2014/main" id="{CC6248A6-4A07-CD0D-52A2-ED51C1F673CE}"/>
              </a:ext>
            </a:extLst>
          </p:cNvPr>
          <p:cNvSpPr>
            <a:spLocks noGrp="1"/>
          </p:cNvSpPr>
          <p:nvPr>
            <p:ph type="dt" sz="half" idx="10"/>
          </p:nvPr>
        </p:nvSpPr>
        <p:spPr/>
        <p:txBody>
          <a:bodyPr/>
          <a:lstStyle/>
          <a:p>
            <a:fld id="{A1DC029C-5B17-409B-86F2-A65FE5BE79A1}" type="datetime1">
              <a:rPr lang="en-US" smtClean="0"/>
              <a:t>11/4/2022</a:t>
            </a:fld>
            <a:endParaRPr lang="en-US" dirty="0"/>
          </a:p>
        </p:txBody>
      </p:sp>
      <p:sp>
        <p:nvSpPr>
          <p:cNvPr id="5" name="Slide Number Placeholder 4">
            <a:extLst>
              <a:ext uri="{FF2B5EF4-FFF2-40B4-BE49-F238E27FC236}">
                <a16:creationId xmlns:a16="http://schemas.microsoft.com/office/drawing/2014/main" id="{647D5C16-8B03-43EA-1955-4351ACDF22B3}"/>
              </a:ext>
            </a:extLst>
          </p:cNvPr>
          <p:cNvSpPr>
            <a:spLocks noGrp="1"/>
          </p:cNvSpPr>
          <p:nvPr>
            <p:ph type="sldNum" sz="quarter" idx="12"/>
          </p:nvPr>
        </p:nvSpPr>
        <p:spPr/>
        <p:txBody>
          <a:bodyPr/>
          <a:lstStyle/>
          <a:p>
            <a:fld id="{B24F5015-3417-4B27-A586-E4CCF4D77832}" type="slidenum">
              <a:rPr lang="en-US" smtClean="0"/>
              <a:t>19</a:t>
            </a:fld>
            <a:endParaRPr lang="en-US" dirty="0"/>
          </a:p>
        </p:txBody>
      </p:sp>
    </p:spTree>
    <p:extLst>
      <p:ext uri="{BB962C8B-B14F-4D97-AF65-F5344CB8AC3E}">
        <p14:creationId xmlns:p14="http://schemas.microsoft.com/office/powerpoint/2010/main" val="3798017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b="1" dirty="0"/>
              <a:t>TODAY’S TOPICS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85000" lnSpcReduction="20000"/>
          </a:bodyPr>
          <a:lstStyle/>
          <a:p>
            <a:pPr marL="0" indent="0">
              <a:buNone/>
            </a:pPr>
            <a:r>
              <a:rPr lang="en-US" sz="2100" b="1" dirty="0"/>
              <a:t>IEPs &amp; HS Graduation Requirement</a:t>
            </a:r>
            <a:r>
              <a:rPr lang="en-US" sz="2100" dirty="0"/>
              <a:t>s</a:t>
            </a:r>
          </a:p>
          <a:p>
            <a:pPr lvl="1"/>
            <a:r>
              <a:rPr lang="en-US" sz="2100" dirty="0"/>
              <a:t>Title 22 Chapter 4.24(d)</a:t>
            </a:r>
          </a:p>
          <a:p>
            <a:pPr lvl="1"/>
            <a:r>
              <a:rPr lang="en-US" sz="2100" dirty="0"/>
              <a:t>Successful Completion of a Special Education Program</a:t>
            </a:r>
          </a:p>
          <a:p>
            <a:pPr lvl="1"/>
            <a:r>
              <a:rPr lang="en-US" sz="2100" dirty="0"/>
              <a:t>Doesn’t Meet Requirements (by Design)</a:t>
            </a:r>
          </a:p>
          <a:p>
            <a:pPr lvl="1"/>
            <a:r>
              <a:rPr lang="en-US" sz="2100" dirty="0"/>
              <a:t>Q&amp;A</a:t>
            </a:r>
          </a:p>
          <a:p>
            <a:pPr marL="0" indent="0">
              <a:buNone/>
            </a:pPr>
            <a:r>
              <a:rPr lang="en-US" sz="2100" b="1" dirty="0"/>
              <a:t>Act 1 Options</a:t>
            </a:r>
          </a:p>
          <a:p>
            <a:pPr lvl="1"/>
            <a:r>
              <a:rPr lang="en-US" sz="2100" dirty="0"/>
              <a:t>Education Instability</a:t>
            </a:r>
          </a:p>
          <a:p>
            <a:pPr lvl="1"/>
            <a:r>
              <a:rPr lang="en-US" sz="2100" dirty="0"/>
              <a:t>Coursework: Application and Accommodation</a:t>
            </a:r>
          </a:p>
          <a:p>
            <a:pPr lvl="1"/>
            <a:r>
              <a:rPr lang="en-US" sz="2100" dirty="0"/>
              <a:t>Additional Avenues</a:t>
            </a:r>
          </a:p>
          <a:p>
            <a:pPr lvl="1"/>
            <a:r>
              <a:rPr lang="en-US" sz="2100" dirty="0"/>
              <a:t>Graduating Students</a:t>
            </a:r>
          </a:p>
          <a:p>
            <a:pPr lvl="1"/>
            <a:r>
              <a:rPr lang="en-US" sz="2100" dirty="0"/>
              <a:t>Q&amp;A</a:t>
            </a:r>
          </a:p>
          <a:p>
            <a:pPr marL="0" indent="0">
              <a:buNone/>
            </a:pPr>
            <a:r>
              <a:rPr lang="en-US" sz="2100" b="1" dirty="0"/>
              <a:t>Act 158 Waiver</a:t>
            </a:r>
          </a:p>
          <a:p>
            <a:pPr lvl="1"/>
            <a:r>
              <a:rPr lang="en-US" sz="2100" dirty="0"/>
              <a:t>Requirements</a:t>
            </a:r>
          </a:p>
          <a:p>
            <a:pPr lvl="1"/>
            <a:r>
              <a:rPr lang="en-US" sz="2100" dirty="0"/>
              <a:t>Approved Extenuating Circumstances</a:t>
            </a:r>
          </a:p>
          <a:p>
            <a:pPr lvl="1"/>
            <a:r>
              <a:rPr lang="en-US" sz="2100" dirty="0"/>
              <a:t>Excessive Granting</a:t>
            </a:r>
          </a:p>
          <a:p>
            <a:pPr lvl="1"/>
            <a:r>
              <a:rPr lang="en-US" sz="2100" dirty="0"/>
              <a:t>Q&amp;A</a:t>
            </a:r>
          </a:p>
        </p:txBody>
      </p:sp>
      <p:sp>
        <p:nvSpPr>
          <p:cNvPr id="4" name="Date Placeholder 3">
            <a:extLst>
              <a:ext uri="{FF2B5EF4-FFF2-40B4-BE49-F238E27FC236}">
                <a16:creationId xmlns:a16="http://schemas.microsoft.com/office/drawing/2014/main" id="{91AD2738-7264-8727-FBEB-21C545446651}"/>
              </a:ext>
            </a:extLst>
          </p:cNvPr>
          <p:cNvSpPr>
            <a:spLocks noGrp="1"/>
          </p:cNvSpPr>
          <p:nvPr>
            <p:ph type="dt" sz="half" idx="10"/>
          </p:nvPr>
        </p:nvSpPr>
        <p:spPr/>
        <p:txBody>
          <a:bodyPr/>
          <a:lstStyle/>
          <a:p>
            <a:fld id="{01DB9E94-833B-45AC-8A0E-41B549F95FE2}" type="datetime1">
              <a:rPr lang="en-US" smtClean="0"/>
              <a:t>11/4/2022</a:t>
            </a:fld>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a:t>
            </a:fld>
            <a:endParaRPr lang="en-US" dirty="0"/>
          </a:p>
        </p:txBody>
      </p:sp>
    </p:spTree>
    <p:extLst>
      <p:ext uri="{BB962C8B-B14F-4D97-AF65-F5344CB8AC3E}">
        <p14:creationId xmlns:p14="http://schemas.microsoft.com/office/powerpoint/2010/main" val="1141317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5ED9C-72F7-8F57-27D3-A4C4ADB42A5B}"/>
              </a:ext>
            </a:extLst>
          </p:cNvPr>
          <p:cNvSpPr>
            <a:spLocks noGrp="1"/>
          </p:cNvSpPr>
          <p:nvPr>
            <p:ph type="title"/>
          </p:nvPr>
        </p:nvSpPr>
        <p:spPr/>
        <p:txBody>
          <a:bodyPr/>
          <a:lstStyle/>
          <a:p>
            <a:r>
              <a:rPr lang="en-US" b="1" dirty="0"/>
              <a:t>EXCESSIVE WAIVERS (&gt;5%)</a:t>
            </a:r>
          </a:p>
        </p:txBody>
      </p:sp>
      <p:sp>
        <p:nvSpPr>
          <p:cNvPr id="3" name="Content Placeholder 2">
            <a:extLst>
              <a:ext uri="{FF2B5EF4-FFF2-40B4-BE49-F238E27FC236}">
                <a16:creationId xmlns:a16="http://schemas.microsoft.com/office/drawing/2014/main" id="{785565F2-2AE0-032C-4476-AA389EC0ED57}"/>
              </a:ext>
            </a:extLst>
          </p:cNvPr>
          <p:cNvSpPr>
            <a:spLocks noGrp="1"/>
          </p:cNvSpPr>
          <p:nvPr>
            <p:ph idx="1"/>
          </p:nvPr>
        </p:nvSpPr>
        <p:spPr/>
        <p:txBody>
          <a:bodyPr>
            <a:normAutofit/>
          </a:bodyPr>
          <a:lstStyle/>
          <a:p>
            <a:pPr marL="0" indent="0">
              <a:buNone/>
            </a:pPr>
            <a:r>
              <a:rPr lang="en-US" dirty="0"/>
              <a:t>The FRCPP Grad Report will calculate the percentage of waivers granted to the graduating class.</a:t>
            </a:r>
          </a:p>
          <a:p>
            <a:r>
              <a:rPr lang="en-US" dirty="0"/>
              <a:t>Where waivers &gt;5% for reasons </a:t>
            </a:r>
            <a:r>
              <a:rPr lang="en-US" b="1" dirty="0"/>
              <a:t>other than</a:t>
            </a:r>
            <a:r>
              <a:rPr lang="en-US" dirty="0"/>
              <a:t> legislated or State Board of Education-approved </a:t>
            </a:r>
            <a:r>
              <a:rPr lang="en-US" b="1" dirty="0"/>
              <a:t>extenuating circumstances</a:t>
            </a:r>
            <a:r>
              <a:rPr lang="en-US" dirty="0"/>
              <a:t>, the LEA must complete an improvement section before submitting the Grad Report.</a:t>
            </a:r>
          </a:p>
          <a:p>
            <a:r>
              <a:rPr lang="en-US" dirty="0"/>
              <a:t>When the improvement section must be completed for two consecutive years/reports, the LEA will also be audited and required to prepare a 3-yr corrective action plan.</a:t>
            </a:r>
          </a:p>
        </p:txBody>
      </p:sp>
      <p:sp>
        <p:nvSpPr>
          <p:cNvPr id="4" name="Date Placeholder 3">
            <a:extLst>
              <a:ext uri="{FF2B5EF4-FFF2-40B4-BE49-F238E27FC236}">
                <a16:creationId xmlns:a16="http://schemas.microsoft.com/office/drawing/2014/main" id="{784CA76B-6702-FE14-7A6C-FCD3648410E4}"/>
              </a:ext>
            </a:extLst>
          </p:cNvPr>
          <p:cNvSpPr>
            <a:spLocks noGrp="1"/>
          </p:cNvSpPr>
          <p:nvPr>
            <p:ph type="dt" sz="half" idx="10"/>
          </p:nvPr>
        </p:nvSpPr>
        <p:spPr/>
        <p:txBody>
          <a:bodyPr/>
          <a:lstStyle/>
          <a:p>
            <a:fld id="{A1DC029C-5B17-409B-86F2-A65FE5BE79A1}" type="datetime1">
              <a:rPr lang="en-US" smtClean="0"/>
              <a:t>11/4/2022</a:t>
            </a:fld>
            <a:endParaRPr lang="en-US" dirty="0"/>
          </a:p>
        </p:txBody>
      </p:sp>
      <p:sp>
        <p:nvSpPr>
          <p:cNvPr id="5" name="Slide Number Placeholder 4">
            <a:extLst>
              <a:ext uri="{FF2B5EF4-FFF2-40B4-BE49-F238E27FC236}">
                <a16:creationId xmlns:a16="http://schemas.microsoft.com/office/drawing/2014/main" id="{802AB153-C481-64D9-DAD9-C3265C11CF29}"/>
              </a:ext>
            </a:extLst>
          </p:cNvPr>
          <p:cNvSpPr>
            <a:spLocks noGrp="1"/>
          </p:cNvSpPr>
          <p:nvPr>
            <p:ph type="sldNum" sz="quarter" idx="12"/>
          </p:nvPr>
        </p:nvSpPr>
        <p:spPr/>
        <p:txBody>
          <a:bodyPr/>
          <a:lstStyle/>
          <a:p>
            <a:fld id="{B24F5015-3417-4B27-A586-E4CCF4D77832}" type="slidenum">
              <a:rPr lang="en-US" smtClean="0"/>
              <a:t>20</a:t>
            </a:fld>
            <a:endParaRPr lang="en-US" dirty="0"/>
          </a:p>
        </p:txBody>
      </p:sp>
    </p:spTree>
    <p:extLst>
      <p:ext uri="{BB962C8B-B14F-4D97-AF65-F5344CB8AC3E}">
        <p14:creationId xmlns:p14="http://schemas.microsoft.com/office/powerpoint/2010/main" val="12485780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2FC98-1B16-0C1A-1F6F-6539DDBA9E78}"/>
              </a:ext>
            </a:extLst>
          </p:cNvPr>
          <p:cNvSpPr>
            <a:spLocks noGrp="1"/>
          </p:cNvSpPr>
          <p:nvPr>
            <p:ph type="title"/>
          </p:nvPr>
        </p:nvSpPr>
        <p:spPr/>
        <p:txBody>
          <a:bodyPr/>
          <a:lstStyle/>
          <a:p>
            <a:r>
              <a:rPr lang="en-US" b="1" dirty="0"/>
              <a:t>Has the student…</a:t>
            </a:r>
          </a:p>
        </p:txBody>
      </p:sp>
      <p:graphicFrame>
        <p:nvGraphicFramePr>
          <p:cNvPr id="6" name="Content Placeholder 5">
            <a:extLst>
              <a:ext uri="{FF2B5EF4-FFF2-40B4-BE49-F238E27FC236}">
                <a16:creationId xmlns:a16="http://schemas.microsoft.com/office/drawing/2014/main" id="{16BC3944-90BF-1F39-AF1B-8196097B3D83}"/>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1147538960"/>
              </p:ext>
            </p:extLst>
          </p:nvPr>
        </p:nvGraphicFramePr>
        <p:xfrm>
          <a:off x="838200" y="1847850"/>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F03ABB8B-A239-AD07-B5CF-AC4E52854F4A}"/>
              </a:ext>
            </a:extLst>
          </p:cNvPr>
          <p:cNvSpPr>
            <a:spLocks noGrp="1"/>
          </p:cNvSpPr>
          <p:nvPr>
            <p:ph type="dt" sz="half" idx="10"/>
          </p:nvPr>
        </p:nvSpPr>
        <p:spPr/>
        <p:txBody>
          <a:bodyPr/>
          <a:lstStyle/>
          <a:p>
            <a:fld id="{A1DC029C-5B17-409B-86F2-A65FE5BE79A1}" type="datetime1">
              <a:rPr lang="en-US" smtClean="0"/>
              <a:t>11/4/2022</a:t>
            </a:fld>
            <a:endParaRPr lang="en-US" dirty="0"/>
          </a:p>
        </p:txBody>
      </p:sp>
      <p:sp>
        <p:nvSpPr>
          <p:cNvPr id="5" name="Slide Number Placeholder 4">
            <a:extLst>
              <a:ext uri="{FF2B5EF4-FFF2-40B4-BE49-F238E27FC236}">
                <a16:creationId xmlns:a16="http://schemas.microsoft.com/office/drawing/2014/main" id="{99573882-BCDB-26B5-7F50-8DD917C422D4}"/>
              </a:ext>
            </a:extLst>
          </p:cNvPr>
          <p:cNvSpPr>
            <a:spLocks noGrp="1"/>
          </p:cNvSpPr>
          <p:nvPr>
            <p:ph type="sldNum" sz="quarter" idx="12"/>
          </p:nvPr>
        </p:nvSpPr>
        <p:spPr/>
        <p:txBody>
          <a:bodyPr/>
          <a:lstStyle/>
          <a:p>
            <a:fld id="{B24F5015-3417-4B27-A586-E4CCF4D77832}" type="slidenum">
              <a:rPr lang="en-US" smtClean="0"/>
              <a:t>21</a:t>
            </a:fld>
            <a:endParaRPr lang="en-US" dirty="0"/>
          </a:p>
        </p:txBody>
      </p:sp>
    </p:spTree>
    <p:extLst>
      <p:ext uri="{BB962C8B-B14F-4D97-AF65-F5344CB8AC3E}">
        <p14:creationId xmlns:p14="http://schemas.microsoft.com/office/powerpoint/2010/main" val="15070525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16931B0-33D2-DF33-52FF-CF6B84CC73A3}"/>
              </a:ext>
            </a:extLst>
          </p:cNvPr>
          <p:cNvSpPr>
            <a:spLocks noGrp="1"/>
          </p:cNvSpPr>
          <p:nvPr>
            <p:ph type="title"/>
          </p:nvPr>
        </p:nvSpPr>
        <p:spPr>
          <a:xfrm>
            <a:off x="523101" y="3877143"/>
            <a:ext cx="10234930" cy="1121568"/>
          </a:xfrm>
        </p:spPr>
        <p:txBody>
          <a:bodyPr>
            <a:normAutofit fontScale="90000"/>
          </a:bodyPr>
          <a:lstStyle/>
          <a:p>
            <a:r>
              <a:rPr lang="en-US" sz="4000" b="1" dirty="0"/>
              <a:t>Waiver &amp; Grad Req</a:t>
            </a:r>
            <a:br>
              <a:rPr lang="en-US" b="1" dirty="0"/>
            </a:br>
            <a:r>
              <a:rPr lang="en-US" b="1" dirty="0"/>
              <a:t>QUESTIONS</a:t>
            </a:r>
          </a:p>
        </p:txBody>
      </p:sp>
      <p:sp>
        <p:nvSpPr>
          <p:cNvPr id="5" name="Date Placeholder 4">
            <a:extLst>
              <a:ext uri="{FF2B5EF4-FFF2-40B4-BE49-F238E27FC236}">
                <a16:creationId xmlns:a16="http://schemas.microsoft.com/office/drawing/2014/main" id="{1FA259EA-7E2C-A627-D9CC-D2F6E828E320}"/>
              </a:ext>
            </a:extLst>
          </p:cNvPr>
          <p:cNvSpPr>
            <a:spLocks noGrp="1"/>
          </p:cNvSpPr>
          <p:nvPr>
            <p:ph type="dt" sz="half" idx="10"/>
          </p:nvPr>
        </p:nvSpPr>
        <p:spPr/>
        <p:txBody>
          <a:bodyPr/>
          <a:lstStyle/>
          <a:p>
            <a:fld id="{39FB0975-47B6-4BE8-B879-EB115C8840C9}" type="datetime1">
              <a:rPr lang="en-US" smtClean="0"/>
              <a:t>11/4/2022</a:t>
            </a:fld>
            <a:endParaRPr lang="en-US" dirty="0"/>
          </a:p>
        </p:txBody>
      </p:sp>
      <p:sp>
        <p:nvSpPr>
          <p:cNvPr id="6" name="Slide Number Placeholder 5">
            <a:extLst>
              <a:ext uri="{FF2B5EF4-FFF2-40B4-BE49-F238E27FC236}">
                <a16:creationId xmlns:a16="http://schemas.microsoft.com/office/drawing/2014/main" id="{2B5043CD-33BB-1CDD-6099-664FE04855CE}"/>
              </a:ext>
            </a:extLst>
          </p:cNvPr>
          <p:cNvSpPr>
            <a:spLocks noGrp="1"/>
          </p:cNvSpPr>
          <p:nvPr>
            <p:ph type="sldNum" sz="quarter" idx="12"/>
          </p:nvPr>
        </p:nvSpPr>
        <p:spPr/>
        <p:txBody>
          <a:bodyPr/>
          <a:lstStyle/>
          <a:p>
            <a:fld id="{B24F5015-3417-4B27-A586-E4CCF4D77832}" type="slidenum">
              <a:rPr lang="en-US" smtClean="0"/>
              <a:t>22</a:t>
            </a:fld>
            <a:endParaRPr lang="en-US" dirty="0"/>
          </a:p>
        </p:txBody>
      </p:sp>
      <p:pic>
        <p:nvPicPr>
          <p:cNvPr id="3" name="Picture 2">
            <a:extLst>
              <a:ext uri="{FF2B5EF4-FFF2-40B4-BE49-F238E27FC236}">
                <a16:creationId xmlns:a16="http://schemas.microsoft.com/office/drawing/2014/main" id="{695E56DF-BA74-7B22-F601-6AF49AE12792}"/>
              </a:ext>
              <a:ext uri="{C183D7F6-B498-43B3-948B-1728B52AA6E4}">
                <adec:decorative xmlns:adec="http://schemas.microsoft.com/office/drawing/2017/decorative" val="1"/>
              </a:ext>
            </a:extLst>
          </p:cNvPr>
          <p:cNvPicPr>
            <a:picLocks noChangeAspect="1"/>
          </p:cNvPicPr>
          <p:nvPr/>
        </p:nvPicPr>
        <p:blipFill>
          <a:blip r:embed="rId3">
            <a:alphaModFix amt="40000"/>
            <a:biLevel thresh="75000"/>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650059" y="2593326"/>
            <a:ext cx="7326118" cy="4004944"/>
          </a:xfrm>
          <a:prstGeom prst="rect">
            <a:avLst/>
          </a:prstGeom>
        </p:spPr>
      </p:pic>
    </p:spTree>
    <p:extLst>
      <p:ext uri="{BB962C8B-B14F-4D97-AF65-F5344CB8AC3E}">
        <p14:creationId xmlns:p14="http://schemas.microsoft.com/office/powerpoint/2010/main" val="30974197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0F1CB-58F4-1455-A858-EBB04BC2E6EE}"/>
              </a:ext>
            </a:extLst>
          </p:cNvPr>
          <p:cNvSpPr>
            <a:spLocks noGrp="1"/>
          </p:cNvSpPr>
          <p:nvPr>
            <p:ph type="title"/>
          </p:nvPr>
        </p:nvSpPr>
        <p:spPr/>
        <p:txBody>
          <a:bodyPr/>
          <a:lstStyle/>
          <a:p>
            <a:r>
              <a:rPr lang="en-US" b="1" dirty="0"/>
              <a:t>INFORMATION</a:t>
            </a:r>
          </a:p>
        </p:txBody>
      </p:sp>
      <p:sp>
        <p:nvSpPr>
          <p:cNvPr id="4" name="Text Placeholder 3">
            <a:extLst>
              <a:ext uri="{FF2B5EF4-FFF2-40B4-BE49-F238E27FC236}">
                <a16:creationId xmlns:a16="http://schemas.microsoft.com/office/drawing/2014/main" id="{B441C97C-516D-9313-44CF-F1BF4C9788E0}"/>
              </a:ext>
            </a:extLst>
          </p:cNvPr>
          <p:cNvSpPr>
            <a:spLocks noGrp="1"/>
          </p:cNvSpPr>
          <p:nvPr>
            <p:ph type="body" sz="half" idx="2"/>
          </p:nvPr>
        </p:nvSpPr>
        <p:spPr/>
        <p:txBody>
          <a:bodyPr/>
          <a:lstStyle/>
          <a:p>
            <a:endParaRPr lang="en-US" i="1" dirty="0"/>
          </a:p>
          <a:p>
            <a:r>
              <a:rPr lang="en-US" i="1" dirty="0"/>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 </a:t>
            </a:r>
          </a:p>
        </p:txBody>
      </p:sp>
      <p:sp>
        <p:nvSpPr>
          <p:cNvPr id="3" name="Content Placeholder 2">
            <a:extLst>
              <a:ext uri="{FF2B5EF4-FFF2-40B4-BE49-F238E27FC236}">
                <a16:creationId xmlns:a16="http://schemas.microsoft.com/office/drawing/2014/main" id="{D2FD3F02-B92A-4332-E1E7-E95F82B4916D}"/>
              </a:ext>
            </a:extLst>
          </p:cNvPr>
          <p:cNvSpPr>
            <a:spLocks noGrp="1"/>
          </p:cNvSpPr>
          <p:nvPr>
            <p:ph idx="1"/>
          </p:nvPr>
        </p:nvSpPr>
        <p:spPr>
          <a:xfrm>
            <a:off x="5183188" y="1186205"/>
            <a:ext cx="6172200" cy="5368925"/>
          </a:xfrm>
        </p:spPr>
        <p:txBody>
          <a:bodyPr>
            <a:normAutofit fontScale="77500" lnSpcReduction="20000"/>
          </a:bodyPr>
          <a:lstStyle/>
          <a:p>
            <a:pPr marL="0" indent="0">
              <a:buNone/>
            </a:pPr>
            <a:r>
              <a:rPr lang="en-US" sz="2400" b="1" dirty="0"/>
              <a:t>TRAINING SCHEDULE (SAS) </a:t>
            </a:r>
          </a:p>
          <a:p>
            <a:pPr marL="0" indent="0">
              <a:buNone/>
            </a:pPr>
            <a:r>
              <a:rPr lang="en-US" sz="2400" u="sng" dirty="0"/>
              <a:t>Tuesdays 11am - noon</a:t>
            </a:r>
          </a:p>
          <a:p>
            <a:pPr marL="0" indent="0">
              <a:buNone/>
            </a:pPr>
            <a:r>
              <a:rPr lang="en-US" sz="2000" i="1" dirty="0"/>
              <a:t>October 18: Keystone Scores &amp; LEGBR</a:t>
            </a:r>
          </a:p>
          <a:p>
            <a:pPr marL="0" indent="0">
              <a:buNone/>
            </a:pPr>
            <a:r>
              <a:rPr lang="en-US" sz="2000" i="1" dirty="0"/>
              <a:t>October 25: IEPs, Act 1, Act 158 Waivers</a:t>
            </a:r>
          </a:p>
          <a:p>
            <a:pPr marL="0" indent="0">
              <a:buNone/>
            </a:pPr>
            <a:r>
              <a:rPr lang="en-US" sz="2000" i="1" dirty="0"/>
              <a:t>November 1: Alternative &amp; Evidence-Based Pathways</a:t>
            </a:r>
          </a:p>
          <a:p>
            <a:pPr marL="0" indent="0">
              <a:buNone/>
            </a:pPr>
            <a:r>
              <a:rPr lang="en-US" sz="2000" i="1" dirty="0"/>
              <a:t>November 8: CTE Concentrator Pathway &amp; Other WBL Criteria</a:t>
            </a:r>
          </a:p>
          <a:p>
            <a:pPr marL="0" indent="0">
              <a:buNone/>
            </a:pPr>
            <a:r>
              <a:rPr lang="en-US" sz="2000" i="1" dirty="0"/>
              <a:t>November 15: FAQs</a:t>
            </a:r>
          </a:p>
          <a:p>
            <a:pPr marL="0" indent="0">
              <a:buNone/>
            </a:pPr>
            <a:r>
              <a:rPr lang="en-US" sz="2000" i="1" dirty="0"/>
              <a:t>December 13: The Tracking Tool</a:t>
            </a:r>
          </a:p>
          <a:p>
            <a:pPr marL="0" indent="0">
              <a:buNone/>
            </a:pPr>
            <a:r>
              <a:rPr lang="en-US" sz="2000" i="1" dirty="0"/>
              <a:t>January 10: The Grad Report</a:t>
            </a:r>
          </a:p>
          <a:p>
            <a:pPr marL="0" indent="0">
              <a:buNone/>
            </a:pPr>
            <a:endParaRPr lang="en-US" sz="1000" dirty="0">
              <a:solidFill>
                <a:srgbClr val="0563C1"/>
              </a:solidFill>
            </a:endParaRPr>
          </a:p>
          <a:p>
            <a:pPr marL="0" indent="0">
              <a:buNone/>
            </a:pPr>
            <a:r>
              <a:rPr lang="en-US" sz="2400" dirty="0">
                <a:solidFill>
                  <a:srgbClr val="0563C1"/>
                </a:solidFill>
                <a:hlinkClick r:id="rId2"/>
              </a:rPr>
              <a:t>https://zoom.us/j/6374689091</a:t>
            </a:r>
            <a:endParaRPr lang="en-US" sz="2400" dirty="0">
              <a:solidFill>
                <a:srgbClr val="0563C1"/>
              </a:solidFill>
            </a:endParaRPr>
          </a:p>
          <a:p>
            <a:pPr marL="0" indent="0">
              <a:buNone/>
            </a:pPr>
            <a:endParaRPr lang="en-US" sz="2000" b="1" dirty="0"/>
          </a:p>
          <a:p>
            <a:pPr marL="0" indent="0">
              <a:buNone/>
            </a:pPr>
            <a:r>
              <a:rPr lang="en-US" sz="2000" b="1" dirty="0"/>
              <a:t>RESOURCES</a:t>
            </a:r>
          </a:p>
          <a:p>
            <a:pPr marL="0" indent="0">
              <a:buNone/>
            </a:pPr>
            <a:r>
              <a:rPr lang="en-US" sz="2000" dirty="0">
                <a:hlinkClick r:id="rId3"/>
              </a:rPr>
              <a:t>WWW.PDESAS.ORG</a:t>
            </a:r>
            <a:endParaRPr lang="en-US" sz="2000" dirty="0"/>
          </a:p>
          <a:p>
            <a:pPr marL="0" indent="0">
              <a:buNone/>
            </a:pPr>
            <a:r>
              <a:rPr lang="en-US" sz="2000" dirty="0">
                <a:hlinkClick r:id="rId4"/>
              </a:rPr>
              <a:t>WWW.EDUCATION.PA.GOV</a:t>
            </a:r>
            <a:r>
              <a:rPr lang="en-US" sz="2000" dirty="0"/>
              <a:t> </a:t>
            </a:r>
          </a:p>
          <a:p>
            <a:pPr marL="0" indent="0">
              <a:buNone/>
            </a:pPr>
            <a:endParaRPr lang="en-US" sz="2000" dirty="0"/>
          </a:p>
          <a:p>
            <a:pPr marL="0" indent="0">
              <a:buNone/>
            </a:pPr>
            <a:r>
              <a:rPr lang="en-US" sz="2000" b="1" dirty="0"/>
              <a:t>CONTACT</a:t>
            </a:r>
          </a:p>
          <a:p>
            <a:pPr marL="0" indent="0">
              <a:buNone/>
            </a:pPr>
            <a:r>
              <a:rPr lang="en-US" sz="2000" dirty="0">
                <a:hlinkClick r:id="rId5"/>
              </a:rPr>
              <a:t>RA-EDGRADREQUIREMENT@PA.GOV</a:t>
            </a:r>
            <a:endParaRPr lang="en-US" sz="2000" dirty="0"/>
          </a:p>
          <a:p>
            <a:pPr marL="0" indent="0">
              <a:buNone/>
            </a:pPr>
            <a:endParaRPr lang="en-US" sz="2000" dirty="0"/>
          </a:p>
        </p:txBody>
      </p:sp>
      <p:sp>
        <p:nvSpPr>
          <p:cNvPr id="5" name="Date Placeholder 4">
            <a:extLst>
              <a:ext uri="{FF2B5EF4-FFF2-40B4-BE49-F238E27FC236}">
                <a16:creationId xmlns:a16="http://schemas.microsoft.com/office/drawing/2014/main" id="{3C237B95-039F-BDFF-45DA-FFCE999FADA0}"/>
              </a:ext>
            </a:extLst>
          </p:cNvPr>
          <p:cNvSpPr>
            <a:spLocks noGrp="1"/>
          </p:cNvSpPr>
          <p:nvPr>
            <p:ph type="dt" sz="half" idx="10"/>
          </p:nvPr>
        </p:nvSpPr>
        <p:spPr/>
        <p:txBody>
          <a:bodyPr/>
          <a:lstStyle/>
          <a:p>
            <a:fld id="{39FB0975-47B6-4BE8-B879-EB115C8840C9}" type="datetime1">
              <a:rPr lang="en-US" smtClean="0"/>
              <a:t>11/4/2022</a:t>
            </a:fld>
            <a:endParaRPr lang="en-US" dirty="0"/>
          </a:p>
        </p:txBody>
      </p:sp>
      <p:sp>
        <p:nvSpPr>
          <p:cNvPr id="6" name="Slide Number Placeholder 5">
            <a:extLst>
              <a:ext uri="{FF2B5EF4-FFF2-40B4-BE49-F238E27FC236}">
                <a16:creationId xmlns:a16="http://schemas.microsoft.com/office/drawing/2014/main" id="{8728024D-FC0A-23D8-EA4F-80ECCEC1C4D7}"/>
              </a:ext>
            </a:extLst>
          </p:cNvPr>
          <p:cNvSpPr>
            <a:spLocks noGrp="1"/>
          </p:cNvSpPr>
          <p:nvPr>
            <p:ph type="sldNum" sz="quarter" idx="12"/>
          </p:nvPr>
        </p:nvSpPr>
        <p:spPr/>
        <p:txBody>
          <a:bodyPr/>
          <a:lstStyle/>
          <a:p>
            <a:fld id="{B24F5015-3417-4B27-A586-E4CCF4D77832}" type="slidenum">
              <a:rPr lang="en-US" smtClean="0"/>
              <a:t>23</a:t>
            </a:fld>
            <a:endParaRPr lang="en-US" dirty="0"/>
          </a:p>
        </p:txBody>
      </p:sp>
    </p:spTree>
    <p:extLst>
      <p:ext uri="{BB962C8B-B14F-4D97-AF65-F5344CB8AC3E}">
        <p14:creationId xmlns:p14="http://schemas.microsoft.com/office/powerpoint/2010/main" val="1640945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4A1AB6F-8392-EB7A-DBC8-DD988452791F}"/>
              </a:ext>
            </a:extLst>
          </p:cNvPr>
          <p:cNvSpPr>
            <a:spLocks noGrp="1"/>
          </p:cNvSpPr>
          <p:nvPr>
            <p:ph type="title"/>
          </p:nvPr>
        </p:nvSpPr>
        <p:spPr/>
        <p:txBody>
          <a:bodyPr/>
          <a:lstStyle/>
          <a:p>
            <a:r>
              <a:rPr lang="en-US" dirty="0"/>
              <a:t>HS Graduation Requirements</a:t>
            </a:r>
          </a:p>
        </p:txBody>
      </p:sp>
      <p:sp>
        <p:nvSpPr>
          <p:cNvPr id="7" name="Text Placeholder 6">
            <a:extLst>
              <a:ext uri="{FF2B5EF4-FFF2-40B4-BE49-F238E27FC236}">
                <a16:creationId xmlns:a16="http://schemas.microsoft.com/office/drawing/2014/main" id="{697E7EC4-66F7-6510-1D3E-AEF500BF93D7}"/>
              </a:ext>
            </a:extLst>
          </p:cNvPr>
          <p:cNvSpPr>
            <a:spLocks noGrp="1"/>
          </p:cNvSpPr>
          <p:nvPr>
            <p:ph type="body" idx="1"/>
          </p:nvPr>
        </p:nvSpPr>
        <p:spPr/>
        <p:txBody>
          <a:bodyPr>
            <a:normAutofit/>
          </a:bodyPr>
          <a:lstStyle/>
          <a:p>
            <a:r>
              <a:rPr lang="en-US" sz="3800" dirty="0"/>
              <a:t>Students with Individualized Education Plans</a:t>
            </a:r>
          </a:p>
        </p:txBody>
      </p:sp>
      <p:sp>
        <p:nvSpPr>
          <p:cNvPr id="4" name="Date Placeholder 3">
            <a:extLst>
              <a:ext uri="{FF2B5EF4-FFF2-40B4-BE49-F238E27FC236}">
                <a16:creationId xmlns:a16="http://schemas.microsoft.com/office/drawing/2014/main" id="{98D8503A-5D93-1E58-14C8-2BF62F81EE18}"/>
              </a:ext>
            </a:extLst>
          </p:cNvPr>
          <p:cNvSpPr>
            <a:spLocks noGrp="1"/>
          </p:cNvSpPr>
          <p:nvPr>
            <p:ph type="dt" sz="half" idx="10"/>
          </p:nvPr>
        </p:nvSpPr>
        <p:spPr/>
        <p:txBody>
          <a:bodyPr/>
          <a:lstStyle/>
          <a:p>
            <a:fld id="{A1DC029C-5B17-409B-86F2-A65FE5BE79A1}" type="datetime1">
              <a:rPr lang="en-US" smtClean="0"/>
              <a:t>11/4/2022</a:t>
            </a:fld>
            <a:endParaRPr lang="en-US" dirty="0"/>
          </a:p>
        </p:txBody>
      </p:sp>
      <p:sp>
        <p:nvSpPr>
          <p:cNvPr id="5" name="Slide Number Placeholder 4">
            <a:extLst>
              <a:ext uri="{FF2B5EF4-FFF2-40B4-BE49-F238E27FC236}">
                <a16:creationId xmlns:a16="http://schemas.microsoft.com/office/drawing/2014/main" id="{D767ADA4-4999-4755-DA99-9812B99F45C9}"/>
              </a:ext>
            </a:extLst>
          </p:cNvPr>
          <p:cNvSpPr>
            <a:spLocks noGrp="1"/>
          </p:cNvSpPr>
          <p:nvPr>
            <p:ph type="sldNum" sz="quarter" idx="12"/>
          </p:nvPr>
        </p:nvSpPr>
        <p:spPr/>
        <p:txBody>
          <a:bodyPr/>
          <a:lstStyle/>
          <a:p>
            <a:fld id="{B24F5015-3417-4B27-A586-E4CCF4D77832}" type="slidenum">
              <a:rPr lang="en-US" smtClean="0"/>
              <a:t>3</a:t>
            </a:fld>
            <a:endParaRPr lang="en-US" dirty="0"/>
          </a:p>
        </p:txBody>
      </p:sp>
    </p:spTree>
    <p:extLst>
      <p:ext uri="{BB962C8B-B14F-4D97-AF65-F5344CB8AC3E}">
        <p14:creationId xmlns:p14="http://schemas.microsoft.com/office/powerpoint/2010/main" val="3201547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4FED1-E096-6C42-AE9A-25B14AFA3539}"/>
              </a:ext>
            </a:extLst>
          </p:cNvPr>
          <p:cNvSpPr>
            <a:spLocks noGrp="1"/>
          </p:cNvSpPr>
          <p:nvPr>
            <p:ph type="title"/>
          </p:nvPr>
        </p:nvSpPr>
        <p:spPr/>
        <p:txBody>
          <a:bodyPr>
            <a:normAutofit/>
          </a:bodyPr>
          <a:lstStyle/>
          <a:p>
            <a:r>
              <a:rPr lang="en-US" b="1" dirty="0"/>
              <a:t>Title 22 Chapter 4.24(d)</a:t>
            </a:r>
          </a:p>
        </p:txBody>
      </p:sp>
      <p:sp>
        <p:nvSpPr>
          <p:cNvPr id="3" name="Content Placeholder 2">
            <a:extLst>
              <a:ext uri="{FF2B5EF4-FFF2-40B4-BE49-F238E27FC236}">
                <a16:creationId xmlns:a16="http://schemas.microsoft.com/office/drawing/2014/main" id="{C8D23BFE-805A-5897-422F-BBD89322D0D4}"/>
              </a:ext>
            </a:extLst>
          </p:cNvPr>
          <p:cNvSpPr>
            <a:spLocks noGrp="1"/>
          </p:cNvSpPr>
          <p:nvPr>
            <p:ph idx="1"/>
          </p:nvPr>
        </p:nvSpPr>
        <p:spPr>
          <a:xfrm>
            <a:off x="838200" y="1914524"/>
            <a:ext cx="10515600" cy="4441825"/>
          </a:xfrm>
        </p:spPr>
        <p:txBody>
          <a:bodyPr>
            <a:normAutofit/>
          </a:bodyPr>
          <a:lstStyle/>
          <a:p>
            <a:pPr marL="0" indent="0">
              <a:buNone/>
            </a:pPr>
            <a:r>
              <a:rPr lang="en-US" dirty="0"/>
              <a:t>“Children with disabilities who </a:t>
            </a:r>
            <a:r>
              <a:rPr lang="en-US" b="1" dirty="0"/>
              <a:t>satisfactorily complete a special education program </a:t>
            </a:r>
            <a:r>
              <a:rPr lang="en-US" dirty="0"/>
              <a:t>developed by an Individualized Education Program team under the Individuals with Disabilities Education Act and this part shall be granted and issued a regular high school diploma by the school district of residence, charter school (including cyber charter school) or AVTS, if applicable. </a:t>
            </a:r>
          </a:p>
          <a:p>
            <a:pPr marL="0" indent="0">
              <a:buNone/>
            </a:pPr>
            <a:r>
              <a:rPr lang="en-US" dirty="0"/>
              <a:t>This subsection applies if the special education program of a child with a disability </a:t>
            </a:r>
            <a:r>
              <a:rPr lang="en-US" b="1" dirty="0"/>
              <a:t>does not otherwise meet the requirements </a:t>
            </a:r>
            <a:r>
              <a:rPr lang="en-US" dirty="0"/>
              <a:t>of this chapter.”</a:t>
            </a:r>
          </a:p>
        </p:txBody>
      </p:sp>
      <p:sp>
        <p:nvSpPr>
          <p:cNvPr id="4" name="Date Placeholder 3">
            <a:extLst>
              <a:ext uri="{FF2B5EF4-FFF2-40B4-BE49-F238E27FC236}">
                <a16:creationId xmlns:a16="http://schemas.microsoft.com/office/drawing/2014/main" id="{DAEBDC10-948D-08A9-B9ED-900549DB5B5C}"/>
              </a:ext>
            </a:extLst>
          </p:cNvPr>
          <p:cNvSpPr>
            <a:spLocks noGrp="1"/>
          </p:cNvSpPr>
          <p:nvPr>
            <p:ph type="dt" sz="half" idx="10"/>
          </p:nvPr>
        </p:nvSpPr>
        <p:spPr/>
        <p:txBody>
          <a:bodyPr/>
          <a:lstStyle/>
          <a:p>
            <a:fld id="{A1DC029C-5B17-409B-86F2-A65FE5BE79A1}" type="datetime1">
              <a:rPr lang="en-US" smtClean="0"/>
              <a:t>11/4/2022</a:t>
            </a:fld>
            <a:endParaRPr lang="en-US" dirty="0"/>
          </a:p>
        </p:txBody>
      </p:sp>
      <p:sp>
        <p:nvSpPr>
          <p:cNvPr id="5" name="Slide Number Placeholder 4">
            <a:extLst>
              <a:ext uri="{FF2B5EF4-FFF2-40B4-BE49-F238E27FC236}">
                <a16:creationId xmlns:a16="http://schemas.microsoft.com/office/drawing/2014/main" id="{6C4785A5-5448-03DD-A809-FA83935978B8}"/>
              </a:ext>
            </a:extLst>
          </p:cNvPr>
          <p:cNvSpPr>
            <a:spLocks noGrp="1"/>
          </p:cNvSpPr>
          <p:nvPr>
            <p:ph type="sldNum" sz="quarter" idx="12"/>
          </p:nvPr>
        </p:nvSpPr>
        <p:spPr/>
        <p:txBody>
          <a:bodyPr/>
          <a:lstStyle/>
          <a:p>
            <a:fld id="{B24F5015-3417-4B27-A586-E4CCF4D77832}" type="slidenum">
              <a:rPr lang="en-US" smtClean="0"/>
              <a:t>4</a:t>
            </a:fld>
            <a:endParaRPr lang="en-US" dirty="0"/>
          </a:p>
        </p:txBody>
      </p:sp>
    </p:spTree>
    <p:extLst>
      <p:ext uri="{BB962C8B-B14F-4D97-AF65-F5344CB8AC3E}">
        <p14:creationId xmlns:p14="http://schemas.microsoft.com/office/powerpoint/2010/main" val="3423055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280C4-BC89-251A-3784-695C752F2EE7}"/>
              </a:ext>
            </a:extLst>
          </p:cNvPr>
          <p:cNvSpPr>
            <a:spLocks noGrp="1"/>
          </p:cNvSpPr>
          <p:nvPr>
            <p:ph type="title"/>
          </p:nvPr>
        </p:nvSpPr>
        <p:spPr/>
        <p:txBody>
          <a:bodyPr>
            <a:normAutofit/>
          </a:bodyPr>
          <a:lstStyle/>
          <a:p>
            <a:r>
              <a:rPr lang="en-US" b="1" dirty="0"/>
              <a:t>Successful Completion</a:t>
            </a:r>
          </a:p>
        </p:txBody>
      </p:sp>
      <p:sp>
        <p:nvSpPr>
          <p:cNvPr id="3" name="Content Placeholder 2">
            <a:extLst>
              <a:ext uri="{FF2B5EF4-FFF2-40B4-BE49-F238E27FC236}">
                <a16:creationId xmlns:a16="http://schemas.microsoft.com/office/drawing/2014/main" id="{43ECF1B6-264C-0EB3-60E9-55FD1A3E0CDF}"/>
              </a:ext>
            </a:extLst>
          </p:cNvPr>
          <p:cNvSpPr>
            <a:spLocks noGrp="1"/>
          </p:cNvSpPr>
          <p:nvPr>
            <p:ph idx="1"/>
          </p:nvPr>
        </p:nvSpPr>
        <p:spPr/>
        <p:txBody>
          <a:bodyPr/>
          <a:lstStyle/>
          <a:p>
            <a:pPr marL="0" indent="0">
              <a:buNone/>
            </a:pPr>
            <a:r>
              <a:rPr lang="en-US" b="1" dirty="0"/>
              <a:t>Most students with disabilities should be able to meet Act 158 graduation requirements </a:t>
            </a:r>
            <a:r>
              <a:rPr lang="en-US" dirty="0"/>
              <a:t>(i.e., graduate via one of the five pathways).</a:t>
            </a:r>
          </a:p>
          <a:p>
            <a:pPr marL="0" indent="0">
              <a:buNone/>
            </a:pPr>
            <a:endParaRPr lang="en-US" dirty="0"/>
          </a:p>
          <a:p>
            <a:pPr marL="0" indent="0">
              <a:buNone/>
            </a:pPr>
            <a:r>
              <a:rPr lang="en-US" dirty="0"/>
              <a:t>When the IEP team determines the pathways are not appropriate, it is their responsibility to determine how successful completion is defined based on completion of IEP goals. </a:t>
            </a:r>
          </a:p>
          <a:p>
            <a:pPr marL="0" indent="0">
              <a:buNone/>
            </a:pPr>
            <a:endParaRPr lang="en-US" dirty="0"/>
          </a:p>
        </p:txBody>
      </p:sp>
      <p:sp>
        <p:nvSpPr>
          <p:cNvPr id="4" name="Date Placeholder 3">
            <a:extLst>
              <a:ext uri="{FF2B5EF4-FFF2-40B4-BE49-F238E27FC236}">
                <a16:creationId xmlns:a16="http://schemas.microsoft.com/office/drawing/2014/main" id="{A90C2992-1671-E911-70A4-C20B5B405543}"/>
              </a:ext>
            </a:extLst>
          </p:cNvPr>
          <p:cNvSpPr>
            <a:spLocks noGrp="1"/>
          </p:cNvSpPr>
          <p:nvPr>
            <p:ph type="dt" sz="half" idx="10"/>
          </p:nvPr>
        </p:nvSpPr>
        <p:spPr/>
        <p:txBody>
          <a:bodyPr/>
          <a:lstStyle/>
          <a:p>
            <a:fld id="{A1DC029C-5B17-409B-86F2-A65FE5BE79A1}" type="datetime1">
              <a:rPr lang="en-US" smtClean="0"/>
              <a:t>11/4/2022</a:t>
            </a:fld>
            <a:endParaRPr lang="en-US" dirty="0"/>
          </a:p>
        </p:txBody>
      </p:sp>
      <p:sp>
        <p:nvSpPr>
          <p:cNvPr id="5" name="Slide Number Placeholder 4">
            <a:extLst>
              <a:ext uri="{FF2B5EF4-FFF2-40B4-BE49-F238E27FC236}">
                <a16:creationId xmlns:a16="http://schemas.microsoft.com/office/drawing/2014/main" id="{96359073-4015-6E4B-0EA1-9CD55A08CC17}"/>
              </a:ext>
            </a:extLst>
          </p:cNvPr>
          <p:cNvSpPr>
            <a:spLocks noGrp="1"/>
          </p:cNvSpPr>
          <p:nvPr>
            <p:ph type="sldNum" sz="quarter" idx="12"/>
          </p:nvPr>
        </p:nvSpPr>
        <p:spPr/>
        <p:txBody>
          <a:bodyPr/>
          <a:lstStyle/>
          <a:p>
            <a:fld id="{B24F5015-3417-4B27-A586-E4CCF4D77832}" type="slidenum">
              <a:rPr lang="en-US" smtClean="0"/>
              <a:t>5</a:t>
            </a:fld>
            <a:endParaRPr lang="en-US" dirty="0"/>
          </a:p>
        </p:txBody>
      </p:sp>
    </p:spTree>
    <p:extLst>
      <p:ext uri="{BB962C8B-B14F-4D97-AF65-F5344CB8AC3E}">
        <p14:creationId xmlns:p14="http://schemas.microsoft.com/office/powerpoint/2010/main" val="3822437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B26F2-47A1-CD37-F16E-5062FB43332B}"/>
              </a:ext>
            </a:extLst>
          </p:cNvPr>
          <p:cNvSpPr>
            <a:spLocks noGrp="1"/>
          </p:cNvSpPr>
          <p:nvPr>
            <p:ph type="title"/>
          </p:nvPr>
        </p:nvSpPr>
        <p:spPr/>
        <p:txBody>
          <a:bodyPr>
            <a:normAutofit/>
          </a:bodyPr>
          <a:lstStyle/>
          <a:p>
            <a:r>
              <a:rPr lang="en-US" b="1" dirty="0"/>
              <a:t>Doesn’t Meet Requirements </a:t>
            </a:r>
            <a:br>
              <a:rPr lang="en-US" b="1" dirty="0"/>
            </a:br>
            <a:r>
              <a:rPr lang="en-US" sz="2800" b="1" dirty="0"/>
              <a:t>(by design)</a:t>
            </a:r>
          </a:p>
        </p:txBody>
      </p:sp>
      <p:sp>
        <p:nvSpPr>
          <p:cNvPr id="3" name="Content Placeholder 2">
            <a:extLst>
              <a:ext uri="{FF2B5EF4-FFF2-40B4-BE49-F238E27FC236}">
                <a16:creationId xmlns:a16="http://schemas.microsoft.com/office/drawing/2014/main" id="{AF6DF3A8-7C66-D324-6601-AF94218D246B}"/>
              </a:ext>
            </a:extLst>
          </p:cNvPr>
          <p:cNvSpPr>
            <a:spLocks noGrp="1"/>
          </p:cNvSpPr>
          <p:nvPr>
            <p:ph idx="1"/>
          </p:nvPr>
        </p:nvSpPr>
        <p:spPr/>
        <p:txBody>
          <a:bodyPr/>
          <a:lstStyle/>
          <a:p>
            <a:pPr marL="0" indent="0">
              <a:spcBef>
                <a:spcPts val="0"/>
              </a:spcBef>
              <a:buNone/>
            </a:pPr>
            <a:r>
              <a:rPr lang="en-US" dirty="0"/>
              <a:t>PA Graduation Requirements (Title 22 Chapter 4)</a:t>
            </a:r>
          </a:p>
          <a:p>
            <a:pPr marL="0" indent="0">
              <a:spcBef>
                <a:spcPts val="0"/>
              </a:spcBef>
              <a:buNone/>
            </a:pPr>
            <a:r>
              <a:rPr lang="en-US" dirty="0"/>
              <a:t>(§ 4.24. </a:t>
            </a:r>
            <a:r>
              <a:rPr lang="en-US" dirty="0">
                <a:hlinkClick r:id="rId3"/>
              </a:rPr>
              <a:t>High School Graduation Requirements</a:t>
            </a:r>
            <a:r>
              <a:rPr lang="en-US" dirty="0"/>
              <a:t>)</a:t>
            </a:r>
          </a:p>
          <a:p>
            <a:pPr marL="0" indent="0">
              <a:buNone/>
            </a:pPr>
            <a:endParaRPr lang="en-US" dirty="0"/>
          </a:p>
          <a:p>
            <a:pPr marL="0" indent="0">
              <a:buNone/>
            </a:pPr>
            <a:r>
              <a:rPr lang="en-US" dirty="0"/>
              <a:t>Title 22 </a:t>
            </a:r>
            <a:r>
              <a:rPr lang="en-US" dirty="0">
                <a:hlinkClick r:id="rId4"/>
              </a:rPr>
              <a:t>Chapter 14</a:t>
            </a:r>
            <a:r>
              <a:rPr lang="en-US" dirty="0"/>
              <a:t> allows for students with IEPs to graduate based on IEP Goals. </a:t>
            </a:r>
          </a:p>
          <a:p>
            <a:pPr marL="0" indent="0">
              <a:buNone/>
            </a:pPr>
            <a:endParaRPr lang="en-US" dirty="0"/>
          </a:p>
          <a:p>
            <a:pPr marL="0" indent="0">
              <a:buNone/>
            </a:pPr>
            <a:r>
              <a:rPr lang="en-US" dirty="0"/>
              <a:t>NOTE: The IEP template/annotated IEP have not been changed based on Pa. Act 158 of 2018.</a:t>
            </a:r>
          </a:p>
        </p:txBody>
      </p:sp>
      <p:sp>
        <p:nvSpPr>
          <p:cNvPr id="4" name="Date Placeholder 3">
            <a:extLst>
              <a:ext uri="{FF2B5EF4-FFF2-40B4-BE49-F238E27FC236}">
                <a16:creationId xmlns:a16="http://schemas.microsoft.com/office/drawing/2014/main" id="{F0A3BF44-73B3-D9B4-BE1C-46A4358F66D7}"/>
              </a:ext>
            </a:extLst>
          </p:cNvPr>
          <p:cNvSpPr>
            <a:spLocks noGrp="1"/>
          </p:cNvSpPr>
          <p:nvPr>
            <p:ph type="dt" sz="half" idx="10"/>
          </p:nvPr>
        </p:nvSpPr>
        <p:spPr/>
        <p:txBody>
          <a:bodyPr/>
          <a:lstStyle/>
          <a:p>
            <a:fld id="{A1DC029C-5B17-409B-86F2-A65FE5BE79A1}" type="datetime1">
              <a:rPr lang="en-US" smtClean="0"/>
              <a:t>11/4/2022</a:t>
            </a:fld>
            <a:endParaRPr lang="en-US" dirty="0"/>
          </a:p>
        </p:txBody>
      </p:sp>
      <p:sp>
        <p:nvSpPr>
          <p:cNvPr id="5" name="Slide Number Placeholder 4">
            <a:extLst>
              <a:ext uri="{FF2B5EF4-FFF2-40B4-BE49-F238E27FC236}">
                <a16:creationId xmlns:a16="http://schemas.microsoft.com/office/drawing/2014/main" id="{DC354B2A-0A90-3180-8D20-755C6A3A741A}"/>
              </a:ext>
            </a:extLst>
          </p:cNvPr>
          <p:cNvSpPr>
            <a:spLocks noGrp="1"/>
          </p:cNvSpPr>
          <p:nvPr>
            <p:ph type="sldNum" sz="quarter" idx="12"/>
          </p:nvPr>
        </p:nvSpPr>
        <p:spPr/>
        <p:txBody>
          <a:bodyPr/>
          <a:lstStyle/>
          <a:p>
            <a:fld id="{B24F5015-3417-4B27-A586-E4CCF4D77832}" type="slidenum">
              <a:rPr lang="en-US" smtClean="0"/>
              <a:t>6</a:t>
            </a:fld>
            <a:endParaRPr lang="en-US" dirty="0"/>
          </a:p>
        </p:txBody>
      </p:sp>
    </p:spTree>
    <p:extLst>
      <p:ext uri="{BB962C8B-B14F-4D97-AF65-F5344CB8AC3E}">
        <p14:creationId xmlns:p14="http://schemas.microsoft.com/office/powerpoint/2010/main" val="2473688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A1FEC-D198-CB95-DF88-E2BB7690E0AB}"/>
              </a:ext>
            </a:extLst>
          </p:cNvPr>
          <p:cNvSpPr>
            <a:spLocks noGrp="1"/>
          </p:cNvSpPr>
          <p:nvPr>
            <p:ph type="title"/>
          </p:nvPr>
        </p:nvSpPr>
        <p:spPr/>
        <p:txBody>
          <a:bodyPr/>
          <a:lstStyle/>
          <a:p>
            <a:r>
              <a:rPr lang="en-US" b="1" dirty="0"/>
              <a:t>Frequent Questions</a:t>
            </a:r>
          </a:p>
        </p:txBody>
      </p:sp>
      <p:sp>
        <p:nvSpPr>
          <p:cNvPr id="3" name="Content Placeholder 2">
            <a:extLst>
              <a:ext uri="{FF2B5EF4-FFF2-40B4-BE49-F238E27FC236}">
                <a16:creationId xmlns:a16="http://schemas.microsoft.com/office/drawing/2014/main" id="{70791BDD-05C8-4354-45D8-F1DC9C37C37C}"/>
              </a:ext>
            </a:extLst>
          </p:cNvPr>
          <p:cNvSpPr>
            <a:spLocks noGrp="1"/>
          </p:cNvSpPr>
          <p:nvPr>
            <p:ph idx="1"/>
          </p:nvPr>
        </p:nvSpPr>
        <p:spPr>
          <a:xfrm>
            <a:off x="496956" y="1433384"/>
            <a:ext cx="11198087" cy="4922966"/>
          </a:xfrm>
        </p:spPr>
        <p:txBody>
          <a:bodyPr>
            <a:normAutofit fontScale="70000" lnSpcReduction="20000"/>
          </a:bodyPr>
          <a:lstStyle/>
          <a:p>
            <a:pPr marL="457200" indent="-457200">
              <a:lnSpc>
                <a:spcPct val="120000"/>
              </a:lnSpc>
              <a:spcBef>
                <a:spcPts val="600"/>
              </a:spcBef>
              <a:spcAft>
                <a:spcPts val="600"/>
              </a:spcAft>
              <a:buFont typeface="+mj-lt"/>
              <a:buAutoNum type="arabicPeriod"/>
            </a:pPr>
            <a:r>
              <a:rPr lang="en-US" dirty="0"/>
              <a:t>May every student with an IEP be granted a diploma for successfully completing their special education program – or just those who participate in the PASA?</a:t>
            </a:r>
          </a:p>
          <a:p>
            <a:pPr marL="457200" indent="-457200">
              <a:lnSpc>
                <a:spcPct val="120000"/>
              </a:lnSpc>
              <a:spcBef>
                <a:spcPts val="600"/>
              </a:spcBef>
              <a:spcAft>
                <a:spcPts val="600"/>
              </a:spcAft>
              <a:buFont typeface="+mj-lt"/>
              <a:buAutoNum type="arabicPeriod"/>
            </a:pPr>
            <a:r>
              <a:rPr lang="en-US" dirty="0"/>
              <a:t>May PASA scores be used to satisfy the Keystone Proficiency Pathway?</a:t>
            </a:r>
          </a:p>
          <a:p>
            <a:pPr marL="457200" indent="-457200">
              <a:lnSpc>
                <a:spcPct val="120000"/>
              </a:lnSpc>
              <a:spcBef>
                <a:spcPts val="600"/>
              </a:spcBef>
              <a:spcAft>
                <a:spcPts val="600"/>
              </a:spcAft>
              <a:buFont typeface="+mj-lt"/>
              <a:buAutoNum type="arabicPeriod"/>
            </a:pPr>
            <a:r>
              <a:rPr lang="en-US" dirty="0"/>
              <a:t>Must all students take the Keystones even if they are not taking trigger classes?</a:t>
            </a:r>
          </a:p>
          <a:p>
            <a:pPr marL="457200" indent="-457200">
              <a:lnSpc>
                <a:spcPct val="120000"/>
              </a:lnSpc>
              <a:spcBef>
                <a:spcPts val="600"/>
              </a:spcBef>
              <a:spcAft>
                <a:spcPts val="600"/>
              </a:spcAft>
              <a:buFont typeface="+mj-lt"/>
              <a:buAutoNum type="arabicPeriod"/>
            </a:pPr>
            <a:r>
              <a:rPr lang="en-US" dirty="0"/>
              <a:t>Has there been a crosswalk tool developed to help teams take the goals/courses/activities in the transition grid and match w/ an Act 158 pathway? </a:t>
            </a:r>
          </a:p>
          <a:p>
            <a:pPr marL="457200" indent="-457200">
              <a:lnSpc>
                <a:spcPct val="120000"/>
              </a:lnSpc>
              <a:spcBef>
                <a:spcPts val="600"/>
              </a:spcBef>
              <a:spcAft>
                <a:spcPts val="600"/>
              </a:spcAft>
              <a:buFont typeface="+mj-lt"/>
              <a:buAutoNum type="arabicPeriod"/>
            </a:pPr>
            <a:r>
              <a:rPr lang="en-US" dirty="0"/>
              <a:t>Should this be part of the Reevaluation Report (RR)? </a:t>
            </a:r>
          </a:p>
          <a:p>
            <a:pPr marL="457200" indent="-457200">
              <a:lnSpc>
                <a:spcPct val="120000"/>
              </a:lnSpc>
              <a:spcBef>
                <a:spcPts val="600"/>
              </a:spcBef>
              <a:spcAft>
                <a:spcPts val="600"/>
              </a:spcAft>
              <a:buFont typeface="+mj-lt"/>
              <a:buAutoNum type="arabicPeriod"/>
            </a:pPr>
            <a:r>
              <a:rPr lang="en-US" dirty="0"/>
              <a:t>Is there a limit to the number or percentage of students who may graduate via their IEP?</a:t>
            </a:r>
          </a:p>
          <a:p>
            <a:pPr marL="457200" indent="-457200">
              <a:lnSpc>
                <a:spcPct val="120000"/>
              </a:lnSpc>
              <a:spcBef>
                <a:spcPts val="600"/>
              </a:spcBef>
              <a:spcAft>
                <a:spcPts val="600"/>
              </a:spcAft>
              <a:buFont typeface="+mj-lt"/>
              <a:buAutoNum type="arabicPeriod"/>
            </a:pPr>
            <a:r>
              <a:rPr lang="en-US" dirty="0"/>
              <a:t>Are students who graduate via their IEP counted as part of the 5% waiver?</a:t>
            </a:r>
          </a:p>
          <a:p>
            <a:pPr marL="457200" indent="-457200">
              <a:lnSpc>
                <a:spcPct val="120000"/>
              </a:lnSpc>
              <a:spcBef>
                <a:spcPts val="600"/>
              </a:spcBef>
              <a:spcAft>
                <a:spcPts val="600"/>
              </a:spcAft>
              <a:buFont typeface="+mj-lt"/>
              <a:buAutoNum type="arabicPeriod"/>
            </a:pPr>
            <a:r>
              <a:rPr lang="en-US" dirty="0"/>
              <a:t>Does Pa. Code mandate or has PaTTAN/PDE put forth any guidance on where graduation requirements are to be documented/reported other than via PIMS and the grad report in MyPDESuite? </a:t>
            </a:r>
          </a:p>
        </p:txBody>
      </p:sp>
      <p:sp>
        <p:nvSpPr>
          <p:cNvPr id="4" name="Date Placeholder 3">
            <a:extLst>
              <a:ext uri="{FF2B5EF4-FFF2-40B4-BE49-F238E27FC236}">
                <a16:creationId xmlns:a16="http://schemas.microsoft.com/office/drawing/2014/main" id="{3672F0B5-00F9-5447-11B2-6D969EFBCA46}"/>
              </a:ext>
            </a:extLst>
          </p:cNvPr>
          <p:cNvSpPr>
            <a:spLocks noGrp="1"/>
          </p:cNvSpPr>
          <p:nvPr>
            <p:ph type="dt" sz="half" idx="10"/>
          </p:nvPr>
        </p:nvSpPr>
        <p:spPr/>
        <p:txBody>
          <a:bodyPr/>
          <a:lstStyle/>
          <a:p>
            <a:fld id="{A1DC029C-5B17-409B-86F2-A65FE5BE79A1}" type="datetime1">
              <a:rPr lang="en-US" smtClean="0"/>
              <a:t>11/4/2022</a:t>
            </a:fld>
            <a:endParaRPr lang="en-US" dirty="0"/>
          </a:p>
        </p:txBody>
      </p:sp>
      <p:sp>
        <p:nvSpPr>
          <p:cNvPr id="5" name="Slide Number Placeholder 4">
            <a:extLst>
              <a:ext uri="{FF2B5EF4-FFF2-40B4-BE49-F238E27FC236}">
                <a16:creationId xmlns:a16="http://schemas.microsoft.com/office/drawing/2014/main" id="{E3220CA1-16BB-2062-ACF4-49FF76D21ED0}"/>
              </a:ext>
            </a:extLst>
          </p:cNvPr>
          <p:cNvSpPr>
            <a:spLocks noGrp="1"/>
          </p:cNvSpPr>
          <p:nvPr>
            <p:ph type="sldNum" sz="quarter" idx="12"/>
          </p:nvPr>
        </p:nvSpPr>
        <p:spPr/>
        <p:txBody>
          <a:bodyPr/>
          <a:lstStyle/>
          <a:p>
            <a:fld id="{B24F5015-3417-4B27-A586-E4CCF4D77832}" type="slidenum">
              <a:rPr lang="en-US" smtClean="0"/>
              <a:t>7</a:t>
            </a:fld>
            <a:endParaRPr lang="en-US" dirty="0"/>
          </a:p>
        </p:txBody>
      </p:sp>
      <mc:AlternateContent xmlns:mc="http://schemas.openxmlformats.org/markup-compatibility/2006">
        <mc:Choice xmlns:p14="http://schemas.microsoft.com/office/powerpoint/2010/main" xmlns:aink="http://schemas.microsoft.com/office/drawing/2016/ink" Requires="p14 aink">
          <p:contentPart p14:bwMode="auto" r:id="rId3">
            <p14:nvContentPartPr>
              <p14:cNvPr id="7" name="Ink 6">
                <a:extLst>
                  <a:ext uri="{FF2B5EF4-FFF2-40B4-BE49-F238E27FC236}">
                    <a16:creationId xmlns:a16="http://schemas.microsoft.com/office/drawing/2014/main" id="{9CCA956B-C126-194A-A885-B9ECC0E26E41}"/>
                  </a:ext>
                  <a:ext uri="{C183D7F6-B498-43B3-948B-1728B52AA6E4}">
                    <adec:decorative xmlns:adec="http://schemas.microsoft.com/office/drawing/2017/decorative" val="1"/>
                  </a:ext>
                </a:extLst>
              </p14:cNvPr>
              <p14:cNvContentPartPr/>
              <p14:nvPr/>
            </p14:nvContentPartPr>
            <p14:xfrm>
              <a:off x="5603395" y="4547606"/>
              <a:ext cx="360" cy="360"/>
            </p14:xfrm>
          </p:contentPart>
        </mc:Choice>
        <mc:Fallback>
          <p:pic>
            <p:nvPicPr>
              <p:cNvPr id="7" name="Ink 6">
                <a:extLst>
                  <a:ext uri="{FF2B5EF4-FFF2-40B4-BE49-F238E27FC236}">
                    <a16:creationId xmlns:a16="http://schemas.microsoft.com/office/drawing/2014/main" id="{9CCA956B-C126-194A-A885-B9ECC0E26E41}"/>
                  </a:ext>
                  <a:ext uri="{C183D7F6-B498-43B3-948B-1728B52AA6E4}">
                    <adec:decorative xmlns:adec="http://schemas.microsoft.com/office/drawing/2017/decorative" val="1"/>
                  </a:ext>
                </a:extLst>
              </p:cNvPr>
              <p:cNvPicPr/>
              <p:nvPr/>
            </p:nvPicPr>
            <p:blipFill>
              <a:blip r:embed="rId4"/>
              <a:stretch>
                <a:fillRect/>
              </a:stretch>
            </p:blipFill>
            <p:spPr>
              <a:xfrm>
                <a:off x="5585395" y="4439606"/>
                <a:ext cx="36000" cy="21600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Requires="p14 aink">
          <p:contentPart p14:bwMode="auto" r:id="rId5">
            <p14:nvContentPartPr>
              <p14:cNvPr id="8" name="Ink 7">
                <a:extLst>
                  <a:ext uri="{FF2B5EF4-FFF2-40B4-BE49-F238E27FC236}">
                    <a16:creationId xmlns:a16="http://schemas.microsoft.com/office/drawing/2014/main" id="{5B2D39A2-4116-604C-B843-753A8F455E20}"/>
                  </a:ext>
                  <a:ext uri="{C183D7F6-B498-43B3-948B-1728B52AA6E4}">
                    <adec:decorative xmlns:adec="http://schemas.microsoft.com/office/drawing/2017/decorative" val="1"/>
                  </a:ext>
                </a:extLst>
              </p14:cNvPr>
              <p14:cNvContentPartPr/>
              <p14:nvPr/>
            </p14:nvContentPartPr>
            <p14:xfrm>
              <a:off x="7199568" y="6246101"/>
              <a:ext cx="360" cy="360"/>
            </p14:xfrm>
          </p:contentPart>
        </mc:Choice>
        <mc:Fallback>
          <p:pic>
            <p:nvPicPr>
              <p:cNvPr id="8" name="Ink 7">
                <a:extLst>
                  <a:ext uri="{FF2B5EF4-FFF2-40B4-BE49-F238E27FC236}">
                    <a16:creationId xmlns:a16="http://schemas.microsoft.com/office/drawing/2014/main" id="{5B2D39A2-4116-604C-B843-753A8F455E20}"/>
                  </a:ext>
                  <a:ext uri="{C183D7F6-B498-43B3-948B-1728B52AA6E4}">
                    <adec:decorative xmlns:adec="http://schemas.microsoft.com/office/drawing/2017/decorative" val="1"/>
                  </a:ext>
                </a:extLst>
              </p:cNvPr>
              <p:cNvPicPr/>
              <p:nvPr/>
            </p:nvPicPr>
            <p:blipFill>
              <a:blip r:embed="rId6"/>
              <a:stretch>
                <a:fillRect/>
              </a:stretch>
            </p:blipFill>
            <p:spPr>
              <a:xfrm>
                <a:off x="7181568" y="6138101"/>
                <a:ext cx="36000" cy="21600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Requires="p14 aink">
          <p:contentPart p14:bwMode="auto" r:id="rId7">
            <p14:nvContentPartPr>
              <p14:cNvPr id="9" name="Ink 8">
                <a:extLst>
                  <a:ext uri="{FF2B5EF4-FFF2-40B4-BE49-F238E27FC236}">
                    <a16:creationId xmlns:a16="http://schemas.microsoft.com/office/drawing/2014/main" id="{4557089C-5547-D54A-B5DD-D69086E44F96}"/>
                  </a:ext>
                  <a:ext uri="{C183D7F6-B498-43B3-948B-1728B52AA6E4}">
                    <adec:decorative xmlns:adec="http://schemas.microsoft.com/office/drawing/2017/decorative" val="1"/>
                  </a:ext>
                </a:extLst>
              </p14:cNvPr>
              <p14:cNvContentPartPr/>
              <p14:nvPr/>
            </p14:nvContentPartPr>
            <p14:xfrm>
              <a:off x="3620515" y="3969806"/>
              <a:ext cx="360" cy="360"/>
            </p14:xfrm>
          </p:contentPart>
        </mc:Choice>
        <mc:Fallback>
          <p:pic>
            <p:nvPicPr>
              <p:cNvPr id="9" name="Ink 8">
                <a:extLst>
                  <a:ext uri="{FF2B5EF4-FFF2-40B4-BE49-F238E27FC236}">
                    <a16:creationId xmlns:a16="http://schemas.microsoft.com/office/drawing/2014/main" id="{4557089C-5547-D54A-B5DD-D69086E44F96}"/>
                  </a:ext>
                  <a:ext uri="{C183D7F6-B498-43B3-948B-1728B52AA6E4}">
                    <adec:decorative xmlns:adec="http://schemas.microsoft.com/office/drawing/2017/decorative" val="1"/>
                  </a:ext>
                </a:extLst>
              </p:cNvPr>
              <p:cNvPicPr/>
              <p:nvPr/>
            </p:nvPicPr>
            <p:blipFill>
              <a:blip r:embed="rId8"/>
              <a:stretch>
                <a:fillRect/>
              </a:stretch>
            </p:blipFill>
            <p:spPr>
              <a:xfrm>
                <a:off x="3602515" y="3861806"/>
                <a:ext cx="36000" cy="21600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Requires="p14 aink">
          <p:contentPart p14:bwMode="auto" r:id="rId9">
            <p14:nvContentPartPr>
              <p14:cNvPr id="10" name="Ink 9">
                <a:extLst>
                  <a:ext uri="{FF2B5EF4-FFF2-40B4-BE49-F238E27FC236}">
                    <a16:creationId xmlns:a16="http://schemas.microsoft.com/office/drawing/2014/main" id="{4034FFDC-76A4-1A49-A264-E38763B089F1}"/>
                  </a:ext>
                  <a:ext uri="{C183D7F6-B498-43B3-948B-1728B52AA6E4}">
                    <adec:decorative xmlns:adec="http://schemas.microsoft.com/office/drawing/2017/decorative" val="1"/>
                  </a:ext>
                </a:extLst>
              </p14:cNvPr>
              <p14:cNvContentPartPr/>
              <p14:nvPr/>
            </p14:nvContentPartPr>
            <p14:xfrm>
              <a:off x="1562395" y="4250934"/>
              <a:ext cx="360" cy="360"/>
            </p14:xfrm>
          </p:contentPart>
        </mc:Choice>
        <mc:Fallback>
          <p:pic>
            <p:nvPicPr>
              <p:cNvPr id="10" name="Ink 9">
                <a:extLst>
                  <a:ext uri="{FF2B5EF4-FFF2-40B4-BE49-F238E27FC236}">
                    <a16:creationId xmlns:a16="http://schemas.microsoft.com/office/drawing/2014/main" id="{4034FFDC-76A4-1A49-A264-E38763B089F1}"/>
                  </a:ext>
                  <a:ext uri="{C183D7F6-B498-43B3-948B-1728B52AA6E4}">
                    <adec:decorative xmlns:adec="http://schemas.microsoft.com/office/drawing/2017/decorative" val="1"/>
                  </a:ext>
                </a:extLst>
              </p:cNvPr>
              <p:cNvPicPr/>
              <p:nvPr/>
            </p:nvPicPr>
            <p:blipFill>
              <a:blip r:embed="rId10"/>
              <a:stretch>
                <a:fillRect/>
              </a:stretch>
            </p:blipFill>
            <p:spPr>
              <a:xfrm>
                <a:off x="1544395" y="4142934"/>
                <a:ext cx="36000" cy="216000"/>
              </a:xfrm>
              <a:prstGeom prst="rect">
                <a:avLst/>
              </a:prstGeom>
            </p:spPr>
          </p:pic>
        </mc:Fallback>
      </mc:AlternateContent>
    </p:spTree>
    <p:extLst>
      <p:ext uri="{BB962C8B-B14F-4D97-AF65-F5344CB8AC3E}">
        <p14:creationId xmlns:p14="http://schemas.microsoft.com/office/powerpoint/2010/main" val="1263889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16931B0-33D2-DF33-52FF-CF6B84CC73A3}"/>
              </a:ext>
            </a:extLst>
          </p:cNvPr>
          <p:cNvSpPr>
            <a:spLocks noGrp="1"/>
          </p:cNvSpPr>
          <p:nvPr>
            <p:ph type="title"/>
          </p:nvPr>
        </p:nvSpPr>
        <p:spPr>
          <a:xfrm>
            <a:off x="609600" y="3642360"/>
            <a:ext cx="10234930" cy="1121568"/>
          </a:xfrm>
        </p:spPr>
        <p:txBody>
          <a:bodyPr>
            <a:normAutofit fontScale="90000"/>
          </a:bodyPr>
          <a:lstStyle/>
          <a:p>
            <a:r>
              <a:rPr lang="en-US" sz="4000" b="1" dirty="0"/>
              <a:t>IEP &amp; Grad Req</a:t>
            </a:r>
            <a:br>
              <a:rPr lang="en-US" b="1" dirty="0"/>
            </a:br>
            <a:r>
              <a:rPr lang="en-US" b="1" dirty="0"/>
              <a:t>QUESTIONS</a:t>
            </a:r>
          </a:p>
        </p:txBody>
      </p:sp>
      <p:sp>
        <p:nvSpPr>
          <p:cNvPr id="5" name="Date Placeholder 4">
            <a:extLst>
              <a:ext uri="{FF2B5EF4-FFF2-40B4-BE49-F238E27FC236}">
                <a16:creationId xmlns:a16="http://schemas.microsoft.com/office/drawing/2014/main" id="{1FA259EA-7E2C-A627-D9CC-D2F6E828E320}"/>
              </a:ext>
            </a:extLst>
          </p:cNvPr>
          <p:cNvSpPr>
            <a:spLocks noGrp="1"/>
          </p:cNvSpPr>
          <p:nvPr>
            <p:ph type="dt" sz="half" idx="10"/>
          </p:nvPr>
        </p:nvSpPr>
        <p:spPr/>
        <p:txBody>
          <a:bodyPr/>
          <a:lstStyle/>
          <a:p>
            <a:fld id="{39FB0975-47B6-4BE8-B879-EB115C8840C9}" type="datetime1">
              <a:rPr lang="en-US" smtClean="0"/>
              <a:t>11/4/2022</a:t>
            </a:fld>
            <a:endParaRPr lang="en-US" dirty="0"/>
          </a:p>
        </p:txBody>
      </p:sp>
      <p:sp>
        <p:nvSpPr>
          <p:cNvPr id="6" name="Slide Number Placeholder 5">
            <a:extLst>
              <a:ext uri="{FF2B5EF4-FFF2-40B4-BE49-F238E27FC236}">
                <a16:creationId xmlns:a16="http://schemas.microsoft.com/office/drawing/2014/main" id="{2B5043CD-33BB-1CDD-6099-664FE04855CE}"/>
              </a:ext>
            </a:extLst>
          </p:cNvPr>
          <p:cNvSpPr>
            <a:spLocks noGrp="1"/>
          </p:cNvSpPr>
          <p:nvPr>
            <p:ph type="sldNum" sz="quarter" idx="12"/>
          </p:nvPr>
        </p:nvSpPr>
        <p:spPr/>
        <p:txBody>
          <a:bodyPr/>
          <a:lstStyle/>
          <a:p>
            <a:fld id="{B24F5015-3417-4B27-A586-E4CCF4D77832}" type="slidenum">
              <a:rPr lang="en-US" smtClean="0"/>
              <a:t>8</a:t>
            </a:fld>
            <a:endParaRPr lang="en-US" dirty="0"/>
          </a:p>
        </p:txBody>
      </p:sp>
      <p:pic>
        <p:nvPicPr>
          <p:cNvPr id="3" name="Picture 2">
            <a:extLst>
              <a:ext uri="{FF2B5EF4-FFF2-40B4-BE49-F238E27FC236}">
                <a16:creationId xmlns:a16="http://schemas.microsoft.com/office/drawing/2014/main" id="{695E56DF-BA74-7B22-F601-6AF49AE12792}"/>
              </a:ext>
              <a:ext uri="{C183D7F6-B498-43B3-948B-1728B52AA6E4}">
                <adec:decorative xmlns:adec="http://schemas.microsoft.com/office/drawing/2017/decorative" val="1"/>
              </a:ext>
            </a:extLst>
          </p:cNvPr>
          <p:cNvPicPr>
            <a:picLocks noChangeAspect="1"/>
          </p:cNvPicPr>
          <p:nvPr/>
        </p:nvPicPr>
        <p:blipFill>
          <a:blip r:embed="rId3">
            <a:alphaModFix amt="40000"/>
            <a:biLevel thresh="75000"/>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650059" y="2593326"/>
            <a:ext cx="7326118" cy="4004944"/>
          </a:xfrm>
          <a:prstGeom prst="rect">
            <a:avLst/>
          </a:prstGeom>
        </p:spPr>
      </p:pic>
    </p:spTree>
    <p:extLst>
      <p:ext uri="{BB962C8B-B14F-4D97-AF65-F5344CB8AC3E}">
        <p14:creationId xmlns:p14="http://schemas.microsoft.com/office/powerpoint/2010/main" val="1388163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4A1AB6F-8392-EB7A-DBC8-DD988452791F}"/>
              </a:ext>
            </a:extLst>
          </p:cNvPr>
          <p:cNvSpPr>
            <a:spLocks noGrp="1"/>
          </p:cNvSpPr>
          <p:nvPr>
            <p:ph type="title"/>
          </p:nvPr>
        </p:nvSpPr>
        <p:spPr/>
        <p:txBody>
          <a:bodyPr/>
          <a:lstStyle/>
          <a:p>
            <a:r>
              <a:rPr lang="en-US" dirty="0"/>
              <a:t>HS Graduation Requirements</a:t>
            </a:r>
          </a:p>
        </p:txBody>
      </p:sp>
      <p:sp>
        <p:nvSpPr>
          <p:cNvPr id="7" name="Text Placeholder 6">
            <a:extLst>
              <a:ext uri="{FF2B5EF4-FFF2-40B4-BE49-F238E27FC236}">
                <a16:creationId xmlns:a16="http://schemas.microsoft.com/office/drawing/2014/main" id="{697E7EC4-66F7-6510-1D3E-AEF500BF93D7}"/>
              </a:ext>
            </a:extLst>
          </p:cNvPr>
          <p:cNvSpPr>
            <a:spLocks noGrp="1"/>
          </p:cNvSpPr>
          <p:nvPr>
            <p:ph type="body" idx="1"/>
          </p:nvPr>
        </p:nvSpPr>
        <p:spPr/>
        <p:txBody>
          <a:bodyPr>
            <a:normAutofit fontScale="85000" lnSpcReduction="20000"/>
          </a:bodyPr>
          <a:lstStyle/>
          <a:p>
            <a:r>
              <a:rPr lang="en-US" sz="3800" dirty="0"/>
              <a:t>Act 1</a:t>
            </a:r>
          </a:p>
          <a:p>
            <a:pPr algn="r"/>
            <a:endParaRPr lang="en-US" dirty="0">
              <a:hlinkClick r:id="rId3"/>
            </a:endParaRPr>
          </a:p>
          <a:p>
            <a:pPr algn="r"/>
            <a:r>
              <a:rPr lang="en-US" dirty="0">
                <a:hlinkClick r:id="rId3"/>
              </a:rPr>
              <a:t>Act 1 of 2022 (pa.gov)</a:t>
            </a:r>
            <a:endParaRPr lang="en-US" dirty="0"/>
          </a:p>
          <a:p>
            <a:pPr marL="0" indent="0" algn="r">
              <a:buNone/>
            </a:pPr>
            <a:r>
              <a:rPr lang="en-US" dirty="0">
                <a:hlinkClick r:id="rId4"/>
              </a:rPr>
              <a:t>Act 1 Overview Training - YouTube</a:t>
            </a:r>
            <a:endParaRPr lang="en-US" dirty="0"/>
          </a:p>
          <a:p>
            <a:pPr algn="r"/>
            <a:endParaRPr lang="en-US" dirty="0"/>
          </a:p>
        </p:txBody>
      </p:sp>
      <p:sp>
        <p:nvSpPr>
          <p:cNvPr id="4" name="Date Placeholder 3">
            <a:extLst>
              <a:ext uri="{FF2B5EF4-FFF2-40B4-BE49-F238E27FC236}">
                <a16:creationId xmlns:a16="http://schemas.microsoft.com/office/drawing/2014/main" id="{98D8503A-5D93-1E58-14C8-2BF62F81EE18}"/>
              </a:ext>
            </a:extLst>
          </p:cNvPr>
          <p:cNvSpPr>
            <a:spLocks noGrp="1"/>
          </p:cNvSpPr>
          <p:nvPr>
            <p:ph type="dt" sz="half" idx="10"/>
          </p:nvPr>
        </p:nvSpPr>
        <p:spPr/>
        <p:txBody>
          <a:bodyPr/>
          <a:lstStyle/>
          <a:p>
            <a:fld id="{A1DC029C-5B17-409B-86F2-A65FE5BE79A1}" type="datetime1">
              <a:rPr lang="en-US" smtClean="0"/>
              <a:t>11/4/2022</a:t>
            </a:fld>
            <a:endParaRPr lang="en-US" dirty="0"/>
          </a:p>
        </p:txBody>
      </p:sp>
      <p:sp>
        <p:nvSpPr>
          <p:cNvPr id="5" name="Slide Number Placeholder 4">
            <a:extLst>
              <a:ext uri="{FF2B5EF4-FFF2-40B4-BE49-F238E27FC236}">
                <a16:creationId xmlns:a16="http://schemas.microsoft.com/office/drawing/2014/main" id="{D767ADA4-4999-4755-DA99-9812B99F45C9}"/>
              </a:ext>
            </a:extLst>
          </p:cNvPr>
          <p:cNvSpPr>
            <a:spLocks noGrp="1"/>
          </p:cNvSpPr>
          <p:nvPr>
            <p:ph type="sldNum" sz="quarter" idx="12"/>
          </p:nvPr>
        </p:nvSpPr>
        <p:spPr/>
        <p:txBody>
          <a:bodyPr/>
          <a:lstStyle/>
          <a:p>
            <a:fld id="{B24F5015-3417-4B27-A586-E4CCF4D77832}" type="slidenum">
              <a:rPr lang="en-US" smtClean="0"/>
              <a:t>9</a:t>
            </a:fld>
            <a:endParaRPr lang="en-US" dirty="0"/>
          </a:p>
        </p:txBody>
      </p:sp>
    </p:spTree>
    <p:extLst>
      <p:ext uri="{BB962C8B-B14F-4D97-AF65-F5344CB8AC3E}">
        <p14:creationId xmlns:p14="http://schemas.microsoft.com/office/powerpoint/2010/main" val="22716531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45745096E880943ACB0FE4084512437" ma:contentTypeVersion="13" ma:contentTypeDescription="Create a new document." ma:contentTypeScope="" ma:versionID="60aa1b27530aed6876dc73b340de09e3">
  <xsd:schema xmlns:xsd="http://www.w3.org/2001/XMLSchema" xmlns:xs="http://www.w3.org/2001/XMLSchema" xmlns:p="http://schemas.microsoft.com/office/2006/metadata/properties" xmlns:ns2="f1c7bf0e-1cb0-48f8-99df-6e3f20f315ba" targetNamespace="http://schemas.microsoft.com/office/2006/metadata/properties" ma:root="true" ma:fieldsID="c2e208f0d06b82c83284b9b87c653362" ns2:_="">
    <xsd:import namespace="f1c7bf0e-1cb0-48f8-99df-6e3f20f315ba"/>
    <xsd:element name="properties">
      <xsd:complexType>
        <xsd:sequence>
          <xsd:element name="documentManagement">
            <xsd:complexType>
              <xsd:all>
                <xsd:element ref="ns2:Group"/>
                <xsd:element ref="ns2:Document_x0020_Type" minOccurs="0"/>
                <xsd:element ref="ns2:Document_x0020_Type_x0020_II" minOccurs="0"/>
                <xsd:element ref="ns2:Category" minOccurs="0"/>
                <xsd:element ref="ns2:Month" minOccurs="0"/>
                <xsd:element ref="ns2:Author0" minOccurs="0"/>
                <xsd:element ref="ns2:Year" minOccurs="0"/>
                <xsd:element ref="ns2:To_x0020_Be_x0020_Deleted_x003f_"/>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c7bf0e-1cb0-48f8-99df-6e3f20f315ba" elementFormDefault="qualified">
    <xsd:import namespace="http://schemas.microsoft.com/office/2006/documentManagement/types"/>
    <xsd:import namespace="http://schemas.microsoft.com/office/infopath/2007/PartnerControls"/>
    <xsd:element name="Group" ma:index="2" ma:displayName="Group" ma:default="Select..." ma:format="Dropdown" ma:internalName="Group">
      <xsd:simpleType>
        <xsd:restriction base="dms:Choice">
          <xsd:enumeration value="Select..."/>
          <xsd:enumeration value="PDE Highlights"/>
          <xsd:enumeration value="Transition"/>
          <xsd:enumeration value="COVID-19"/>
          <xsd:enumeration value="Getting My Job Done"/>
          <xsd:enumeration value="Internal Controls"/>
          <xsd:enumeration value="My Professional Growth"/>
          <xsd:enumeration value="My Personal Stuff"/>
          <xsd:enumeration value="My Work Place"/>
          <xsd:enumeration value="Health Safety and Security"/>
          <xsd:enumeration value="Management Services"/>
          <xsd:enumeration value="Penn Link"/>
          <xsd:enumeration value="Accessibility"/>
        </xsd:restriction>
      </xsd:simpleType>
    </xsd:element>
    <xsd:element name="Document_x0020_Type" ma:index="3" nillable="true" ma:displayName="Document Type I" ma:default="Select..." ma:format="Dropdown" ma:internalName="Document_x0020_Type">
      <xsd:simpleType>
        <xsd:restriction base="dms:Choice">
          <xsd:enumeration value="Select..."/>
          <xsd:enumeration value="COVID-HR"/>
          <xsd:enumeration value="COVID-IT"/>
          <xsd:enumeration value="COVID-Budget"/>
          <xsd:enumeration value="COVID-Resources"/>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restriction>
      </xsd:simpleType>
    </xsd:element>
    <xsd:element name="Document_x0020_Type_x0020_II" ma:index="4" nillable="true" ma:displayName="Document Type II" ma:default="Select..." ma:format="Dropdown" ma:internalName="Document_x0020_Type_x0020_II">
      <xsd:simpleType>
        <xsd:restriction base="dms:Choice">
          <xsd:enumeration value="Select..."/>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enumeration value="Zoom"/>
        </xsd:restriction>
      </xsd:simpleType>
    </xsd:element>
    <xsd:element name="Category" ma:index="5" nillable="true" ma:displayName="Category" ma:default="Select..." ma:format="Dropdown" ma:internalName="Category">
      <xsd:simpleType>
        <xsd:restriction base="dms:Choice">
          <xsd:enumeration value="Select..."/>
          <xsd:enumeration value="1. Active Shooter"/>
          <xsd:enumeration value="2. AED/Medical Emergencies"/>
          <xsd:enumeration value="3. Emergency Evacuation/Emergency Preparedness"/>
          <xsd:enumeration value="4. Accidents"/>
          <xsd:enumeration value="5. Safety Goals /Personal Safety"/>
          <xsd:enumeration value="6. Health, Wellness and Fitness"/>
          <xsd:enumeration value="7. Security/ID Badge"/>
          <xsd:enumeration value="8. Worker's Compensation"/>
          <xsd:enumeration value="9. Additional Resources"/>
          <xsd:enumeration value="Employee"/>
          <xsd:enumeration value="Supervisor"/>
          <xsd:enumeration value="Year 2022"/>
          <xsd:enumeration value="Year 2021"/>
          <xsd:enumeration value="Year 2020"/>
          <xsd:enumeration value="Year 2019"/>
          <xsd:enumeration value="Year 2018"/>
          <xsd:enumeration value="Year 2017"/>
          <xsd:enumeration value="Year 2016"/>
          <xsd:enumeration value="Year 2015"/>
          <xsd:enumeration value="Year 2014"/>
          <xsd:enumeration value="Year 2013"/>
          <xsd:enumeration value="Year 2012"/>
          <xsd:enumeration value="Year 2011"/>
        </xsd:restriction>
      </xsd:simpleType>
    </xsd:element>
    <xsd:element name="Month" ma:index="12" nillable="true" ma:displayName="Month" ma:default="Select..." ma:format="Dropdown" ma:internalName="Month">
      <xsd:simpleType>
        <xsd:restriction base="dms:Choice">
          <xsd:enumeration value="Select..."/>
          <xsd:enumeration value="01 - January"/>
          <xsd:enumeration value="02 - February"/>
          <xsd:enumeration value="03 - March"/>
          <xsd:enumeration value="04 - April"/>
          <xsd:enumeration value="05 - May"/>
          <xsd:enumeration value="06 - June"/>
          <xsd:enumeration value="07 - July"/>
          <xsd:enumeration value="08 - August"/>
          <xsd:enumeration value="09 - September"/>
          <xsd:enumeration value="10 - October"/>
          <xsd:enumeration value="11 - November"/>
          <xsd:enumeration value="12 - December"/>
        </xsd:restriction>
      </xsd:simpleType>
    </xsd:element>
    <xsd:element name="Author0" ma:index="13" nillable="true" ma:displayName="Sent By" ma:description="The name in the column reflect the name of the Penn Link message creator/submitter." ma:internalName="Author0">
      <xsd:simpleType>
        <xsd:restriction base="dms:Text">
          <xsd:maxLength value="255"/>
        </xsd:restriction>
      </xsd:simpleType>
    </xsd:element>
    <xsd:element name="Year" ma:index="14" nillable="true" ma:displayName="Year" ma:default="2021" ma:format="Dropdown" ma:internalName="Year">
      <xsd:simpleType>
        <xsd:restriction base="dms:Choice">
          <xsd:enumeration value="2022"/>
          <xsd:enumeration value="2021"/>
          <xsd:enumeration value="2020"/>
          <xsd:enumeration value="2019"/>
          <xsd:enumeration value="2018"/>
          <xsd:enumeration value="2017"/>
          <xsd:enumeration value="2016"/>
          <xsd:enumeration value="2015"/>
          <xsd:enumeration value="2014"/>
          <xsd:enumeration value="2013"/>
          <xsd:enumeration value="2012"/>
          <xsd:enumeration value="2011"/>
          <xsd:enumeration value="2010"/>
        </xsd:restriction>
      </xsd:simpleType>
    </xsd:element>
    <xsd:element name="To_x0020_Be_x0020_Deleted_x003f_" ma:index="15" ma:displayName="To Be Deleted?" ma:default="NO" ma:description="Identify if this Document needs to be removed from this Inside PDE site?" ma:format="Dropdown" ma:internalName="To_x0020_Be_x0020_Deleted_x003f_">
      <xsd:simpleType>
        <xsd:restriction base="dms:Choice">
          <xsd:enumeration value="NO"/>
          <xsd:enumeration value="YE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o_x0020_Be_x0020_Deleted_x003f_ xmlns="f1c7bf0e-1cb0-48f8-99df-6e3f20f315ba">NO</To_x0020_Be_x0020_Deleted_x003f_>
    <Document_x0020_Type_x0020_II xmlns="f1c7bf0e-1cb0-48f8-99df-6e3f20f315ba" xsi:nil="true"/>
    <Category xmlns="f1c7bf0e-1cb0-48f8-99df-6e3f20f315ba" xsi:nil="true"/>
    <Group xmlns="f1c7bf0e-1cb0-48f8-99df-6e3f20f315ba">Select...</Group>
    <Year xmlns="f1c7bf0e-1cb0-48f8-99df-6e3f20f315ba" xsi:nil="true"/>
    <Month xmlns="f1c7bf0e-1cb0-48f8-99df-6e3f20f315ba" xsi:nil="true"/>
    <Document_x0020_Type xmlns="f1c7bf0e-1cb0-48f8-99df-6e3f20f315ba" xsi:nil="true"/>
    <Author0 xmlns="f1c7bf0e-1cb0-48f8-99df-6e3f20f315ba" xsi:nil="true"/>
  </documentManagement>
</p:properties>
</file>

<file path=customXml/itemProps1.xml><?xml version="1.0" encoding="utf-8"?>
<ds:datastoreItem xmlns:ds="http://schemas.openxmlformats.org/officeDocument/2006/customXml" ds:itemID="{514C1FC7-4E50-493F-BCB4-8C1A73F486B8}">
  <ds:schemaRefs>
    <ds:schemaRef ds:uri="http://schemas.microsoft.com/sharepoint/v3/contenttype/forms"/>
  </ds:schemaRefs>
</ds:datastoreItem>
</file>

<file path=customXml/itemProps2.xml><?xml version="1.0" encoding="utf-8"?>
<ds:datastoreItem xmlns:ds="http://schemas.openxmlformats.org/officeDocument/2006/customXml" ds:itemID="{BB4B3DE0-A293-416A-8B30-8A82F0158D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c7bf0e-1cb0-48f8-99df-6e3f20f315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8CB3FC7-B59E-40D5-A9DE-932E9E5BECE3}">
  <ds:schemaRefs>
    <ds:schemaRef ds:uri="http://schemas.microsoft.com/office/2006/metadata/properties"/>
    <ds:schemaRef ds:uri="http://schemas.microsoft.com/office/infopath/2007/PartnerControls"/>
    <ds:schemaRef ds:uri="f1c7bf0e-1cb0-48f8-99df-6e3f20f315ba"/>
  </ds:schemaRefs>
</ds:datastoreItem>
</file>

<file path=docProps/app.xml><?xml version="1.0" encoding="utf-8"?>
<Properties xmlns="http://schemas.openxmlformats.org/officeDocument/2006/extended-properties" xmlns:vt="http://schemas.openxmlformats.org/officeDocument/2006/docPropsVTypes">
  <Template/>
  <TotalTime>11507</TotalTime>
  <Words>3183</Words>
  <Application>Microsoft Office PowerPoint</Application>
  <PresentationFormat>Widescreen</PresentationFormat>
  <Paragraphs>290</Paragraphs>
  <Slides>23</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proxima-nova</vt:lpstr>
      <vt:lpstr>Times</vt:lpstr>
      <vt:lpstr>Office Theme</vt:lpstr>
      <vt:lpstr>Pennsylvania  HS Graduation Requirements</vt:lpstr>
      <vt:lpstr>TODAY’S TOPICS</vt:lpstr>
      <vt:lpstr>HS Graduation Requirements</vt:lpstr>
      <vt:lpstr>Title 22 Chapter 4.24(d)</vt:lpstr>
      <vt:lpstr>Successful Completion</vt:lpstr>
      <vt:lpstr>Doesn’t Meet Requirements  (by design)</vt:lpstr>
      <vt:lpstr>Frequent Questions</vt:lpstr>
      <vt:lpstr>IEP &amp; Grad Req QUESTIONS</vt:lpstr>
      <vt:lpstr>HS Graduation Requirements</vt:lpstr>
      <vt:lpstr>Education Instability</vt:lpstr>
      <vt:lpstr>LEA Responsibilities Include:  (but are not limited to)</vt:lpstr>
      <vt:lpstr>Additional Options</vt:lpstr>
      <vt:lpstr>Other Diploma Options Chart</vt:lpstr>
      <vt:lpstr>Act 158 Waivers</vt:lpstr>
      <vt:lpstr>Frequent Questions</vt:lpstr>
      <vt:lpstr>Act 1 &amp; Grad Req QUESTIONS</vt:lpstr>
      <vt:lpstr>HS Graduation Requirements</vt:lpstr>
      <vt:lpstr>WAIVERS</vt:lpstr>
      <vt:lpstr>EXTENUATING CIRCUMSTANCES</vt:lpstr>
      <vt:lpstr>EXCESSIVE WAIVERS (&gt;5%)</vt:lpstr>
      <vt:lpstr>Has the student…</vt:lpstr>
      <vt:lpstr>Waiver &amp; Grad Req QUESTIONS</vt:lpstr>
      <vt:lpstr>INFORMATION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subject/>
  <dc:creator>PDE</dc:creator>
  <cp:keywords/>
  <dc:description/>
  <cp:lastModifiedBy>Andrea Brown</cp:lastModifiedBy>
  <cp:revision>25</cp:revision>
  <dcterms:created xsi:type="dcterms:W3CDTF">2022-07-06T18:28:13Z</dcterms:created>
  <dcterms:modified xsi:type="dcterms:W3CDTF">2022-11-04T18:35:53Z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0x010100545745096E880943ACB0FE4084512437</vt:lpwstr>
  </property>
</Properties>
</file>