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Tahoma" panose="020B0604030504040204" pitchFamily="3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1871" autoAdjust="0"/>
  </p:normalViewPr>
  <p:slideViewPr>
    <p:cSldViewPr snapToGrid="0">
      <p:cViewPr varScale="1">
        <p:scale>
          <a:sx n="77" d="100"/>
          <a:sy n="77" d="100"/>
        </p:scale>
        <p:origin x="974"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fe99959937_1_10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Calibri"/>
              <a:buAutoNum type="arabicPeriod"/>
            </a:pPr>
            <a:r>
              <a:rPr lang="en" sz="1200">
                <a:latin typeface="Calibri"/>
                <a:ea typeface="Calibri"/>
                <a:cs typeface="Calibri"/>
                <a:sym typeface="Calibri"/>
              </a:rPr>
              <a:t>This webinar is part of the STEELS Professional Learning Series on the STEELS Hub.</a:t>
            </a:r>
            <a:endParaRPr sz="1200">
              <a:latin typeface="Calibri"/>
              <a:ea typeface="Calibri"/>
              <a:cs typeface="Calibri"/>
              <a:sym typeface="Calibri"/>
            </a:endParaRPr>
          </a:p>
          <a:p>
            <a:pPr marL="457200" lvl="0" indent="-304800" algn="l" rtl="0">
              <a:spcBef>
                <a:spcPts val="0"/>
              </a:spcBef>
              <a:spcAft>
                <a:spcPts val="0"/>
              </a:spcAft>
              <a:buSzPts val="1200"/>
              <a:buFont typeface="Calibri"/>
              <a:buAutoNum type="arabicPeriod"/>
            </a:pPr>
            <a:r>
              <a:rPr lang="en" sz="1200">
                <a:latin typeface="Calibri"/>
                <a:ea typeface="Calibri"/>
                <a:cs typeface="Calibri"/>
                <a:sym typeface="Calibri"/>
              </a:rPr>
              <a:t>This session will focus on Unpacking the Technology &amp; Engineering Standards.</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161" name="Google Shape;161;gfe99959937_1_10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2b9ae8e81f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2b9ae8e81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strands and standards within represent the information, ideas, and processes all students should know and be able to do regardless of their eventual academic pursuit or career destination. Specific to Technology &amp; Engineering, they are to be used within the Contexts.</a:t>
            </a:r>
            <a:endParaRPr sz="6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f75e75a81c_0_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f75e75a81c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Calibri"/>
              <a:buAutoNum type="arabicPeriod"/>
            </a:pPr>
            <a:r>
              <a:rPr lang="en" sz="1200" dirty="0">
                <a:latin typeface="Calibri"/>
                <a:ea typeface="Calibri"/>
                <a:cs typeface="Calibri"/>
                <a:sym typeface="Calibri"/>
              </a:rPr>
              <a:t>Displayed here are the Technology &amp; Engineering standards which include the strands in the left hand column. These strands were derived from the International Technology &amp; Engineering Educators Association’s Standards for Technological and Engineering Literacy (the STEL). Standards are organized by strand and progress coherently from K-12.</a:t>
            </a:r>
            <a:endParaRPr sz="1200" dirty="0">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510fe10964_0_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510fe10964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222222"/>
              </a:buClr>
              <a:buSzPts val="1200"/>
              <a:buFont typeface="Calibri"/>
              <a:buAutoNum type="arabicPeriod"/>
            </a:pPr>
            <a:r>
              <a:rPr lang="en" sz="1200">
                <a:solidFill>
                  <a:srgbClr val="222222"/>
                </a:solidFill>
                <a:latin typeface="Calibri"/>
                <a:ea typeface="Calibri"/>
                <a:cs typeface="Calibri"/>
                <a:sym typeface="Calibri"/>
              </a:rPr>
              <a:t>Each standard has a four-digit code. In the example below, for 3.5.9-12.N</a:t>
            </a:r>
            <a:endParaRPr sz="1200">
              <a:solidFill>
                <a:srgbClr val="222222"/>
              </a:solidFill>
              <a:latin typeface="Calibri"/>
              <a:ea typeface="Calibri"/>
              <a:cs typeface="Calibri"/>
              <a:sym typeface="Calibri"/>
            </a:endParaRPr>
          </a:p>
          <a:p>
            <a:pPr marL="914400" lvl="0" indent="-304800" algn="l" rtl="0">
              <a:spcBef>
                <a:spcPts val="0"/>
              </a:spcBef>
              <a:spcAft>
                <a:spcPts val="0"/>
              </a:spcAft>
              <a:buClr>
                <a:srgbClr val="222222"/>
              </a:buClr>
              <a:buSzPts val="1200"/>
              <a:buFont typeface="Calibri"/>
              <a:buAutoNum type="alphaLcPeriod"/>
            </a:pPr>
            <a:r>
              <a:rPr lang="en" sz="1200">
                <a:solidFill>
                  <a:srgbClr val="222222"/>
                </a:solidFill>
                <a:latin typeface="Calibri"/>
                <a:ea typeface="Calibri"/>
                <a:cs typeface="Calibri"/>
                <a:sym typeface="Calibri"/>
              </a:rPr>
              <a:t>The first digit (3) represents the content (Technology &amp; Engineering, Science, and ELS). All Technology &amp; Engineering, Science, and Environmental Literacy and Sustainability standards are represented with a 3.</a:t>
            </a:r>
            <a:endParaRPr sz="1200">
              <a:solidFill>
                <a:srgbClr val="222222"/>
              </a:solidFill>
              <a:latin typeface="Calibri"/>
              <a:ea typeface="Calibri"/>
              <a:cs typeface="Calibri"/>
              <a:sym typeface="Calibri"/>
            </a:endParaRPr>
          </a:p>
          <a:p>
            <a:pPr marL="914400" lvl="0" indent="-304800" algn="l" rtl="0">
              <a:spcBef>
                <a:spcPts val="0"/>
              </a:spcBef>
              <a:spcAft>
                <a:spcPts val="0"/>
              </a:spcAft>
              <a:buClr>
                <a:srgbClr val="222222"/>
              </a:buClr>
              <a:buSzPts val="1200"/>
              <a:buFont typeface="Calibri"/>
              <a:buAutoNum type="alphaLcPeriod"/>
            </a:pPr>
            <a:r>
              <a:rPr lang="en" sz="1200">
                <a:solidFill>
                  <a:srgbClr val="222222"/>
                </a:solidFill>
                <a:latin typeface="Calibri"/>
                <a:ea typeface="Calibri"/>
                <a:cs typeface="Calibri"/>
                <a:sym typeface="Calibri"/>
              </a:rPr>
              <a:t>The second digit is the discipline. 5 represents Technology &amp; Engineering.</a:t>
            </a:r>
            <a:endParaRPr sz="1200">
              <a:solidFill>
                <a:srgbClr val="222222"/>
              </a:solidFill>
              <a:latin typeface="Calibri"/>
              <a:ea typeface="Calibri"/>
              <a:cs typeface="Calibri"/>
              <a:sym typeface="Calibri"/>
            </a:endParaRPr>
          </a:p>
          <a:p>
            <a:pPr marL="914400" lvl="0" indent="-304800" algn="l" rtl="0">
              <a:spcBef>
                <a:spcPts val="0"/>
              </a:spcBef>
              <a:spcAft>
                <a:spcPts val="0"/>
              </a:spcAft>
              <a:buClr>
                <a:srgbClr val="222222"/>
              </a:buClr>
              <a:buSzPts val="1200"/>
              <a:buFont typeface="Calibri"/>
              <a:buAutoNum type="alphaLcPeriod"/>
            </a:pPr>
            <a:r>
              <a:rPr lang="en" sz="1200">
                <a:solidFill>
                  <a:srgbClr val="222222"/>
                </a:solidFill>
                <a:latin typeface="Calibri"/>
                <a:ea typeface="Calibri"/>
                <a:cs typeface="Calibri"/>
                <a:sym typeface="Calibri"/>
              </a:rPr>
              <a:t>The third number represents the grade band (9-12)</a:t>
            </a:r>
            <a:endParaRPr sz="1200">
              <a:solidFill>
                <a:srgbClr val="222222"/>
              </a:solidFill>
              <a:latin typeface="Calibri"/>
              <a:ea typeface="Calibri"/>
              <a:cs typeface="Calibri"/>
              <a:sym typeface="Calibri"/>
            </a:endParaRPr>
          </a:p>
          <a:p>
            <a:pPr marL="914400" lvl="0" indent="-304800" algn="l" rtl="0">
              <a:spcBef>
                <a:spcPts val="0"/>
              </a:spcBef>
              <a:spcAft>
                <a:spcPts val="0"/>
              </a:spcAft>
              <a:buClr>
                <a:srgbClr val="222222"/>
              </a:buClr>
              <a:buSzPts val="1200"/>
              <a:buFont typeface="Calibri"/>
              <a:buAutoNum type="alphaLcPeriod"/>
            </a:pPr>
            <a:r>
              <a:rPr lang="en" sz="1200">
                <a:solidFill>
                  <a:srgbClr val="222222"/>
                </a:solidFill>
                <a:latin typeface="Calibri"/>
                <a:ea typeface="Calibri"/>
                <a:cs typeface="Calibri"/>
                <a:sym typeface="Calibri"/>
              </a:rPr>
              <a:t>The fourth character represents the standards: N which is: Analyze and use relevant and appropriate design thinking processes to solve technological and engineering problems.</a:t>
            </a:r>
            <a:endParaRPr sz="1200">
              <a:solidFill>
                <a:srgbClr val="222222"/>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rgbClr val="222222"/>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2b9ae8e81f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2b9ae8e81f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83333"/>
              </a:lnSpc>
              <a:spcBef>
                <a:spcPts val="0"/>
              </a:spcBef>
              <a:spcAft>
                <a:spcPts val="0"/>
              </a:spcAft>
              <a:buClr>
                <a:srgbClr val="222222"/>
              </a:buClr>
              <a:buSzPts val="1200"/>
              <a:buFont typeface="Calibri"/>
              <a:buAutoNum type="arabicPeriod"/>
            </a:pPr>
            <a:r>
              <a:rPr lang="en" sz="1200">
                <a:solidFill>
                  <a:srgbClr val="222222"/>
                </a:solidFill>
                <a:latin typeface="Calibri"/>
                <a:ea typeface="Calibri"/>
                <a:cs typeface="Calibri"/>
                <a:sym typeface="Calibri"/>
              </a:rPr>
              <a:t>The second organizer within the Technology &amp; Engineering standards are the Technology &amp; Engineering practices.</a:t>
            </a:r>
            <a:endParaRPr sz="1200">
              <a:solidFill>
                <a:srgbClr val="222222"/>
              </a:solidFill>
              <a:latin typeface="Calibri"/>
              <a:ea typeface="Calibri"/>
              <a:cs typeface="Calibri"/>
              <a:sym typeface="Calibri"/>
            </a:endParaRPr>
          </a:p>
          <a:p>
            <a:pPr marL="457200" lvl="0" indent="-304800" algn="l" rtl="0">
              <a:lnSpc>
                <a:spcPct val="83333"/>
              </a:lnSpc>
              <a:spcBef>
                <a:spcPts val="0"/>
              </a:spcBef>
              <a:spcAft>
                <a:spcPts val="0"/>
              </a:spcAft>
              <a:buClr>
                <a:srgbClr val="222222"/>
              </a:buClr>
              <a:buSzPts val="1200"/>
              <a:buFont typeface="Calibri"/>
              <a:buAutoNum type="arabicPeriod"/>
            </a:pPr>
            <a:r>
              <a:rPr lang="en" sz="1200">
                <a:solidFill>
                  <a:srgbClr val="222222"/>
                </a:solidFill>
                <a:latin typeface="Calibri"/>
                <a:ea typeface="Calibri"/>
                <a:cs typeface="Calibri"/>
                <a:sym typeface="Calibri"/>
              </a:rPr>
              <a:t>The 8 Technology &amp; Engineering Practices are:</a:t>
            </a:r>
            <a:endParaRPr sz="1200">
              <a:solidFill>
                <a:srgbClr val="222222"/>
              </a:solidFill>
              <a:latin typeface="Calibri"/>
              <a:ea typeface="Calibri"/>
              <a:cs typeface="Calibri"/>
              <a:sym typeface="Calibri"/>
            </a:endParaRPr>
          </a:p>
          <a:p>
            <a:pPr marL="914400" lvl="1" indent="-304800" algn="l" rtl="0">
              <a:lnSpc>
                <a:spcPct val="83333"/>
              </a:lnSpc>
              <a:spcBef>
                <a:spcPts val="0"/>
              </a:spcBef>
              <a:spcAft>
                <a:spcPts val="0"/>
              </a:spcAft>
              <a:buClr>
                <a:srgbClr val="222222"/>
              </a:buClr>
              <a:buSzPts val="1200"/>
              <a:buFont typeface="Calibri"/>
              <a:buAutoNum type="alphaLcPeriod"/>
            </a:pPr>
            <a:r>
              <a:rPr lang="en" sz="1200">
                <a:solidFill>
                  <a:srgbClr val="222222"/>
                </a:solidFill>
                <a:latin typeface="Calibri"/>
                <a:ea typeface="Calibri"/>
                <a:cs typeface="Calibri"/>
                <a:sym typeface="Calibri"/>
              </a:rPr>
              <a:t>Systems Thinking </a:t>
            </a:r>
            <a:endParaRPr sz="1200">
              <a:solidFill>
                <a:srgbClr val="222222"/>
              </a:solidFill>
              <a:latin typeface="Calibri"/>
              <a:ea typeface="Calibri"/>
              <a:cs typeface="Calibri"/>
              <a:sym typeface="Calibri"/>
            </a:endParaRPr>
          </a:p>
          <a:p>
            <a:pPr marL="914400" lvl="1" indent="-304800" algn="l" rtl="0">
              <a:lnSpc>
                <a:spcPct val="83333"/>
              </a:lnSpc>
              <a:spcBef>
                <a:spcPts val="0"/>
              </a:spcBef>
              <a:spcAft>
                <a:spcPts val="0"/>
              </a:spcAft>
              <a:buClr>
                <a:srgbClr val="222222"/>
              </a:buClr>
              <a:buSzPts val="1200"/>
              <a:buFont typeface="Calibri"/>
              <a:buAutoNum type="alphaLcPeriod"/>
            </a:pPr>
            <a:r>
              <a:rPr lang="en" sz="1200">
                <a:solidFill>
                  <a:srgbClr val="222222"/>
                </a:solidFill>
                <a:latin typeface="Calibri"/>
                <a:ea typeface="Calibri"/>
                <a:cs typeface="Calibri"/>
                <a:sym typeface="Calibri"/>
              </a:rPr>
              <a:t>Creativity </a:t>
            </a:r>
            <a:endParaRPr sz="1200">
              <a:solidFill>
                <a:srgbClr val="222222"/>
              </a:solidFill>
              <a:latin typeface="Calibri"/>
              <a:ea typeface="Calibri"/>
              <a:cs typeface="Calibri"/>
              <a:sym typeface="Calibri"/>
            </a:endParaRPr>
          </a:p>
          <a:p>
            <a:pPr marL="914400" lvl="1" indent="-304800" algn="l" rtl="0">
              <a:lnSpc>
                <a:spcPct val="83333"/>
              </a:lnSpc>
              <a:spcBef>
                <a:spcPts val="0"/>
              </a:spcBef>
              <a:spcAft>
                <a:spcPts val="0"/>
              </a:spcAft>
              <a:buClr>
                <a:srgbClr val="222222"/>
              </a:buClr>
              <a:buSzPts val="1200"/>
              <a:buFont typeface="Calibri"/>
              <a:buAutoNum type="alphaLcPeriod"/>
            </a:pPr>
            <a:r>
              <a:rPr lang="en" sz="1200">
                <a:solidFill>
                  <a:srgbClr val="222222"/>
                </a:solidFill>
                <a:latin typeface="Calibri"/>
                <a:ea typeface="Calibri"/>
                <a:cs typeface="Calibri"/>
                <a:sym typeface="Calibri"/>
              </a:rPr>
              <a:t>Making and Doing </a:t>
            </a:r>
            <a:endParaRPr sz="1200">
              <a:solidFill>
                <a:srgbClr val="222222"/>
              </a:solidFill>
              <a:latin typeface="Calibri"/>
              <a:ea typeface="Calibri"/>
              <a:cs typeface="Calibri"/>
              <a:sym typeface="Calibri"/>
            </a:endParaRPr>
          </a:p>
          <a:p>
            <a:pPr marL="914400" lvl="1" indent="-304800" algn="l" rtl="0">
              <a:lnSpc>
                <a:spcPct val="83333"/>
              </a:lnSpc>
              <a:spcBef>
                <a:spcPts val="0"/>
              </a:spcBef>
              <a:spcAft>
                <a:spcPts val="0"/>
              </a:spcAft>
              <a:buClr>
                <a:srgbClr val="222222"/>
              </a:buClr>
              <a:buSzPts val="1200"/>
              <a:buFont typeface="Calibri"/>
              <a:buAutoNum type="alphaLcPeriod"/>
            </a:pPr>
            <a:r>
              <a:rPr lang="en" sz="1200">
                <a:solidFill>
                  <a:srgbClr val="222222"/>
                </a:solidFill>
                <a:latin typeface="Calibri"/>
                <a:ea typeface="Calibri"/>
                <a:cs typeface="Calibri"/>
                <a:sym typeface="Calibri"/>
              </a:rPr>
              <a:t>Critical Thinking </a:t>
            </a:r>
            <a:endParaRPr sz="1200">
              <a:solidFill>
                <a:srgbClr val="222222"/>
              </a:solidFill>
              <a:latin typeface="Calibri"/>
              <a:ea typeface="Calibri"/>
              <a:cs typeface="Calibri"/>
              <a:sym typeface="Calibri"/>
            </a:endParaRPr>
          </a:p>
          <a:p>
            <a:pPr marL="914400" lvl="1" indent="-304800" algn="l" rtl="0">
              <a:lnSpc>
                <a:spcPct val="83333"/>
              </a:lnSpc>
              <a:spcBef>
                <a:spcPts val="0"/>
              </a:spcBef>
              <a:spcAft>
                <a:spcPts val="0"/>
              </a:spcAft>
              <a:buClr>
                <a:srgbClr val="222222"/>
              </a:buClr>
              <a:buSzPts val="1200"/>
              <a:buFont typeface="Calibri"/>
              <a:buAutoNum type="alphaLcPeriod"/>
            </a:pPr>
            <a:r>
              <a:rPr lang="en" sz="1200">
                <a:solidFill>
                  <a:srgbClr val="222222"/>
                </a:solidFill>
                <a:latin typeface="Calibri"/>
                <a:ea typeface="Calibri"/>
                <a:cs typeface="Calibri"/>
                <a:sym typeface="Calibri"/>
              </a:rPr>
              <a:t>Optimism </a:t>
            </a:r>
            <a:endParaRPr sz="1200">
              <a:solidFill>
                <a:srgbClr val="222222"/>
              </a:solidFill>
              <a:latin typeface="Calibri"/>
              <a:ea typeface="Calibri"/>
              <a:cs typeface="Calibri"/>
              <a:sym typeface="Calibri"/>
            </a:endParaRPr>
          </a:p>
          <a:p>
            <a:pPr marL="914400" lvl="1" indent="-304800" algn="l" rtl="0">
              <a:lnSpc>
                <a:spcPct val="83333"/>
              </a:lnSpc>
              <a:spcBef>
                <a:spcPts val="0"/>
              </a:spcBef>
              <a:spcAft>
                <a:spcPts val="0"/>
              </a:spcAft>
              <a:buClr>
                <a:srgbClr val="222222"/>
              </a:buClr>
              <a:buSzPts val="1200"/>
              <a:buFont typeface="Calibri"/>
              <a:buAutoNum type="alphaLcPeriod"/>
            </a:pPr>
            <a:r>
              <a:rPr lang="en" sz="1200">
                <a:solidFill>
                  <a:srgbClr val="222222"/>
                </a:solidFill>
                <a:latin typeface="Calibri"/>
                <a:ea typeface="Calibri"/>
                <a:cs typeface="Calibri"/>
                <a:sym typeface="Calibri"/>
              </a:rPr>
              <a:t>Collaboration </a:t>
            </a:r>
            <a:endParaRPr sz="1200">
              <a:solidFill>
                <a:srgbClr val="222222"/>
              </a:solidFill>
              <a:latin typeface="Calibri"/>
              <a:ea typeface="Calibri"/>
              <a:cs typeface="Calibri"/>
              <a:sym typeface="Calibri"/>
            </a:endParaRPr>
          </a:p>
          <a:p>
            <a:pPr marL="914400" lvl="1" indent="-304800" algn="l" rtl="0">
              <a:lnSpc>
                <a:spcPct val="83333"/>
              </a:lnSpc>
              <a:spcBef>
                <a:spcPts val="0"/>
              </a:spcBef>
              <a:spcAft>
                <a:spcPts val="0"/>
              </a:spcAft>
              <a:buClr>
                <a:srgbClr val="222222"/>
              </a:buClr>
              <a:buSzPts val="1200"/>
              <a:buFont typeface="Calibri"/>
              <a:buAutoNum type="alphaLcPeriod"/>
            </a:pPr>
            <a:r>
              <a:rPr lang="en" sz="1200">
                <a:solidFill>
                  <a:srgbClr val="222222"/>
                </a:solidFill>
                <a:latin typeface="Calibri"/>
                <a:ea typeface="Calibri"/>
                <a:cs typeface="Calibri"/>
                <a:sym typeface="Calibri"/>
              </a:rPr>
              <a:t>Communication </a:t>
            </a:r>
            <a:endParaRPr sz="1200">
              <a:solidFill>
                <a:srgbClr val="222222"/>
              </a:solidFill>
              <a:latin typeface="Calibri"/>
              <a:ea typeface="Calibri"/>
              <a:cs typeface="Calibri"/>
              <a:sym typeface="Calibri"/>
            </a:endParaRPr>
          </a:p>
          <a:p>
            <a:pPr marL="914400" lvl="1" indent="-304800" algn="l" rtl="0">
              <a:lnSpc>
                <a:spcPct val="83333"/>
              </a:lnSpc>
              <a:spcBef>
                <a:spcPts val="0"/>
              </a:spcBef>
              <a:spcAft>
                <a:spcPts val="0"/>
              </a:spcAft>
              <a:buClr>
                <a:srgbClr val="222222"/>
              </a:buClr>
              <a:buSzPts val="1200"/>
              <a:buFont typeface="Calibri"/>
              <a:buAutoNum type="alphaLcPeriod"/>
            </a:pPr>
            <a:r>
              <a:rPr lang="en" sz="1200">
                <a:solidFill>
                  <a:srgbClr val="222222"/>
                </a:solidFill>
                <a:latin typeface="Calibri"/>
                <a:ea typeface="Calibri"/>
                <a:cs typeface="Calibri"/>
                <a:sym typeface="Calibri"/>
              </a:rPr>
              <a:t>Attention to Ethics</a:t>
            </a:r>
            <a:endParaRPr sz="1200">
              <a:solidFill>
                <a:srgbClr val="222222"/>
              </a:solidFill>
              <a:latin typeface="Calibri"/>
              <a:ea typeface="Calibri"/>
              <a:cs typeface="Calibri"/>
              <a:sym typeface="Calibri"/>
            </a:endParaRPr>
          </a:p>
          <a:p>
            <a:pPr marL="457200" lvl="0" indent="-304800" algn="l" rtl="0">
              <a:lnSpc>
                <a:spcPct val="83333"/>
              </a:lnSpc>
              <a:spcBef>
                <a:spcPts val="0"/>
              </a:spcBef>
              <a:spcAft>
                <a:spcPts val="0"/>
              </a:spcAft>
              <a:buClr>
                <a:srgbClr val="222222"/>
              </a:buClr>
              <a:buSzPts val="1200"/>
              <a:buFont typeface="Calibri"/>
              <a:buAutoNum type="arabicPeriod"/>
            </a:pPr>
            <a:r>
              <a:rPr lang="en" sz="1200">
                <a:solidFill>
                  <a:srgbClr val="222222"/>
                </a:solidFill>
                <a:latin typeface="Calibri"/>
                <a:ea typeface="Calibri"/>
                <a:cs typeface="Calibri"/>
                <a:sym typeface="Calibri"/>
              </a:rPr>
              <a:t>The practices were adapted from the  21</a:t>
            </a:r>
            <a:r>
              <a:rPr lang="en" sz="1200" baseline="30000">
                <a:solidFill>
                  <a:srgbClr val="222222"/>
                </a:solidFill>
                <a:latin typeface="Calibri"/>
                <a:ea typeface="Calibri"/>
                <a:cs typeface="Calibri"/>
                <a:sym typeface="Calibri"/>
              </a:rPr>
              <a:t>st</a:t>
            </a:r>
            <a:r>
              <a:rPr lang="en" sz="1200">
                <a:solidFill>
                  <a:srgbClr val="222222"/>
                </a:solidFill>
                <a:latin typeface="Calibri"/>
                <a:ea typeface="Calibri"/>
                <a:cs typeface="Calibri"/>
                <a:sym typeface="Calibri"/>
              </a:rPr>
              <a:t> Century Skills and from the research on Engineering Habits of Mind.</a:t>
            </a:r>
            <a:endParaRPr sz="1200">
              <a:solidFill>
                <a:srgbClr val="222222"/>
              </a:solidFill>
              <a:latin typeface="Calibri"/>
              <a:ea typeface="Calibri"/>
              <a:cs typeface="Calibri"/>
              <a:sym typeface="Calibri"/>
            </a:endParaRPr>
          </a:p>
          <a:p>
            <a:pPr marL="457200" lvl="0" indent="-304800" algn="l" rtl="0">
              <a:lnSpc>
                <a:spcPct val="83333"/>
              </a:lnSpc>
              <a:spcBef>
                <a:spcPts val="0"/>
              </a:spcBef>
              <a:spcAft>
                <a:spcPts val="0"/>
              </a:spcAft>
              <a:buClr>
                <a:srgbClr val="222222"/>
              </a:buClr>
              <a:buSzPts val="1200"/>
              <a:buFont typeface="Calibri"/>
              <a:buAutoNum type="arabicPeriod"/>
            </a:pPr>
            <a:r>
              <a:rPr lang="en" sz="1200">
                <a:solidFill>
                  <a:srgbClr val="222222"/>
                </a:solidFill>
                <a:latin typeface="Calibri"/>
                <a:ea typeface="Calibri"/>
                <a:cs typeface="Calibri"/>
                <a:sym typeface="Calibri"/>
              </a:rPr>
              <a:t>The practices are student centered and reflect the knowledge, skills, and dispositions students need in order to successfully apply the standards in different context areas.</a:t>
            </a:r>
            <a:endParaRPr sz="1200">
              <a:solidFill>
                <a:srgbClr val="222222"/>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2b9ae8e81f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2b9ae8e81f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83333"/>
              </a:lnSpc>
              <a:spcBef>
                <a:spcPts val="0"/>
              </a:spcBef>
              <a:spcAft>
                <a:spcPts val="0"/>
              </a:spcAft>
              <a:buClr>
                <a:srgbClr val="222222"/>
              </a:buClr>
              <a:buSzPts val="1200"/>
              <a:buFont typeface="Calibri"/>
              <a:buAutoNum type="arabicPeriod"/>
            </a:pPr>
            <a:r>
              <a:rPr lang="en" sz="1200">
                <a:solidFill>
                  <a:srgbClr val="222222"/>
                </a:solidFill>
                <a:latin typeface="Calibri"/>
                <a:ea typeface="Calibri"/>
                <a:cs typeface="Calibri"/>
                <a:sym typeface="Calibri"/>
              </a:rPr>
              <a:t>Technology &amp; Engineering Practices are intentionally used in a variety of contexts providing educators with opportunities to incorporate authentic and real-world expectations into lessons, activities, and other learning experiences to mimic work and life outside of the classroom.   </a:t>
            </a:r>
            <a:endParaRPr sz="1200" b="1">
              <a:solidFill>
                <a:srgbClr val="222222"/>
              </a:solidFill>
              <a:latin typeface="Calibri"/>
              <a:ea typeface="Calibri"/>
              <a:cs typeface="Calibri"/>
              <a:sym typeface="Calibri"/>
            </a:endParaRPr>
          </a:p>
          <a:p>
            <a:pPr marL="457200" lvl="0" indent="0" algn="l" rtl="0">
              <a:lnSpc>
                <a:spcPct val="83333"/>
              </a:lnSpc>
              <a:spcBef>
                <a:spcPts val="0"/>
              </a:spcBef>
              <a:spcAft>
                <a:spcPts val="0"/>
              </a:spcAft>
              <a:buNone/>
            </a:pPr>
            <a:endParaRPr sz="1200">
              <a:solidFill>
                <a:srgbClr val="222222"/>
              </a:solidFill>
              <a:latin typeface="Calibri"/>
              <a:ea typeface="Calibri"/>
              <a:cs typeface="Calibri"/>
              <a:sym typeface="Calibri"/>
            </a:endParaRPr>
          </a:p>
          <a:p>
            <a:pPr marL="0" lvl="0" indent="0" algn="l" rtl="0">
              <a:lnSpc>
                <a:spcPct val="83333"/>
              </a:lnSpc>
              <a:spcBef>
                <a:spcPts val="0"/>
              </a:spcBef>
              <a:spcAft>
                <a:spcPts val="0"/>
              </a:spcAft>
              <a:buNone/>
            </a:pPr>
            <a:endParaRPr sz="1200">
              <a:solidFill>
                <a:srgbClr val="222222"/>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6931489d6e_0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6931489d6e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83333"/>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final organizer in the standards are the contexts. Technology &amp; Engineering classrooms and laboratories vary greatly in Pennsylvania, therefore, contexts are not course titles rather they group together 8 areas that broadly represent the breadth of technology. </a:t>
            </a:r>
            <a:endParaRPr sz="1200">
              <a:solidFill>
                <a:schemeClr val="dk1"/>
              </a:solidFill>
              <a:latin typeface="Calibri"/>
              <a:ea typeface="Calibri"/>
              <a:cs typeface="Calibri"/>
              <a:sym typeface="Calibri"/>
            </a:endParaRPr>
          </a:p>
          <a:p>
            <a:pPr marL="457200" lvl="0" indent="-304800" algn="l" rtl="0">
              <a:lnSpc>
                <a:spcPct val="83333"/>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contexts are:</a:t>
            </a:r>
            <a:endParaRPr sz="1200">
              <a:solidFill>
                <a:schemeClr val="dk1"/>
              </a:solidFill>
              <a:latin typeface="Calibri"/>
              <a:ea typeface="Calibri"/>
              <a:cs typeface="Calibri"/>
              <a:sym typeface="Calibri"/>
            </a:endParaRPr>
          </a:p>
          <a:p>
            <a:pPr marL="914400" lvl="0" indent="-304800" algn="l" rtl="0">
              <a:lnSpc>
                <a:spcPct val="83333"/>
              </a:lnSpc>
              <a:spcBef>
                <a:spcPts val="0"/>
              </a:spcBef>
              <a:spcAft>
                <a:spcPts val="0"/>
              </a:spcAft>
              <a:buClr>
                <a:schemeClr val="dk1"/>
              </a:buClr>
              <a:buSzPts val="1200"/>
              <a:buFont typeface="Calibri"/>
              <a:buAutoNum type="alphaUcPeriod"/>
            </a:pPr>
            <a:r>
              <a:rPr lang="en" sz="1200">
                <a:solidFill>
                  <a:schemeClr val="dk1"/>
                </a:solidFill>
                <a:latin typeface="Calibri"/>
                <a:ea typeface="Calibri"/>
                <a:cs typeface="Calibri"/>
                <a:sym typeface="Calibri"/>
              </a:rPr>
              <a:t>Computation, Automation, Artificial Intelligence, and Robotics </a:t>
            </a:r>
            <a:endParaRPr sz="1200">
              <a:solidFill>
                <a:schemeClr val="dk1"/>
              </a:solidFill>
              <a:latin typeface="Calibri"/>
              <a:ea typeface="Calibri"/>
              <a:cs typeface="Calibri"/>
              <a:sym typeface="Calibri"/>
            </a:endParaRPr>
          </a:p>
          <a:p>
            <a:pPr marL="914400" lvl="0" indent="-304800" algn="l" rtl="0">
              <a:lnSpc>
                <a:spcPct val="83333"/>
              </a:lnSpc>
              <a:spcBef>
                <a:spcPts val="0"/>
              </a:spcBef>
              <a:spcAft>
                <a:spcPts val="0"/>
              </a:spcAft>
              <a:buClr>
                <a:schemeClr val="dk1"/>
              </a:buClr>
              <a:buSzPts val="1200"/>
              <a:buFont typeface="Calibri"/>
              <a:buAutoNum type="alphaUcPeriod"/>
            </a:pPr>
            <a:r>
              <a:rPr lang="en" sz="1200">
                <a:solidFill>
                  <a:schemeClr val="dk1"/>
                </a:solidFill>
                <a:latin typeface="Calibri"/>
                <a:ea typeface="Calibri"/>
                <a:cs typeface="Calibri"/>
                <a:sym typeface="Calibri"/>
              </a:rPr>
              <a:t>Material Conversion and Processing </a:t>
            </a:r>
            <a:endParaRPr sz="1200">
              <a:solidFill>
                <a:schemeClr val="dk1"/>
              </a:solidFill>
              <a:latin typeface="Calibri"/>
              <a:ea typeface="Calibri"/>
              <a:cs typeface="Calibri"/>
              <a:sym typeface="Calibri"/>
            </a:endParaRPr>
          </a:p>
          <a:p>
            <a:pPr marL="914400" lvl="0" indent="-304800" algn="l" rtl="0">
              <a:lnSpc>
                <a:spcPct val="83333"/>
              </a:lnSpc>
              <a:spcBef>
                <a:spcPts val="0"/>
              </a:spcBef>
              <a:spcAft>
                <a:spcPts val="0"/>
              </a:spcAft>
              <a:buClr>
                <a:schemeClr val="dk1"/>
              </a:buClr>
              <a:buSzPts val="1200"/>
              <a:buFont typeface="Calibri"/>
              <a:buAutoNum type="alphaUcPeriod"/>
            </a:pPr>
            <a:r>
              <a:rPr lang="en" sz="1200">
                <a:solidFill>
                  <a:schemeClr val="dk1"/>
                </a:solidFill>
                <a:latin typeface="Calibri"/>
                <a:ea typeface="Calibri"/>
                <a:cs typeface="Calibri"/>
                <a:sym typeface="Calibri"/>
              </a:rPr>
              <a:t>Transportation and Logistics </a:t>
            </a:r>
            <a:endParaRPr sz="1200">
              <a:solidFill>
                <a:schemeClr val="dk1"/>
              </a:solidFill>
              <a:latin typeface="Calibri"/>
              <a:ea typeface="Calibri"/>
              <a:cs typeface="Calibri"/>
              <a:sym typeface="Calibri"/>
            </a:endParaRPr>
          </a:p>
          <a:p>
            <a:pPr marL="914400" lvl="0" indent="-304800" algn="l" rtl="0">
              <a:lnSpc>
                <a:spcPct val="83333"/>
              </a:lnSpc>
              <a:spcBef>
                <a:spcPts val="0"/>
              </a:spcBef>
              <a:spcAft>
                <a:spcPts val="0"/>
              </a:spcAft>
              <a:buClr>
                <a:schemeClr val="dk1"/>
              </a:buClr>
              <a:buSzPts val="1200"/>
              <a:buFont typeface="Calibri"/>
              <a:buAutoNum type="alphaUcPeriod"/>
            </a:pPr>
            <a:r>
              <a:rPr lang="en" sz="1200">
                <a:solidFill>
                  <a:schemeClr val="dk1"/>
                </a:solidFill>
                <a:latin typeface="Calibri"/>
                <a:ea typeface="Calibri"/>
                <a:cs typeface="Calibri"/>
                <a:sym typeface="Calibri"/>
              </a:rPr>
              <a:t>Energy and Power </a:t>
            </a:r>
            <a:endParaRPr sz="1200">
              <a:solidFill>
                <a:schemeClr val="dk1"/>
              </a:solidFill>
              <a:latin typeface="Calibri"/>
              <a:ea typeface="Calibri"/>
              <a:cs typeface="Calibri"/>
              <a:sym typeface="Calibri"/>
            </a:endParaRPr>
          </a:p>
          <a:p>
            <a:pPr marL="914400" lvl="0" indent="-304800" algn="l" rtl="0">
              <a:lnSpc>
                <a:spcPct val="83333"/>
              </a:lnSpc>
              <a:spcBef>
                <a:spcPts val="0"/>
              </a:spcBef>
              <a:spcAft>
                <a:spcPts val="0"/>
              </a:spcAft>
              <a:buClr>
                <a:schemeClr val="dk1"/>
              </a:buClr>
              <a:buSzPts val="1200"/>
              <a:buFont typeface="Calibri"/>
              <a:buAutoNum type="alphaUcPeriod"/>
            </a:pPr>
            <a:r>
              <a:rPr lang="en" sz="1200">
                <a:solidFill>
                  <a:schemeClr val="dk1"/>
                </a:solidFill>
                <a:latin typeface="Calibri"/>
                <a:ea typeface="Calibri"/>
                <a:cs typeface="Calibri"/>
                <a:sym typeface="Calibri"/>
              </a:rPr>
              <a:t>Information and Communication </a:t>
            </a:r>
            <a:endParaRPr sz="1200">
              <a:solidFill>
                <a:schemeClr val="dk1"/>
              </a:solidFill>
              <a:latin typeface="Calibri"/>
              <a:ea typeface="Calibri"/>
              <a:cs typeface="Calibri"/>
              <a:sym typeface="Calibri"/>
            </a:endParaRPr>
          </a:p>
          <a:p>
            <a:pPr marL="914400" lvl="0" indent="-304800" algn="l" rtl="0">
              <a:lnSpc>
                <a:spcPct val="83333"/>
              </a:lnSpc>
              <a:spcBef>
                <a:spcPts val="0"/>
              </a:spcBef>
              <a:spcAft>
                <a:spcPts val="0"/>
              </a:spcAft>
              <a:buClr>
                <a:schemeClr val="dk1"/>
              </a:buClr>
              <a:buSzPts val="1200"/>
              <a:buFont typeface="Calibri"/>
              <a:buAutoNum type="alphaUcPeriod"/>
            </a:pPr>
            <a:r>
              <a:rPr lang="en" sz="1200">
                <a:solidFill>
                  <a:schemeClr val="dk1"/>
                </a:solidFill>
                <a:latin typeface="Calibri"/>
                <a:ea typeface="Calibri"/>
                <a:cs typeface="Calibri"/>
                <a:sym typeface="Calibri"/>
              </a:rPr>
              <a:t>The Built Environment </a:t>
            </a:r>
            <a:endParaRPr sz="1200">
              <a:solidFill>
                <a:schemeClr val="dk1"/>
              </a:solidFill>
              <a:latin typeface="Calibri"/>
              <a:ea typeface="Calibri"/>
              <a:cs typeface="Calibri"/>
              <a:sym typeface="Calibri"/>
            </a:endParaRPr>
          </a:p>
          <a:p>
            <a:pPr marL="914400" lvl="0" indent="-304800" algn="l" rtl="0">
              <a:lnSpc>
                <a:spcPct val="83333"/>
              </a:lnSpc>
              <a:spcBef>
                <a:spcPts val="0"/>
              </a:spcBef>
              <a:spcAft>
                <a:spcPts val="0"/>
              </a:spcAft>
              <a:buClr>
                <a:schemeClr val="dk1"/>
              </a:buClr>
              <a:buSzPts val="1200"/>
              <a:buFont typeface="Calibri"/>
              <a:buAutoNum type="alphaUcPeriod"/>
            </a:pPr>
            <a:r>
              <a:rPr lang="en" sz="1200">
                <a:solidFill>
                  <a:schemeClr val="dk1"/>
                </a:solidFill>
                <a:latin typeface="Calibri"/>
                <a:ea typeface="Calibri"/>
                <a:cs typeface="Calibri"/>
                <a:sym typeface="Calibri"/>
              </a:rPr>
              <a:t>Medical and Health-Related Technologies </a:t>
            </a:r>
            <a:endParaRPr sz="1200">
              <a:solidFill>
                <a:schemeClr val="dk1"/>
              </a:solidFill>
              <a:latin typeface="Calibri"/>
              <a:ea typeface="Calibri"/>
              <a:cs typeface="Calibri"/>
              <a:sym typeface="Calibri"/>
            </a:endParaRPr>
          </a:p>
          <a:p>
            <a:pPr marL="914400" lvl="0" indent="-304800" algn="l" rtl="0">
              <a:lnSpc>
                <a:spcPct val="83333"/>
              </a:lnSpc>
              <a:spcBef>
                <a:spcPts val="0"/>
              </a:spcBef>
              <a:spcAft>
                <a:spcPts val="0"/>
              </a:spcAft>
              <a:buClr>
                <a:schemeClr val="dk1"/>
              </a:buClr>
              <a:buSzPts val="1200"/>
              <a:buFont typeface="Calibri"/>
              <a:buAutoNum type="alphaUcPeriod"/>
            </a:pPr>
            <a:r>
              <a:rPr lang="en" sz="1200">
                <a:solidFill>
                  <a:schemeClr val="dk1"/>
                </a:solidFill>
                <a:latin typeface="Calibri"/>
                <a:ea typeface="Calibri"/>
                <a:cs typeface="Calibri"/>
                <a:sym typeface="Calibri"/>
              </a:rPr>
              <a:t>Agricultural and Biological Technologies</a:t>
            </a:r>
            <a:endParaRPr sz="1200">
              <a:solidFill>
                <a:schemeClr val="dk1"/>
              </a:solidFill>
              <a:latin typeface="Calibri"/>
              <a:ea typeface="Calibri"/>
              <a:cs typeface="Calibri"/>
              <a:sym typeface="Calibri"/>
            </a:endParaRPr>
          </a:p>
          <a:p>
            <a:pPr marL="0" lvl="0" indent="0" algn="l" rtl="0">
              <a:lnSpc>
                <a:spcPct val="83333"/>
              </a:lnSpc>
              <a:spcBef>
                <a:spcPts val="0"/>
              </a:spcBef>
              <a:spcAft>
                <a:spcPts val="0"/>
              </a:spcAft>
              <a:buNone/>
            </a:pPr>
            <a:r>
              <a:rPr lang="en" sz="1200">
                <a:solidFill>
                  <a:schemeClr val="dk1"/>
                </a:solidFill>
                <a:latin typeface="Calibri"/>
                <a:ea typeface="Calibri"/>
                <a:cs typeface="Calibri"/>
                <a:sym typeface="Calibri"/>
              </a:rPr>
              <a:t>3. The contexts can be thought of as areas that organize the content to be studied.</a:t>
            </a:r>
            <a:endParaRPr sz="1200">
              <a:solidFill>
                <a:schemeClr val="dk1"/>
              </a:solidFill>
              <a:latin typeface="Calibri"/>
              <a:ea typeface="Calibri"/>
              <a:cs typeface="Calibri"/>
              <a:sym typeface="Calibri"/>
            </a:endParaRPr>
          </a:p>
          <a:p>
            <a:pPr marL="0" lvl="0" indent="0" algn="l" rtl="0">
              <a:lnSpc>
                <a:spcPct val="83333"/>
              </a:lnSpc>
              <a:spcBef>
                <a:spcPts val="0"/>
              </a:spcBef>
              <a:spcAft>
                <a:spcPts val="0"/>
              </a:spcAft>
              <a:buNone/>
            </a:pPr>
            <a:r>
              <a:rPr lang="en" sz="1200">
                <a:solidFill>
                  <a:schemeClr val="dk1"/>
                </a:solidFill>
                <a:latin typeface="Calibri"/>
                <a:ea typeface="Calibri"/>
                <a:cs typeface="Calibri"/>
                <a:sym typeface="Calibri"/>
              </a:rPr>
              <a:t>4. The contexts are the settings where the standards and practices may be taught, however, the standards can be applied in any or all of the contexts.</a:t>
            </a:r>
            <a:endParaRPr sz="1200" b="1">
              <a:solidFill>
                <a:schemeClr val="dk1"/>
              </a:solidFill>
              <a:latin typeface="Calibri"/>
              <a:ea typeface="Calibri"/>
              <a:cs typeface="Calibri"/>
              <a:sym typeface="Calibri"/>
            </a:endParaRPr>
          </a:p>
          <a:p>
            <a:pPr marL="0" lvl="0" indent="0" algn="l" rtl="0">
              <a:lnSpc>
                <a:spcPct val="83333"/>
              </a:lnSpc>
              <a:spcBef>
                <a:spcPts val="0"/>
              </a:spcBef>
              <a:spcAft>
                <a:spcPts val="0"/>
              </a:spcAft>
              <a:buNone/>
            </a:pPr>
            <a:r>
              <a:rPr lang="en" sz="1200" b="1">
                <a:solidFill>
                  <a:schemeClr val="dk1"/>
                </a:solidFill>
                <a:latin typeface="Calibri"/>
                <a:ea typeface="Calibri"/>
                <a:cs typeface="Calibri"/>
                <a:sym typeface="Calibri"/>
              </a:rPr>
              <a:t>5. </a:t>
            </a:r>
            <a:r>
              <a:rPr lang="en" sz="1200">
                <a:solidFill>
                  <a:schemeClr val="dk1"/>
                </a:solidFill>
                <a:latin typeface="Calibri"/>
                <a:ea typeface="Calibri"/>
                <a:cs typeface="Calibri"/>
                <a:sym typeface="Calibri"/>
              </a:rPr>
              <a:t>The contexts allow for future development of technology.</a:t>
            </a:r>
            <a:endParaRPr sz="1200">
              <a:solidFill>
                <a:schemeClr val="dk1"/>
              </a:solidFill>
              <a:latin typeface="Calibri"/>
              <a:ea typeface="Calibri"/>
              <a:cs typeface="Calibri"/>
              <a:sym typeface="Calibri"/>
            </a:endParaRPr>
          </a:p>
          <a:p>
            <a:pPr marL="0" lvl="0" indent="0" algn="l" rtl="0">
              <a:lnSpc>
                <a:spcPct val="83333"/>
              </a:lnSpc>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2b9ae8e81f_0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lnSpc>
                <a:spcPct val="90000"/>
              </a:lnSpc>
              <a:spcBef>
                <a:spcPts val="0"/>
              </a:spcBef>
              <a:spcAft>
                <a:spcPts val="0"/>
              </a:spcAft>
              <a:buClr>
                <a:srgbClr val="222222"/>
              </a:buClr>
              <a:buSzPts val="1200"/>
              <a:buFont typeface="Calibri"/>
              <a:buAutoNum type="arabicPeriod"/>
            </a:pPr>
            <a:r>
              <a:rPr lang="en" sz="1200">
                <a:solidFill>
                  <a:srgbClr val="222222"/>
                </a:solidFill>
                <a:latin typeface="Calibri"/>
                <a:ea typeface="Calibri"/>
                <a:cs typeface="Calibri"/>
                <a:sym typeface="Calibri"/>
              </a:rPr>
              <a:t>This graphical depiction shows three octagons that are rotating indicating application of the strands (and the standards within), and Technology &amp; Engineering practices in a variety of contexts. </a:t>
            </a:r>
            <a:endParaRPr sz="1200">
              <a:solidFill>
                <a:srgbClr val="222222"/>
              </a:solidFill>
              <a:latin typeface="Calibri"/>
              <a:ea typeface="Calibri"/>
              <a:cs typeface="Calibri"/>
              <a:sym typeface="Calibri"/>
            </a:endParaRPr>
          </a:p>
          <a:p>
            <a:pPr marL="0" lvl="0" indent="0" algn="l" rtl="0">
              <a:lnSpc>
                <a:spcPct val="90000"/>
              </a:lnSpc>
              <a:spcBef>
                <a:spcPts val="0"/>
              </a:spcBef>
              <a:spcAft>
                <a:spcPts val="0"/>
              </a:spcAft>
              <a:buNone/>
            </a:pPr>
            <a:endParaRPr sz="1200">
              <a:solidFill>
                <a:srgbClr val="222222"/>
              </a:solidFill>
              <a:latin typeface="Calibri"/>
              <a:ea typeface="Calibri"/>
              <a:cs typeface="Calibri"/>
              <a:sym typeface="Calibri"/>
            </a:endParaRPr>
          </a:p>
          <a:p>
            <a:pPr marL="0" lvl="0" indent="0" algn="l" rtl="0">
              <a:spcBef>
                <a:spcPts val="0"/>
              </a:spcBef>
              <a:spcAft>
                <a:spcPts val="0"/>
              </a:spcAft>
              <a:buNone/>
            </a:pPr>
            <a:endParaRPr/>
          </a:p>
        </p:txBody>
      </p:sp>
      <p:sp>
        <p:nvSpPr>
          <p:cNvPr id="306" name="Google Shape;306;g12b9ae8e81f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6931489d6e_0_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6931489d6e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83333"/>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following vignettes illustrate how learning experiences may be constructed using a Technology &amp; Engineering standard, context, and practice. </a:t>
            </a:r>
            <a:endParaRPr sz="1200">
              <a:solidFill>
                <a:schemeClr val="dk1"/>
              </a:solidFill>
              <a:latin typeface="Calibri"/>
              <a:ea typeface="Calibri"/>
              <a:cs typeface="Calibri"/>
              <a:sym typeface="Calibri"/>
            </a:endParaRPr>
          </a:p>
          <a:p>
            <a:pPr marL="457200" lvl="0" indent="-304800" algn="l" rtl="0">
              <a:lnSpc>
                <a:spcPct val="83333"/>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One special note…considering the variations of Technology &amp; Engineering classrooms and laboratories in Pennsylvania, contexts are provided in the following vignettes only as examples. Standards and practices may be taught or applied in any or all of the contexts.</a:t>
            </a:r>
            <a:endParaRPr sz="1200">
              <a:solidFill>
                <a:schemeClr val="dk1"/>
              </a:solidFill>
              <a:latin typeface="Calibri"/>
              <a:ea typeface="Calibri"/>
              <a:cs typeface="Calibri"/>
              <a:sym typeface="Calibri"/>
            </a:endParaRPr>
          </a:p>
          <a:p>
            <a:pPr marL="457200" lvl="0" indent="-304800" algn="l" rtl="0">
              <a:lnSpc>
                <a:spcPct val="83333"/>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In this example, Kindergarteners apply standard 3.5.K-2.J, which is design new technologies that could help improve their daily lives. This experience is occurring in the context of The Built Environment.  </a:t>
            </a:r>
            <a:endParaRPr sz="1200">
              <a:solidFill>
                <a:schemeClr val="dk1"/>
              </a:solidFill>
              <a:latin typeface="Calibri"/>
              <a:ea typeface="Calibri"/>
              <a:cs typeface="Calibri"/>
              <a:sym typeface="Calibri"/>
            </a:endParaRPr>
          </a:p>
          <a:p>
            <a:pPr marL="457200" lvl="0" indent="-304800" algn="l" rtl="0">
              <a:lnSpc>
                <a:spcPct val="83333"/>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Teachers can challenge their students asking, “If you and your friends could build something in the school’s playground to make recess more fun, what would you build?” Students utilize the the primary Technology &amp; Engineering Practice of Making and Doing while they sketch ideas and build a prototype of new playground equipment.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69cc2e81ee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69cc2e81e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83333"/>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This vignette occurs in a Energy and Power context. </a:t>
            </a:r>
            <a:endParaRPr sz="1200">
              <a:solidFill>
                <a:schemeClr val="dk1"/>
              </a:solidFill>
              <a:latin typeface="Calibri"/>
              <a:ea typeface="Calibri"/>
              <a:cs typeface="Calibri"/>
              <a:sym typeface="Calibri"/>
            </a:endParaRPr>
          </a:p>
          <a:p>
            <a:pPr marL="457200" lvl="0" indent="-304800" algn="l" rtl="0">
              <a:lnSpc>
                <a:spcPct val="83333"/>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Third-grade students learn to apply standard 3.5.3-5.F, which is classify resources used to create technologies as either renewable or non-renewable by creating a chart of all energy systems that they use during a typical day and then classifying them as either renewable or non-renewable. </a:t>
            </a:r>
            <a:endParaRPr sz="1200">
              <a:solidFill>
                <a:schemeClr val="dk1"/>
              </a:solidFill>
              <a:latin typeface="Calibri"/>
              <a:ea typeface="Calibri"/>
              <a:cs typeface="Calibri"/>
              <a:sym typeface="Calibri"/>
            </a:endParaRPr>
          </a:p>
          <a:p>
            <a:pPr marL="457200" lvl="0" indent="-304800" algn="l" rtl="0">
              <a:lnSpc>
                <a:spcPct val="83333"/>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Students utilize the primary Technology &amp; Engineering Practice of Critical Thinking as they classify resources.</a:t>
            </a:r>
            <a:endParaRPr sz="1200">
              <a:solidFill>
                <a:schemeClr val="dk1"/>
              </a:solidFill>
              <a:latin typeface="Calibri"/>
              <a:ea typeface="Calibri"/>
              <a:cs typeface="Calibri"/>
              <a:sym typeface="Calibri"/>
            </a:endParaRPr>
          </a:p>
          <a:p>
            <a:pPr marL="0" lvl="0" indent="0" algn="l" rtl="0">
              <a:lnSpc>
                <a:spcPct val="83333"/>
              </a:lnSpc>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69cc2e81ee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69cc2e81e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83333"/>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In the context of Bio-Related Technologies and/or Material Conversion and Processing, middle school students investigate waste management. </a:t>
            </a:r>
            <a:endParaRPr sz="1200">
              <a:solidFill>
                <a:schemeClr val="dk1"/>
              </a:solidFill>
              <a:latin typeface="Calibri"/>
              <a:ea typeface="Calibri"/>
              <a:cs typeface="Calibri"/>
              <a:sym typeface="Calibri"/>
            </a:endParaRPr>
          </a:p>
          <a:p>
            <a:pPr marL="457200" lvl="0" indent="-304800" algn="l" rtl="0">
              <a:lnSpc>
                <a:spcPct val="83333"/>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Addressing standard 3.5.6-8.H, evaluate trade-offs based on various perspectives as part of a decision process that recognizes the need for careful compromises among competing factors, students study the process of trash collection and processing by following how it travels from their home to a final destination in their community. Pose questions to explore such as: (1) How does trash impact the local environment? (2) How much trash is recycled and how does this facility operate?</a:t>
            </a:r>
            <a:endParaRPr sz="1200">
              <a:solidFill>
                <a:schemeClr val="dk1"/>
              </a:solidFill>
              <a:latin typeface="Calibri"/>
              <a:ea typeface="Calibri"/>
              <a:cs typeface="Calibri"/>
              <a:sym typeface="Calibri"/>
            </a:endParaRPr>
          </a:p>
          <a:p>
            <a:pPr marL="457200" lvl="0" indent="-304800" algn="l" rtl="0">
              <a:lnSpc>
                <a:spcPct val="83333"/>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Promote students’ engagement in this process by asking them to work as a collaborative team to develop a plan to help improve the community’s waste issues. Take it one step further by having students propose how materials can be recycled into a new, functional product by creating a prototype, optimizing the design based on material use, and analyzing the tradeoffs. </a:t>
            </a:r>
            <a:endParaRPr sz="1200">
              <a:solidFill>
                <a:schemeClr val="dk1"/>
              </a:solidFill>
              <a:latin typeface="Calibri"/>
              <a:ea typeface="Calibri"/>
              <a:cs typeface="Calibri"/>
              <a:sym typeface="Calibri"/>
            </a:endParaRPr>
          </a:p>
          <a:p>
            <a:pPr marL="457200" lvl="0" indent="-304800" algn="l" rtl="0">
              <a:lnSpc>
                <a:spcPct val="83333"/>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Emphasize Optimization as the primary Technology &amp; Engineering Practice and the practices of Making and Doing, Critical Thinking, and Collaboration during this team project.</a:t>
            </a:r>
            <a:endParaRPr sz="1200">
              <a:solidFill>
                <a:schemeClr val="dk1"/>
              </a:solidFill>
              <a:latin typeface="Calibri"/>
              <a:ea typeface="Calibri"/>
              <a:cs typeface="Calibri"/>
              <a:sym typeface="Calibri"/>
            </a:endParaRPr>
          </a:p>
          <a:p>
            <a:pPr marL="0" lvl="0" indent="0" algn="l" rtl="0">
              <a:lnSpc>
                <a:spcPct val="83333"/>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83333"/>
              </a:lnSpc>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f75e75a81c_0_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Science, Technology &amp; Engineering, and Environmental Literacy &amp; Sustainability Standards or (STEELS) guide the study of the natural and human-made world through inquiry, problem solving, critical thinking, and authentic exploration.</a:t>
            </a:r>
            <a:endParaRPr sz="1200">
              <a:solidFill>
                <a:schemeClr val="dk1"/>
              </a:solidFill>
              <a:latin typeface="Calibri"/>
              <a:ea typeface="Calibri"/>
              <a:cs typeface="Calibri"/>
              <a:sym typeface="Calibri"/>
            </a:endParaRPr>
          </a:p>
        </p:txBody>
      </p:sp>
      <p:sp>
        <p:nvSpPr>
          <p:cNvPr id="170" name="Google Shape;170;g1f75e75a81c_0_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69cc2e81ee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69cc2e81e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83333"/>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This vignette occurs in a Bio-Related Technologies context. </a:t>
            </a:r>
            <a:endParaRPr sz="1200">
              <a:solidFill>
                <a:schemeClr val="dk1"/>
              </a:solidFill>
              <a:latin typeface="Calibri"/>
              <a:ea typeface="Calibri"/>
              <a:cs typeface="Calibri"/>
              <a:sym typeface="Calibri"/>
            </a:endParaRPr>
          </a:p>
          <a:p>
            <a:pPr marL="457200" lvl="0" indent="-304800" algn="l" rtl="0">
              <a:lnSpc>
                <a:spcPct val="83333"/>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Grade 9-12 students apply standard 3.5.9-12.AA, safely apply an appropriate range of making skills to a design thinking process by designing and making a device that will safely capture an invasive pest. One example specific to Pennsylvania is the spotted lantern fly. The spotted lantern fly is native to China and was first spotted in Pennsylvania in Berks County during 2014. It feeds on plants that are important to Pennsylvania’s economy and has increasingly caused extensive damage in the state.</a:t>
            </a:r>
            <a:endParaRPr sz="1200">
              <a:solidFill>
                <a:schemeClr val="dk1"/>
              </a:solidFill>
              <a:latin typeface="Calibri"/>
              <a:ea typeface="Calibri"/>
              <a:cs typeface="Calibri"/>
              <a:sym typeface="Calibri"/>
            </a:endParaRPr>
          </a:p>
          <a:p>
            <a:pPr marL="457200" lvl="0" indent="-304800" algn="l" rtl="0">
              <a:lnSpc>
                <a:spcPct val="83333"/>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Students utilize Making and Doing as the primary Technology and Engineering Practice along with Creativity to study the spotted lantern fly and safely use appropriate materials and processes to build a device to catch the invasive pest.</a:t>
            </a:r>
            <a:endParaRPr sz="1200">
              <a:solidFill>
                <a:schemeClr val="dk1"/>
              </a:solidFill>
              <a:latin typeface="Calibri"/>
              <a:ea typeface="Calibri"/>
              <a:cs typeface="Calibri"/>
              <a:sym typeface="Calibri"/>
            </a:endParaRPr>
          </a:p>
          <a:p>
            <a:pPr marL="0" lvl="0" indent="0" algn="l" rtl="0">
              <a:lnSpc>
                <a:spcPct val="83333"/>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83333"/>
              </a:lnSpc>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f75e75a81c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f75e75a81c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83333"/>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For more information, please visit the STEELS Hub on SAS. If you have any questions, please reach out to the Pennsylvania Department of Education and we will be sure to address your needs. Thank you.</a:t>
            </a:r>
            <a:endParaRPr sz="1200">
              <a:solidFill>
                <a:schemeClr val="dk1"/>
              </a:solidFill>
              <a:latin typeface="Calibri"/>
              <a:ea typeface="Calibri"/>
              <a:cs typeface="Calibri"/>
              <a:sym typeface="Calibri"/>
            </a:endParaRPr>
          </a:p>
          <a:p>
            <a:pPr marL="457200" lvl="0" indent="-304800" algn="l" rtl="0">
              <a:lnSpc>
                <a:spcPct val="83333"/>
              </a:lnSpc>
              <a:spcBef>
                <a:spcPts val="0"/>
              </a:spcBef>
              <a:spcAft>
                <a:spcPts val="0"/>
              </a:spcAft>
              <a:buClr>
                <a:schemeClr val="dk1"/>
              </a:buClr>
              <a:buSzPts val="1200"/>
              <a:buFont typeface="Calibri"/>
              <a:buAutoNum type="arabicPeriod"/>
            </a:pPr>
            <a:endParaRPr sz="1200">
              <a:solidFill>
                <a:schemeClr val="dk1"/>
              </a:solidFill>
              <a:latin typeface="Calibri"/>
              <a:ea typeface="Calibri"/>
              <a:cs typeface="Calibri"/>
              <a:sym typeface="Calibri"/>
            </a:endParaRPr>
          </a:p>
          <a:p>
            <a:pPr marL="0" lvl="0" indent="0" algn="l" rtl="0">
              <a:lnSpc>
                <a:spcPct val="83333"/>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83333"/>
              </a:lnSpc>
              <a:spcBef>
                <a:spcPts val="0"/>
              </a:spcBef>
              <a:spcAft>
                <a:spcPts val="0"/>
              </a:spcAft>
              <a:buNone/>
            </a:pPr>
            <a:endParaRPr sz="1400">
              <a:solidFill>
                <a:schemeClr val="dk1"/>
              </a:solidFill>
              <a:latin typeface="Calibri"/>
              <a:ea typeface="Calibri"/>
              <a:cs typeface="Calibri"/>
              <a:sym typeface="Calibri"/>
            </a:endParaRPr>
          </a:p>
          <a:p>
            <a:pPr marL="0" lvl="0" indent="0" algn="l" rtl="0">
              <a:lnSpc>
                <a:spcPct val="83333"/>
              </a:lnSpc>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6931489d6e_0_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STEELS standards were approved in July of twenty-twenty two.</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Districts now have a three-year period to implement the new standards.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8" name="Google Shape;178;g16931489d6e_0_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f75e75a81c_0_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There is a major shift of focus with the new Technology &amp; Engineering standards. (PAUSE)</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This shift includes an emphasis on design and design thinking.</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Students create, utilize, and assess current and emerging technologies by developing and applying the Technology &amp; Engineering practices and disciplinary core ideas in a variety of contexts.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Students practice inquiry, critical thinking, hands-on making and doing, and focus on learning skills that can be applied throughout their lives, regardless of context.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7" name="Google Shape;187;g1f75e75a81c_0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f75e75a81c_0_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standards focus on the interactions among technology, engineering, society, the environment, and other content areas.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standards are student performance expectations – NOT curriculum.</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Technology &amp; Engineering concepts build coherently from K–12.</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There is a focus on a broader understanding of content as well as application of content.</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Science, Technology &amp; Engineering, and Environment Literacy &amp; Sustainability are integrated.</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goal of these standards are to prepare students for college, career, and citizenship.</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95" name="Google Shape;195;g1f75e75a81c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f75e75a81c_0_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Technology &amp; Engineering standards are written as grade-banded (K-2, 3-5, 6-8, and 9-12) performance expectations built around Technology &amp; Engineering strands, technology &amp; engineering practices, technology &amp; engineering contexts, and integrated into a set of specific standards.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highlight>
                <a:srgbClr val="FFFF00"/>
              </a:highlight>
              <a:latin typeface="Calibri"/>
              <a:ea typeface="Calibri"/>
              <a:cs typeface="Calibri"/>
              <a:sym typeface="Calibri"/>
            </a:endParaRPr>
          </a:p>
        </p:txBody>
      </p:sp>
      <p:sp>
        <p:nvSpPr>
          <p:cNvPr id="204" name="Google Shape;204;g1f75e75a81c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510fe10964_0_8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lnSpc>
                <a:spcPct val="90000"/>
              </a:lnSpc>
              <a:spcBef>
                <a:spcPts val="0"/>
              </a:spcBef>
              <a:spcAft>
                <a:spcPts val="0"/>
              </a:spcAft>
              <a:buClr>
                <a:srgbClr val="222222"/>
              </a:buClr>
              <a:buSzPts val="1200"/>
              <a:buFont typeface="Calibri"/>
              <a:buAutoNum type="arabicPeriod"/>
            </a:pPr>
            <a:r>
              <a:rPr lang="en" sz="1200">
                <a:solidFill>
                  <a:srgbClr val="222222"/>
                </a:solidFill>
                <a:latin typeface="Calibri"/>
                <a:ea typeface="Calibri"/>
                <a:cs typeface="Calibri"/>
                <a:sym typeface="Calibri"/>
              </a:rPr>
              <a:t>The Technology &amp; Engineering standards utilize three organizers that work together as a framework for teaching Technology &amp; Engineering within a Technology &amp; Engineering program or class. These include:</a:t>
            </a:r>
            <a:endParaRPr sz="1200">
              <a:solidFill>
                <a:srgbClr val="222222"/>
              </a:solidFill>
              <a:latin typeface="Calibri"/>
              <a:ea typeface="Calibri"/>
              <a:cs typeface="Calibri"/>
              <a:sym typeface="Calibri"/>
            </a:endParaRPr>
          </a:p>
          <a:p>
            <a:pPr marL="914400" lvl="1" indent="-304800" algn="l" rtl="0">
              <a:lnSpc>
                <a:spcPct val="90000"/>
              </a:lnSpc>
              <a:spcBef>
                <a:spcPts val="0"/>
              </a:spcBef>
              <a:spcAft>
                <a:spcPts val="0"/>
              </a:spcAft>
              <a:buClr>
                <a:srgbClr val="222222"/>
              </a:buClr>
              <a:buSzPts val="1200"/>
              <a:buFont typeface="Calibri"/>
              <a:buAutoNum type="alphaLcPeriod"/>
            </a:pPr>
            <a:r>
              <a:rPr lang="en" sz="1200">
                <a:solidFill>
                  <a:srgbClr val="222222"/>
                </a:solidFill>
                <a:latin typeface="Calibri"/>
                <a:ea typeface="Calibri"/>
                <a:cs typeface="Calibri"/>
                <a:sym typeface="Calibri"/>
              </a:rPr>
              <a:t>Strands (which include the standards). These are located in the innermost octagon.</a:t>
            </a:r>
            <a:endParaRPr sz="1200">
              <a:solidFill>
                <a:srgbClr val="222222"/>
              </a:solidFill>
              <a:latin typeface="Calibri"/>
              <a:ea typeface="Calibri"/>
              <a:cs typeface="Calibri"/>
              <a:sym typeface="Calibri"/>
            </a:endParaRPr>
          </a:p>
          <a:p>
            <a:pPr marL="914400" lvl="1" indent="-304800" algn="l" rtl="0">
              <a:lnSpc>
                <a:spcPct val="90000"/>
              </a:lnSpc>
              <a:spcBef>
                <a:spcPts val="0"/>
              </a:spcBef>
              <a:spcAft>
                <a:spcPts val="0"/>
              </a:spcAft>
              <a:buClr>
                <a:srgbClr val="222222"/>
              </a:buClr>
              <a:buSzPts val="1200"/>
              <a:buFont typeface="Calibri"/>
              <a:buAutoNum type="alphaLcPeriod"/>
            </a:pPr>
            <a:r>
              <a:rPr lang="en" sz="1200">
                <a:solidFill>
                  <a:srgbClr val="222222"/>
                </a:solidFill>
                <a:latin typeface="Calibri"/>
                <a:ea typeface="Calibri"/>
                <a:cs typeface="Calibri"/>
                <a:sym typeface="Calibri"/>
              </a:rPr>
              <a:t>Practices, (These are located in the second octagon moving out from the center).</a:t>
            </a:r>
            <a:endParaRPr sz="1200">
              <a:solidFill>
                <a:srgbClr val="222222"/>
              </a:solidFill>
              <a:latin typeface="Calibri"/>
              <a:ea typeface="Calibri"/>
              <a:cs typeface="Calibri"/>
              <a:sym typeface="Calibri"/>
            </a:endParaRPr>
          </a:p>
          <a:p>
            <a:pPr marL="914400" lvl="1" indent="-304800" algn="l" rtl="0">
              <a:lnSpc>
                <a:spcPct val="90000"/>
              </a:lnSpc>
              <a:spcBef>
                <a:spcPts val="0"/>
              </a:spcBef>
              <a:spcAft>
                <a:spcPts val="0"/>
              </a:spcAft>
              <a:buClr>
                <a:srgbClr val="222222"/>
              </a:buClr>
              <a:buSzPts val="1200"/>
              <a:buFont typeface="Calibri"/>
              <a:buAutoNum type="alphaLcPeriod"/>
            </a:pPr>
            <a:r>
              <a:rPr lang="en" sz="1200">
                <a:solidFill>
                  <a:srgbClr val="222222"/>
                </a:solidFill>
                <a:latin typeface="Calibri"/>
                <a:ea typeface="Calibri"/>
                <a:cs typeface="Calibri"/>
                <a:sym typeface="Calibri"/>
              </a:rPr>
              <a:t>and Contexts. (These are located in the outermost octagon).</a:t>
            </a:r>
            <a:endParaRPr sz="1200">
              <a:solidFill>
                <a:srgbClr val="222222"/>
              </a:solidFill>
              <a:latin typeface="Calibri"/>
              <a:ea typeface="Calibri"/>
              <a:cs typeface="Calibri"/>
              <a:sym typeface="Calibri"/>
            </a:endParaRPr>
          </a:p>
          <a:p>
            <a:pPr marL="0" lvl="0" indent="0" algn="l" rtl="0">
              <a:lnSpc>
                <a:spcPct val="90000"/>
              </a:lnSpc>
              <a:spcBef>
                <a:spcPts val="0"/>
              </a:spcBef>
              <a:spcAft>
                <a:spcPts val="0"/>
              </a:spcAft>
              <a:buNone/>
            </a:pPr>
            <a:endParaRPr sz="1200">
              <a:solidFill>
                <a:srgbClr val="222222"/>
              </a:solidFill>
              <a:latin typeface="Calibri"/>
              <a:ea typeface="Calibri"/>
              <a:cs typeface="Calibri"/>
              <a:sym typeface="Calibri"/>
            </a:endParaRPr>
          </a:p>
          <a:p>
            <a:pPr marL="0" lvl="0" indent="0" algn="l" rtl="0">
              <a:spcBef>
                <a:spcPts val="0"/>
              </a:spcBef>
              <a:spcAft>
                <a:spcPts val="0"/>
              </a:spcAft>
              <a:buNone/>
            </a:pPr>
            <a:endParaRPr/>
          </a:p>
        </p:txBody>
      </p:sp>
      <p:sp>
        <p:nvSpPr>
          <p:cNvPr id="214" name="Google Shape;214;g1510fe10964_0_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510fe10964_0_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510fe10964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8 strands guide students to the big ideas and central understandings of the content area of Technology &amp; Engineering. The strands also identify the relationship between technology, engineering, and other fields of study as well as Technology &amp; Engineering in a broader context.</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strands include:</a:t>
            </a:r>
            <a:endParaRPr sz="1200">
              <a:solidFill>
                <a:schemeClr val="dk1"/>
              </a:solidFill>
              <a:latin typeface="Calibri"/>
              <a:ea typeface="Calibri"/>
              <a:cs typeface="Calibri"/>
              <a:sym typeface="Calibri"/>
            </a:endParaRPr>
          </a:p>
          <a:p>
            <a:pPr marL="914400" lvl="0" indent="-304800" algn="l" rtl="0">
              <a:spcBef>
                <a:spcPts val="0"/>
              </a:spcBef>
              <a:spcAft>
                <a:spcPts val="0"/>
              </a:spcAft>
              <a:buClr>
                <a:schemeClr val="dk1"/>
              </a:buClr>
              <a:buSzPts val="1200"/>
              <a:buFont typeface="Calibri"/>
              <a:buAutoNum type="alphaUcPeriod"/>
            </a:pPr>
            <a:r>
              <a:rPr lang="en" sz="1200">
                <a:solidFill>
                  <a:schemeClr val="dk1"/>
                </a:solidFill>
                <a:latin typeface="Calibri"/>
                <a:ea typeface="Calibri"/>
                <a:cs typeface="Calibri"/>
                <a:sym typeface="Calibri"/>
              </a:rPr>
              <a:t>Nature and Characteristics of Technology &amp; Engineering </a:t>
            </a:r>
            <a:endParaRPr sz="1200">
              <a:solidFill>
                <a:schemeClr val="dk1"/>
              </a:solidFill>
              <a:latin typeface="Calibri"/>
              <a:ea typeface="Calibri"/>
              <a:cs typeface="Calibri"/>
              <a:sym typeface="Calibri"/>
            </a:endParaRPr>
          </a:p>
          <a:p>
            <a:pPr marL="914400" lvl="0" indent="-304800" algn="l" rtl="0">
              <a:spcBef>
                <a:spcPts val="0"/>
              </a:spcBef>
              <a:spcAft>
                <a:spcPts val="0"/>
              </a:spcAft>
              <a:buClr>
                <a:schemeClr val="dk1"/>
              </a:buClr>
              <a:buSzPts val="1200"/>
              <a:buFont typeface="Calibri"/>
              <a:buAutoNum type="alphaUcPeriod"/>
            </a:pPr>
            <a:r>
              <a:rPr lang="en" sz="1200">
                <a:solidFill>
                  <a:schemeClr val="dk1"/>
                </a:solidFill>
                <a:latin typeface="Calibri"/>
                <a:ea typeface="Calibri"/>
                <a:cs typeface="Calibri"/>
                <a:sym typeface="Calibri"/>
              </a:rPr>
              <a:t>Core Concepts of Technology &amp; Engineering </a:t>
            </a:r>
            <a:endParaRPr sz="1200">
              <a:solidFill>
                <a:schemeClr val="dk1"/>
              </a:solidFill>
              <a:latin typeface="Calibri"/>
              <a:ea typeface="Calibri"/>
              <a:cs typeface="Calibri"/>
              <a:sym typeface="Calibri"/>
            </a:endParaRPr>
          </a:p>
          <a:p>
            <a:pPr marL="914400" lvl="0" indent="-304800" algn="l" rtl="0">
              <a:spcBef>
                <a:spcPts val="0"/>
              </a:spcBef>
              <a:spcAft>
                <a:spcPts val="0"/>
              </a:spcAft>
              <a:buClr>
                <a:schemeClr val="dk1"/>
              </a:buClr>
              <a:buSzPts val="1200"/>
              <a:buFont typeface="Calibri"/>
              <a:buAutoNum type="alphaUcPeriod"/>
            </a:pPr>
            <a:r>
              <a:rPr lang="en" sz="1200">
                <a:solidFill>
                  <a:schemeClr val="dk1"/>
                </a:solidFill>
                <a:latin typeface="Calibri"/>
                <a:ea typeface="Calibri"/>
                <a:cs typeface="Calibri"/>
                <a:sym typeface="Calibri"/>
              </a:rPr>
              <a:t> Integration of Knowledge, Technologies, and Practices </a:t>
            </a:r>
            <a:endParaRPr sz="1200">
              <a:solidFill>
                <a:schemeClr val="dk1"/>
              </a:solidFill>
              <a:latin typeface="Calibri"/>
              <a:ea typeface="Calibri"/>
              <a:cs typeface="Calibri"/>
              <a:sym typeface="Calibri"/>
            </a:endParaRPr>
          </a:p>
          <a:p>
            <a:pPr marL="914400" lvl="0" indent="-304800" algn="l" rtl="0">
              <a:spcBef>
                <a:spcPts val="0"/>
              </a:spcBef>
              <a:spcAft>
                <a:spcPts val="0"/>
              </a:spcAft>
              <a:buClr>
                <a:schemeClr val="dk1"/>
              </a:buClr>
              <a:buSzPts val="1200"/>
              <a:buFont typeface="Calibri"/>
              <a:buAutoNum type="alphaUcPeriod"/>
            </a:pPr>
            <a:r>
              <a:rPr lang="en" sz="1200">
                <a:solidFill>
                  <a:schemeClr val="dk1"/>
                </a:solidFill>
                <a:latin typeface="Calibri"/>
                <a:ea typeface="Calibri"/>
                <a:cs typeface="Calibri"/>
                <a:sym typeface="Calibri"/>
              </a:rPr>
              <a:t>Impacts of Technology </a:t>
            </a:r>
            <a:endParaRPr sz="1200">
              <a:solidFill>
                <a:schemeClr val="dk1"/>
              </a:solidFill>
              <a:latin typeface="Calibri"/>
              <a:ea typeface="Calibri"/>
              <a:cs typeface="Calibri"/>
              <a:sym typeface="Calibri"/>
            </a:endParaRPr>
          </a:p>
          <a:p>
            <a:pPr marL="914400" lvl="0" indent="-304800" algn="l" rtl="0">
              <a:spcBef>
                <a:spcPts val="0"/>
              </a:spcBef>
              <a:spcAft>
                <a:spcPts val="0"/>
              </a:spcAft>
              <a:buClr>
                <a:schemeClr val="dk1"/>
              </a:buClr>
              <a:buSzPts val="1200"/>
              <a:buFont typeface="Calibri"/>
              <a:buAutoNum type="alphaUcPeriod"/>
            </a:pPr>
            <a:r>
              <a:rPr lang="en" sz="1200">
                <a:solidFill>
                  <a:schemeClr val="dk1"/>
                </a:solidFill>
                <a:latin typeface="Calibri"/>
                <a:ea typeface="Calibri"/>
                <a:cs typeface="Calibri"/>
                <a:sym typeface="Calibri"/>
              </a:rPr>
              <a:t>Influence of Society on Technological Development</a:t>
            </a:r>
            <a:endParaRPr sz="1200">
              <a:solidFill>
                <a:schemeClr val="dk1"/>
              </a:solidFill>
              <a:latin typeface="Calibri"/>
              <a:ea typeface="Calibri"/>
              <a:cs typeface="Calibri"/>
              <a:sym typeface="Calibri"/>
            </a:endParaRPr>
          </a:p>
          <a:p>
            <a:pPr marL="914400" lvl="0" indent="-304800" algn="l" rtl="0">
              <a:spcBef>
                <a:spcPts val="0"/>
              </a:spcBef>
              <a:spcAft>
                <a:spcPts val="0"/>
              </a:spcAft>
              <a:buClr>
                <a:schemeClr val="dk1"/>
              </a:buClr>
              <a:buSzPts val="1200"/>
              <a:buFont typeface="Calibri"/>
              <a:buAutoNum type="alphaUcPeriod"/>
            </a:pPr>
            <a:r>
              <a:rPr lang="en" sz="1200">
                <a:solidFill>
                  <a:schemeClr val="dk1"/>
                </a:solidFill>
                <a:latin typeface="Calibri"/>
                <a:ea typeface="Calibri"/>
                <a:cs typeface="Calibri"/>
                <a:sym typeface="Calibri"/>
              </a:rPr>
              <a:t>History of Technology </a:t>
            </a:r>
            <a:endParaRPr sz="1200">
              <a:solidFill>
                <a:schemeClr val="dk1"/>
              </a:solidFill>
              <a:latin typeface="Calibri"/>
              <a:ea typeface="Calibri"/>
              <a:cs typeface="Calibri"/>
              <a:sym typeface="Calibri"/>
            </a:endParaRPr>
          </a:p>
          <a:p>
            <a:pPr marL="914400" lvl="0" indent="-304800" algn="l" rtl="0">
              <a:spcBef>
                <a:spcPts val="0"/>
              </a:spcBef>
              <a:spcAft>
                <a:spcPts val="0"/>
              </a:spcAft>
              <a:buClr>
                <a:schemeClr val="dk1"/>
              </a:buClr>
              <a:buSzPts val="1200"/>
              <a:buFont typeface="Calibri"/>
              <a:buAutoNum type="alphaUcPeriod"/>
            </a:pPr>
            <a:r>
              <a:rPr lang="en" sz="1200">
                <a:solidFill>
                  <a:schemeClr val="dk1"/>
                </a:solidFill>
                <a:latin typeface="Calibri"/>
                <a:ea typeface="Calibri"/>
                <a:cs typeface="Calibri"/>
                <a:sym typeface="Calibri"/>
              </a:rPr>
              <a:t>Design Thinking in Technology &amp; Engineering Education and,</a:t>
            </a:r>
            <a:endParaRPr sz="1200">
              <a:solidFill>
                <a:schemeClr val="dk1"/>
              </a:solidFill>
              <a:latin typeface="Calibri"/>
              <a:ea typeface="Calibri"/>
              <a:cs typeface="Calibri"/>
              <a:sym typeface="Calibri"/>
            </a:endParaRPr>
          </a:p>
          <a:p>
            <a:pPr marL="914400" lvl="0" indent="-304800" algn="l" rtl="0">
              <a:spcBef>
                <a:spcPts val="0"/>
              </a:spcBef>
              <a:spcAft>
                <a:spcPts val="0"/>
              </a:spcAft>
              <a:buClr>
                <a:schemeClr val="dk1"/>
              </a:buClr>
              <a:buSzPts val="1200"/>
              <a:buFont typeface="Calibri"/>
              <a:buAutoNum type="alphaUcPeriod"/>
            </a:pPr>
            <a:r>
              <a:rPr lang="en" sz="1200">
                <a:solidFill>
                  <a:schemeClr val="dk1"/>
                </a:solidFill>
                <a:latin typeface="Calibri"/>
                <a:ea typeface="Calibri"/>
                <a:cs typeface="Calibri"/>
                <a:sym typeface="Calibri"/>
              </a:rPr>
              <a:t>Applying, Maintaining, Assessing, and Evaluating Technological Products and Systems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2b9ae8e81f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2b9ae8e81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8 strands and their associated grade-banded standards encompass three types:</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What all students should know and understand about Technology &amp; Engineering…(The Cognitive Domain)</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What they should be able to do…(The Psychomotor Domain)</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and their attitudes towards Technology &amp; Engineering…(The Affective Domain)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097711" y="1913178"/>
            <a:ext cx="6858000" cy="2387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4300778"/>
            <a:ext cx="6858000" cy="1655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14" descr="Ornamental shape. Blue gradient and gray rectangles"/>
          <p:cNvPicPr preferRelativeResize="0"/>
          <p:nvPr/>
        </p:nvPicPr>
        <p:blipFill rotWithShape="1">
          <a:blip r:embed="rId2">
            <a:alphaModFix/>
          </a:blip>
          <a:srcRect/>
          <a:stretch/>
        </p:blipFill>
        <p:spPr>
          <a:xfrm>
            <a:off x="0" y="152400"/>
            <a:ext cx="9144000" cy="1785938"/>
          </a:xfrm>
          <a:prstGeom prst="rect">
            <a:avLst/>
          </a:prstGeom>
          <a:noFill/>
          <a:ln>
            <a:noFill/>
          </a:ln>
        </p:spPr>
      </p:pic>
      <p:pic>
        <p:nvPicPr>
          <p:cNvPr id="63" name="Google Shape;63;p14" descr="Pennsylvania Department of Education Logo"/>
          <p:cNvPicPr preferRelativeResize="0"/>
          <p:nvPr/>
        </p:nvPicPr>
        <p:blipFill rotWithShape="1">
          <a:blip r:embed="rId3">
            <a:alphaModFix/>
          </a:blip>
          <a:srcRect/>
          <a:stretch/>
        </p:blipFill>
        <p:spPr>
          <a:xfrm>
            <a:off x="158022" y="530226"/>
            <a:ext cx="2667000" cy="952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628650" y="365125"/>
            <a:ext cx="7886700" cy="1325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5"/>
          <p:cNvSpPr txBox="1">
            <a:spLocks noGrp="1"/>
          </p:cNvSpPr>
          <p:nvPr>
            <p:ph type="body" idx="1"/>
          </p:nvPr>
        </p:nvSpPr>
        <p:spPr>
          <a:xfrm>
            <a:off x="628650" y="1825625"/>
            <a:ext cx="7886700" cy="43512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p15"/>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8" name="Google Shape;68;p15"/>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9" name="Google Shape;69;p15"/>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15" descr="Ornamental shapes. Dark blue and light blue rectangles"/>
          <p:cNvPicPr preferRelativeResize="0"/>
          <p:nvPr/>
        </p:nvPicPr>
        <p:blipFill rotWithShape="1">
          <a:blip r:embed="rId2">
            <a:alphaModFix/>
          </a:blip>
          <a:srcRect/>
          <a:stretch/>
        </p:blipFill>
        <p:spPr>
          <a:xfrm>
            <a:off x="1257300" y="-138509"/>
            <a:ext cx="7886701" cy="1109067"/>
          </a:xfrm>
          <a:prstGeom prst="rect">
            <a:avLst/>
          </a:prstGeom>
          <a:noFill/>
          <a:ln>
            <a:noFill/>
          </a:ln>
        </p:spPr>
      </p:pic>
      <p:pic>
        <p:nvPicPr>
          <p:cNvPr id="71" name="Google Shape;71;p15" descr="Pennsylvania Department of Education Logo"/>
          <p:cNvPicPr preferRelativeResize="0"/>
          <p:nvPr/>
        </p:nvPicPr>
        <p:blipFill rotWithShape="1">
          <a:blip r:embed="rId3">
            <a:alphaModFix/>
          </a:blip>
          <a:srcRect/>
          <a:stretch/>
        </p:blipFill>
        <p:spPr>
          <a:xfrm>
            <a:off x="7766495" y="136525"/>
            <a:ext cx="1377505" cy="49196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629841" y="457200"/>
            <a:ext cx="2949300" cy="1600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 name="Google Shape;74;p16"/>
          <p:cNvSpPr>
            <a:spLocks noGrp="1"/>
          </p:cNvSpPr>
          <p:nvPr>
            <p:ph type="pic" idx="2"/>
          </p:nvPr>
        </p:nvSpPr>
        <p:spPr>
          <a:xfrm>
            <a:off x="3887391" y="987425"/>
            <a:ext cx="4629300" cy="4873500"/>
          </a:xfrm>
          <a:prstGeom prst="rect">
            <a:avLst/>
          </a:prstGeom>
          <a:noFill/>
          <a:ln>
            <a:noFill/>
          </a:ln>
        </p:spPr>
      </p:sp>
      <p:sp>
        <p:nvSpPr>
          <p:cNvPr id="75" name="Google Shape;75;p16"/>
          <p:cNvSpPr txBox="1">
            <a:spLocks noGrp="1"/>
          </p:cNvSpPr>
          <p:nvPr>
            <p:ph type="body" idx="1"/>
          </p:nvPr>
        </p:nvSpPr>
        <p:spPr>
          <a:xfrm>
            <a:off x="629841" y="2057400"/>
            <a:ext cx="2949300" cy="38115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6" name="Google Shape;76;p16"/>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 name="Google Shape;77;p16"/>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 name="Google Shape;78;p16"/>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9" name="Google Shape;79;p16" descr="PDE Logo inside a blue square"/>
          <p:cNvPicPr preferRelativeResize="0"/>
          <p:nvPr/>
        </p:nvPicPr>
        <p:blipFill rotWithShape="1">
          <a:blip r:embed="rId2">
            <a:alphaModFix/>
          </a:blip>
          <a:srcRect/>
          <a:stretch/>
        </p:blipFill>
        <p:spPr>
          <a:xfrm>
            <a:off x="7125891" y="611585"/>
            <a:ext cx="1591011" cy="1591011"/>
          </a:xfrm>
          <a:prstGeom prst="rect">
            <a:avLst/>
          </a:prstGeom>
          <a:noFill/>
          <a:ln>
            <a:noFill/>
          </a:ln>
        </p:spPr>
      </p:pic>
      <p:pic>
        <p:nvPicPr>
          <p:cNvPr id="80" name="Google Shape;80;p16" descr="Pennsylvania Department of Education logo"/>
          <p:cNvPicPr preferRelativeResize="0"/>
          <p:nvPr/>
        </p:nvPicPr>
        <p:blipFill rotWithShape="1">
          <a:blip r:embed="rId3">
            <a:alphaModFix/>
          </a:blip>
          <a:srcRect/>
          <a:stretch/>
        </p:blipFill>
        <p:spPr>
          <a:xfrm>
            <a:off x="7386311" y="1191811"/>
            <a:ext cx="1063178" cy="64179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628650" y="365125"/>
            <a:ext cx="7886700" cy="1325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7"/>
          <p:cNvSpPr txBox="1">
            <a:spLocks noGrp="1"/>
          </p:cNvSpPr>
          <p:nvPr>
            <p:ph type="body" idx="1"/>
          </p:nvPr>
        </p:nvSpPr>
        <p:spPr>
          <a:xfrm>
            <a:off x="628650" y="1825625"/>
            <a:ext cx="7886700" cy="18750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17"/>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5" name="Google Shape;85;p17"/>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86" name="Google Shape;86;p17" descr="Ornamental shapes. Dark blue and light blue rectangles"/>
          <p:cNvPicPr preferRelativeResize="0"/>
          <p:nvPr/>
        </p:nvPicPr>
        <p:blipFill rotWithShape="1">
          <a:blip r:embed="rId2">
            <a:alphaModFix/>
          </a:blip>
          <a:srcRect/>
          <a:stretch/>
        </p:blipFill>
        <p:spPr>
          <a:xfrm>
            <a:off x="1257300" y="-138509"/>
            <a:ext cx="7886701" cy="1109067"/>
          </a:xfrm>
          <a:prstGeom prst="rect">
            <a:avLst/>
          </a:prstGeom>
          <a:noFill/>
          <a:ln>
            <a:noFill/>
          </a:ln>
        </p:spPr>
      </p:pic>
      <p:pic>
        <p:nvPicPr>
          <p:cNvPr id="87" name="Google Shape;87;p17" descr="Pennsylvania Department of Education Logo"/>
          <p:cNvPicPr preferRelativeResize="0"/>
          <p:nvPr/>
        </p:nvPicPr>
        <p:blipFill rotWithShape="1">
          <a:blip r:embed="rId3">
            <a:alphaModFix/>
          </a:blip>
          <a:srcRect/>
          <a:stretch/>
        </p:blipFill>
        <p:spPr>
          <a:xfrm>
            <a:off x="7766495" y="136525"/>
            <a:ext cx="1377505" cy="491966"/>
          </a:xfrm>
          <a:prstGeom prst="rect">
            <a:avLst/>
          </a:prstGeom>
          <a:noFill/>
          <a:ln>
            <a:noFill/>
          </a:ln>
        </p:spPr>
      </p:pic>
      <p:sp>
        <p:nvSpPr>
          <p:cNvPr id="88" name="Google Shape;88;p17"/>
          <p:cNvSpPr txBox="1"/>
          <p:nvPr/>
        </p:nvSpPr>
        <p:spPr>
          <a:xfrm>
            <a:off x="815196" y="4606505"/>
            <a:ext cx="7700100" cy="1208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 sz="1200" b="0" i="1" u="none" strike="noStrike" cap="none">
                <a:solidFill>
                  <a:schemeClr val="dk1"/>
                </a:solidFill>
                <a:latin typeface="Arial"/>
                <a:ea typeface="Arial"/>
                <a:cs typeface="Arial"/>
                <a:sym typeface="Arial"/>
              </a:rPr>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623888" y="1709738"/>
            <a:ext cx="7886700" cy="2852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1" name="Google Shape;91;p18"/>
          <p:cNvSpPr txBox="1">
            <a:spLocks noGrp="1"/>
          </p:cNvSpPr>
          <p:nvPr>
            <p:ph type="body" idx="1"/>
          </p:nvPr>
        </p:nvSpPr>
        <p:spPr>
          <a:xfrm>
            <a:off x="623888" y="4589463"/>
            <a:ext cx="7886700" cy="1500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92" name="Google Shape;92;p18"/>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8"/>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8"/>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95" name="Google Shape;95;p18" descr="Ornamental shape. Blue gradient and gray rectangles"/>
          <p:cNvPicPr preferRelativeResize="0"/>
          <p:nvPr/>
        </p:nvPicPr>
        <p:blipFill rotWithShape="1">
          <a:blip r:embed="rId2">
            <a:alphaModFix/>
          </a:blip>
          <a:srcRect/>
          <a:stretch/>
        </p:blipFill>
        <p:spPr>
          <a:xfrm>
            <a:off x="0" y="152400"/>
            <a:ext cx="9144000" cy="1785938"/>
          </a:xfrm>
          <a:prstGeom prst="rect">
            <a:avLst/>
          </a:prstGeom>
          <a:noFill/>
          <a:ln>
            <a:noFill/>
          </a:ln>
        </p:spPr>
      </p:pic>
      <p:pic>
        <p:nvPicPr>
          <p:cNvPr id="96" name="Google Shape;96;p18" descr="Pennsylvania Department of Education Logo"/>
          <p:cNvPicPr preferRelativeResize="0"/>
          <p:nvPr/>
        </p:nvPicPr>
        <p:blipFill rotWithShape="1">
          <a:blip r:embed="rId3">
            <a:alphaModFix/>
          </a:blip>
          <a:srcRect/>
          <a:stretch/>
        </p:blipFill>
        <p:spPr>
          <a:xfrm>
            <a:off x="158022" y="530226"/>
            <a:ext cx="2667000" cy="9525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628650" y="365125"/>
            <a:ext cx="7886700" cy="1325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9" name="Google Shape;99;p19"/>
          <p:cNvSpPr txBox="1">
            <a:spLocks noGrp="1"/>
          </p:cNvSpPr>
          <p:nvPr>
            <p:ph type="body" idx="1"/>
          </p:nvPr>
        </p:nvSpPr>
        <p:spPr>
          <a:xfrm>
            <a:off x="628650" y="1825625"/>
            <a:ext cx="3886200" cy="43512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0" name="Google Shape;100;p19"/>
          <p:cNvSpPr txBox="1">
            <a:spLocks noGrp="1"/>
          </p:cNvSpPr>
          <p:nvPr>
            <p:ph type="body" idx="2"/>
          </p:nvPr>
        </p:nvSpPr>
        <p:spPr>
          <a:xfrm>
            <a:off x="4629150" y="1825625"/>
            <a:ext cx="3886200" cy="43512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1" name="Google Shape;101;p19"/>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2" name="Google Shape;102;p19"/>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3" name="Google Shape;103;p19"/>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04" name="Google Shape;104;p19" descr="Ornamental shapes. Dark blue and light blue rectangles"/>
          <p:cNvPicPr preferRelativeResize="0"/>
          <p:nvPr/>
        </p:nvPicPr>
        <p:blipFill rotWithShape="1">
          <a:blip r:embed="rId2">
            <a:alphaModFix/>
          </a:blip>
          <a:srcRect/>
          <a:stretch/>
        </p:blipFill>
        <p:spPr>
          <a:xfrm>
            <a:off x="1257300" y="-138509"/>
            <a:ext cx="7886701" cy="1109067"/>
          </a:xfrm>
          <a:prstGeom prst="rect">
            <a:avLst/>
          </a:prstGeom>
          <a:noFill/>
          <a:ln>
            <a:noFill/>
          </a:ln>
        </p:spPr>
      </p:pic>
      <p:pic>
        <p:nvPicPr>
          <p:cNvPr id="105" name="Google Shape;105;p19" descr="Pennsylvania Department of Education Logo"/>
          <p:cNvPicPr preferRelativeResize="0"/>
          <p:nvPr/>
        </p:nvPicPr>
        <p:blipFill rotWithShape="1">
          <a:blip r:embed="rId3">
            <a:alphaModFix/>
          </a:blip>
          <a:srcRect/>
          <a:stretch/>
        </p:blipFill>
        <p:spPr>
          <a:xfrm>
            <a:off x="7766495" y="136525"/>
            <a:ext cx="1377505" cy="49196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629841" y="365125"/>
            <a:ext cx="7886700" cy="1325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0"/>
          <p:cNvSpPr txBox="1">
            <a:spLocks noGrp="1"/>
          </p:cNvSpPr>
          <p:nvPr>
            <p:ph type="body" idx="1"/>
          </p:nvPr>
        </p:nvSpPr>
        <p:spPr>
          <a:xfrm>
            <a:off x="629841" y="1681163"/>
            <a:ext cx="3868200" cy="8238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9" name="Google Shape;109;p20"/>
          <p:cNvSpPr txBox="1">
            <a:spLocks noGrp="1"/>
          </p:cNvSpPr>
          <p:nvPr>
            <p:ph type="body" idx="2"/>
          </p:nvPr>
        </p:nvSpPr>
        <p:spPr>
          <a:xfrm>
            <a:off x="629841" y="2505075"/>
            <a:ext cx="3868200" cy="3684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0" name="Google Shape;110;p20"/>
          <p:cNvSpPr txBox="1">
            <a:spLocks noGrp="1"/>
          </p:cNvSpPr>
          <p:nvPr>
            <p:ph type="body" idx="3"/>
          </p:nvPr>
        </p:nvSpPr>
        <p:spPr>
          <a:xfrm>
            <a:off x="4629150" y="1681163"/>
            <a:ext cx="3887400" cy="8238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1" name="Google Shape;111;p20"/>
          <p:cNvSpPr txBox="1">
            <a:spLocks noGrp="1"/>
          </p:cNvSpPr>
          <p:nvPr>
            <p:ph type="body" idx="4"/>
          </p:nvPr>
        </p:nvSpPr>
        <p:spPr>
          <a:xfrm>
            <a:off x="4629150" y="2505075"/>
            <a:ext cx="3887400" cy="3684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2" name="Google Shape;112;p20"/>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3" name="Google Shape;113;p20"/>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4" name="Google Shape;114;p20"/>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15" name="Google Shape;115;p20" descr="Ornamental shapes. Dark blue and light blue rectangles"/>
          <p:cNvPicPr preferRelativeResize="0"/>
          <p:nvPr/>
        </p:nvPicPr>
        <p:blipFill rotWithShape="1">
          <a:blip r:embed="rId2">
            <a:alphaModFix/>
          </a:blip>
          <a:srcRect/>
          <a:stretch/>
        </p:blipFill>
        <p:spPr>
          <a:xfrm>
            <a:off x="1257300" y="-138509"/>
            <a:ext cx="7886701" cy="1109067"/>
          </a:xfrm>
          <a:prstGeom prst="rect">
            <a:avLst/>
          </a:prstGeom>
          <a:noFill/>
          <a:ln>
            <a:noFill/>
          </a:ln>
        </p:spPr>
      </p:pic>
      <p:pic>
        <p:nvPicPr>
          <p:cNvPr id="116" name="Google Shape;116;p20" descr="Pennsylvania Department of Education Logo"/>
          <p:cNvPicPr preferRelativeResize="0"/>
          <p:nvPr/>
        </p:nvPicPr>
        <p:blipFill rotWithShape="1">
          <a:blip r:embed="rId3">
            <a:alphaModFix/>
          </a:blip>
          <a:srcRect/>
          <a:stretch/>
        </p:blipFill>
        <p:spPr>
          <a:xfrm>
            <a:off x="7766495" y="136525"/>
            <a:ext cx="1377505" cy="49196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628650" y="2694257"/>
            <a:ext cx="7886700" cy="1325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9" name="Google Shape;119;p21"/>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0" name="Google Shape;120;p21"/>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1" name="Google Shape;121;p21"/>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22" name="Google Shape;122;p21" descr="Ornamental shape. Blue gradient and gray rectangles"/>
          <p:cNvPicPr preferRelativeResize="0"/>
          <p:nvPr/>
        </p:nvPicPr>
        <p:blipFill rotWithShape="1">
          <a:blip r:embed="rId2">
            <a:alphaModFix/>
          </a:blip>
          <a:srcRect/>
          <a:stretch/>
        </p:blipFill>
        <p:spPr>
          <a:xfrm>
            <a:off x="0" y="152400"/>
            <a:ext cx="9144000" cy="1785938"/>
          </a:xfrm>
          <a:prstGeom prst="rect">
            <a:avLst/>
          </a:prstGeom>
          <a:noFill/>
          <a:ln>
            <a:noFill/>
          </a:ln>
        </p:spPr>
      </p:pic>
      <p:pic>
        <p:nvPicPr>
          <p:cNvPr id="123" name="Google Shape;123;p21" descr="Pennsylvania Department of Education Logo"/>
          <p:cNvPicPr preferRelativeResize="0"/>
          <p:nvPr/>
        </p:nvPicPr>
        <p:blipFill rotWithShape="1">
          <a:blip r:embed="rId3">
            <a:alphaModFix/>
          </a:blip>
          <a:srcRect/>
          <a:stretch/>
        </p:blipFill>
        <p:spPr>
          <a:xfrm>
            <a:off x="158022" y="530226"/>
            <a:ext cx="2667000" cy="952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628650" y="623917"/>
            <a:ext cx="7886700" cy="1325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6" name="Google Shape;126;p22"/>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7" name="Google Shape;127;p22"/>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8" name="Google Shape;128;p22"/>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29" name="Google Shape;129;p22" descr="Ornamental shapes. Dark blue and light blue rectangles"/>
          <p:cNvPicPr preferRelativeResize="0"/>
          <p:nvPr/>
        </p:nvPicPr>
        <p:blipFill rotWithShape="1">
          <a:blip r:embed="rId2">
            <a:alphaModFix/>
          </a:blip>
          <a:srcRect/>
          <a:stretch/>
        </p:blipFill>
        <p:spPr>
          <a:xfrm>
            <a:off x="1257300" y="-138509"/>
            <a:ext cx="7886701" cy="1109067"/>
          </a:xfrm>
          <a:prstGeom prst="rect">
            <a:avLst/>
          </a:prstGeom>
          <a:noFill/>
          <a:ln>
            <a:noFill/>
          </a:ln>
        </p:spPr>
      </p:pic>
      <p:pic>
        <p:nvPicPr>
          <p:cNvPr id="130" name="Google Shape;130;p22" descr="Pennsylvania Department of Education Logo"/>
          <p:cNvPicPr preferRelativeResize="0"/>
          <p:nvPr/>
        </p:nvPicPr>
        <p:blipFill rotWithShape="1">
          <a:blip r:embed="rId3">
            <a:alphaModFix/>
          </a:blip>
          <a:srcRect/>
          <a:stretch/>
        </p:blipFill>
        <p:spPr>
          <a:xfrm>
            <a:off x="7766495" y="136525"/>
            <a:ext cx="1377505" cy="49196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sp>
        <p:nvSpPr>
          <p:cNvPr id="132" name="Google Shape;132;p23"/>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3" name="Google Shape;133;p23"/>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4" name="Google Shape;134;p23"/>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35" name="Google Shape;135;p23" descr="Ornamental shape. Blue gradient and gray rectangles"/>
          <p:cNvPicPr preferRelativeResize="0"/>
          <p:nvPr/>
        </p:nvPicPr>
        <p:blipFill rotWithShape="1">
          <a:blip r:embed="rId2">
            <a:alphaModFix/>
          </a:blip>
          <a:srcRect/>
          <a:stretch/>
        </p:blipFill>
        <p:spPr>
          <a:xfrm>
            <a:off x="0" y="152400"/>
            <a:ext cx="9144000" cy="1785938"/>
          </a:xfrm>
          <a:prstGeom prst="rect">
            <a:avLst/>
          </a:prstGeom>
          <a:noFill/>
          <a:ln>
            <a:noFill/>
          </a:ln>
        </p:spPr>
      </p:pic>
      <p:pic>
        <p:nvPicPr>
          <p:cNvPr id="136" name="Google Shape;136;p23" descr="Pennsylvania Department of Education Logo"/>
          <p:cNvPicPr preferRelativeResize="0"/>
          <p:nvPr/>
        </p:nvPicPr>
        <p:blipFill rotWithShape="1">
          <a:blip r:embed="rId3">
            <a:alphaModFix/>
          </a:blip>
          <a:srcRect/>
          <a:stretch/>
        </p:blipFill>
        <p:spPr>
          <a:xfrm>
            <a:off x="158022" y="530226"/>
            <a:ext cx="2667000" cy="9525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7"/>
        <p:cNvGrpSpPr/>
        <p:nvPr/>
      </p:nvGrpSpPr>
      <p:grpSpPr>
        <a:xfrm>
          <a:off x="0" y="0"/>
          <a:ext cx="0" cy="0"/>
          <a:chOff x="0" y="0"/>
          <a:chExt cx="0" cy="0"/>
        </a:xfrm>
      </p:grpSpPr>
      <p:sp>
        <p:nvSpPr>
          <p:cNvPr id="138" name="Google Shape;138;p24"/>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9" name="Google Shape;139;p24"/>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0" name="Google Shape;140;p24"/>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41" name="Google Shape;141;p24" descr="Ornamental shapes. Dark blue and light blue rectangles"/>
          <p:cNvPicPr preferRelativeResize="0"/>
          <p:nvPr/>
        </p:nvPicPr>
        <p:blipFill rotWithShape="1">
          <a:blip r:embed="rId2">
            <a:alphaModFix/>
          </a:blip>
          <a:srcRect/>
          <a:stretch/>
        </p:blipFill>
        <p:spPr>
          <a:xfrm>
            <a:off x="1257300" y="-138509"/>
            <a:ext cx="7886701" cy="1109067"/>
          </a:xfrm>
          <a:prstGeom prst="rect">
            <a:avLst/>
          </a:prstGeom>
          <a:noFill/>
          <a:ln>
            <a:noFill/>
          </a:ln>
        </p:spPr>
      </p:pic>
      <p:pic>
        <p:nvPicPr>
          <p:cNvPr id="142" name="Google Shape;142;p24" descr="Pennsylvania Department of Education Logo"/>
          <p:cNvPicPr preferRelativeResize="0"/>
          <p:nvPr/>
        </p:nvPicPr>
        <p:blipFill rotWithShape="1">
          <a:blip r:embed="rId3">
            <a:alphaModFix/>
          </a:blip>
          <a:srcRect/>
          <a:stretch/>
        </p:blipFill>
        <p:spPr>
          <a:xfrm>
            <a:off x="7766495" y="136525"/>
            <a:ext cx="1377505" cy="49196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43"/>
        <p:cNvGrpSpPr/>
        <p:nvPr/>
      </p:nvGrpSpPr>
      <p:grpSpPr>
        <a:xfrm>
          <a:off x="0" y="0"/>
          <a:ext cx="0" cy="0"/>
          <a:chOff x="0" y="0"/>
          <a:chExt cx="0" cy="0"/>
        </a:xfrm>
      </p:grpSpPr>
      <p:sp>
        <p:nvSpPr>
          <p:cNvPr id="144" name="Google Shape;144;p25"/>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5" name="Google Shape;145;p25"/>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6" name="Google Shape;146;p25"/>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47" name="Google Shape;147;p25" descr="Pennsylvania Department of Education Logo"/>
          <p:cNvPicPr preferRelativeResize="0"/>
          <p:nvPr/>
        </p:nvPicPr>
        <p:blipFill rotWithShape="1">
          <a:blip r:embed="rId2">
            <a:alphaModFix/>
          </a:blip>
          <a:srcRect/>
          <a:stretch/>
        </p:blipFill>
        <p:spPr>
          <a:xfrm>
            <a:off x="7766495" y="136525"/>
            <a:ext cx="1377505" cy="491966"/>
          </a:xfrm>
          <a:prstGeom prst="rect">
            <a:avLst/>
          </a:prstGeom>
          <a:noFill/>
          <a:ln>
            <a:noFill/>
          </a:ln>
        </p:spPr>
      </p:pic>
      <p:pic>
        <p:nvPicPr>
          <p:cNvPr id="148" name="Google Shape;148;p25" descr="PDE Logo inside a blue square"/>
          <p:cNvPicPr preferRelativeResize="0"/>
          <p:nvPr/>
        </p:nvPicPr>
        <p:blipFill rotWithShape="1">
          <a:blip r:embed="rId3">
            <a:alphaModFix/>
          </a:blip>
          <a:srcRect/>
          <a:stretch/>
        </p:blipFill>
        <p:spPr>
          <a:xfrm>
            <a:off x="7294106" y="257902"/>
            <a:ext cx="1591011" cy="1591011"/>
          </a:xfrm>
          <a:prstGeom prst="rect">
            <a:avLst/>
          </a:prstGeom>
          <a:noFill/>
          <a:ln>
            <a:noFill/>
          </a:ln>
        </p:spPr>
      </p:pic>
      <p:pic>
        <p:nvPicPr>
          <p:cNvPr id="149" name="Google Shape;149;p25" descr="Pennsylvania Department of Education logo"/>
          <p:cNvPicPr preferRelativeResize="0"/>
          <p:nvPr/>
        </p:nvPicPr>
        <p:blipFill rotWithShape="1">
          <a:blip r:embed="rId4">
            <a:alphaModFix/>
          </a:blip>
          <a:srcRect/>
          <a:stretch/>
        </p:blipFill>
        <p:spPr>
          <a:xfrm>
            <a:off x="7558022" y="792480"/>
            <a:ext cx="1063178" cy="64179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629841" y="457200"/>
            <a:ext cx="2949300" cy="1600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2" name="Google Shape;152;p26"/>
          <p:cNvSpPr txBox="1">
            <a:spLocks noGrp="1"/>
          </p:cNvSpPr>
          <p:nvPr>
            <p:ph type="body" idx="1"/>
          </p:nvPr>
        </p:nvSpPr>
        <p:spPr>
          <a:xfrm>
            <a:off x="3887391" y="987425"/>
            <a:ext cx="4629300" cy="48735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53" name="Google Shape;153;p26"/>
          <p:cNvSpPr txBox="1">
            <a:spLocks noGrp="1"/>
          </p:cNvSpPr>
          <p:nvPr>
            <p:ph type="body" idx="2"/>
          </p:nvPr>
        </p:nvSpPr>
        <p:spPr>
          <a:xfrm>
            <a:off x="629841" y="2057400"/>
            <a:ext cx="2949300" cy="38115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54" name="Google Shape;154;p26"/>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5" name="Google Shape;155;p26"/>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6" name="Google Shape;156;p26"/>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57" name="Google Shape;157;p26" descr="Ornamental shapes. Dark blue and light blue rectangles"/>
          <p:cNvPicPr preferRelativeResize="0"/>
          <p:nvPr/>
        </p:nvPicPr>
        <p:blipFill rotWithShape="1">
          <a:blip r:embed="rId2">
            <a:alphaModFix/>
          </a:blip>
          <a:srcRect/>
          <a:stretch/>
        </p:blipFill>
        <p:spPr>
          <a:xfrm>
            <a:off x="1257300" y="-138509"/>
            <a:ext cx="7886701" cy="1109067"/>
          </a:xfrm>
          <a:prstGeom prst="rect">
            <a:avLst/>
          </a:prstGeom>
          <a:noFill/>
          <a:ln>
            <a:noFill/>
          </a:ln>
        </p:spPr>
      </p:pic>
      <p:pic>
        <p:nvPicPr>
          <p:cNvPr id="158" name="Google Shape;158;p26" descr="Pennsylvania Department of Education Logo"/>
          <p:cNvPicPr preferRelativeResize="0"/>
          <p:nvPr/>
        </p:nvPicPr>
        <p:blipFill rotWithShape="1">
          <a:blip r:embed="rId3">
            <a:alphaModFix/>
          </a:blip>
          <a:srcRect/>
          <a:stretch/>
        </p:blipFill>
        <p:spPr>
          <a:xfrm>
            <a:off x="7766495" y="136525"/>
            <a:ext cx="1377505" cy="49196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365125"/>
            <a:ext cx="7886700" cy="13257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825625"/>
            <a:ext cx="7886700" cy="43512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www.pdesas.org/Page/Viewer/ViewPage/58/"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166" name="Google Shape;166;p27"/>
          <p:cNvSpPr txBox="1">
            <a:spLocks noGrp="1"/>
          </p:cNvSpPr>
          <p:nvPr>
            <p:ph type="title" idx="4294967295"/>
          </p:nvPr>
        </p:nvSpPr>
        <p:spPr>
          <a:xfrm>
            <a:off x="2780700" y="354050"/>
            <a:ext cx="5142600" cy="1045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600" b="0" i="1" u="none" strike="noStrike" kern="0" cap="none" spc="0" normalizeH="0" baseline="0" noProof="0" dirty="0">
                <a:ln>
                  <a:noFill/>
                </a:ln>
                <a:solidFill>
                  <a:srgbClr val="FFFFFF"/>
                </a:solidFill>
                <a:effectLst/>
                <a:uLnTx/>
                <a:uFillTx/>
                <a:latin typeface="Calibri"/>
                <a:ea typeface="Calibri"/>
                <a:cs typeface="Calibri"/>
                <a:sym typeface="Calibri"/>
              </a:rPr>
              <a:t>STEELS </a:t>
            </a: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600" b="0" i="1" u="none" strike="noStrike" kern="0" cap="none" spc="0" normalizeH="0" baseline="0" noProof="0" dirty="0">
                <a:ln>
                  <a:noFill/>
                </a:ln>
                <a:solidFill>
                  <a:srgbClr val="FFFFFF"/>
                </a:solidFill>
                <a:effectLst/>
                <a:uLnTx/>
                <a:uFillTx/>
                <a:latin typeface="Calibri"/>
                <a:ea typeface="Calibri"/>
                <a:cs typeface="Calibri"/>
                <a:sym typeface="Calibri"/>
              </a:rPr>
              <a:t>Professional Learning Series</a:t>
            </a:r>
            <a:endParaRPr kumimoji="0" lang="en-US" sz="1600" b="0" i="1"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64" name="Google Shape;164;p27"/>
          <p:cNvSpPr txBox="1"/>
          <p:nvPr/>
        </p:nvSpPr>
        <p:spPr>
          <a:xfrm>
            <a:off x="150150" y="1802025"/>
            <a:ext cx="8843700" cy="600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300" b="1" u="sng">
                <a:solidFill>
                  <a:schemeClr val="accent1"/>
                </a:solidFill>
                <a:latin typeface="Calibri"/>
                <a:ea typeface="Calibri"/>
                <a:cs typeface="Calibri"/>
                <a:sym typeface="Calibri"/>
              </a:rPr>
              <a:t>S</a:t>
            </a:r>
            <a:r>
              <a:rPr lang="en" sz="3300" b="1">
                <a:solidFill>
                  <a:schemeClr val="accent1"/>
                </a:solidFill>
                <a:latin typeface="Calibri"/>
                <a:ea typeface="Calibri"/>
                <a:cs typeface="Calibri"/>
                <a:sym typeface="Calibri"/>
              </a:rPr>
              <a:t>cience, </a:t>
            </a:r>
            <a:r>
              <a:rPr lang="en" sz="3300" b="1" u="sng">
                <a:solidFill>
                  <a:schemeClr val="accent1"/>
                </a:solidFill>
                <a:latin typeface="Calibri"/>
                <a:ea typeface="Calibri"/>
                <a:cs typeface="Calibri"/>
                <a:sym typeface="Calibri"/>
              </a:rPr>
              <a:t>T</a:t>
            </a:r>
            <a:r>
              <a:rPr lang="en" sz="3300" b="1">
                <a:solidFill>
                  <a:schemeClr val="accent1"/>
                </a:solidFill>
                <a:latin typeface="Calibri"/>
                <a:ea typeface="Calibri"/>
                <a:cs typeface="Calibri"/>
                <a:sym typeface="Calibri"/>
              </a:rPr>
              <a:t>echnology &amp; </a:t>
            </a:r>
            <a:r>
              <a:rPr lang="en" sz="3300" b="1" u="sng">
                <a:solidFill>
                  <a:schemeClr val="accent1"/>
                </a:solidFill>
                <a:latin typeface="Calibri"/>
                <a:ea typeface="Calibri"/>
                <a:cs typeface="Calibri"/>
                <a:sym typeface="Calibri"/>
              </a:rPr>
              <a:t>E</a:t>
            </a:r>
            <a:r>
              <a:rPr lang="en" sz="3300" b="1">
                <a:solidFill>
                  <a:schemeClr val="accent1"/>
                </a:solidFill>
                <a:latin typeface="Calibri"/>
                <a:ea typeface="Calibri"/>
                <a:cs typeface="Calibri"/>
                <a:sym typeface="Calibri"/>
              </a:rPr>
              <a:t>ngineering, </a:t>
            </a:r>
            <a:endParaRPr sz="3300" b="1">
              <a:solidFill>
                <a:schemeClr val="accent1"/>
              </a:solidFill>
              <a:latin typeface="Calibri"/>
              <a:ea typeface="Calibri"/>
              <a:cs typeface="Calibri"/>
              <a:sym typeface="Calibri"/>
            </a:endParaRPr>
          </a:p>
          <a:p>
            <a:pPr marL="0" lvl="0" indent="0" algn="ctr" rtl="0">
              <a:spcBef>
                <a:spcPts val="0"/>
              </a:spcBef>
              <a:spcAft>
                <a:spcPts val="0"/>
              </a:spcAft>
              <a:buNone/>
            </a:pPr>
            <a:r>
              <a:rPr lang="en" sz="3300" b="1" u="sng">
                <a:solidFill>
                  <a:schemeClr val="accent1"/>
                </a:solidFill>
                <a:latin typeface="Calibri"/>
                <a:ea typeface="Calibri"/>
                <a:cs typeface="Calibri"/>
                <a:sym typeface="Calibri"/>
              </a:rPr>
              <a:t>E</a:t>
            </a:r>
            <a:r>
              <a:rPr lang="en" sz="3300" b="1">
                <a:solidFill>
                  <a:schemeClr val="accent1"/>
                </a:solidFill>
                <a:latin typeface="Calibri"/>
                <a:ea typeface="Calibri"/>
                <a:cs typeface="Calibri"/>
                <a:sym typeface="Calibri"/>
              </a:rPr>
              <a:t>nvironmental </a:t>
            </a:r>
            <a:r>
              <a:rPr lang="en" sz="3300" b="1" u="sng">
                <a:solidFill>
                  <a:schemeClr val="accent1"/>
                </a:solidFill>
                <a:latin typeface="Calibri"/>
                <a:ea typeface="Calibri"/>
                <a:cs typeface="Calibri"/>
                <a:sym typeface="Calibri"/>
              </a:rPr>
              <a:t>L</a:t>
            </a:r>
            <a:r>
              <a:rPr lang="en" sz="3300" b="1">
                <a:solidFill>
                  <a:schemeClr val="accent1"/>
                </a:solidFill>
                <a:latin typeface="Calibri"/>
                <a:ea typeface="Calibri"/>
                <a:cs typeface="Calibri"/>
                <a:sym typeface="Calibri"/>
              </a:rPr>
              <a:t>iteracy &amp; </a:t>
            </a:r>
            <a:r>
              <a:rPr lang="en" sz="3300" b="1" u="sng">
                <a:solidFill>
                  <a:schemeClr val="accent1"/>
                </a:solidFill>
                <a:latin typeface="Calibri"/>
                <a:ea typeface="Calibri"/>
                <a:cs typeface="Calibri"/>
                <a:sym typeface="Calibri"/>
              </a:rPr>
              <a:t>S</a:t>
            </a:r>
            <a:r>
              <a:rPr lang="en" sz="3300" b="1">
                <a:solidFill>
                  <a:schemeClr val="accent1"/>
                </a:solidFill>
                <a:latin typeface="Calibri"/>
                <a:ea typeface="Calibri"/>
                <a:cs typeface="Calibri"/>
                <a:sym typeface="Calibri"/>
              </a:rPr>
              <a:t>ustainability</a:t>
            </a:r>
            <a:endParaRPr sz="3300" b="1">
              <a:solidFill>
                <a:schemeClr val="accent1"/>
              </a:solidFill>
              <a:latin typeface="Calibri"/>
              <a:ea typeface="Calibri"/>
              <a:cs typeface="Calibri"/>
              <a:sym typeface="Calibri"/>
            </a:endParaRPr>
          </a:p>
          <a:p>
            <a:pPr marL="0" lvl="0" indent="0" algn="ctr" rtl="0">
              <a:spcBef>
                <a:spcPts val="0"/>
              </a:spcBef>
              <a:spcAft>
                <a:spcPts val="0"/>
              </a:spcAft>
              <a:buNone/>
            </a:pPr>
            <a:r>
              <a:rPr lang="en" sz="3300" b="1">
                <a:solidFill>
                  <a:schemeClr val="accent1"/>
                </a:solidFill>
                <a:latin typeface="Calibri"/>
                <a:ea typeface="Calibri"/>
                <a:cs typeface="Calibri"/>
                <a:sym typeface="Calibri"/>
              </a:rPr>
              <a:t>Standards</a:t>
            </a:r>
            <a:br>
              <a:rPr lang="en" sz="3500" b="1">
                <a:solidFill>
                  <a:schemeClr val="accent1"/>
                </a:solidFill>
                <a:latin typeface="Calibri"/>
                <a:ea typeface="Calibri"/>
                <a:cs typeface="Calibri"/>
                <a:sym typeface="Calibri"/>
              </a:rPr>
            </a:br>
            <a:endParaRPr sz="3500" b="1">
              <a:solidFill>
                <a:schemeClr val="accent1"/>
              </a:solidFill>
              <a:latin typeface="Calibri"/>
              <a:ea typeface="Calibri"/>
              <a:cs typeface="Calibri"/>
              <a:sym typeface="Calibri"/>
            </a:endParaRPr>
          </a:p>
          <a:p>
            <a:pPr marL="0" lvl="0" indent="0" algn="ctr" rtl="0">
              <a:spcBef>
                <a:spcPts val="0"/>
              </a:spcBef>
              <a:spcAft>
                <a:spcPts val="0"/>
              </a:spcAft>
              <a:buNone/>
            </a:pPr>
            <a:r>
              <a:rPr lang="en" sz="5200" b="1">
                <a:solidFill>
                  <a:schemeClr val="accent1"/>
                </a:solidFill>
                <a:latin typeface="Calibri"/>
                <a:ea typeface="Calibri"/>
                <a:cs typeface="Calibri"/>
                <a:sym typeface="Calibri"/>
              </a:rPr>
              <a:t>STEELS</a:t>
            </a:r>
            <a:br>
              <a:rPr lang="en" sz="3500" b="1">
                <a:solidFill>
                  <a:schemeClr val="accent1"/>
                </a:solidFill>
                <a:latin typeface="Calibri"/>
                <a:ea typeface="Calibri"/>
                <a:cs typeface="Calibri"/>
                <a:sym typeface="Calibri"/>
              </a:rPr>
            </a:br>
            <a:endParaRPr sz="3500" b="1">
              <a:solidFill>
                <a:schemeClr val="accent1"/>
              </a:solidFill>
              <a:latin typeface="Calibri"/>
              <a:ea typeface="Calibri"/>
              <a:cs typeface="Calibri"/>
              <a:sym typeface="Calibri"/>
            </a:endParaRPr>
          </a:p>
          <a:p>
            <a:pPr marL="0" lvl="0" indent="0" algn="ctr" rtl="0">
              <a:spcBef>
                <a:spcPts val="0"/>
              </a:spcBef>
              <a:spcAft>
                <a:spcPts val="0"/>
              </a:spcAft>
              <a:buNone/>
            </a:pPr>
            <a:r>
              <a:rPr lang="en" sz="3500" b="1">
                <a:solidFill>
                  <a:schemeClr val="accent1"/>
                </a:solidFill>
                <a:latin typeface="Calibri"/>
                <a:ea typeface="Calibri"/>
                <a:cs typeface="Calibri"/>
                <a:sym typeface="Calibri"/>
              </a:rPr>
              <a:t>UNPACKING THE TECHNOLOGY </a:t>
            </a:r>
            <a:endParaRPr sz="3500" b="1">
              <a:solidFill>
                <a:schemeClr val="accent1"/>
              </a:solidFill>
              <a:latin typeface="Calibri"/>
              <a:ea typeface="Calibri"/>
              <a:cs typeface="Calibri"/>
              <a:sym typeface="Calibri"/>
            </a:endParaRPr>
          </a:p>
          <a:p>
            <a:pPr marL="0" lvl="0" indent="0" algn="ctr" rtl="0">
              <a:spcBef>
                <a:spcPts val="0"/>
              </a:spcBef>
              <a:spcAft>
                <a:spcPts val="0"/>
              </a:spcAft>
              <a:buNone/>
            </a:pPr>
            <a:r>
              <a:rPr lang="en" sz="3500" b="1">
                <a:solidFill>
                  <a:schemeClr val="accent1"/>
                </a:solidFill>
                <a:latin typeface="Calibri"/>
                <a:ea typeface="Calibri"/>
                <a:cs typeface="Calibri"/>
                <a:sym typeface="Calibri"/>
              </a:rPr>
              <a:t>&amp; ENGINEERING STANDARDS</a:t>
            </a:r>
            <a:endParaRPr sz="3500" b="1">
              <a:solidFill>
                <a:schemeClr val="accent1"/>
              </a:solidFill>
              <a:latin typeface="Calibri"/>
              <a:ea typeface="Calibri"/>
              <a:cs typeface="Calibri"/>
              <a:sym typeface="Calibri"/>
            </a:endParaRPr>
          </a:p>
          <a:p>
            <a:pPr marL="0" lvl="0" indent="0" algn="ctr" rtl="0">
              <a:spcBef>
                <a:spcPts val="0"/>
              </a:spcBef>
              <a:spcAft>
                <a:spcPts val="0"/>
              </a:spcAft>
              <a:buNone/>
            </a:pPr>
            <a:endParaRPr sz="3500" b="1">
              <a:solidFill>
                <a:schemeClr val="accent1"/>
              </a:solidFill>
              <a:latin typeface="Calibri"/>
              <a:ea typeface="Calibri"/>
              <a:cs typeface="Calibri"/>
              <a:sym typeface="Calibri"/>
            </a:endParaRPr>
          </a:p>
          <a:p>
            <a:pPr marL="0" lvl="0" indent="0" algn="l" rtl="0">
              <a:spcBef>
                <a:spcPts val="0"/>
              </a:spcBef>
              <a:spcAft>
                <a:spcPts val="0"/>
              </a:spcAft>
              <a:buNone/>
            </a:pPr>
            <a:endParaRPr sz="2500" b="1">
              <a:solidFill>
                <a:schemeClr val="accent1"/>
              </a:solidFill>
              <a:latin typeface="Calibri"/>
              <a:ea typeface="Calibri"/>
              <a:cs typeface="Calibri"/>
              <a:sym typeface="Calibri"/>
            </a:endParaRPr>
          </a:p>
          <a:p>
            <a:pPr marL="0" lvl="0" indent="0" algn="ctr" rtl="0">
              <a:spcBef>
                <a:spcPts val="0"/>
              </a:spcBef>
              <a:spcAft>
                <a:spcPts val="0"/>
              </a:spcAft>
              <a:buNone/>
            </a:pPr>
            <a:endParaRPr sz="2700">
              <a:solidFill>
                <a:schemeClr val="accent1"/>
              </a:solidFill>
              <a:latin typeface="Calibri"/>
              <a:ea typeface="Calibri"/>
              <a:cs typeface="Calibri"/>
              <a:sym typeface="Calibri"/>
            </a:endParaRPr>
          </a:p>
        </p:txBody>
      </p:sp>
      <p:pic>
        <p:nvPicPr>
          <p:cNvPr id="165" name="Google Shape;165;p2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3725" y="3035950"/>
            <a:ext cx="3645065" cy="2051150"/>
          </a:xfrm>
          <a:prstGeom prst="rect">
            <a:avLst/>
          </a:prstGeom>
          <a:noFill/>
          <a:ln>
            <a:noFill/>
          </a:ln>
        </p:spPr>
      </p:pic>
      <p:pic>
        <p:nvPicPr>
          <p:cNvPr id="167" name="Google Shape;167;p2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582638" y="3035950"/>
            <a:ext cx="3645065" cy="2051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6" descr="Image of technology and engineering strands"/>
          <p:cNvPicPr preferRelativeResize="0"/>
          <p:nvPr/>
        </p:nvPicPr>
        <p:blipFill>
          <a:blip r:embed="rId3">
            <a:alphaModFix/>
          </a:blip>
          <a:stretch>
            <a:fillRect/>
          </a:stretch>
        </p:blipFill>
        <p:spPr>
          <a:xfrm>
            <a:off x="-2013725" y="470050"/>
            <a:ext cx="8076851" cy="6243000"/>
          </a:xfrm>
          <a:prstGeom prst="rect">
            <a:avLst/>
          </a:prstGeom>
          <a:noFill/>
          <a:ln>
            <a:noFill/>
          </a:ln>
        </p:spPr>
      </p:pic>
      <p:pic>
        <p:nvPicPr>
          <p:cNvPr id="252" name="Google Shape;252;p36" descr="Image of technology &amp; engineering standards contexts"/>
          <p:cNvPicPr preferRelativeResize="0"/>
          <p:nvPr/>
        </p:nvPicPr>
        <p:blipFill>
          <a:blip r:embed="rId4">
            <a:alphaModFix/>
          </a:blip>
          <a:stretch>
            <a:fillRect/>
          </a:stretch>
        </p:blipFill>
        <p:spPr>
          <a:xfrm>
            <a:off x="3406909" y="1144299"/>
            <a:ext cx="6332268" cy="4894501"/>
          </a:xfrm>
          <a:prstGeom prst="rect">
            <a:avLst/>
          </a:prstGeom>
          <a:noFill/>
          <a:ln>
            <a:noFill/>
          </a:ln>
        </p:spPr>
      </p:pic>
      <p:sp>
        <p:nvSpPr>
          <p:cNvPr id="253" name="Google Shape;253;p36">
            <a:extLst>
              <a:ext uri="{C183D7F6-B498-43B3-948B-1728B52AA6E4}">
                <adec:decorative xmlns:adec="http://schemas.microsoft.com/office/drawing/2017/decorative" val="1"/>
              </a:ext>
            </a:extLst>
          </p:cNvPr>
          <p:cNvSpPr txBox="1"/>
          <p:nvPr/>
        </p:nvSpPr>
        <p:spPr>
          <a:xfrm>
            <a:off x="628650" y="365126"/>
            <a:ext cx="5162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br>
              <a:rPr lang="en" sz="3600" b="1">
                <a:solidFill>
                  <a:srgbClr val="000000"/>
                </a:solidFill>
                <a:latin typeface="Calibri"/>
                <a:ea typeface="Calibri"/>
                <a:cs typeface="Calibri"/>
                <a:sym typeface="Calibri"/>
              </a:rPr>
            </a:br>
            <a:endParaRPr sz="3300">
              <a:solidFill>
                <a:srgbClr val="000000"/>
              </a:solidFill>
              <a:latin typeface="Calibri"/>
              <a:ea typeface="Calibri"/>
              <a:cs typeface="Calibri"/>
              <a:sym typeface="Calibri"/>
            </a:endParaRPr>
          </a:p>
        </p:txBody>
      </p:sp>
      <p:sp>
        <p:nvSpPr>
          <p:cNvPr id="254" name="Google Shape;254;p36">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6">
            <a:extLst>
              <a:ext uri="{C183D7F6-B498-43B3-948B-1728B52AA6E4}">
                <adec:decorative xmlns:adec="http://schemas.microsoft.com/office/drawing/2017/decorative" val="1"/>
              </a:ext>
            </a:extLst>
          </p:cNvPr>
          <p:cNvSpPr txBox="1"/>
          <p:nvPr/>
        </p:nvSpPr>
        <p:spPr>
          <a:xfrm>
            <a:off x="0" y="0"/>
            <a:ext cx="5162700" cy="9744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None/>
            </a:pPr>
            <a:br>
              <a:rPr lang="en" sz="3600" b="1">
                <a:solidFill>
                  <a:schemeClr val="lt1"/>
                </a:solidFill>
                <a:latin typeface="Calibri"/>
                <a:ea typeface="Calibri"/>
                <a:cs typeface="Calibri"/>
                <a:sym typeface="Calibri"/>
              </a:rPr>
            </a:br>
            <a:endParaRPr sz="3300">
              <a:solidFill>
                <a:schemeClr val="lt1"/>
              </a:solidFill>
              <a:latin typeface="Calibri"/>
              <a:ea typeface="Calibri"/>
              <a:cs typeface="Calibri"/>
              <a:sym typeface="Calibri"/>
            </a:endParaRPr>
          </a:p>
        </p:txBody>
      </p:sp>
      <p:sp>
        <p:nvSpPr>
          <p:cNvPr id="256" name="Google Shape;256;p36"/>
          <p:cNvSpPr txBox="1">
            <a:spLocks noGrp="1"/>
          </p:cNvSpPr>
          <p:nvPr>
            <p:ph type="title" idx="4294967295"/>
          </p:nvPr>
        </p:nvSpPr>
        <p:spPr>
          <a:xfrm>
            <a:off x="0" y="1"/>
            <a:ext cx="51627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Technology &amp; Engineering Strands</a:t>
            </a:r>
            <a:b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br>
            <a:endParaRPr kumimoji="0" lang="en-US" sz="33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7">
            <a:extLst>
              <a:ext uri="{C183D7F6-B498-43B3-948B-1728B52AA6E4}">
                <adec:decorative xmlns:adec="http://schemas.microsoft.com/office/drawing/2017/decorative" val="1"/>
              </a:ext>
            </a:extLst>
          </p:cNvPr>
          <p:cNvSpPr txBox="1"/>
          <p:nvPr/>
        </p:nvSpPr>
        <p:spPr>
          <a:xfrm>
            <a:off x="628650" y="365126"/>
            <a:ext cx="5162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br>
              <a:rPr lang="en" sz="3600" b="1">
                <a:solidFill>
                  <a:srgbClr val="000000"/>
                </a:solidFill>
                <a:latin typeface="Calibri"/>
                <a:ea typeface="Calibri"/>
                <a:cs typeface="Calibri"/>
                <a:sym typeface="Calibri"/>
              </a:rPr>
            </a:br>
            <a:endParaRPr sz="3300">
              <a:solidFill>
                <a:srgbClr val="000000"/>
              </a:solidFill>
              <a:latin typeface="Calibri"/>
              <a:ea typeface="Calibri"/>
              <a:cs typeface="Calibri"/>
              <a:sym typeface="Calibri"/>
            </a:endParaRPr>
          </a:p>
        </p:txBody>
      </p:sp>
      <p:sp>
        <p:nvSpPr>
          <p:cNvPr id="262" name="Google Shape;262;p37">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7">
            <a:extLst>
              <a:ext uri="{C183D7F6-B498-43B3-948B-1728B52AA6E4}">
                <adec:decorative xmlns:adec="http://schemas.microsoft.com/office/drawing/2017/decorative" val="1"/>
              </a:ext>
            </a:extLst>
          </p:cNvPr>
          <p:cNvSpPr txBox="1"/>
          <p:nvPr/>
        </p:nvSpPr>
        <p:spPr>
          <a:xfrm>
            <a:off x="0" y="0"/>
            <a:ext cx="5162700" cy="9744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None/>
            </a:pPr>
            <a:br>
              <a:rPr lang="en" sz="3600" b="1">
                <a:solidFill>
                  <a:schemeClr val="lt1"/>
                </a:solidFill>
                <a:latin typeface="Calibri"/>
                <a:ea typeface="Calibri"/>
                <a:cs typeface="Calibri"/>
                <a:sym typeface="Calibri"/>
              </a:rPr>
            </a:br>
            <a:endParaRPr sz="3300">
              <a:solidFill>
                <a:schemeClr val="lt1"/>
              </a:solidFill>
              <a:latin typeface="Calibri"/>
              <a:ea typeface="Calibri"/>
              <a:cs typeface="Calibri"/>
              <a:sym typeface="Calibri"/>
            </a:endParaRPr>
          </a:p>
        </p:txBody>
      </p:sp>
      <p:sp>
        <p:nvSpPr>
          <p:cNvPr id="264" name="Google Shape;264;p37"/>
          <p:cNvSpPr txBox="1">
            <a:spLocks noGrp="1"/>
          </p:cNvSpPr>
          <p:nvPr>
            <p:ph type="title" idx="4294967295"/>
          </p:nvPr>
        </p:nvSpPr>
        <p:spPr>
          <a:xfrm>
            <a:off x="0" y="1"/>
            <a:ext cx="51627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Technology &amp; Engineering Strands</a:t>
            </a:r>
            <a:b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br>
            <a:endParaRPr kumimoji="0" lang="en-US" sz="33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pic>
        <p:nvPicPr>
          <p:cNvPr id="265" name="Google Shape;265;p37" descr="Displayed here are the Technology &amp; Engineering standards which include the strands in the left hand column. These strands were derived from the International Technology &amp; Engineering Educators Association’s Standards for Technological and Engineering Literacy (the STEL). Standards are organized by strand and progress coherently from K-12.&#10;"/>
          <p:cNvPicPr preferRelativeResize="0"/>
          <p:nvPr/>
        </p:nvPicPr>
        <p:blipFill>
          <a:blip r:embed="rId3">
            <a:alphaModFix/>
          </a:blip>
          <a:stretch>
            <a:fillRect/>
          </a:stretch>
        </p:blipFill>
        <p:spPr>
          <a:xfrm>
            <a:off x="152400" y="1325700"/>
            <a:ext cx="8839202" cy="5325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8">
            <a:extLst>
              <a:ext uri="{C183D7F6-B498-43B3-948B-1728B52AA6E4}">
                <adec:decorative xmlns:adec="http://schemas.microsoft.com/office/drawing/2017/decorative" val="1"/>
              </a:ext>
            </a:extLst>
          </p:cNvPr>
          <p:cNvSpPr/>
          <p:nvPr/>
        </p:nvSpPr>
        <p:spPr>
          <a:xfrm>
            <a:off x="-7904001" y="2087550"/>
            <a:ext cx="5824500" cy="1055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a:p>
        </p:txBody>
      </p:sp>
      <p:sp>
        <p:nvSpPr>
          <p:cNvPr id="273" name="Google Shape;273;p38">
            <a:extLst>
              <a:ext uri="{C183D7F6-B498-43B3-948B-1728B52AA6E4}">
                <adec:decorative xmlns:adec="http://schemas.microsoft.com/office/drawing/2017/decorative" val="1"/>
              </a:ext>
            </a:extLst>
          </p:cNvPr>
          <p:cNvSpPr txBox="1"/>
          <p:nvPr/>
        </p:nvSpPr>
        <p:spPr>
          <a:xfrm>
            <a:off x="628650" y="365126"/>
            <a:ext cx="5162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br>
              <a:rPr lang="en" sz="3600" b="1">
                <a:solidFill>
                  <a:srgbClr val="000000"/>
                </a:solidFill>
                <a:latin typeface="Calibri"/>
                <a:ea typeface="Calibri"/>
                <a:cs typeface="Calibri"/>
                <a:sym typeface="Calibri"/>
              </a:rPr>
            </a:br>
            <a:endParaRPr sz="3300">
              <a:solidFill>
                <a:srgbClr val="000000"/>
              </a:solidFill>
              <a:latin typeface="Calibri"/>
              <a:ea typeface="Calibri"/>
              <a:cs typeface="Calibri"/>
              <a:sym typeface="Calibri"/>
            </a:endParaRPr>
          </a:p>
        </p:txBody>
      </p:sp>
      <p:sp>
        <p:nvSpPr>
          <p:cNvPr id="274" name="Google Shape;274;p38">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8"/>
          <p:cNvSpPr txBox="1">
            <a:spLocks noGrp="1"/>
          </p:cNvSpPr>
          <p:nvPr>
            <p:ph type="title" idx="4294967295"/>
          </p:nvPr>
        </p:nvSpPr>
        <p:spPr>
          <a:xfrm>
            <a:off x="0" y="-152399"/>
            <a:ext cx="51627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chemeClr val="dk1"/>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Coding of the Standards within the Strands</a:t>
            </a:r>
            <a:endParaRPr kumimoji="0" lang="en-US" sz="1200" b="0"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272" name="Google Shape;272;p38"/>
          <p:cNvSpPr txBox="1"/>
          <p:nvPr/>
        </p:nvSpPr>
        <p:spPr>
          <a:xfrm>
            <a:off x="457950" y="1568700"/>
            <a:ext cx="8413200" cy="2799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100">
                <a:solidFill>
                  <a:schemeClr val="dk1"/>
                </a:solidFill>
                <a:latin typeface="Calibri"/>
                <a:ea typeface="Calibri"/>
                <a:cs typeface="Calibri"/>
                <a:sym typeface="Calibri"/>
              </a:rPr>
              <a:t>Each standard has a four-digit code. In the example below, for </a:t>
            </a:r>
            <a:r>
              <a:rPr lang="en" sz="2100" b="1">
                <a:solidFill>
                  <a:schemeClr val="dk1"/>
                </a:solidFill>
                <a:latin typeface="Calibri"/>
                <a:ea typeface="Calibri"/>
                <a:cs typeface="Calibri"/>
                <a:sym typeface="Calibri"/>
              </a:rPr>
              <a:t>3.5.9-12.N</a:t>
            </a:r>
            <a:endParaRPr sz="2100" b="1">
              <a:solidFill>
                <a:schemeClr val="dk1"/>
              </a:solidFill>
              <a:latin typeface="Calibri"/>
              <a:ea typeface="Calibri"/>
              <a:cs typeface="Calibri"/>
              <a:sym typeface="Calibri"/>
            </a:endParaRPr>
          </a:p>
          <a:p>
            <a:pPr marL="285750" lvl="0" indent="-228600" algn="l" rtl="0">
              <a:lnSpc>
                <a:spcPct val="90000"/>
              </a:lnSpc>
              <a:spcBef>
                <a:spcPts val="60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The first digit (3) represents the content (T&amp;E, Science, and ELS). All Technology &amp; Engineering, Science, and Environmental Literacy and Sustainability standards are representative with a 3.</a:t>
            </a:r>
            <a:endParaRPr sz="2100">
              <a:solidFill>
                <a:schemeClr val="dk1"/>
              </a:solidFill>
              <a:latin typeface="Calibri"/>
              <a:ea typeface="Calibri"/>
              <a:cs typeface="Calibri"/>
              <a:sym typeface="Calibri"/>
            </a:endParaRPr>
          </a:p>
          <a:p>
            <a:pPr marL="285750" lvl="0" indent="-228600" algn="l" rtl="0">
              <a:lnSpc>
                <a:spcPct val="90000"/>
              </a:lnSpc>
              <a:spcBef>
                <a:spcPts val="60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The second digit is the discipline. 5 represents Technology &amp; Engineering.</a:t>
            </a:r>
            <a:endParaRPr sz="2100">
              <a:solidFill>
                <a:schemeClr val="dk1"/>
              </a:solidFill>
              <a:latin typeface="Calibri"/>
              <a:ea typeface="Calibri"/>
              <a:cs typeface="Calibri"/>
              <a:sym typeface="Calibri"/>
            </a:endParaRPr>
          </a:p>
          <a:p>
            <a:pPr marL="285750" lvl="0" indent="-228600" algn="l" rtl="0">
              <a:lnSpc>
                <a:spcPct val="90000"/>
              </a:lnSpc>
              <a:spcBef>
                <a:spcPts val="60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The third number represents the grade band.</a:t>
            </a:r>
            <a:endParaRPr sz="2100">
              <a:solidFill>
                <a:schemeClr val="dk1"/>
              </a:solidFill>
              <a:latin typeface="Calibri"/>
              <a:ea typeface="Calibri"/>
              <a:cs typeface="Calibri"/>
              <a:sym typeface="Calibri"/>
            </a:endParaRPr>
          </a:p>
          <a:p>
            <a:pPr marL="285750" lvl="0" indent="-228600" algn="l" rtl="0">
              <a:lnSpc>
                <a:spcPct val="90000"/>
              </a:lnSpc>
              <a:spcBef>
                <a:spcPts val="60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The fourth character represents the standards: N.</a:t>
            </a:r>
            <a:endParaRPr sz="2100">
              <a:solidFill>
                <a:schemeClr val="dk1"/>
              </a:solidFill>
              <a:latin typeface="Calibri"/>
              <a:ea typeface="Calibri"/>
              <a:cs typeface="Calibri"/>
              <a:sym typeface="Calibri"/>
            </a:endParaRPr>
          </a:p>
          <a:p>
            <a:pPr marL="0" lvl="0" indent="0" algn="l" rtl="0">
              <a:lnSpc>
                <a:spcPct val="90000"/>
              </a:lnSpc>
              <a:spcBef>
                <a:spcPts val="600"/>
              </a:spcBef>
              <a:spcAft>
                <a:spcPts val="0"/>
              </a:spcAft>
              <a:buNone/>
            </a:pPr>
            <a:endParaRPr/>
          </a:p>
        </p:txBody>
      </p:sp>
      <p:sp>
        <p:nvSpPr>
          <p:cNvPr id="271" name="Google Shape;271;p38"/>
          <p:cNvSpPr txBox="1"/>
          <p:nvPr/>
        </p:nvSpPr>
        <p:spPr>
          <a:xfrm>
            <a:off x="457950" y="4347900"/>
            <a:ext cx="8228100" cy="201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a:solidFill>
                  <a:schemeClr val="dk1"/>
                </a:solidFill>
                <a:latin typeface="Calibri"/>
                <a:ea typeface="Calibri"/>
                <a:cs typeface="Calibri"/>
                <a:sym typeface="Calibri"/>
              </a:rPr>
              <a:t>3.5.9-12.N</a:t>
            </a:r>
            <a:endParaRPr sz="3200" b="1">
              <a:solidFill>
                <a:schemeClr val="dk1"/>
              </a:solidFill>
              <a:latin typeface="Calibri"/>
              <a:ea typeface="Calibri"/>
              <a:cs typeface="Calibri"/>
              <a:sym typeface="Calibri"/>
            </a:endParaRPr>
          </a:p>
          <a:p>
            <a:pPr marL="0" lvl="0" indent="0" algn="l" rtl="0">
              <a:spcBef>
                <a:spcPts val="0"/>
              </a:spcBef>
              <a:spcAft>
                <a:spcPts val="0"/>
              </a:spcAft>
              <a:buNone/>
            </a:pPr>
            <a:r>
              <a:rPr lang="en" sz="2900">
                <a:latin typeface="Calibri"/>
                <a:ea typeface="Calibri"/>
                <a:cs typeface="Calibri"/>
                <a:sym typeface="Calibri"/>
              </a:rPr>
              <a:t>Analyze and use relevant and appropriate design thinking processes to solve technological and engineering problems.</a:t>
            </a:r>
            <a:endParaRPr sz="29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2" name="Google Shape;282;p39">
            <a:extLst>
              <a:ext uri="{C183D7F6-B498-43B3-948B-1728B52AA6E4}">
                <adec:decorative xmlns:adec="http://schemas.microsoft.com/office/drawing/2017/decorative" val="1"/>
              </a:ext>
            </a:extLst>
          </p:cNvPr>
          <p:cNvSpPr txBox="1"/>
          <p:nvPr/>
        </p:nvSpPr>
        <p:spPr>
          <a:xfrm>
            <a:off x="628650" y="365126"/>
            <a:ext cx="5162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br>
              <a:rPr lang="en" sz="3600" b="1">
                <a:solidFill>
                  <a:srgbClr val="000000"/>
                </a:solidFill>
                <a:latin typeface="Calibri"/>
                <a:ea typeface="Calibri"/>
                <a:cs typeface="Calibri"/>
                <a:sym typeface="Calibri"/>
              </a:rPr>
            </a:br>
            <a:endParaRPr sz="3300">
              <a:solidFill>
                <a:srgbClr val="000000"/>
              </a:solidFill>
              <a:latin typeface="Calibri"/>
              <a:ea typeface="Calibri"/>
              <a:cs typeface="Calibri"/>
              <a:sym typeface="Calibri"/>
            </a:endParaRPr>
          </a:p>
        </p:txBody>
      </p:sp>
      <p:sp>
        <p:nvSpPr>
          <p:cNvPr id="283" name="Google Shape;283;p39">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9">
            <a:extLst>
              <a:ext uri="{C183D7F6-B498-43B3-948B-1728B52AA6E4}">
                <adec:decorative xmlns:adec="http://schemas.microsoft.com/office/drawing/2017/decorative" val="1"/>
              </a:ext>
            </a:extLst>
          </p:cNvPr>
          <p:cNvSpPr txBox="1"/>
          <p:nvPr/>
        </p:nvSpPr>
        <p:spPr>
          <a:xfrm>
            <a:off x="0" y="-152399"/>
            <a:ext cx="5162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endParaRPr>
              <a:solidFill>
                <a:schemeClr val="lt1"/>
              </a:solidFill>
            </a:endParaRPr>
          </a:p>
        </p:txBody>
      </p:sp>
      <p:sp>
        <p:nvSpPr>
          <p:cNvPr id="285" name="Google Shape;285;p39"/>
          <p:cNvSpPr>
            <a:spLocks noGrp="1"/>
          </p:cNvSpPr>
          <p:nvPr>
            <p:ph type="title" idx="4294967295"/>
          </p:nvPr>
        </p:nvSpPr>
        <p:spPr>
          <a:xfrm>
            <a:off x="20850" y="-76197"/>
            <a:ext cx="6378300" cy="10743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Technology &amp;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Engineering Practices</a:t>
            </a:r>
            <a:endParaRPr kumimoji="0" lang="en-US" sz="1200" b="0" i="0" u="none" strike="noStrike" kern="0" cap="none" spc="0" normalizeH="0" baseline="0" noProof="0" dirty="0">
              <a:ln>
                <a:noFill/>
              </a:ln>
              <a:solidFill>
                <a:schemeClr val="lt1"/>
              </a:solidFill>
              <a:effectLst/>
              <a:uLnTx/>
              <a:uFillTx/>
              <a:latin typeface="Arial"/>
              <a:ea typeface="Arial"/>
              <a:cs typeface="Arial"/>
              <a:sym typeface="Arial"/>
            </a:endParaRPr>
          </a:p>
        </p:txBody>
      </p:sp>
      <p:pic>
        <p:nvPicPr>
          <p:cNvPr id="280" name="Google Shape;280;p39" descr="Image of technology and engineering standards practices"/>
          <p:cNvPicPr preferRelativeResize="0"/>
          <p:nvPr/>
        </p:nvPicPr>
        <p:blipFill>
          <a:blip r:embed="rId3">
            <a:alphaModFix/>
          </a:blip>
          <a:stretch>
            <a:fillRect/>
          </a:stretch>
        </p:blipFill>
        <p:spPr>
          <a:xfrm>
            <a:off x="-1758200" y="444625"/>
            <a:ext cx="9336852" cy="7276651"/>
          </a:xfrm>
          <a:prstGeom prst="rect">
            <a:avLst/>
          </a:prstGeom>
          <a:noFill/>
          <a:ln>
            <a:noFill/>
          </a:ln>
        </p:spPr>
      </p:pic>
      <p:sp>
        <p:nvSpPr>
          <p:cNvPr id="281" name="Google Shape;281;p39"/>
          <p:cNvSpPr txBox="1"/>
          <p:nvPr/>
        </p:nvSpPr>
        <p:spPr>
          <a:xfrm>
            <a:off x="5492900" y="2201575"/>
            <a:ext cx="39978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Calibri"/>
                <a:ea typeface="Calibri"/>
                <a:cs typeface="Calibri"/>
                <a:sym typeface="Calibri"/>
              </a:rPr>
              <a:t>1.Systems Thinking </a:t>
            </a:r>
            <a:endParaRPr sz="2800">
              <a:latin typeface="Calibri"/>
              <a:ea typeface="Calibri"/>
              <a:cs typeface="Calibri"/>
              <a:sym typeface="Calibri"/>
            </a:endParaRPr>
          </a:p>
          <a:p>
            <a:pPr marL="0" lvl="0" indent="0" algn="l" rtl="0">
              <a:spcBef>
                <a:spcPts val="0"/>
              </a:spcBef>
              <a:spcAft>
                <a:spcPts val="0"/>
              </a:spcAft>
              <a:buNone/>
            </a:pPr>
            <a:r>
              <a:rPr lang="en" sz="2800">
                <a:latin typeface="Calibri"/>
                <a:ea typeface="Calibri"/>
                <a:cs typeface="Calibri"/>
                <a:sym typeface="Calibri"/>
              </a:rPr>
              <a:t>2. Creativity </a:t>
            </a:r>
            <a:endParaRPr sz="2800">
              <a:latin typeface="Calibri"/>
              <a:ea typeface="Calibri"/>
              <a:cs typeface="Calibri"/>
              <a:sym typeface="Calibri"/>
            </a:endParaRPr>
          </a:p>
          <a:p>
            <a:pPr marL="0" lvl="0" indent="0" algn="l" rtl="0">
              <a:spcBef>
                <a:spcPts val="0"/>
              </a:spcBef>
              <a:spcAft>
                <a:spcPts val="0"/>
              </a:spcAft>
              <a:buNone/>
            </a:pPr>
            <a:r>
              <a:rPr lang="en" sz="2800">
                <a:latin typeface="Calibri"/>
                <a:ea typeface="Calibri"/>
                <a:cs typeface="Calibri"/>
                <a:sym typeface="Calibri"/>
              </a:rPr>
              <a:t>3. Making and Doing </a:t>
            </a:r>
            <a:endParaRPr sz="2800">
              <a:latin typeface="Calibri"/>
              <a:ea typeface="Calibri"/>
              <a:cs typeface="Calibri"/>
              <a:sym typeface="Calibri"/>
            </a:endParaRPr>
          </a:p>
          <a:p>
            <a:pPr marL="0" lvl="0" indent="0" algn="l" rtl="0">
              <a:spcBef>
                <a:spcPts val="0"/>
              </a:spcBef>
              <a:spcAft>
                <a:spcPts val="0"/>
              </a:spcAft>
              <a:buNone/>
            </a:pPr>
            <a:r>
              <a:rPr lang="en" sz="2800">
                <a:latin typeface="Calibri"/>
                <a:ea typeface="Calibri"/>
                <a:cs typeface="Calibri"/>
                <a:sym typeface="Calibri"/>
              </a:rPr>
              <a:t>4. Critical Thinking </a:t>
            </a:r>
            <a:endParaRPr sz="2800">
              <a:latin typeface="Calibri"/>
              <a:ea typeface="Calibri"/>
              <a:cs typeface="Calibri"/>
              <a:sym typeface="Calibri"/>
            </a:endParaRPr>
          </a:p>
          <a:p>
            <a:pPr marL="0" lvl="0" indent="0" algn="l" rtl="0">
              <a:spcBef>
                <a:spcPts val="0"/>
              </a:spcBef>
              <a:spcAft>
                <a:spcPts val="0"/>
              </a:spcAft>
              <a:buNone/>
            </a:pPr>
            <a:r>
              <a:rPr lang="en" sz="2800">
                <a:latin typeface="Calibri"/>
                <a:ea typeface="Calibri"/>
                <a:cs typeface="Calibri"/>
                <a:sym typeface="Calibri"/>
              </a:rPr>
              <a:t>5. Optimism </a:t>
            </a:r>
            <a:endParaRPr sz="2800">
              <a:latin typeface="Calibri"/>
              <a:ea typeface="Calibri"/>
              <a:cs typeface="Calibri"/>
              <a:sym typeface="Calibri"/>
            </a:endParaRPr>
          </a:p>
          <a:p>
            <a:pPr marL="0" lvl="0" indent="0" algn="l" rtl="0">
              <a:spcBef>
                <a:spcPts val="0"/>
              </a:spcBef>
              <a:spcAft>
                <a:spcPts val="0"/>
              </a:spcAft>
              <a:buNone/>
            </a:pPr>
            <a:r>
              <a:rPr lang="en" sz="2800">
                <a:latin typeface="Calibri"/>
                <a:ea typeface="Calibri"/>
                <a:cs typeface="Calibri"/>
                <a:sym typeface="Calibri"/>
              </a:rPr>
              <a:t>6. Collaboration </a:t>
            </a:r>
            <a:endParaRPr sz="2800">
              <a:latin typeface="Calibri"/>
              <a:ea typeface="Calibri"/>
              <a:cs typeface="Calibri"/>
              <a:sym typeface="Calibri"/>
            </a:endParaRPr>
          </a:p>
          <a:p>
            <a:pPr marL="0" lvl="0" indent="0" algn="l" rtl="0">
              <a:spcBef>
                <a:spcPts val="0"/>
              </a:spcBef>
              <a:spcAft>
                <a:spcPts val="0"/>
              </a:spcAft>
              <a:buNone/>
            </a:pPr>
            <a:r>
              <a:rPr lang="en" sz="2800">
                <a:latin typeface="Calibri"/>
                <a:ea typeface="Calibri"/>
                <a:cs typeface="Calibri"/>
                <a:sym typeface="Calibri"/>
              </a:rPr>
              <a:t>7. Communication </a:t>
            </a:r>
            <a:endParaRPr sz="2800">
              <a:latin typeface="Calibri"/>
              <a:ea typeface="Calibri"/>
              <a:cs typeface="Calibri"/>
              <a:sym typeface="Calibri"/>
            </a:endParaRPr>
          </a:p>
          <a:p>
            <a:pPr marL="0" lvl="0" indent="0" algn="l" rtl="0">
              <a:spcBef>
                <a:spcPts val="0"/>
              </a:spcBef>
              <a:spcAft>
                <a:spcPts val="0"/>
              </a:spcAft>
              <a:buNone/>
            </a:pPr>
            <a:r>
              <a:rPr lang="en" sz="2800">
                <a:latin typeface="Calibri"/>
                <a:ea typeface="Calibri"/>
                <a:cs typeface="Calibri"/>
                <a:sym typeface="Calibri"/>
              </a:rPr>
              <a:t>8. Attention to Ethics</a:t>
            </a:r>
            <a:endParaRPr sz="28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3" name="Google Shape;293;p40">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0"/>
          <p:cNvSpPr>
            <a:spLocks noGrp="1"/>
          </p:cNvSpPr>
          <p:nvPr>
            <p:ph type="title" idx="4294967295"/>
          </p:nvPr>
        </p:nvSpPr>
        <p:spPr>
          <a:xfrm>
            <a:off x="20850" y="-76197"/>
            <a:ext cx="6378300" cy="10743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Technology &amp;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Engineering Practices</a:t>
            </a:r>
            <a:endParaRPr kumimoji="0" lang="en-US" sz="1200" b="0" i="0" u="none" strike="noStrike" kern="0" cap="none" spc="0" normalizeH="0" baseline="0" noProof="0" dirty="0">
              <a:ln>
                <a:noFill/>
              </a:ln>
              <a:solidFill>
                <a:schemeClr val="lt1"/>
              </a:solidFill>
              <a:effectLst/>
              <a:uLnTx/>
              <a:uFillTx/>
              <a:latin typeface="Arial"/>
              <a:ea typeface="Arial"/>
              <a:cs typeface="Arial"/>
              <a:sym typeface="Arial"/>
            </a:endParaRPr>
          </a:p>
        </p:txBody>
      </p:sp>
      <p:pic>
        <p:nvPicPr>
          <p:cNvPr id="290" name="Google Shape;290;p40" descr="Image of technology and engineering standards practices"/>
          <p:cNvPicPr preferRelativeResize="0"/>
          <p:nvPr/>
        </p:nvPicPr>
        <p:blipFill>
          <a:blip r:embed="rId3">
            <a:alphaModFix/>
          </a:blip>
          <a:stretch>
            <a:fillRect/>
          </a:stretch>
        </p:blipFill>
        <p:spPr>
          <a:xfrm>
            <a:off x="-935525" y="1852626"/>
            <a:ext cx="5507523" cy="4292277"/>
          </a:xfrm>
          <a:prstGeom prst="rect">
            <a:avLst/>
          </a:prstGeom>
          <a:noFill/>
          <a:ln>
            <a:noFill/>
          </a:ln>
        </p:spPr>
      </p:pic>
      <p:pic>
        <p:nvPicPr>
          <p:cNvPr id="291" name="Google Shape;291;p40" descr="Image of technology &amp; engineering standards contexts with the text &quot;used in a variety of contexts&quot;"/>
          <p:cNvPicPr preferRelativeResize="0"/>
          <p:nvPr/>
        </p:nvPicPr>
        <p:blipFill>
          <a:blip r:embed="rId4">
            <a:alphaModFix/>
          </a:blip>
          <a:stretch>
            <a:fillRect/>
          </a:stretch>
        </p:blipFill>
        <p:spPr>
          <a:xfrm>
            <a:off x="2833025" y="1317552"/>
            <a:ext cx="6727373" cy="5199925"/>
          </a:xfrm>
          <a:prstGeom prst="rect">
            <a:avLst/>
          </a:prstGeom>
          <a:noFill/>
          <a:ln>
            <a:noFill/>
          </a:ln>
        </p:spPr>
      </p:pic>
      <p:sp>
        <p:nvSpPr>
          <p:cNvPr id="292" name="Google Shape;292;p40"/>
          <p:cNvSpPr txBox="1"/>
          <p:nvPr/>
        </p:nvSpPr>
        <p:spPr>
          <a:xfrm>
            <a:off x="4696713" y="2795200"/>
            <a:ext cx="3000000" cy="2083200"/>
          </a:xfrm>
          <a:prstGeom prst="rect">
            <a:avLst/>
          </a:prstGeom>
          <a:noFill/>
          <a:ln>
            <a:noFill/>
          </a:ln>
        </p:spPr>
        <p:txBody>
          <a:bodyPr spcFirstLastPara="1" wrap="square" lIns="91425" tIns="91425" rIns="91425" bIns="91425" anchor="t" anchorCtr="0">
            <a:spAutoFit/>
          </a:bodyPr>
          <a:lstStyle/>
          <a:p>
            <a:pPr marL="0" lvl="0" indent="0" algn="ctr" rtl="0">
              <a:lnSpc>
                <a:spcPct val="83333"/>
              </a:lnSpc>
              <a:spcBef>
                <a:spcPts val="0"/>
              </a:spcBef>
              <a:spcAft>
                <a:spcPts val="0"/>
              </a:spcAft>
              <a:buNone/>
            </a:pPr>
            <a:r>
              <a:rPr lang="en" sz="3700">
                <a:solidFill>
                  <a:srgbClr val="073763"/>
                </a:solidFill>
                <a:latin typeface="Calibri"/>
                <a:ea typeface="Calibri"/>
                <a:cs typeface="Calibri"/>
                <a:sym typeface="Calibri"/>
              </a:rPr>
              <a:t>USED IN </a:t>
            </a:r>
            <a:endParaRPr sz="3700">
              <a:solidFill>
                <a:srgbClr val="073763"/>
              </a:solidFill>
              <a:latin typeface="Calibri"/>
              <a:ea typeface="Calibri"/>
              <a:cs typeface="Calibri"/>
              <a:sym typeface="Calibri"/>
            </a:endParaRPr>
          </a:p>
          <a:p>
            <a:pPr marL="0" lvl="0" indent="0" algn="ctr" rtl="0">
              <a:lnSpc>
                <a:spcPct val="83333"/>
              </a:lnSpc>
              <a:spcBef>
                <a:spcPts val="0"/>
              </a:spcBef>
              <a:spcAft>
                <a:spcPts val="0"/>
              </a:spcAft>
              <a:buNone/>
            </a:pPr>
            <a:r>
              <a:rPr lang="en" sz="3700">
                <a:solidFill>
                  <a:srgbClr val="073763"/>
                </a:solidFill>
                <a:latin typeface="Calibri"/>
                <a:ea typeface="Calibri"/>
                <a:cs typeface="Calibri"/>
                <a:sym typeface="Calibri"/>
              </a:rPr>
              <a:t>A VARIETY </a:t>
            </a:r>
            <a:endParaRPr sz="3700">
              <a:solidFill>
                <a:srgbClr val="073763"/>
              </a:solidFill>
              <a:latin typeface="Calibri"/>
              <a:ea typeface="Calibri"/>
              <a:cs typeface="Calibri"/>
              <a:sym typeface="Calibri"/>
            </a:endParaRPr>
          </a:p>
          <a:p>
            <a:pPr marL="0" lvl="0" indent="0" algn="ctr" rtl="0">
              <a:lnSpc>
                <a:spcPct val="83333"/>
              </a:lnSpc>
              <a:spcBef>
                <a:spcPts val="0"/>
              </a:spcBef>
              <a:spcAft>
                <a:spcPts val="0"/>
              </a:spcAft>
              <a:buNone/>
            </a:pPr>
            <a:r>
              <a:rPr lang="en" sz="3700">
                <a:solidFill>
                  <a:srgbClr val="073763"/>
                </a:solidFill>
                <a:latin typeface="Calibri"/>
                <a:ea typeface="Calibri"/>
                <a:cs typeface="Calibri"/>
                <a:sym typeface="Calibri"/>
              </a:rPr>
              <a:t>OF </a:t>
            </a:r>
            <a:endParaRPr sz="3700">
              <a:solidFill>
                <a:srgbClr val="073763"/>
              </a:solidFill>
              <a:latin typeface="Calibri"/>
              <a:ea typeface="Calibri"/>
              <a:cs typeface="Calibri"/>
              <a:sym typeface="Calibri"/>
            </a:endParaRPr>
          </a:p>
          <a:p>
            <a:pPr marL="0" lvl="0" indent="0" algn="ctr" rtl="0">
              <a:lnSpc>
                <a:spcPct val="83333"/>
              </a:lnSpc>
              <a:spcBef>
                <a:spcPts val="0"/>
              </a:spcBef>
              <a:spcAft>
                <a:spcPts val="0"/>
              </a:spcAft>
              <a:buNone/>
            </a:pPr>
            <a:r>
              <a:rPr lang="en" sz="3700">
                <a:solidFill>
                  <a:srgbClr val="073763"/>
                </a:solidFill>
                <a:latin typeface="Calibri"/>
                <a:ea typeface="Calibri"/>
                <a:cs typeface="Calibri"/>
                <a:sym typeface="Calibri"/>
              </a:rPr>
              <a:t>CONTEXTS</a:t>
            </a:r>
            <a:endParaRPr sz="3700">
              <a:solidFill>
                <a:srgbClr val="073763"/>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41">
            <a:extLst>
              <a:ext uri="{C183D7F6-B498-43B3-948B-1728B52AA6E4}">
                <adec:decorative xmlns:adec="http://schemas.microsoft.com/office/drawing/2017/decorative" val="1"/>
              </a:ext>
            </a:extLst>
          </p:cNvPr>
          <p:cNvSpPr/>
          <p:nvPr/>
        </p:nvSpPr>
        <p:spPr>
          <a:xfrm>
            <a:off x="331654" y="352171"/>
            <a:ext cx="63783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302" name="Google Shape;302;p41">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1"/>
          <p:cNvSpPr>
            <a:spLocks noGrp="1"/>
          </p:cNvSpPr>
          <p:nvPr>
            <p:ph type="title" idx="4294967295"/>
          </p:nvPr>
        </p:nvSpPr>
        <p:spPr>
          <a:xfrm>
            <a:off x="20850" y="-76197"/>
            <a:ext cx="6378300" cy="10743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Technology &amp;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Engineering Contexts</a:t>
            </a:r>
            <a:endParaRPr kumimoji="0" lang="en-US" sz="1200" b="0" i="0" u="none" strike="noStrike" kern="0" cap="none" spc="0" normalizeH="0" baseline="0" noProof="0" dirty="0">
              <a:ln>
                <a:noFill/>
              </a:ln>
              <a:solidFill>
                <a:schemeClr val="lt1"/>
              </a:solidFill>
              <a:effectLst/>
              <a:uLnTx/>
              <a:uFillTx/>
              <a:latin typeface="Arial"/>
              <a:ea typeface="Arial"/>
              <a:cs typeface="Arial"/>
              <a:sym typeface="Arial"/>
            </a:endParaRPr>
          </a:p>
        </p:txBody>
      </p:sp>
      <p:pic>
        <p:nvPicPr>
          <p:cNvPr id="299" name="Google Shape;299;p41" descr="Image of technology and engineering standards contexts"/>
          <p:cNvPicPr preferRelativeResize="0"/>
          <p:nvPr/>
        </p:nvPicPr>
        <p:blipFill>
          <a:blip r:embed="rId3">
            <a:alphaModFix/>
          </a:blip>
          <a:stretch>
            <a:fillRect/>
          </a:stretch>
        </p:blipFill>
        <p:spPr>
          <a:xfrm>
            <a:off x="-650045" y="1558725"/>
            <a:ext cx="6629970" cy="5299275"/>
          </a:xfrm>
          <a:prstGeom prst="rect">
            <a:avLst/>
          </a:prstGeom>
          <a:noFill/>
          <a:ln>
            <a:noFill/>
          </a:ln>
        </p:spPr>
      </p:pic>
      <p:sp>
        <p:nvSpPr>
          <p:cNvPr id="301" name="Google Shape;301;p41"/>
          <p:cNvSpPr/>
          <p:nvPr/>
        </p:nvSpPr>
        <p:spPr>
          <a:xfrm>
            <a:off x="5379150" y="1483463"/>
            <a:ext cx="3591600" cy="5449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2100">
                <a:solidFill>
                  <a:srgbClr val="211D1E"/>
                </a:solidFill>
                <a:latin typeface="Calibri"/>
                <a:ea typeface="Calibri"/>
                <a:cs typeface="Calibri"/>
                <a:sym typeface="Calibri"/>
              </a:rPr>
              <a:t>1. Computation, Automation, Artificial Intelligence, and Robotics </a:t>
            </a:r>
            <a:endParaRPr sz="2100">
              <a:solidFill>
                <a:srgbClr val="211D1E"/>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2100">
                <a:solidFill>
                  <a:srgbClr val="211D1E"/>
                </a:solidFill>
                <a:latin typeface="Calibri"/>
                <a:ea typeface="Calibri"/>
                <a:cs typeface="Calibri"/>
                <a:sym typeface="Calibri"/>
              </a:rPr>
              <a:t>2. Material Conversion and Processing </a:t>
            </a:r>
            <a:endParaRPr sz="2100">
              <a:solidFill>
                <a:srgbClr val="211D1E"/>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2100">
                <a:solidFill>
                  <a:srgbClr val="211D1E"/>
                </a:solidFill>
                <a:latin typeface="Calibri"/>
                <a:ea typeface="Calibri"/>
                <a:cs typeface="Calibri"/>
                <a:sym typeface="Calibri"/>
              </a:rPr>
              <a:t>3. Transportation and Logistics </a:t>
            </a:r>
            <a:endParaRPr sz="2100">
              <a:solidFill>
                <a:srgbClr val="211D1E"/>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2100">
                <a:solidFill>
                  <a:srgbClr val="211D1E"/>
                </a:solidFill>
                <a:latin typeface="Calibri"/>
                <a:ea typeface="Calibri"/>
                <a:cs typeface="Calibri"/>
                <a:sym typeface="Calibri"/>
              </a:rPr>
              <a:t>4. Energy and Power </a:t>
            </a:r>
            <a:endParaRPr sz="2100">
              <a:solidFill>
                <a:srgbClr val="211D1E"/>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2100">
                <a:solidFill>
                  <a:srgbClr val="211D1E"/>
                </a:solidFill>
                <a:latin typeface="Calibri"/>
                <a:ea typeface="Calibri"/>
                <a:cs typeface="Calibri"/>
                <a:sym typeface="Calibri"/>
              </a:rPr>
              <a:t>5. Information and Communication </a:t>
            </a:r>
            <a:endParaRPr sz="2100">
              <a:solidFill>
                <a:srgbClr val="211D1E"/>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2100">
                <a:solidFill>
                  <a:srgbClr val="211D1E"/>
                </a:solidFill>
                <a:latin typeface="Calibri"/>
                <a:ea typeface="Calibri"/>
                <a:cs typeface="Calibri"/>
                <a:sym typeface="Calibri"/>
              </a:rPr>
              <a:t>6. The Built Environment </a:t>
            </a:r>
            <a:endParaRPr sz="2100">
              <a:solidFill>
                <a:srgbClr val="211D1E"/>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2100">
                <a:solidFill>
                  <a:srgbClr val="211D1E"/>
                </a:solidFill>
                <a:latin typeface="Calibri"/>
                <a:ea typeface="Calibri"/>
                <a:cs typeface="Calibri"/>
                <a:sym typeface="Calibri"/>
              </a:rPr>
              <a:t>7. Medical and Health-Related Technologies </a:t>
            </a:r>
            <a:endParaRPr sz="2100">
              <a:solidFill>
                <a:srgbClr val="211D1E"/>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2100">
                <a:solidFill>
                  <a:srgbClr val="211D1E"/>
                </a:solidFill>
                <a:latin typeface="Calibri"/>
                <a:ea typeface="Calibri"/>
                <a:cs typeface="Calibri"/>
                <a:sym typeface="Calibri"/>
              </a:rPr>
              <a:t>8. Agricultural and Biological Technologies</a:t>
            </a:r>
            <a:endParaRPr sz="2100">
              <a:solidFill>
                <a:srgbClr val="073763"/>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2">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310" name="Google Shape;310;p42">
            <a:extLst>
              <a:ext uri="{C183D7F6-B498-43B3-948B-1728B52AA6E4}">
                <adec:decorative xmlns:adec="http://schemas.microsoft.com/office/drawing/2017/decorative" val="1"/>
              </a:ext>
            </a:extLst>
          </p:cNvPr>
          <p:cNvSpPr txBox="1"/>
          <p:nvPr/>
        </p:nvSpPr>
        <p:spPr>
          <a:xfrm>
            <a:off x="628650" y="365126"/>
            <a:ext cx="5162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br>
              <a:rPr lang="en" sz="3600" b="1">
                <a:solidFill>
                  <a:srgbClr val="000000"/>
                </a:solidFill>
                <a:latin typeface="Calibri"/>
                <a:ea typeface="Calibri"/>
                <a:cs typeface="Calibri"/>
                <a:sym typeface="Calibri"/>
              </a:rPr>
            </a:br>
            <a:endParaRPr sz="3300">
              <a:solidFill>
                <a:srgbClr val="000000"/>
              </a:solidFill>
              <a:latin typeface="Calibri"/>
              <a:ea typeface="Calibri"/>
              <a:cs typeface="Calibri"/>
              <a:sym typeface="Calibri"/>
            </a:endParaRPr>
          </a:p>
        </p:txBody>
      </p:sp>
      <p:sp>
        <p:nvSpPr>
          <p:cNvPr id="311" name="Google Shape;311;p42">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2">
            <a:extLst>
              <a:ext uri="{C183D7F6-B498-43B3-948B-1728B52AA6E4}">
                <adec:decorative xmlns:adec="http://schemas.microsoft.com/office/drawing/2017/decorative" val="1"/>
              </a:ext>
            </a:extLst>
          </p:cNvPr>
          <p:cNvSpPr txBox="1"/>
          <p:nvPr/>
        </p:nvSpPr>
        <p:spPr>
          <a:xfrm>
            <a:off x="0" y="0"/>
            <a:ext cx="6458100" cy="9744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None/>
            </a:pPr>
            <a:br>
              <a:rPr lang="en" sz="3600" b="1">
                <a:solidFill>
                  <a:schemeClr val="lt1"/>
                </a:solidFill>
                <a:latin typeface="Calibri"/>
                <a:ea typeface="Calibri"/>
                <a:cs typeface="Calibri"/>
                <a:sym typeface="Calibri"/>
              </a:rPr>
            </a:br>
            <a:endParaRPr sz="3300">
              <a:solidFill>
                <a:schemeClr val="lt1"/>
              </a:solidFill>
              <a:latin typeface="Calibri"/>
              <a:ea typeface="Calibri"/>
              <a:cs typeface="Calibri"/>
              <a:sym typeface="Calibri"/>
            </a:endParaRPr>
          </a:p>
        </p:txBody>
      </p:sp>
      <p:sp>
        <p:nvSpPr>
          <p:cNvPr id="313" name="Google Shape;313;p42"/>
          <p:cNvSpPr txBox="1">
            <a:spLocks noGrp="1"/>
          </p:cNvSpPr>
          <p:nvPr>
            <p:ph type="title" idx="4294967295"/>
          </p:nvPr>
        </p:nvSpPr>
        <p:spPr>
          <a:xfrm>
            <a:off x="0" y="-175649"/>
            <a:ext cx="51627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Technology &amp; Engineering Standard Organization</a:t>
            </a:r>
            <a:endParaRPr kumimoji="0" lang="en-US" sz="3000" b="1" i="0" u="none" strike="noStrike" kern="0" cap="none" spc="0" normalizeH="0" baseline="0" noProof="0" dirty="0">
              <a:ln>
                <a:noFill/>
              </a:ln>
              <a:solidFill>
                <a:schemeClr val="lt1"/>
              </a:solidFill>
              <a:effectLst/>
              <a:uLnTx/>
              <a:uFillTx/>
              <a:latin typeface="Arial"/>
              <a:ea typeface="Arial"/>
              <a:cs typeface="Arial"/>
              <a:sym typeface="Arial"/>
            </a:endParaRPr>
          </a:p>
        </p:txBody>
      </p:sp>
      <p:pic>
        <p:nvPicPr>
          <p:cNvPr id="309" name="Google Shape;309;p42" descr="Technology and Engineering standards strands, practices, and contexts wheel diagram"/>
          <p:cNvPicPr preferRelativeResize="0"/>
          <p:nvPr/>
        </p:nvPicPr>
        <p:blipFill rotWithShape="1">
          <a:blip r:embed="rId3">
            <a:alphaModFix/>
          </a:blip>
          <a:srcRect t="-1420" b="1419"/>
          <a:stretch/>
        </p:blipFill>
        <p:spPr>
          <a:xfrm>
            <a:off x="-202785" y="970737"/>
            <a:ext cx="9549576" cy="5373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3">
            <a:extLst>
              <a:ext uri="{C183D7F6-B498-43B3-948B-1728B52AA6E4}">
                <adec:decorative xmlns:adec="http://schemas.microsoft.com/office/drawing/2017/decorative" val="1"/>
              </a:ext>
            </a:extLst>
          </p:cNvPr>
          <p:cNvSpPr/>
          <p:nvPr/>
        </p:nvSpPr>
        <p:spPr>
          <a:xfrm>
            <a:off x="-6691621" y="1694846"/>
            <a:ext cx="6378300" cy="58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sz="3050"/>
          </a:p>
        </p:txBody>
      </p:sp>
      <p:sp>
        <p:nvSpPr>
          <p:cNvPr id="320" name="Google Shape;320;p43">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3"/>
          <p:cNvSpPr txBox="1">
            <a:spLocks noGrp="1"/>
          </p:cNvSpPr>
          <p:nvPr>
            <p:ph type="title" idx="4294967295"/>
          </p:nvPr>
        </p:nvSpPr>
        <p:spPr>
          <a:xfrm>
            <a:off x="0" y="0"/>
            <a:ext cx="5162700" cy="974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Technology &amp; Engineering Standard Vignette (Grades K-2)</a:t>
            </a:r>
            <a:endParaRPr kumimoji="0" lang="en-US" sz="3000" b="0"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319" name="Google Shape;319;p43"/>
          <p:cNvSpPr txBox="1"/>
          <p:nvPr/>
        </p:nvSpPr>
        <p:spPr>
          <a:xfrm>
            <a:off x="524175" y="1627800"/>
            <a:ext cx="8299500" cy="397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dk1"/>
                </a:solidFill>
                <a:latin typeface="Calibri"/>
                <a:ea typeface="Calibri"/>
                <a:cs typeface="Calibri"/>
                <a:sym typeface="Calibri"/>
              </a:rPr>
              <a:t>Kindergarteners apply standard </a:t>
            </a:r>
            <a:r>
              <a:rPr lang="en" sz="2600" b="1">
                <a:solidFill>
                  <a:srgbClr val="0000FF"/>
                </a:solidFill>
                <a:latin typeface="Calibri"/>
                <a:ea typeface="Calibri"/>
                <a:cs typeface="Calibri"/>
                <a:sym typeface="Calibri"/>
              </a:rPr>
              <a:t>3.5.K-2.J, design new technologies that could help improve their daily</a:t>
            </a:r>
            <a:r>
              <a:rPr lang="en" sz="2400">
                <a:solidFill>
                  <a:srgbClr val="0000FF"/>
                </a:solidFill>
                <a:latin typeface="Calibri"/>
                <a:ea typeface="Calibri"/>
                <a:cs typeface="Calibri"/>
                <a:sym typeface="Calibri"/>
              </a:rPr>
              <a:t> </a:t>
            </a:r>
            <a:r>
              <a:rPr lang="en" sz="2600" b="1">
                <a:solidFill>
                  <a:srgbClr val="0000FF"/>
                </a:solidFill>
                <a:latin typeface="Calibri"/>
                <a:ea typeface="Calibri"/>
                <a:cs typeface="Calibri"/>
                <a:sym typeface="Calibri"/>
              </a:rPr>
              <a:t>lives</a:t>
            </a:r>
            <a:r>
              <a:rPr lang="en" sz="2600" b="1">
                <a:solidFill>
                  <a:schemeClr val="dk2"/>
                </a:solidFill>
                <a:latin typeface="Calibri"/>
                <a:ea typeface="Calibri"/>
                <a:cs typeface="Calibri"/>
                <a:sym typeface="Calibri"/>
              </a:rPr>
              <a:t>,</a:t>
            </a:r>
            <a:r>
              <a:rPr lang="en" sz="2400">
                <a:solidFill>
                  <a:schemeClr val="dk1"/>
                </a:solidFill>
                <a:latin typeface="Calibri"/>
                <a:ea typeface="Calibri"/>
                <a:cs typeface="Calibri"/>
                <a:sym typeface="Calibri"/>
              </a:rPr>
              <a:t> in the context of </a:t>
            </a:r>
            <a:r>
              <a:rPr lang="en" sz="2600" b="1">
                <a:solidFill>
                  <a:schemeClr val="dk1"/>
                </a:solidFill>
                <a:latin typeface="Calibri"/>
                <a:ea typeface="Calibri"/>
                <a:cs typeface="Calibri"/>
                <a:sym typeface="Calibri"/>
              </a:rPr>
              <a:t>The Built Environment. </a:t>
            </a:r>
            <a:r>
              <a:rPr lang="en" sz="2400">
                <a:solidFill>
                  <a:schemeClr val="dk1"/>
                </a:solidFill>
                <a:latin typeface="Calibri"/>
                <a:ea typeface="Calibri"/>
                <a:cs typeface="Calibri"/>
                <a:sym typeface="Calibri"/>
              </a:rPr>
              <a:t>Teachers can challenge their students asking, “If you and your friends could build something in the school’s playground to make recess more fun, what would you build?” Students utilize the the primary Technology &amp; Engineering Practice of </a:t>
            </a:r>
            <a:r>
              <a:rPr lang="en" sz="2400" b="1">
                <a:solidFill>
                  <a:srgbClr val="FF0000"/>
                </a:solidFill>
                <a:latin typeface="Calibri"/>
                <a:ea typeface="Calibri"/>
                <a:cs typeface="Calibri"/>
                <a:sym typeface="Calibri"/>
              </a:rPr>
              <a:t>Making and Doing</a:t>
            </a:r>
            <a:r>
              <a:rPr lang="en" sz="2400">
                <a:solidFill>
                  <a:schemeClr val="dk1"/>
                </a:solidFill>
                <a:latin typeface="Calibri"/>
                <a:ea typeface="Calibri"/>
                <a:cs typeface="Calibri"/>
                <a:sym typeface="Calibri"/>
              </a:rPr>
              <a:t> while they sketch ideas and build a prototype of new playground equipment.</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4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4">
            <a:extLst>
              <a:ext uri="{C183D7F6-B498-43B3-948B-1728B52AA6E4}">
                <adec:decorative xmlns:adec="http://schemas.microsoft.com/office/drawing/2017/decorative" val="1"/>
              </a:ext>
            </a:extLst>
          </p:cNvPr>
          <p:cNvSpPr/>
          <p:nvPr/>
        </p:nvSpPr>
        <p:spPr>
          <a:xfrm>
            <a:off x="-6918821" y="3677896"/>
            <a:ext cx="63783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050"/>
          </a:p>
        </p:txBody>
      </p:sp>
      <p:sp>
        <p:nvSpPr>
          <p:cNvPr id="328" name="Google Shape;328;p44">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4"/>
          <p:cNvSpPr txBox="1">
            <a:spLocks noGrp="1"/>
          </p:cNvSpPr>
          <p:nvPr>
            <p:ph type="title" idx="4294967295"/>
          </p:nvPr>
        </p:nvSpPr>
        <p:spPr>
          <a:xfrm>
            <a:off x="0" y="0"/>
            <a:ext cx="5162700" cy="974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Technology &amp; Engineering Standard Vignette (Grades 3-5)</a:t>
            </a:r>
            <a:endParaRPr kumimoji="0" lang="en-US" sz="3000" b="0"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327" name="Google Shape;327;p44"/>
          <p:cNvSpPr txBox="1"/>
          <p:nvPr/>
        </p:nvSpPr>
        <p:spPr>
          <a:xfrm>
            <a:off x="422250" y="2237400"/>
            <a:ext cx="8299500" cy="301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solidFill>
                  <a:schemeClr val="dk1"/>
                </a:solidFill>
                <a:latin typeface="Calibri"/>
                <a:ea typeface="Calibri"/>
                <a:cs typeface="Calibri"/>
                <a:sym typeface="Calibri"/>
              </a:rPr>
              <a:t>In an </a:t>
            </a:r>
            <a:r>
              <a:rPr lang="en" sz="2800" b="1">
                <a:solidFill>
                  <a:schemeClr val="dk1"/>
                </a:solidFill>
                <a:latin typeface="Calibri"/>
                <a:ea typeface="Calibri"/>
                <a:cs typeface="Calibri"/>
                <a:sym typeface="Calibri"/>
              </a:rPr>
              <a:t>Energy and Power context</a:t>
            </a:r>
            <a:r>
              <a:rPr lang="en" sz="2600">
                <a:solidFill>
                  <a:schemeClr val="dk1"/>
                </a:solidFill>
                <a:latin typeface="Calibri"/>
                <a:ea typeface="Calibri"/>
                <a:cs typeface="Calibri"/>
                <a:sym typeface="Calibri"/>
              </a:rPr>
              <a:t>, third-grade students learn to apply </a:t>
            </a:r>
            <a:r>
              <a:rPr lang="en" sz="2600" b="1">
                <a:solidFill>
                  <a:srgbClr val="0000FF"/>
                </a:solidFill>
                <a:latin typeface="Calibri"/>
                <a:ea typeface="Calibri"/>
                <a:cs typeface="Calibri"/>
                <a:sym typeface="Calibri"/>
              </a:rPr>
              <a:t>3.5.3-5.F, classify resources used to create technologies as either renewable or non-renewable</a:t>
            </a:r>
            <a:r>
              <a:rPr lang="en" sz="2600">
                <a:solidFill>
                  <a:schemeClr val="dk1"/>
                </a:solidFill>
                <a:latin typeface="Calibri"/>
                <a:ea typeface="Calibri"/>
                <a:cs typeface="Calibri"/>
                <a:sym typeface="Calibri"/>
              </a:rPr>
              <a:t> by  creating a chart of all energy systems that they use during a typical day and then classifying them using the primary Technology and Engineering Practice of </a:t>
            </a:r>
            <a:r>
              <a:rPr lang="en" sz="2600" b="1">
                <a:solidFill>
                  <a:srgbClr val="FF0000"/>
                </a:solidFill>
                <a:latin typeface="Calibri"/>
                <a:ea typeface="Calibri"/>
                <a:cs typeface="Calibri"/>
                <a:sym typeface="Calibri"/>
              </a:rPr>
              <a:t>Critical Thinking</a:t>
            </a:r>
            <a:r>
              <a:rPr lang="en" sz="2600">
                <a:solidFill>
                  <a:schemeClr val="dk1"/>
                </a:solidFill>
                <a:latin typeface="Calibri"/>
                <a:ea typeface="Calibri"/>
                <a:cs typeface="Calibri"/>
                <a:sym typeface="Calibri"/>
              </a:rPr>
              <a:t> as either renewable or non-renewable. </a:t>
            </a:r>
            <a:endParaRPr sz="2800" b="1">
              <a:solidFill>
                <a:schemeClr val="accent2"/>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5" name="Google Shape;335;p45">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5"/>
          <p:cNvSpPr txBox="1">
            <a:spLocks noGrp="1"/>
          </p:cNvSpPr>
          <p:nvPr>
            <p:ph type="title" idx="4294967295"/>
          </p:nvPr>
        </p:nvSpPr>
        <p:spPr>
          <a:xfrm>
            <a:off x="0" y="0"/>
            <a:ext cx="5162700" cy="974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Technology &amp; Engineering Standard Vignette (Grades 6-8)</a:t>
            </a:r>
            <a:endParaRPr kumimoji="0" lang="en-US" sz="3000" b="0"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334" name="Google Shape;334;p45"/>
          <p:cNvSpPr txBox="1"/>
          <p:nvPr/>
        </p:nvSpPr>
        <p:spPr>
          <a:xfrm>
            <a:off x="481325" y="1437300"/>
            <a:ext cx="8299500" cy="458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In the context of </a:t>
            </a:r>
            <a:r>
              <a:rPr lang="en" sz="2000" b="1">
                <a:solidFill>
                  <a:schemeClr val="dk1"/>
                </a:solidFill>
                <a:latin typeface="Calibri"/>
                <a:ea typeface="Calibri"/>
                <a:cs typeface="Calibri"/>
                <a:sym typeface="Calibri"/>
              </a:rPr>
              <a:t>Bio-Related Technologies and/or Material Conversion and Processing, </a:t>
            </a:r>
            <a:r>
              <a:rPr lang="en" sz="1800">
                <a:solidFill>
                  <a:schemeClr val="dk1"/>
                </a:solidFill>
                <a:latin typeface="Calibri"/>
                <a:ea typeface="Calibri"/>
                <a:cs typeface="Calibri"/>
                <a:sym typeface="Calibri"/>
              </a:rPr>
              <a:t>middle school students investigate waste management. Addressing standard </a:t>
            </a:r>
            <a:r>
              <a:rPr lang="en" sz="2000" b="1">
                <a:solidFill>
                  <a:srgbClr val="0000FF"/>
                </a:solidFill>
                <a:latin typeface="Calibri"/>
                <a:ea typeface="Calibri"/>
                <a:cs typeface="Calibri"/>
                <a:sym typeface="Calibri"/>
              </a:rPr>
              <a:t>3.5.6-8.H, evaluate trade-offs based on various perspectives as part of a decision process that recognizes the need for careful compromises among competing factors</a:t>
            </a:r>
            <a:r>
              <a:rPr lang="en" sz="1800">
                <a:solidFill>
                  <a:srgbClr val="073763"/>
                </a:solidFill>
                <a:latin typeface="Calibri"/>
                <a:ea typeface="Calibri"/>
                <a:cs typeface="Calibri"/>
                <a:sym typeface="Calibri"/>
              </a:rPr>
              <a:t>, students study the process of trash collection and processing by following how it travels from their home to a final destination in their community. Pose questions to explore such as: (1) How does trash impact the local environment? (2) How much trash is recycled and how does this facility operate? Promote students’ engagement in this process by asking them to work as a collaborative team to develop a plan to help improve the community’s waste issues. Take it one step further by having students propose how materials can be recycled into a new, functional product by creating a prototype, optimizing the design based on material use, and analyzing the tradeoffs. Emphasize </a:t>
            </a:r>
            <a:r>
              <a:rPr lang="en" sz="2000" b="1">
                <a:solidFill>
                  <a:srgbClr val="FF0000"/>
                </a:solidFill>
                <a:latin typeface="Calibri"/>
                <a:ea typeface="Calibri"/>
                <a:cs typeface="Calibri"/>
                <a:sym typeface="Calibri"/>
              </a:rPr>
              <a:t>Optimization</a:t>
            </a:r>
            <a:r>
              <a:rPr lang="en" sz="2000">
                <a:solidFill>
                  <a:schemeClr val="dk1"/>
                </a:solidFill>
                <a:latin typeface="Calibri"/>
                <a:ea typeface="Calibri"/>
                <a:cs typeface="Calibri"/>
                <a:sym typeface="Calibri"/>
              </a:rPr>
              <a:t> as the primary Technology &amp; Engineering Practice and the practices of M</a:t>
            </a:r>
            <a:r>
              <a:rPr lang="en" sz="2000" b="1">
                <a:solidFill>
                  <a:srgbClr val="FF0000"/>
                </a:solidFill>
                <a:latin typeface="Calibri"/>
                <a:ea typeface="Calibri"/>
                <a:cs typeface="Calibri"/>
                <a:sym typeface="Calibri"/>
              </a:rPr>
              <a:t>aking and Doing, Critical Thinking, </a:t>
            </a:r>
            <a:r>
              <a:rPr lang="en" sz="2000" b="1">
                <a:solidFill>
                  <a:schemeClr val="dk1"/>
                </a:solidFill>
                <a:latin typeface="Calibri"/>
                <a:ea typeface="Calibri"/>
                <a:cs typeface="Calibri"/>
                <a:sym typeface="Calibri"/>
              </a:rPr>
              <a:t>and </a:t>
            </a:r>
            <a:r>
              <a:rPr lang="en" sz="2000" b="1">
                <a:solidFill>
                  <a:srgbClr val="FF0000"/>
                </a:solidFill>
                <a:latin typeface="Calibri"/>
                <a:ea typeface="Calibri"/>
                <a:cs typeface="Calibri"/>
                <a:sym typeface="Calibri"/>
              </a:rPr>
              <a:t>Collaboration </a:t>
            </a:r>
            <a:r>
              <a:rPr lang="en" sz="2000">
                <a:solidFill>
                  <a:schemeClr val="dk1"/>
                </a:solidFill>
                <a:latin typeface="Calibri"/>
                <a:ea typeface="Calibri"/>
                <a:cs typeface="Calibri"/>
                <a:sym typeface="Calibri"/>
              </a:rPr>
              <a:t>during this team project.</a:t>
            </a:r>
            <a:endParaRPr sz="19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74" name="Google Shape;174;p28">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8"/>
          <p:cNvSpPr txBox="1">
            <a:spLocks noGrp="1"/>
          </p:cNvSpPr>
          <p:nvPr>
            <p:ph type="title" idx="4294967295"/>
          </p:nvPr>
        </p:nvSpPr>
        <p:spPr>
          <a:xfrm>
            <a:off x="0" y="0"/>
            <a:ext cx="5162700" cy="974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Introduction</a:t>
            </a:r>
            <a:b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br>
            <a:endParaRPr kumimoji="0" lang="en-US" sz="33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sp>
        <p:nvSpPr>
          <p:cNvPr id="173" name="Google Shape;173;p28"/>
          <p:cNvSpPr txBox="1"/>
          <p:nvPr/>
        </p:nvSpPr>
        <p:spPr>
          <a:xfrm>
            <a:off x="563250" y="1499400"/>
            <a:ext cx="7952100" cy="3859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2400">
              <a:solidFill>
                <a:srgbClr val="002060"/>
              </a:solidFill>
              <a:latin typeface="Calibri"/>
              <a:ea typeface="Calibri"/>
              <a:cs typeface="Calibri"/>
              <a:sym typeface="Calibri"/>
            </a:endParaRPr>
          </a:p>
          <a:p>
            <a:pPr marL="0" lvl="0" indent="0" algn="l" rtl="0">
              <a:lnSpc>
                <a:spcPct val="115000"/>
              </a:lnSpc>
              <a:spcBef>
                <a:spcPts val="0"/>
              </a:spcBef>
              <a:spcAft>
                <a:spcPts val="0"/>
              </a:spcAft>
              <a:buNone/>
            </a:pPr>
            <a:r>
              <a:rPr lang="en" sz="3000">
                <a:solidFill>
                  <a:srgbClr val="002060"/>
                </a:solidFill>
                <a:latin typeface="Calibri"/>
                <a:ea typeface="Calibri"/>
                <a:cs typeface="Calibri"/>
                <a:sym typeface="Calibri"/>
              </a:rPr>
              <a:t>The Science, Technology &amp; Engineering, and Environmental Literacy &amp; Sustainability Academic (STEELS) Standards guide the study of the natural and human-made world through inquiry, problem solving, critical thinking, and authentic exploration. </a:t>
            </a:r>
            <a:endParaRPr sz="3000">
              <a:solidFill>
                <a:srgbClr val="002060"/>
              </a:solidFill>
              <a:latin typeface="Calibri"/>
              <a:ea typeface="Calibri"/>
              <a:cs typeface="Calibri"/>
              <a:sym typeface="Calibri"/>
            </a:endParaRPr>
          </a:p>
          <a:p>
            <a:pPr marL="0" lvl="0" indent="0" algn="l" rtl="0">
              <a:spcBef>
                <a:spcPts val="0"/>
              </a:spcBef>
              <a:spcAft>
                <a:spcPts val="0"/>
              </a:spcAft>
              <a:buNone/>
            </a:pPr>
            <a:r>
              <a:rPr lang="en" sz="2400">
                <a:latin typeface="Calibri"/>
                <a:ea typeface="Calibri"/>
                <a:cs typeface="Calibri"/>
                <a:sym typeface="Calibri"/>
              </a:rPr>
              <a:t>  </a:t>
            </a:r>
            <a:endParaRPr sz="2400">
              <a:solidFill>
                <a:srgbClr val="464646"/>
              </a:solidFill>
              <a:highlight>
                <a:srgbClr val="FAFAFA"/>
              </a:highlight>
              <a:latin typeface="Calibri"/>
              <a:ea typeface="Calibri"/>
              <a:cs typeface="Calibri"/>
              <a:sym typeface="Calibri"/>
            </a:endParaRPr>
          </a:p>
          <a:p>
            <a:pPr marL="0" lvl="0" indent="0" algn="l" rtl="0">
              <a:lnSpc>
                <a:spcPct val="160000"/>
              </a:lnSpc>
              <a:spcBef>
                <a:spcPts val="0"/>
              </a:spcBef>
              <a:spcAft>
                <a:spcPts val="1200"/>
              </a:spcAft>
              <a:buNone/>
            </a:pPr>
            <a:endParaRPr sz="1700">
              <a:solidFill>
                <a:srgbClr val="464646"/>
              </a:solidFill>
              <a:highlight>
                <a:srgbClr val="FAFAFA"/>
              </a:highlight>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2" name="Google Shape;342;p46">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6"/>
          <p:cNvSpPr txBox="1">
            <a:spLocks noGrp="1"/>
          </p:cNvSpPr>
          <p:nvPr>
            <p:ph type="title" idx="4294967295"/>
          </p:nvPr>
        </p:nvSpPr>
        <p:spPr>
          <a:xfrm>
            <a:off x="0" y="0"/>
            <a:ext cx="5162700" cy="974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900" b="1" i="0" u="none" strike="noStrike" kern="0" cap="none" spc="0" normalizeH="0" baseline="0" noProof="0" dirty="0">
                <a:ln>
                  <a:noFill/>
                </a:ln>
                <a:solidFill>
                  <a:schemeClr val="lt1"/>
                </a:solidFill>
                <a:effectLst/>
                <a:uLnTx/>
                <a:uFillTx/>
                <a:latin typeface="Calibri"/>
                <a:ea typeface="Calibri"/>
                <a:cs typeface="Calibri"/>
                <a:sym typeface="Calibri"/>
              </a:rPr>
              <a:t>Technology &amp; Engineering Standard Vignette (Grades 9-12)</a:t>
            </a:r>
            <a:endParaRPr kumimoji="0" lang="en-US" sz="2900" b="0"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341" name="Google Shape;341;p46"/>
          <p:cNvSpPr txBox="1"/>
          <p:nvPr/>
        </p:nvSpPr>
        <p:spPr>
          <a:xfrm>
            <a:off x="524175" y="1323000"/>
            <a:ext cx="8299500" cy="534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solidFill>
                  <a:schemeClr val="dk1"/>
                </a:solidFill>
                <a:latin typeface="Calibri"/>
                <a:ea typeface="Calibri"/>
                <a:cs typeface="Calibri"/>
                <a:sym typeface="Calibri"/>
              </a:rPr>
              <a:t>Students can apply standard </a:t>
            </a:r>
            <a:r>
              <a:rPr lang="en" sz="2500" b="1">
                <a:solidFill>
                  <a:srgbClr val="0000FF"/>
                </a:solidFill>
                <a:latin typeface="Calibri"/>
                <a:ea typeface="Calibri"/>
                <a:cs typeface="Calibri"/>
                <a:sym typeface="Calibri"/>
              </a:rPr>
              <a:t>3.5.9-12.AA, safely apply an appropriate range of making skills to a design thinking process</a:t>
            </a:r>
            <a:r>
              <a:rPr lang="en" sz="2300">
                <a:solidFill>
                  <a:schemeClr val="dk1"/>
                </a:solidFill>
                <a:latin typeface="Calibri"/>
                <a:ea typeface="Calibri"/>
                <a:cs typeface="Calibri"/>
                <a:sym typeface="Calibri"/>
              </a:rPr>
              <a:t>, in the </a:t>
            </a:r>
            <a:r>
              <a:rPr lang="en" sz="2500" b="1">
                <a:solidFill>
                  <a:schemeClr val="dk1"/>
                </a:solidFill>
                <a:latin typeface="Calibri"/>
                <a:ea typeface="Calibri"/>
                <a:cs typeface="Calibri"/>
                <a:sym typeface="Calibri"/>
              </a:rPr>
              <a:t>context of Bio-Related Technologies</a:t>
            </a:r>
            <a:r>
              <a:rPr lang="en" sz="2300">
                <a:solidFill>
                  <a:schemeClr val="dk1"/>
                </a:solidFill>
                <a:latin typeface="Calibri"/>
                <a:ea typeface="Calibri"/>
                <a:cs typeface="Calibri"/>
                <a:sym typeface="Calibri"/>
              </a:rPr>
              <a:t> by designing and making a device that will safely capture an invasive pest. One example specific to Pennsylvania is the spotted lantern fly. The spotted lantern fly is native to China and was first spotted in Pennsylvania in Berks County during 2014. It feeds on plants that are important to Pennsylvania’s economy and has increasingly caused extensive damage in the state. Students utilize </a:t>
            </a:r>
            <a:r>
              <a:rPr lang="en" sz="2500" b="1">
                <a:solidFill>
                  <a:schemeClr val="accent2"/>
                </a:solidFill>
                <a:latin typeface="Calibri"/>
                <a:ea typeface="Calibri"/>
                <a:cs typeface="Calibri"/>
                <a:sym typeface="Calibri"/>
              </a:rPr>
              <a:t>Making and Doing </a:t>
            </a:r>
            <a:r>
              <a:rPr lang="en" sz="2500">
                <a:solidFill>
                  <a:schemeClr val="dk1"/>
                </a:solidFill>
                <a:latin typeface="Calibri"/>
                <a:ea typeface="Calibri"/>
                <a:cs typeface="Calibri"/>
                <a:sym typeface="Calibri"/>
              </a:rPr>
              <a:t>as the primary Technology and Engineering Practice along with and</a:t>
            </a:r>
            <a:r>
              <a:rPr lang="en" sz="2500" b="1">
                <a:solidFill>
                  <a:schemeClr val="accent2"/>
                </a:solidFill>
                <a:latin typeface="Calibri"/>
                <a:ea typeface="Calibri"/>
                <a:cs typeface="Calibri"/>
                <a:sym typeface="Calibri"/>
              </a:rPr>
              <a:t> Creativity</a:t>
            </a:r>
            <a:r>
              <a:rPr lang="en" sz="2300" b="1">
                <a:solidFill>
                  <a:schemeClr val="dk1"/>
                </a:solidFill>
                <a:latin typeface="Calibri"/>
                <a:ea typeface="Calibri"/>
                <a:cs typeface="Calibri"/>
                <a:sym typeface="Calibri"/>
              </a:rPr>
              <a:t> </a:t>
            </a:r>
            <a:r>
              <a:rPr lang="en" sz="2300">
                <a:solidFill>
                  <a:schemeClr val="dk1"/>
                </a:solidFill>
                <a:latin typeface="Calibri"/>
                <a:ea typeface="Calibri"/>
                <a:cs typeface="Calibri"/>
                <a:sym typeface="Calibri"/>
              </a:rPr>
              <a:t>to study the spotted lantern fly and safely use appropriate materials and processes to build a device to catch the invasive pest.</a:t>
            </a:r>
            <a:endParaRPr sz="2300">
              <a:solidFill>
                <a:schemeClr val="dk1"/>
              </a:solidFill>
              <a:latin typeface="Tahoma"/>
              <a:ea typeface="Tahoma"/>
              <a:cs typeface="Tahoma"/>
              <a:sym typeface="Tahoma"/>
            </a:endParaRPr>
          </a:p>
          <a:p>
            <a:pPr marL="0" lvl="0" indent="0" algn="l" rtl="0">
              <a:spcBef>
                <a:spcPts val="0"/>
              </a:spcBef>
              <a:spcAft>
                <a:spcPts val="0"/>
              </a:spcAft>
              <a:buNone/>
            </a:pPr>
            <a:endParaRPr sz="24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9" name="Google Shape;349;p47">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7"/>
          <p:cNvSpPr txBox="1">
            <a:spLocks noGrp="1"/>
          </p:cNvSpPr>
          <p:nvPr>
            <p:ph type="title" idx="4294967295"/>
          </p:nvPr>
        </p:nvSpPr>
        <p:spPr>
          <a:xfrm>
            <a:off x="0" y="0"/>
            <a:ext cx="5162700" cy="974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Contact/Mission</a:t>
            </a:r>
            <a:endParaRPr kumimoji="0" lang="en-US" sz="3000" b="0"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348" name="Google Shape;348;p47"/>
          <p:cNvSpPr txBox="1"/>
          <p:nvPr/>
        </p:nvSpPr>
        <p:spPr>
          <a:xfrm>
            <a:off x="524175" y="1627800"/>
            <a:ext cx="8299500" cy="531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solidFill>
                  <a:schemeClr val="dk1"/>
                </a:solidFill>
                <a:latin typeface="Calibri"/>
                <a:ea typeface="Calibri"/>
                <a:cs typeface="Calibri"/>
                <a:sym typeface="Calibri"/>
              </a:rPr>
              <a:t>For more information, please visit the </a:t>
            </a:r>
            <a:r>
              <a:rPr lang="en" sz="2600" u="sng">
                <a:solidFill>
                  <a:schemeClr val="hlink"/>
                </a:solidFill>
                <a:latin typeface="Calibri"/>
                <a:ea typeface="Calibri"/>
                <a:cs typeface="Calibri"/>
                <a:sym typeface="Calibri"/>
                <a:hlinkClick r:id="rId3"/>
              </a:rPr>
              <a:t>STEELS Hub on SAS</a:t>
            </a:r>
            <a:r>
              <a:rPr lang="en" sz="2600">
                <a:solidFill>
                  <a:schemeClr val="dk1"/>
                </a:solidFill>
                <a:latin typeface="Calibri"/>
                <a:ea typeface="Calibri"/>
                <a:cs typeface="Calibri"/>
                <a:sym typeface="Calibri"/>
              </a:rPr>
              <a:t>.</a:t>
            </a:r>
            <a:endParaRPr sz="2600">
              <a:solidFill>
                <a:schemeClr val="dk1"/>
              </a:solidFill>
              <a:latin typeface="Calibri"/>
              <a:ea typeface="Calibri"/>
              <a:cs typeface="Calibri"/>
              <a:sym typeface="Calibri"/>
            </a:endParaRPr>
          </a:p>
          <a:p>
            <a:pPr marL="0" lvl="0" indent="0" algn="l" rtl="0">
              <a:spcBef>
                <a:spcPts val="0"/>
              </a:spcBef>
              <a:spcAft>
                <a:spcPts val="0"/>
              </a:spcAft>
              <a:buNone/>
            </a:pPr>
            <a:endParaRPr sz="2600">
              <a:solidFill>
                <a:schemeClr val="dk1"/>
              </a:solidFill>
              <a:latin typeface="Calibri"/>
              <a:ea typeface="Calibri"/>
              <a:cs typeface="Calibri"/>
              <a:sym typeface="Calibri"/>
            </a:endParaRPr>
          </a:p>
          <a:p>
            <a:pPr marL="0" lvl="0" indent="0" algn="l" rtl="0">
              <a:spcBef>
                <a:spcPts val="0"/>
              </a:spcBef>
              <a:spcAft>
                <a:spcPts val="0"/>
              </a:spcAft>
              <a:buNone/>
            </a:pPr>
            <a:r>
              <a:rPr lang="en" sz="2600" i="1">
                <a:solidFill>
                  <a:schemeClr val="dk1"/>
                </a:solidFill>
                <a:latin typeface="Calibri"/>
                <a:ea typeface="Calibri"/>
                <a:cs typeface="Calibri"/>
                <a:sym typeface="Calibri"/>
              </a:rPr>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sz="2600" i="1">
              <a:solidFill>
                <a:schemeClr val="dk1"/>
              </a:solidFill>
              <a:latin typeface="Calibri"/>
              <a:ea typeface="Calibri"/>
              <a:cs typeface="Calibri"/>
              <a:sym typeface="Calibri"/>
            </a:endParaRPr>
          </a:p>
          <a:p>
            <a:pPr marL="0" lvl="0" indent="0" algn="l" rtl="0">
              <a:spcBef>
                <a:spcPts val="0"/>
              </a:spcBef>
              <a:spcAft>
                <a:spcPts val="0"/>
              </a:spcAft>
              <a:buNone/>
            </a:pPr>
            <a:endParaRPr sz="2300">
              <a:solidFill>
                <a:schemeClr val="dk1"/>
              </a:solidFill>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181" name="Google Shape;181;p29">
            <a:extLst>
              <a:ext uri="{C183D7F6-B498-43B3-948B-1728B52AA6E4}">
                <adec:decorative xmlns:adec="http://schemas.microsoft.com/office/drawing/2017/decorative" val="1"/>
              </a:ext>
            </a:extLst>
          </p:cNvPr>
          <p:cNvSpPr txBox="1"/>
          <p:nvPr/>
        </p:nvSpPr>
        <p:spPr>
          <a:xfrm>
            <a:off x="628650" y="365126"/>
            <a:ext cx="5162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 sz="3600" b="1">
                <a:latin typeface="Calibri"/>
                <a:ea typeface="Calibri"/>
                <a:cs typeface="Calibri"/>
                <a:sym typeface="Calibri"/>
              </a:rPr>
              <a:t>Timeline</a:t>
            </a:r>
            <a:br>
              <a:rPr lang="en" sz="3600" b="1">
                <a:solidFill>
                  <a:srgbClr val="000000"/>
                </a:solidFill>
                <a:latin typeface="Calibri"/>
                <a:ea typeface="Calibri"/>
                <a:cs typeface="Calibri"/>
                <a:sym typeface="Calibri"/>
              </a:rPr>
            </a:br>
            <a:endParaRPr sz="3300">
              <a:solidFill>
                <a:srgbClr val="000000"/>
              </a:solidFill>
              <a:latin typeface="Calibri"/>
              <a:ea typeface="Calibri"/>
              <a:cs typeface="Calibri"/>
              <a:sym typeface="Calibri"/>
            </a:endParaRPr>
          </a:p>
        </p:txBody>
      </p:sp>
      <p:sp>
        <p:nvSpPr>
          <p:cNvPr id="183" name="Google Shape;183;p29">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9">
            <a:extLst>
              <a:ext uri="{C183D7F6-B498-43B3-948B-1728B52AA6E4}">
                <adec:decorative xmlns:adec="http://schemas.microsoft.com/office/drawing/2017/decorative" val="0"/>
              </a:ext>
            </a:extLst>
          </p:cNvPr>
          <p:cNvSpPr txBox="1">
            <a:spLocks noGrp="1"/>
          </p:cNvSpPr>
          <p:nvPr>
            <p:ph type="title" idx="4294967295"/>
          </p:nvPr>
        </p:nvSpPr>
        <p:spPr>
          <a:xfrm>
            <a:off x="0" y="0"/>
            <a:ext cx="5162700" cy="974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Timeline</a:t>
            </a:r>
            <a:b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br>
            <a:endParaRPr kumimoji="0" lang="en-US" sz="33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sp>
        <p:nvSpPr>
          <p:cNvPr id="182" name="Google Shape;182;p29"/>
          <p:cNvSpPr txBox="1"/>
          <p:nvPr/>
        </p:nvSpPr>
        <p:spPr>
          <a:xfrm>
            <a:off x="595950" y="2310300"/>
            <a:ext cx="7952100" cy="2237400"/>
          </a:xfrm>
          <a:prstGeom prst="rect">
            <a:avLst/>
          </a:prstGeom>
          <a:noFill/>
          <a:ln>
            <a:noFill/>
          </a:ln>
        </p:spPr>
        <p:txBody>
          <a:bodyPr spcFirstLastPara="1" wrap="square" lIns="91425" tIns="45700" rIns="91425" bIns="45700" anchor="t" anchorCtr="0">
            <a:noAutofit/>
          </a:bodyPr>
          <a:lstStyle/>
          <a:p>
            <a:pPr marL="0" marR="38100" lvl="0" indent="0" algn="l" rtl="0">
              <a:lnSpc>
                <a:spcPct val="115000"/>
              </a:lnSpc>
              <a:spcBef>
                <a:spcPts val="1200"/>
              </a:spcBef>
              <a:spcAft>
                <a:spcPts val="0"/>
              </a:spcAft>
              <a:buNone/>
            </a:pPr>
            <a:endParaRPr sz="1200">
              <a:solidFill>
                <a:schemeClr val="dk1"/>
              </a:solidFill>
              <a:latin typeface="Calibri"/>
              <a:ea typeface="Calibri"/>
              <a:cs typeface="Calibri"/>
              <a:sym typeface="Calibri"/>
            </a:endParaRPr>
          </a:p>
          <a:p>
            <a:pPr marL="457200" lvl="0" indent="-419100" algn="l" rtl="0">
              <a:lnSpc>
                <a:spcPct val="115000"/>
              </a:lnSpc>
              <a:spcBef>
                <a:spcPts val="1200"/>
              </a:spcBef>
              <a:spcAft>
                <a:spcPts val="0"/>
              </a:spcAft>
              <a:buClr>
                <a:srgbClr val="002060"/>
              </a:buClr>
              <a:buSzPts val="3000"/>
              <a:buFont typeface="Calibri"/>
              <a:buChar char="●"/>
            </a:pPr>
            <a:r>
              <a:rPr lang="en" sz="3000">
                <a:solidFill>
                  <a:srgbClr val="002060"/>
                </a:solidFill>
                <a:latin typeface="Calibri"/>
                <a:ea typeface="Calibri"/>
                <a:cs typeface="Calibri"/>
                <a:sym typeface="Calibri"/>
              </a:rPr>
              <a:t>STEELS Standards approved 2022</a:t>
            </a:r>
            <a:endParaRPr sz="3000">
              <a:solidFill>
                <a:srgbClr val="00206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3000">
              <a:solidFill>
                <a:schemeClr val="dk1"/>
              </a:solidFill>
              <a:latin typeface="Calibri"/>
              <a:ea typeface="Calibri"/>
              <a:cs typeface="Calibri"/>
              <a:sym typeface="Calibri"/>
            </a:endParaRPr>
          </a:p>
          <a:p>
            <a:pPr marL="457200" lvl="0" indent="-419100" algn="l" rtl="0">
              <a:lnSpc>
                <a:spcPct val="115000"/>
              </a:lnSpc>
              <a:spcBef>
                <a:spcPts val="0"/>
              </a:spcBef>
              <a:spcAft>
                <a:spcPts val="0"/>
              </a:spcAft>
              <a:buClr>
                <a:srgbClr val="002060"/>
              </a:buClr>
              <a:buSzPts val="3000"/>
              <a:buFont typeface="Calibri"/>
              <a:buChar char="●"/>
            </a:pPr>
            <a:r>
              <a:rPr lang="en" sz="3000">
                <a:solidFill>
                  <a:srgbClr val="002060"/>
                </a:solidFill>
                <a:latin typeface="Calibri"/>
                <a:ea typeface="Calibri"/>
                <a:cs typeface="Calibri"/>
                <a:sym typeface="Calibri"/>
              </a:rPr>
              <a:t>Three-year implementation period</a:t>
            </a:r>
            <a:endParaRPr sz="3000">
              <a:solidFill>
                <a:srgbClr val="00206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24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2400">
              <a:solidFill>
                <a:srgbClr val="002060"/>
              </a:solidFill>
              <a:highlight>
                <a:srgbClr val="FFFF00"/>
              </a:highlight>
              <a:latin typeface="Calibri"/>
              <a:ea typeface="Calibri"/>
              <a:cs typeface="Calibri"/>
              <a:sym typeface="Calibri"/>
            </a:endParaRPr>
          </a:p>
          <a:p>
            <a:pPr marL="0" lvl="0" indent="0" algn="l" rtl="0">
              <a:spcBef>
                <a:spcPts val="0"/>
              </a:spcBef>
              <a:spcAft>
                <a:spcPts val="0"/>
              </a:spcAft>
              <a:buNone/>
            </a:pPr>
            <a:r>
              <a:rPr lang="en" sz="1300">
                <a:latin typeface="Calibri"/>
                <a:ea typeface="Calibri"/>
                <a:cs typeface="Calibri"/>
                <a:sym typeface="Calibri"/>
              </a:rPr>
              <a:t>  </a:t>
            </a:r>
            <a:endParaRPr sz="1700">
              <a:solidFill>
                <a:srgbClr val="464646"/>
              </a:solidFill>
              <a:highlight>
                <a:srgbClr val="FAFAFA"/>
              </a:highlight>
              <a:latin typeface="Calibri"/>
              <a:ea typeface="Calibri"/>
              <a:cs typeface="Calibri"/>
              <a:sym typeface="Calibri"/>
            </a:endParaRPr>
          </a:p>
          <a:p>
            <a:pPr marL="0" lvl="0" indent="0" algn="l" rtl="0">
              <a:lnSpc>
                <a:spcPct val="160000"/>
              </a:lnSpc>
              <a:spcBef>
                <a:spcPts val="0"/>
              </a:spcBef>
              <a:spcAft>
                <a:spcPts val="1200"/>
              </a:spcAft>
              <a:buNone/>
            </a:pPr>
            <a:endParaRPr sz="1700">
              <a:solidFill>
                <a:srgbClr val="464646"/>
              </a:solidFill>
              <a:highlight>
                <a:srgbClr val="FAFAFA"/>
              </a:highlight>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91" name="Google Shape;191;p30">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0"/>
          <p:cNvSpPr txBox="1">
            <a:spLocks noGrp="1"/>
          </p:cNvSpPr>
          <p:nvPr>
            <p:ph type="title" idx="4294967295"/>
          </p:nvPr>
        </p:nvSpPr>
        <p:spPr>
          <a:xfrm>
            <a:off x="0" y="0"/>
            <a:ext cx="5162700" cy="974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Shift in Focus</a:t>
            </a:r>
            <a:b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br>
            <a:endParaRPr kumimoji="0" lang="en-US" sz="33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sp>
        <p:nvSpPr>
          <p:cNvPr id="190" name="Google Shape;190;p30"/>
          <p:cNvSpPr txBox="1"/>
          <p:nvPr/>
        </p:nvSpPr>
        <p:spPr>
          <a:xfrm>
            <a:off x="628650" y="1619875"/>
            <a:ext cx="7952100" cy="41652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0"/>
              </a:spcBef>
              <a:spcAft>
                <a:spcPts val="0"/>
              </a:spcAft>
              <a:buClr>
                <a:srgbClr val="002060"/>
              </a:buClr>
              <a:buSzPts val="2600"/>
              <a:buFont typeface="Calibri"/>
              <a:buChar char="●"/>
            </a:pPr>
            <a:r>
              <a:rPr lang="en" sz="2600">
                <a:solidFill>
                  <a:srgbClr val="002060"/>
                </a:solidFill>
                <a:latin typeface="Calibri"/>
                <a:ea typeface="Calibri"/>
                <a:cs typeface="Calibri"/>
                <a:sym typeface="Calibri"/>
              </a:rPr>
              <a:t>Increased emphasis on design and design thinking.</a:t>
            </a:r>
            <a:endParaRPr sz="2600">
              <a:solidFill>
                <a:srgbClr val="002060"/>
              </a:solidFill>
              <a:latin typeface="Calibri"/>
              <a:ea typeface="Calibri"/>
              <a:cs typeface="Calibri"/>
              <a:sym typeface="Calibri"/>
            </a:endParaRPr>
          </a:p>
          <a:p>
            <a:pPr marL="457200" lvl="0" indent="0" algn="l" rtl="0">
              <a:lnSpc>
                <a:spcPct val="100000"/>
              </a:lnSpc>
              <a:spcBef>
                <a:spcPts val="0"/>
              </a:spcBef>
              <a:spcAft>
                <a:spcPts val="0"/>
              </a:spcAft>
              <a:buNone/>
            </a:pPr>
            <a:endParaRPr sz="2600">
              <a:solidFill>
                <a:srgbClr val="002060"/>
              </a:solidFill>
              <a:latin typeface="Calibri"/>
              <a:ea typeface="Calibri"/>
              <a:cs typeface="Calibri"/>
              <a:sym typeface="Calibri"/>
            </a:endParaRPr>
          </a:p>
          <a:p>
            <a:pPr marL="457200" lvl="0" indent="-393700" algn="l" rtl="0">
              <a:spcBef>
                <a:spcPts val="0"/>
              </a:spcBef>
              <a:spcAft>
                <a:spcPts val="0"/>
              </a:spcAft>
              <a:buClr>
                <a:srgbClr val="002060"/>
              </a:buClr>
              <a:buSzPts val="2600"/>
              <a:buFont typeface="Calibri"/>
              <a:buChar char="●"/>
            </a:pPr>
            <a:r>
              <a:rPr lang="en" sz="2600">
                <a:solidFill>
                  <a:srgbClr val="002060"/>
                </a:solidFill>
                <a:latin typeface="Calibri"/>
                <a:ea typeface="Calibri"/>
                <a:cs typeface="Calibri"/>
                <a:sym typeface="Calibri"/>
              </a:rPr>
              <a:t>Students create, utilize, and assess current and emerging technologies by developing and applying the</a:t>
            </a:r>
            <a:r>
              <a:rPr lang="en" sz="2600" b="1">
                <a:solidFill>
                  <a:srgbClr val="FF0000"/>
                </a:solidFill>
                <a:latin typeface="Calibri"/>
                <a:ea typeface="Calibri"/>
                <a:cs typeface="Calibri"/>
                <a:sym typeface="Calibri"/>
              </a:rPr>
              <a:t> Technology &amp; Engineering practices</a:t>
            </a:r>
            <a:r>
              <a:rPr lang="en" sz="2600">
                <a:solidFill>
                  <a:srgbClr val="002060"/>
                </a:solidFill>
                <a:latin typeface="Calibri"/>
                <a:ea typeface="Calibri"/>
                <a:cs typeface="Calibri"/>
                <a:sym typeface="Calibri"/>
              </a:rPr>
              <a:t> and </a:t>
            </a:r>
            <a:r>
              <a:rPr lang="en" sz="2600" b="1">
                <a:solidFill>
                  <a:srgbClr val="0000FF"/>
                </a:solidFill>
                <a:latin typeface="Calibri"/>
                <a:ea typeface="Calibri"/>
                <a:cs typeface="Calibri"/>
                <a:sym typeface="Calibri"/>
              </a:rPr>
              <a:t>disciplinary core ideas</a:t>
            </a:r>
            <a:r>
              <a:rPr lang="en" sz="2600">
                <a:solidFill>
                  <a:srgbClr val="002060"/>
                </a:solidFill>
                <a:latin typeface="Calibri"/>
                <a:ea typeface="Calibri"/>
                <a:cs typeface="Calibri"/>
                <a:sym typeface="Calibri"/>
              </a:rPr>
              <a:t> in a variety of contexts.</a:t>
            </a:r>
            <a:endParaRPr sz="2600">
              <a:solidFill>
                <a:srgbClr val="002060"/>
              </a:solidFill>
              <a:latin typeface="Calibri"/>
              <a:ea typeface="Calibri"/>
              <a:cs typeface="Calibri"/>
              <a:sym typeface="Calibri"/>
            </a:endParaRPr>
          </a:p>
          <a:p>
            <a:pPr marL="457200" lvl="0" indent="0" algn="l" rtl="0">
              <a:spcBef>
                <a:spcPts val="0"/>
              </a:spcBef>
              <a:spcAft>
                <a:spcPts val="0"/>
              </a:spcAft>
              <a:buNone/>
            </a:pPr>
            <a:endParaRPr sz="2600">
              <a:solidFill>
                <a:srgbClr val="002060"/>
              </a:solidFill>
              <a:latin typeface="Calibri"/>
              <a:ea typeface="Calibri"/>
              <a:cs typeface="Calibri"/>
              <a:sym typeface="Calibri"/>
            </a:endParaRPr>
          </a:p>
          <a:p>
            <a:pPr marL="457200" lvl="0" indent="-393700" algn="l" rtl="0">
              <a:lnSpc>
                <a:spcPct val="115000"/>
              </a:lnSpc>
              <a:spcBef>
                <a:spcPts val="0"/>
              </a:spcBef>
              <a:spcAft>
                <a:spcPts val="0"/>
              </a:spcAft>
              <a:buClr>
                <a:srgbClr val="002060"/>
              </a:buClr>
              <a:buSzPts val="2600"/>
              <a:buFont typeface="Calibri"/>
              <a:buChar char="●"/>
            </a:pPr>
            <a:r>
              <a:rPr lang="en" sz="2600">
                <a:solidFill>
                  <a:srgbClr val="002060"/>
                </a:solidFill>
                <a:latin typeface="Calibri"/>
                <a:ea typeface="Calibri"/>
                <a:cs typeface="Calibri"/>
                <a:sym typeface="Calibri"/>
              </a:rPr>
              <a:t>Students practice inquiry, critical thinking, hands-on making and doing, and a focus on learning skills that can be applied throughout their lives, regardless of context.</a:t>
            </a:r>
            <a:endParaRPr sz="2600">
              <a:solidFill>
                <a:srgbClr val="002060"/>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200" name="Google Shape;200;p31">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1"/>
          <p:cNvSpPr txBox="1">
            <a:spLocks noGrp="1"/>
          </p:cNvSpPr>
          <p:nvPr>
            <p:ph type="title" idx="4294967295"/>
          </p:nvPr>
        </p:nvSpPr>
        <p:spPr>
          <a:xfrm>
            <a:off x="0" y="0"/>
            <a:ext cx="5162700" cy="974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Shift in Focus</a:t>
            </a:r>
            <a:b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br>
            <a:endParaRPr kumimoji="0" lang="en-US" sz="33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sp>
        <p:nvSpPr>
          <p:cNvPr id="199" name="Google Shape;199;p31"/>
          <p:cNvSpPr txBox="1"/>
          <p:nvPr/>
        </p:nvSpPr>
        <p:spPr>
          <a:xfrm>
            <a:off x="628650" y="1086475"/>
            <a:ext cx="7952100" cy="5695200"/>
          </a:xfrm>
          <a:prstGeom prst="rect">
            <a:avLst/>
          </a:prstGeom>
          <a:noFill/>
          <a:ln>
            <a:noFill/>
          </a:ln>
        </p:spPr>
        <p:txBody>
          <a:bodyPr spcFirstLastPara="1" wrap="square" lIns="91425" tIns="45700" rIns="91425" bIns="45700" anchor="t" anchorCtr="0">
            <a:noAutofit/>
          </a:bodyPr>
          <a:lstStyle/>
          <a:p>
            <a:pPr marL="457200" lvl="0" indent="-374650" algn="l" rtl="0">
              <a:lnSpc>
                <a:spcPct val="100000"/>
              </a:lnSpc>
              <a:spcBef>
                <a:spcPts val="0"/>
              </a:spcBef>
              <a:spcAft>
                <a:spcPts val="0"/>
              </a:spcAft>
              <a:buClr>
                <a:srgbClr val="002060"/>
              </a:buClr>
              <a:buSzPts val="2300"/>
              <a:buFont typeface="Calibri"/>
              <a:buChar char="●"/>
            </a:pPr>
            <a:r>
              <a:rPr lang="en" sz="2300">
                <a:solidFill>
                  <a:srgbClr val="002060"/>
                </a:solidFill>
                <a:latin typeface="Calibri"/>
                <a:ea typeface="Calibri"/>
                <a:cs typeface="Calibri"/>
                <a:sym typeface="Calibri"/>
              </a:rPr>
              <a:t>Focus on the interactions among technology, engineering, society, the environment, and other content areas.</a:t>
            </a:r>
            <a:endParaRPr sz="2300">
              <a:solidFill>
                <a:srgbClr val="002060"/>
              </a:solidFill>
              <a:latin typeface="Calibri"/>
              <a:ea typeface="Calibri"/>
              <a:cs typeface="Calibri"/>
              <a:sym typeface="Calibri"/>
            </a:endParaRPr>
          </a:p>
          <a:p>
            <a:pPr marL="457200" lvl="0" indent="0" algn="l" rtl="0">
              <a:lnSpc>
                <a:spcPct val="100000"/>
              </a:lnSpc>
              <a:spcBef>
                <a:spcPts val="0"/>
              </a:spcBef>
              <a:spcAft>
                <a:spcPts val="0"/>
              </a:spcAft>
              <a:buNone/>
            </a:pPr>
            <a:endParaRPr sz="2300">
              <a:solidFill>
                <a:srgbClr val="002060"/>
              </a:solidFill>
              <a:latin typeface="Calibri"/>
              <a:ea typeface="Calibri"/>
              <a:cs typeface="Calibri"/>
              <a:sym typeface="Calibri"/>
            </a:endParaRPr>
          </a:p>
          <a:p>
            <a:pPr marL="457200" lvl="0" indent="-374650" algn="l" rtl="0">
              <a:lnSpc>
                <a:spcPct val="100000"/>
              </a:lnSpc>
              <a:spcBef>
                <a:spcPts val="0"/>
              </a:spcBef>
              <a:spcAft>
                <a:spcPts val="0"/>
              </a:spcAft>
              <a:buClr>
                <a:srgbClr val="002060"/>
              </a:buClr>
              <a:buSzPts val="2300"/>
              <a:buFont typeface="Calibri"/>
              <a:buChar char="●"/>
            </a:pPr>
            <a:r>
              <a:rPr lang="en" sz="2300">
                <a:solidFill>
                  <a:srgbClr val="002060"/>
                </a:solidFill>
                <a:latin typeface="Calibri"/>
                <a:ea typeface="Calibri"/>
                <a:cs typeface="Calibri"/>
                <a:sym typeface="Calibri"/>
              </a:rPr>
              <a:t>Technology &amp; Engineering standards are student performance expectations – NOT curriculum.</a:t>
            </a:r>
            <a:endParaRPr sz="2300">
              <a:solidFill>
                <a:srgbClr val="002060"/>
              </a:solidFill>
              <a:latin typeface="Calibri"/>
              <a:ea typeface="Calibri"/>
              <a:cs typeface="Calibri"/>
              <a:sym typeface="Calibri"/>
            </a:endParaRPr>
          </a:p>
          <a:p>
            <a:pPr marL="0" lvl="0" indent="0" algn="l" rtl="0">
              <a:lnSpc>
                <a:spcPct val="100000"/>
              </a:lnSpc>
              <a:spcBef>
                <a:spcPts val="0"/>
              </a:spcBef>
              <a:spcAft>
                <a:spcPts val="0"/>
              </a:spcAft>
              <a:buNone/>
            </a:pPr>
            <a:endParaRPr sz="2300">
              <a:solidFill>
                <a:schemeClr val="dk1"/>
              </a:solidFill>
              <a:latin typeface="Calibri"/>
              <a:ea typeface="Calibri"/>
              <a:cs typeface="Calibri"/>
              <a:sym typeface="Calibri"/>
            </a:endParaRPr>
          </a:p>
          <a:p>
            <a:pPr marL="457200" lvl="0" indent="-374650" algn="l" rtl="0">
              <a:lnSpc>
                <a:spcPct val="100000"/>
              </a:lnSpc>
              <a:spcBef>
                <a:spcPts val="0"/>
              </a:spcBef>
              <a:spcAft>
                <a:spcPts val="0"/>
              </a:spcAft>
              <a:buClr>
                <a:srgbClr val="002060"/>
              </a:buClr>
              <a:buSzPts val="2300"/>
              <a:buFont typeface="Calibri"/>
              <a:buChar char="●"/>
            </a:pPr>
            <a:r>
              <a:rPr lang="en" sz="2300">
                <a:solidFill>
                  <a:srgbClr val="002060"/>
                </a:solidFill>
                <a:latin typeface="Calibri"/>
                <a:ea typeface="Calibri"/>
                <a:cs typeface="Calibri"/>
                <a:sym typeface="Calibri"/>
              </a:rPr>
              <a:t>Technology &amp; Engineering concepts build coherently from K–12.</a:t>
            </a:r>
            <a:endParaRPr sz="2300">
              <a:solidFill>
                <a:srgbClr val="002060"/>
              </a:solidFill>
              <a:latin typeface="Calibri"/>
              <a:ea typeface="Calibri"/>
              <a:cs typeface="Calibri"/>
              <a:sym typeface="Calibri"/>
            </a:endParaRPr>
          </a:p>
          <a:p>
            <a:pPr marL="0" lvl="0" indent="0" algn="l" rtl="0">
              <a:lnSpc>
                <a:spcPct val="100000"/>
              </a:lnSpc>
              <a:spcBef>
                <a:spcPts val="0"/>
              </a:spcBef>
              <a:spcAft>
                <a:spcPts val="0"/>
              </a:spcAft>
              <a:buNone/>
            </a:pPr>
            <a:endParaRPr sz="2300">
              <a:solidFill>
                <a:schemeClr val="dk1"/>
              </a:solidFill>
              <a:latin typeface="Calibri"/>
              <a:ea typeface="Calibri"/>
              <a:cs typeface="Calibri"/>
              <a:sym typeface="Calibri"/>
            </a:endParaRPr>
          </a:p>
          <a:p>
            <a:pPr marL="457200" lvl="0" indent="-374650" algn="l" rtl="0">
              <a:lnSpc>
                <a:spcPct val="100000"/>
              </a:lnSpc>
              <a:spcBef>
                <a:spcPts val="0"/>
              </a:spcBef>
              <a:spcAft>
                <a:spcPts val="0"/>
              </a:spcAft>
              <a:buClr>
                <a:srgbClr val="002060"/>
              </a:buClr>
              <a:buSzPts val="2300"/>
              <a:buFont typeface="Calibri"/>
              <a:buChar char="●"/>
            </a:pPr>
            <a:r>
              <a:rPr lang="en" sz="2300">
                <a:solidFill>
                  <a:srgbClr val="002060"/>
                </a:solidFill>
                <a:latin typeface="Calibri"/>
                <a:ea typeface="Calibri"/>
                <a:cs typeface="Calibri"/>
                <a:sym typeface="Calibri"/>
              </a:rPr>
              <a:t>Focus on a broader understanding of content as well as application of content.</a:t>
            </a:r>
            <a:endParaRPr sz="2300">
              <a:solidFill>
                <a:srgbClr val="002060"/>
              </a:solidFill>
              <a:latin typeface="Calibri"/>
              <a:ea typeface="Calibri"/>
              <a:cs typeface="Calibri"/>
              <a:sym typeface="Calibri"/>
            </a:endParaRPr>
          </a:p>
          <a:p>
            <a:pPr marL="457200" lvl="0" indent="0" algn="l" rtl="0">
              <a:lnSpc>
                <a:spcPct val="100000"/>
              </a:lnSpc>
              <a:spcBef>
                <a:spcPts val="0"/>
              </a:spcBef>
              <a:spcAft>
                <a:spcPts val="0"/>
              </a:spcAft>
              <a:buNone/>
            </a:pPr>
            <a:endParaRPr sz="2300">
              <a:solidFill>
                <a:srgbClr val="002060"/>
              </a:solidFill>
              <a:latin typeface="Calibri"/>
              <a:ea typeface="Calibri"/>
              <a:cs typeface="Calibri"/>
              <a:sym typeface="Calibri"/>
            </a:endParaRPr>
          </a:p>
          <a:p>
            <a:pPr marL="457200" lvl="0" indent="-374650" algn="l" rtl="0">
              <a:lnSpc>
                <a:spcPct val="100000"/>
              </a:lnSpc>
              <a:spcBef>
                <a:spcPts val="0"/>
              </a:spcBef>
              <a:spcAft>
                <a:spcPts val="0"/>
              </a:spcAft>
              <a:buClr>
                <a:srgbClr val="002060"/>
              </a:buClr>
              <a:buSzPts val="2300"/>
              <a:buFont typeface="Calibri"/>
              <a:buChar char="●"/>
            </a:pPr>
            <a:r>
              <a:rPr lang="en" sz="2300">
                <a:solidFill>
                  <a:srgbClr val="002060"/>
                </a:solidFill>
                <a:latin typeface="Calibri"/>
                <a:ea typeface="Calibri"/>
                <a:cs typeface="Calibri"/>
                <a:sym typeface="Calibri"/>
              </a:rPr>
              <a:t>Science, Technology &amp; Engineering, and Environment Literacy &amp; Sustainability are integrated.</a:t>
            </a:r>
            <a:endParaRPr sz="2300">
              <a:solidFill>
                <a:srgbClr val="002060"/>
              </a:solidFill>
              <a:latin typeface="Calibri"/>
              <a:ea typeface="Calibri"/>
              <a:cs typeface="Calibri"/>
              <a:sym typeface="Calibri"/>
            </a:endParaRPr>
          </a:p>
          <a:p>
            <a:pPr marL="0" lvl="0" indent="0" algn="l" rtl="0">
              <a:lnSpc>
                <a:spcPct val="100000"/>
              </a:lnSpc>
              <a:spcBef>
                <a:spcPts val="0"/>
              </a:spcBef>
              <a:spcAft>
                <a:spcPts val="0"/>
              </a:spcAft>
              <a:buNone/>
            </a:pPr>
            <a:endParaRPr sz="2300">
              <a:solidFill>
                <a:srgbClr val="002060"/>
              </a:solidFill>
              <a:latin typeface="Calibri"/>
              <a:ea typeface="Calibri"/>
              <a:cs typeface="Calibri"/>
              <a:sym typeface="Calibri"/>
            </a:endParaRPr>
          </a:p>
          <a:p>
            <a:pPr marL="457200" lvl="0" indent="-374650" algn="l" rtl="0">
              <a:lnSpc>
                <a:spcPct val="100000"/>
              </a:lnSpc>
              <a:spcBef>
                <a:spcPts val="0"/>
              </a:spcBef>
              <a:spcAft>
                <a:spcPts val="0"/>
              </a:spcAft>
              <a:buClr>
                <a:srgbClr val="002060"/>
              </a:buClr>
              <a:buSzPts val="2300"/>
              <a:buFont typeface="Calibri"/>
              <a:buChar char="●"/>
            </a:pPr>
            <a:r>
              <a:rPr lang="en" sz="2300">
                <a:solidFill>
                  <a:srgbClr val="002060"/>
                </a:solidFill>
                <a:latin typeface="Calibri"/>
                <a:ea typeface="Calibri"/>
                <a:cs typeface="Calibri"/>
                <a:sym typeface="Calibri"/>
              </a:rPr>
              <a:t>Prepare students for college, career, and citizenship.</a:t>
            </a:r>
            <a:endParaRPr sz="2300">
              <a:solidFill>
                <a:srgbClr val="002060"/>
              </a:solidFill>
              <a:latin typeface="Calibri"/>
              <a:ea typeface="Calibri"/>
              <a:cs typeface="Calibri"/>
              <a:sym typeface="Calibri"/>
            </a:endParaRPr>
          </a:p>
          <a:p>
            <a:pPr marL="457200" lvl="0" indent="0" algn="l" rtl="0">
              <a:lnSpc>
                <a:spcPct val="100000"/>
              </a:lnSpc>
              <a:spcBef>
                <a:spcPts val="0"/>
              </a:spcBef>
              <a:spcAft>
                <a:spcPts val="0"/>
              </a:spcAft>
              <a:buNone/>
            </a:pPr>
            <a:endParaRPr sz="2400">
              <a:solidFill>
                <a:srgbClr val="002060"/>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209" name="Google Shape;209;p32">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2">
            <a:extLst>
              <a:ext uri="{C183D7F6-B498-43B3-948B-1728B52AA6E4}">
                <adec:decorative xmlns:adec="http://schemas.microsoft.com/office/drawing/2017/decorative" val="1"/>
              </a:ext>
            </a:extLst>
          </p:cNvPr>
          <p:cNvSpPr txBox="1"/>
          <p:nvPr/>
        </p:nvSpPr>
        <p:spPr>
          <a:xfrm>
            <a:off x="0" y="0"/>
            <a:ext cx="5162700" cy="9744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None/>
            </a:pPr>
            <a:br>
              <a:rPr lang="en" sz="3600" b="1">
                <a:solidFill>
                  <a:schemeClr val="lt1"/>
                </a:solidFill>
                <a:latin typeface="Calibri"/>
                <a:ea typeface="Calibri"/>
                <a:cs typeface="Calibri"/>
                <a:sym typeface="Calibri"/>
              </a:rPr>
            </a:br>
            <a:endParaRPr sz="3300">
              <a:solidFill>
                <a:schemeClr val="lt1"/>
              </a:solidFill>
              <a:latin typeface="Calibri"/>
              <a:ea typeface="Calibri"/>
              <a:cs typeface="Calibri"/>
              <a:sym typeface="Calibri"/>
            </a:endParaRPr>
          </a:p>
        </p:txBody>
      </p:sp>
      <p:sp>
        <p:nvSpPr>
          <p:cNvPr id="211" name="Google Shape;211;p32"/>
          <p:cNvSpPr txBox="1">
            <a:spLocks noGrp="1"/>
          </p:cNvSpPr>
          <p:nvPr>
            <p:ph type="title" idx="4294967295"/>
          </p:nvPr>
        </p:nvSpPr>
        <p:spPr>
          <a:xfrm>
            <a:off x="0" y="1"/>
            <a:ext cx="51627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Standard Design and Architecture</a:t>
            </a:r>
            <a:b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br>
            <a:endParaRPr kumimoji="0" lang="en-US" sz="33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sp>
        <p:nvSpPr>
          <p:cNvPr id="207" name="Google Shape;207;p32"/>
          <p:cNvSpPr txBox="1"/>
          <p:nvPr/>
        </p:nvSpPr>
        <p:spPr>
          <a:xfrm>
            <a:off x="595950" y="1690825"/>
            <a:ext cx="7952100" cy="426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2400" b="1">
                <a:latin typeface="Calibri"/>
                <a:ea typeface="Calibri"/>
                <a:cs typeface="Calibri"/>
                <a:sym typeface="Calibri"/>
              </a:rPr>
              <a:t>Technology &amp; Engineering</a:t>
            </a:r>
            <a:r>
              <a:rPr lang="en" sz="2400">
                <a:latin typeface="Calibri"/>
                <a:ea typeface="Calibri"/>
                <a:cs typeface="Calibri"/>
                <a:sym typeface="Calibri"/>
              </a:rPr>
              <a:t> </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 sz="2400">
                <a:latin typeface="Calibri"/>
                <a:ea typeface="Calibri"/>
                <a:cs typeface="Calibri"/>
                <a:sym typeface="Calibri"/>
              </a:rPr>
              <a:t>The standards are written as grade-banded performance expectations built around </a:t>
            </a:r>
            <a:r>
              <a:rPr lang="en" sz="2400">
                <a:solidFill>
                  <a:srgbClr val="0000FF"/>
                </a:solidFill>
                <a:latin typeface="Calibri"/>
                <a:ea typeface="Calibri"/>
                <a:cs typeface="Calibri"/>
                <a:sym typeface="Calibri"/>
              </a:rPr>
              <a:t>Technology &amp; Engineering strands</a:t>
            </a:r>
            <a:r>
              <a:rPr lang="en" sz="2400">
                <a:latin typeface="Calibri"/>
                <a:ea typeface="Calibri"/>
                <a:cs typeface="Calibri"/>
                <a:sym typeface="Calibri"/>
              </a:rPr>
              <a:t>, </a:t>
            </a:r>
            <a:r>
              <a:rPr lang="en" sz="2400">
                <a:solidFill>
                  <a:srgbClr val="0000FF"/>
                </a:solidFill>
                <a:latin typeface="Calibri"/>
                <a:ea typeface="Calibri"/>
                <a:cs typeface="Calibri"/>
                <a:sym typeface="Calibri"/>
              </a:rPr>
              <a:t>practices</a:t>
            </a:r>
            <a:r>
              <a:rPr lang="en" sz="2400">
                <a:latin typeface="Calibri"/>
                <a:ea typeface="Calibri"/>
                <a:cs typeface="Calibri"/>
                <a:sym typeface="Calibri"/>
              </a:rPr>
              <a:t>, and </a:t>
            </a:r>
            <a:r>
              <a:rPr lang="en" sz="2400">
                <a:solidFill>
                  <a:srgbClr val="0000FF"/>
                </a:solidFill>
                <a:latin typeface="Calibri"/>
                <a:ea typeface="Calibri"/>
                <a:cs typeface="Calibri"/>
                <a:sym typeface="Calibri"/>
              </a:rPr>
              <a:t>contexts</a:t>
            </a:r>
            <a:r>
              <a:rPr lang="en" sz="2400">
                <a:latin typeface="Calibri"/>
                <a:ea typeface="Calibri"/>
                <a:cs typeface="Calibri"/>
                <a:sym typeface="Calibri"/>
              </a:rPr>
              <a:t> and integrated into a set of specific standards. These components are elaborated upon in Foundation Boxes (hyperlinked for each standard) providing support for design of curriculum and instruction. </a:t>
            </a:r>
            <a:endParaRPr sz="24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lnSpc>
                <a:spcPct val="160000"/>
              </a:lnSpc>
              <a:spcBef>
                <a:spcPts val="0"/>
              </a:spcBef>
              <a:spcAft>
                <a:spcPts val="1200"/>
              </a:spcAft>
              <a:buNone/>
            </a:pPr>
            <a:endParaRPr sz="1700">
              <a:solidFill>
                <a:srgbClr val="464646"/>
              </a:solidFill>
              <a:highlight>
                <a:srgbClr val="FAFAFA"/>
              </a:highlight>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220" name="Google Shape;220;p33">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3">
            <a:extLst>
              <a:ext uri="{C183D7F6-B498-43B3-948B-1728B52AA6E4}">
                <adec:decorative xmlns:adec="http://schemas.microsoft.com/office/drawing/2017/decorative" val="1"/>
              </a:ext>
            </a:extLst>
          </p:cNvPr>
          <p:cNvSpPr txBox="1"/>
          <p:nvPr/>
        </p:nvSpPr>
        <p:spPr>
          <a:xfrm>
            <a:off x="0" y="0"/>
            <a:ext cx="6458100" cy="9744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None/>
            </a:pPr>
            <a:br>
              <a:rPr lang="en" sz="3600" b="1">
                <a:solidFill>
                  <a:schemeClr val="lt1"/>
                </a:solidFill>
                <a:latin typeface="Calibri"/>
                <a:ea typeface="Calibri"/>
                <a:cs typeface="Calibri"/>
                <a:sym typeface="Calibri"/>
              </a:rPr>
            </a:br>
            <a:endParaRPr sz="3300">
              <a:solidFill>
                <a:schemeClr val="lt1"/>
              </a:solidFill>
              <a:latin typeface="Calibri"/>
              <a:ea typeface="Calibri"/>
              <a:cs typeface="Calibri"/>
              <a:sym typeface="Calibri"/>
            </a:endParaRPr>
          </a:p>
        </p:txBody>
      </p:sp>
      <p:sp>
        <p:nvSpPr>
          <p:cNvPr id="222" name="Google Shape;222;p33"/>
          <p:cNvSpPr txBox="1">
            <a:spLocks noGrp="1"/>
          </p:cNvSpPr>
          <p:nvPr>
            <p:ph type="title" idx="4294967295"/>
          </p:nvPr>
        </p:nvSpPr>
        <p:spPr>
          <a:xfrm>
            <a:off x="0" y="-175649"/>
            <a:ext cx="51627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Technology &amp; Engineering Standard Organization</a:t>
            </a:r>
            <a:endParaRPr kumimoji="0" lang="en-US" sz="3000" b="0" i="0" u="none" strike="noStrike" kern="0" cap="none" spc="0" normalizeH="0" baseline="0" noProof="0" dirty="0">
              <a:ln>
                <a:noFill/>
              </a:ln>
              <a:solidFill>
                <a:schemeClr val="lt1"/>
              </a:solidFill>
              <a:effectLst/>
              <a:uLnTx/>
              <a:uFillTx/>
              <a:latin typeface="Arial"/>
              <a:ea typeface="Arial"/>
              <a:cs typeface="Arial"/>
              <a:sym typeface="Arial"/>
            </a:endParaRPr>
          </a:p>
        </p:txBody>
      </p:sp>
      <p:pic>
        <p:nvPicPr>
          <p:cNvPr id="218" name="Google Shape;218;p33" descr="Image of technology &amp; engineering standards organization chart"/>
          <p:cNvPicPr preferRelativeResize="0"/>
          <p:nvPr/>
        </p:nvPicPr>
        <p:blipFill>
          <a:blip r:embed="rId3">
            <a:alphaModFix/>
          </a:blip>
          <a:stretch>
            <a:fillRect/>
          </a:stretch>
        </p:blipFill>
        <p:spPr>
          <a:xfrm>
            <a:off x="685799" y="996500"/>
            <a:ext cx="7772401" cy="60138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34">
            <a:extLst>
              <a:ext uri="{C183D7F6-B498-43B3-948B-1728B52AA6E4}">
                <adec:decorative xmlns:adec="http://schemas.microsoft.com/office/drawing/2017/decorative" val="1"/>
              </a:ext>
            </a:extLst>
          </p:cNvPr>
          <p:cNvSpPr txBox="1"/>
          <p:nvPr/>
        </p:nvSpPr>
        <p:spPr>
          <a:xfrm>
            <a:off x="628650" y="365126"/>
            <a:ext cx="5162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br>
              <a:rPr lang="en" sz="3600" b="1">
                <a:solidFill>
                  <a:srgbClr val="000000"/>
                </a:solidFill>
                <a:latin typeface="Calibri"/>
                <a:ea typeface="Calibri"/>
                <a:cs typeface="Calibri"/>
                <a:sym typeface="Calibri"/>
              </a:rPr>
            </a:br>
            <a:endParaRPr sz="3300">
              <a:solidFill>
                <a:srgbClr val="000000"/>
              </a:solidFill>
              <a:latin typeface="Calibri"/>
              <a:ea typeface="Calibri"/>
              <a:cs typeface="Calibri"/>
              <a:sym typeface="Calibri"/>
            </a:endParaRPr>
          </a:p>
        </p:txBody>
      </p:sp>
      <p:sp>
        <p:nvSpPr>
          <p:cNvPr id="230" name="Google Shape;230;p34">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4">
            <a:extLst>
              <a:ext uri="{C183D7F6-B498-43B3-948B-1728B52AA6E4}">
                <adec:decorative xmlns:adec="http://schemas.microsoft.com/office/drawing/2017/decorative" val="1"/>
              </a:ext>
            </a:extLst>
          </p:cNvPr>
          <p:cNvSpPr txBox="1"/>
          <p:nvPr/>
        </p:nvSpPr>
        <p:spPr>
          <a:xfrm>
            <a:off x="0" y="0"/>
            <a:ext cx="5162700" cy="9744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None/>
            </a:pPr>
            <a:br>
              <a:rPr lang="en" sz="3600" b="1">
                <a:solidFill>
                  <a:schemeClr val="lt1"/>
                </a:solidFill>
                <a:latin typeface="Calibri"/>
                <a:ea typeface="Calibri"/>
                <a:cs typeface="Calibri"/>
                <a:sym typeface="Calibri"/>
              </a:rPr>
            </a:br>
            <a:endParaRPr sz="3300">
              <a:solidFill>
                <a:schemeClr val="lt1"/>
              </a:solidFill>
              <a:latin typeface="Calibri"/>
              <a:ea typeface="Calibri"/>
              <a:cs typeface="Calibri"/>
              <a:sym typeface="Calibri"/>
            </a:endParaRPr>
          </a:p>
        </p:txBody>
      </p:sp>
      <p:sp>
        <p:nvSpPr>
          <p:cNvPr id="232" name="Google Shape;232;p34">
            <a:extLst>
              <a:ext uri="{C183D7F6-B498-43B3-948B-1728B52AA6E4}">
                <adec:decorative xmlns:adec="http://schemas.microsoft.com/office/drawing/2017/decorative" val="1"/>
              </a:ext>
            </a:extLst>
          </p:cNvPr>
          <p:cNvSpPr txBox="1"/>
          <p:nvPr/>
        </p:nvSpPr>
        <p:spPr>
          <a:xfrm>
            <a:off x="0" y="1"/>
            <a:ext cx="5162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br>
              <a:rPr lang="en" sz="3600" b="1">
                <a:solidFill>
                  <a:schemeClr val="lt1"/>
                </a:solidFill>
                <a:latin typeface="Calibri"/>
                <a:ea typeface="Calibri"/>
                <a:cs typeface="Calibri"/>
                <a:sym typeface="Calibri"/>
              </a:rPr>
            </a:br>
            <a:endParaRPr sz="3300">
              <a:solidFill>
                <a:schemeClr val="lt1"/>
              </a:solidFill>
              <a:latin typeface="Calibri"/>
              <a:ea typeface="Calibri"/>
              <a:cs typeface="Calibri"/>
              <a:sym typeface="Calibri"/>
            </a:endParaRPr>
          </a:p>
        </p:txBody>
      </p:sp>
      <p:sp>
        <p:nvSpPr>
          <p:cNvPr id="233" name="Google Shape;233;p34"/>
          <p:cNvSpPr>
            <a:spLocks noGrp="1"/>
          </p:cNvSpPr>
          <p:nvPr>
            <p:ph type="title" idx="4294967295"/>
          </p:nvPr>
        </p:nvSpPr>
        <p:spPr>
          <a:xfrm>
            <a:off x="7" y="-11"/>
            <a:ext cx="5540400" cy="584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Technology &amp; Engineering Strands</a:t>
            </a:r>
            <a:endParaRPr kumimoji="0" lang="en-US" sz="1200" b="0"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228" name="Google Shape;228;p34"/>
          <p:cNvSpPr txBox="1"/>
          <p:nvPr/>
        </p:nvSpPr>
        <p:spPr>
          <a:xfrm>
            <a:off x="260025" y="914400"/>
            <a:ext cx="3983400" cy="594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Calibri"/>
                <a:ea typeface="Calibri"/>
                <a:cs typeface="Calibri"/>
                <a:sym typeface="Calibri"/>
              </a:rPr>
              <a:t>1. Nature and Characteristics of Technology &amp; Engineering </a:t>
            </a:r>
            <a:endParaRPr sz="1700">
              <a:latin typeface="Calibri"/>
              <a:ea typeface="Calibri"/>
              <a:cs typeface="Calibri"/>
              <a:sym typeface="Calibri"/>
            </a:endParaRPr>
          </a:p>
          <a:p>
            <a:pPr marL="0" lvl="0" indent="0" algn="l" rtl="0">
              <a:spcBef>
                <a:spcPts val="0"/>
              </a:spcBef>
              <a:spcAft>
                <a:spcPts val="0"/>
              </a:spcAft>
              <a:buNone/>
            </a:pPr>
            <a:endParaRPr sz="1700">
              <a:latin typeface="Calibri"/>
              <a:ea typeface="Calibri"/>
              <a:cs typeface="Calibri"/>
              <a:sym typeface="Calibri"/>
            </a:endParaRPr>
          </a:p>
          <a:p>
            <a:pPr marL="0" lvl="0" indent="0" algn="l" rtl="0">
              <a:spcBef>
                <a:spcPts val="0"/>
              </a:spcBef>
              <a:spcAft>
                <a:spcPts val="0"/>
              </a:spcAft>
              <a:buNone/>
            </a:pPr>
            <a:r>
              <a:rPr lang="en" sz="1700">
                <a:latin typeface="Calibri"/>
                <a:ea typeface="Calibri"/>
                <a:cs typeface="Calibri"/>
                <a:sym typeface="Calibri"/>
              </a:rPr>
              <a:t>2. Core Concepts of Technology &amp; Engineering </a:t>
            </a:r>
            <a:endParaRPr sz="1700">
              <a:latin typeface="Calibri"/>
              <a:ea typeface="Calibri"/>
              <a:cs typeface="Calibri"/>
              <a:sym typeface="Calibri"/>
            </a:endParaRPr>
          </a:p>
          <a:p>
            <a:pPr marL="0" lvl="0" indent="0" algn="l" rtl="0">
              <a:spcBef>
                <a:spcPts val="0"/>
              </a:spcBef>
              <a:spcAft>
                <a:spcPts val="0"/>
              </a:spcAft>
              <a:buNone/>
            </a:pPr>
            <a:endParaRPr sz="1700">
              <a:latin typeface="Calibri"/>
              <a:ea typeface="Calibri"/>
              <a:cs typeface="Calibri"/>
              <a:sym typeface="Calibri"/>
            </a:endParaRPr>
          </a:p>
          <a:p>
            <a:pPr marL="0" lvl="0" indent="0" algn="l" rtl="0">
              <a:spcBef>
                <a:spcPts val="0"/>
              </a:spcBef>
              <a:spcAft>
                <a:spcPts val="0"/>
              </a:spcAft>
              <a:buNone/>
            </a:pPr>
            <a:r>
              <a:rPr lang="en" sz="1700">
                <a:latin typeface="Calibri"/>
                <a:ea typeface="Calibri"/>
                <a:cs typeface="Calibri"/>
                <a:sym typeface="Calibri"/>
              </a:rPr>
              <a:t>3. Integration of Knowledge, Technologies, and Practices </a:t>
            </a:r>
            <a:endParaRPr sz="1700">
              <a:latin typeface="Calibri"/>
              <a:ea typeface="Calibri"/>
              <a:cs typeface="Calibri"/>
              <a:sym typeface="Calibri"/>
            </a:endParaRPr>
          </a:p>
          <a:p>
            <a:pPr marL="0" lvl="0" indent="0" algn="l" rtl="0">
              <a:spcBef>
                <a:spcPts val="0"/>
              </a:spcBef>
              <a:spcAft>
                <a:spcPts val="0"/>
              </a:spcAft>
              <a:buNone/>
            </a:pPr>
            <a:endParaRPr sz="1700">
              <a:latin typeface="Calibri"/>
              <a:ea typeface="Calibri"/>
              <a:cs typeface="Calibri"/>
              <a:sym typeface="Calibri"/>
            </a:endParaRPr>
          </a:p>
          <a:p>
            <a:pPr marL="0" lvl="0" indent="0" algn="l" rtl="0">
              <a:spcBef>
                <a:spcPts val="0"/>
              </a:spcBef>
              <a:spcAft>
                <a:spcPts val="0"/>
              </a:spcAft>
              <a:buNone/>
            </a:pPr>
            <a:r>
              <a:rPr lang="en" sz="1700">
                <a:latin typeface="Calibri"/>
                <a:ea typeface="Calibri"/>
                <a:cs typeface="Calibri"/>
                <a:sym typeface="Calibri"/>
              </a:rPr>
              <a:t>4. Impacts of Technology </a:t>
            </a:r>
            <a:endParaRPr sz="1700">
              <a:latin typeface="Calibri"/>
              <a:ea typeface="Calibri"/>
              <a:cs typeface="Calibri"/>
              <a:sym typeface="Calibri"/>
            </a:endParaRPr>
          </a:p>
          <a:p>
            <a:pPr marL="0" lvl="0" indent="0" algn="l" rtl="0">
              <a:spcBef>
                <a:spcPts val="0"/>
              </a:spcBef>
              <a:spcAft>
                <a:spcPts val="0"/>
              </a:spcAft>
              <a:buNone/>
            </a:pPr>
            <a:endParaRPr sz="1700">
              <a:latin typeface="Calibri"/>
              <a:ea typeface="Calibri"/>
              <a:cs typeface="Calibri"/>
              <a:sym typeface="Calibri"/>
            </a:endParaRPr>
          </a:p>
          <a:p>
            <a:pPr marL="0" lvl="0" indent="0" algn="l" rtl="0">
              <a:spcBef>
                <a:spcPts val="0"/>
              </a:spcBef>
              <a:spcAft>
                <a:spcPts val="0"/>
              </a:spcAft>
              <a:buNone/>
            </a:pPr>
            <a:r>
              <a:rPr lang="en" sz="1700">
                <a:latin typeface="Calibri"/>
                <a:ea typeface="Calibri"/>
                <a:cs typeface="Calibri"/>
                <a:sym typeface="Calibri"/>
              </a:rPr>
              <a:t>5. Influence of Society on Technological Development</a:t>
            </a:r>
            <a:endParaRPr sz="1700">
              <a:latin typeface="Calibri"/>
              <a:ea typeface="Calibri"/>
              <a:cs typeface="Calibri"/>
              <a:sym typeface="Calibri"/>
            </a:endParaRPr>
          </a:p>
          <a:p>
            <a:pPr marL="0" lvl="0" indent="0" algn="l" rtl="0">
              <a:spcBef>
                <a:spcPts val="0"/>
              </a:spcBef>
              <a:spcAft>
                <a:spcPts val="0"/>
              </a:spcAft>
              <a:buNone/>
            </a:pPr>
            <a:r>
              <a:rPr lang="en" sz="1700">
                <a:latin typeface="Calibri"/>
                <a:ea typeface="Calibri"/>
                <a:cs typeface="Calibri"/>
                <a:sym typeface="Calibri"/>
              </a:rPr>
              <a:t> </a:t>
            </a:r>
            <a:endParaRPr sz="1700">
              <a:latin typeface="Calibri"/>
              <a:ea typeface="Calibri"/>
              <a:cs typeface="Calibri"/>
              <a:sym typeface="Calibri"/>
            </a:endParaRPr>
          </a:p>
          <a:p>
            <a:pPr marL="0" lvl="0" indent="0" algn="l" rtl="0">
              <a:spcBef>
                <a:spcPts val="0"/>
              </a:spcBef>
              <a:spcAft>
                <a:spcPts val="0"/>
              </a:spcAft>
              <a:buNone/>
            </a:pPr>
            <a:r>
              <a:rPr lang="en" sz="1700">
                <a:latin typeface="Calibri"/>
                <a:ea typeface="Calibri"/>
                <a:cs typeface="Calibri"/>
                <a:sym typeface="Calibri"/>
              </a:rPr>
              <a:t>6. History of Technology </a:t>
            </a:r>
            <a:endParaRPr sz="1700">
              <a:latin typeface="Calibri"/>
              <a:ea typeface="Calibri"/>
              <a:cs typeface="Calibri"/>
              <a:sym typeface="Calibri"/>
            </a:endParaRPr>
          </a:p>
          <a:p>
            <a:pPr marL="0" lvl="0" indent="0" algn="l" rtl="0">
              <a:spcBef>
                <a:spcPts val="0"/>
              </a:spcBef>
              <a:spcAft>
                <a:spcPts val="0"/>
              </a:spcAft>
              <a:buNone/>
            </a:pPr>
            <a:endParaRPr sz="1700">
              <a:latin typeface="Calibri"/>
              <a:ea typeface="Calibri"/>
              <a:cs typeface="Calibri"/>
              <a:sym typeface="Calibri"/>
            </a:endParaRPr>
          </a:p>
          <a:p>
            <a:pPr marL="0" lvl="0" indent="0" algn="l" rtl="0">
              <a:spcBef>
                <a:spcPts val="0"/>
              </a:spcBef>
              <a:spcAft>
                <a:spcPts val="0"/>
              </a:spcAft>
              <a:buNone/>
            </a:pPr>
            <a:r>
              <a:rPr lang="en" sz="1700">
                <a:latin typeface="Calibri"/>
                <a:ea typeface="Calibri"/>
                <a:cs typeface="Calibri"/>
                <a:sym typeface="Calibri"/>
              </a:rPr>
              <a:t>7. Design Thinking in Technology &amp; Engineering Education </a:t>
            </a:r>
            <a:endParaRPr sz="1700">
              <a:latin typeface="Calibri"/>
              <a:ea typeface="Calibri"/>
              <a:cs typeface="Calibri"/>
              <a:sym typeface="Calibri"/>
            </a:endParaRPr>
          </a:p>
          <a:p>
            <a:pPr marL="0" lvl="0" indent="0" algn="l" rtl="0">
              <a:spcBef>
                <a:spcPts val="0"/>
              </a:spcBef>
              <a:spcAft>
                <a:spcPts val="0"/>
              </a:spcAft>
              <a:buNone/>
            </a:pPr>
            <a:endParaRPr sz="1700">
              <a:latin typeface="Calibri"/>
              <a:ea typeface="Calibri"/>
              <a:cs typeface="Calibri"/>
              <a:sym typeface="Calibri"/>
            </a:endParaRPr>
          </a:p>
          <a:p>
            <a:pPr marL="0" lvl="0" indent="0" algn="l" rtl="0">
              <a:spcBef>
                <a:spcPts val="0"/>
              </a:spcBef>
              <a:spcAft>
                <a:spcPts val="0"/>
              </a:spcAft>
              <a:buNone/>
            </a:pPr>
            <a:r>
              <a:rPr lang="en" sz="1700">
                <a:latin typeface="Calibri"/>
                <a:ea typeface="Calibri"/>
                <a:cs typeface="Calibri"/>
                <a:sym typeface="Calibri"/>
              </a:rPr>
              <a:t>8. Applying, Maintaining, Assessing, and Evaluating Technological Products and Systems</a:t>
            </a:r>
            <a:endParaRPr sz="1700">
              <a:latin typeface="Calibri"/>
              <a:ea typeface="Calibri"/>
              <a:cs typeface="Calibri"/>
              <a:sym typeface="Calibri"/>
            </a:endParaRPr>
          </a:p>
        </p:txBody>
      </p:sp>
      <p:pic>
        <p:nvPicPr>
          <p:cNvPr id="227" name="Google Shape;227;p34" descr="Image of Technology and Engineering Strands"/>
          <p:cNvPicPr preferRelativeResize="0"/>
          <p:nvPr/>
        </p:nvPicPr>
        <p:blipFill>
          <a:blip r:embed="rId3">
            <a:alphaModFix/>
          </a:blip>
          <a:stretch>
            <a:fillRect/>
          </a:stretch>
        </p:blipFill>
        <p:spPr>
          <a:xfrm>
            <a:off x="197175" y="-869950"/>
            <a:ext cx="12838026" cy="9923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5" descr="Image of technology and engineering standards strands"/>
          <p:cNvPicPr preferRelativeResize="0"/>
          <p:nvPr/>
        </p:nvPicPr>
        <p:blipFill>
          <a:blip r:embed="rId3">
            <a:alphaModFix/>
          </a:blip>
          <a:stretch>
            <a:fillRect/>
          </a:stretch>
        </p:blipFill>
        <p:spPr>
          <a:xfrm>
            <a:off x="-260025" y="-869950"/>
            <a:ext cx="12838026" cy="9923150"/>
          </a:xfrm>
          <a:prstGeom prst="rect">
            <a:avLst/>
          </a:prstGeom>
          <a:noFill/>
          <a:ln>
            <a:noFill/>
          </a:ln>
        </p:spPr>
      </p:pic>
      <p:sp>
        <p:nvSpPr>
          <p:cNvPr id="239" name="Google Shape;239;p35"/>
          <p:cNvSpPr/>
          <p:nvPr/>
        </p:nvSpPr>
        <p:spPr>
          <a:xfrm>
            <a:off x="492432" y="253214"/>
            <a:ext cx="55404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600" b="1" i="1">
                <a:latin typeface="Calibri"/>
                <a:ea typeface="Calibri"/>
                <a:cs typeface="Calibri"/>
                <a:sym typeface="Calibri"/>
              </a:rPr>
              <a:t>PSTE</a:t>
            </a:r>
            <a:r>
              <a:rPr lang="en" sz="3600" b="1" i="1">
                <a:solidFill>
                  <a:srgbClr val="000000"/>
                </a:solidFill>
                <a:latin typeface="Calibri"/>
                <a:ea typeface="Calibri"/>
                <a:cs typeface="Calibri"/>
                <a:sym typeface="Calibri"/>
              </a:rPr>
              <a:t> </a:t>
            </a:r>
            <a:r>
              <a:rPr lang="en" sz="3600" b="1">
                <a:latin typeface="Calibri"/>
                <a:ea typeface="Calibri"/>
                <a:cs typeface="Calibri"/>
                <a:sym typeface="Calibri"/>
              </a:rPr>
              <a:t>Strands</a:t>
            </a:r>
            <a:endParaRPr sz="1800"/>
          </a:p>
        </p:txBody>
      </p:sp>
      <p:sp>
        <p:nvSpPr>
          <p:cNvPr id="240" name="Google Shape;240;p35"/>
          <p:cNvSpPr txBox="1"/>
          <p:nvPr/>
        </p:nvSpPr>
        <p:spPr>
          <a:xfrm>
            <a:off x="492425" y="1135500"/>
            <a:ext cx="3379500" cy="53874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Clr>
                <a:schemeClr val="dk1"/>
              </a:buClr>
              <a:buSzPts val="2600"/>
              <a:buFont typeface="Calibri"/>
              <a:buAutoNum type="arabicPeriod"/>
            </a:pPr>
            <a:r>
              <a:rPr lang="en" sz="2600">
                <a:solidFill>
                  <a:schemeClr val="dk1"/>
                </a:solidFill>
                <a:latin typeface="Calibri"/>
                <a:ea typeface="Calibri"/>
                <a:cs typeface="Calibri"/>
                <a:sym typeface="Calibri"/>
              </a:rPr>
              <a:t>What all students should know and understand…</a:t>
            </a:r>
            <a:endParaRPr sz="2600">
              <a:solidFill>
                <a:schemeClr val="dk1"/>
              </a:solidFill>
              <a:latin typeface="Calibri"/>
              <a:ea typeface="Calibri"/>
              <a:cs typeface="Calibri"/>
              <a:sym typeface="Calibri"/>
            </a:endParaRPr>
          </a:p>
          <a:p>
            <a:pPr marL="457200" lvl="0" indent="0" algn="l" rtl="0">
              <a:spcBef>
                <a:spcPts val="0"/>
              </a:spcBef>
              <a:spcAft>
                <a:spcPts val="0"/>
              </a:spcAft>
              <a:buNone/>
            </a:pPr>
            <a:r>
              <a:rPr lang="en" sz="2600">
                <a:solidFill>
                  <a:schemeClr val="dk1"/>
                </a:solidFill>
                <a:latin typeface="Calibri"/>
                <a:ea typeface="Calibri"/>
                <a:cs typeface="Calibri"/>
                <a:sym typeface="Calibri"/>
              </a:rPr>
              <a:t>(Cognitive Domain)</a:t>
            </a:r>
            <a:endParaRPr sz="2600">
              <a:solidFill>
                <a:schemeClr val="dk1"/>
              </a:solidFill>
              <a:latin typeface="Calibri"/>
              <a:ea typeface="Calibri"/>
              <a:cs typeface="Calibri"/>
              <a:sym typeface="Calibri"/>
            </a:endParaRPr>
          </a:p>
          <a:p>
            <a:pPr marL="0" lvl="0" indent="0" algn="l" rtl="0">
              <a:spcBef>
                <a:spcPts val="0"/>
              </a:spcBef>
              <a:spcAft>
                <a:spcPts val="0"/>
              </a:spcAft>
              <a:buNone/>
            </a:pPr>
            <a:endParaRPr sz="26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AutoNum type="arabicPeriod"/>
            </a:pPr>
            <a:r>
              <a:rPr lang="en" sz="2600">
                <a:solidFill>
                  <a:schemeClr val="dk1"/>
                </a:solidFill>
                <a:latin typeface="Calibri"/>
                <a:ea typeface="Calibri"/>
                <a:cs typeface="Calibri"/>
                <a:sym typeface="Calibri"/>
              </a:rPr>
              <a:t>What they should be able to do…</a:t>
            </a:r>
            <a:endParaRPr sz="2600">
              <a:solidFill>
                <a:schemeClr val="dk1"/>
              </a:solidFill>
              <a:latin typeface="Calibri"/>
              <a:ea typeface="Calibri"/>
              <a:cs typeface="Calibri"/>
              <a:sym typeface="Calibri"/>
            </a:endParaRPr>
          </a:p>
          <a:p>
            <a:pPr marL="457200" lvl="0" indent="0" algn="l" rtl="0">
              <a:spcBef>
                <a:spcPts val="0"/>
              </a:spcBef>
              <a:spcAft>
                <a:spcPts val="0"/>
              </a:spcAft>
              <a:buNone/>
            </a:pPr>
            <a:r>
              <a:rPr lang="en" sz="2600">
                <a:solidFill>
                  <a:schemeClr val="dk1"/>
                </a:solidFill>
                <a:latin typeface="Calibri"/>
                <a:ea typeface="Calibri"/>
                <a:cs typeface="Calibri"/>
                <a:sym typeface="Calibri"/>
              </a:rPr>
              <a:t>(Psychomotor Domain)</a:t>
            </a:r>
            <a:endParaRPr sz="2600">
              <a:solidFill>
                <a:schemeClr val="dk1"/>
              </a:solidFill>
              <a:latin typeface="Calibri"/>
              <a:ea typeface="Calibri"/>
              <a:cs typeface="Calibri"/>
              <a:sym typeface="Calibri"/>
            </a:endParaRPr>
          </a:p>
          <a:p>
            <a:pPr marL="0" lvl="0" indent="0" algn="l" rtl="0">
              <a:spcBef>
                <a:spcPts val="0"/>
              </a:spcBef>
              <a:spcAft>
                <a:spcPts val="0"/>
              </a:spcAft>
              <a:buNone/>
            </a:pPr>
            <a:endParaRPr sz="26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AutoNum type="arabicPeriod"/>
            </a:pPr>
            <a:r>
              <a:rPr lang="en" sz="2600">
                <a:solidFill>
                  <a:schemeClr val="dk1"/>
                </a:solidFill>
                <a:latin typeface="Calibri"/>
                <a:ea typeface="Calibri"/>
                <a:cs typeface="Calibri"/>
                <a:sym typeface="Calibri"/>
              </a:rPr>
              <a:t>And their attitudes towards…</a:t>
            </a:r>
            <a:endParaRPr sz="2600">
              <a:solidFill>
                <a:schemeClr val="dk1"/>
              </a:solidFill>
              <a:latin typeface="Calibri"/>
              <a:ea typeface="Calibri"/>
              <a:cs typeface="Calibri"/>
              <a:sym typeface="Calibri"/>
            </a:endParaRPr>
          </a:p>
          <a:p>
            <a:pPr marL="457200" lvl="0" indent="0" algn="l" rtl="0">
              <a:spcBef>
                <a:spcPts val="0"/>
              </a:spcBef>
              <a:spcAft>
                <a:spcPts val="0"/>
              </a:spcAft>
              <a:buNone/>
            </a:pPr>
            <a:r>
              <a:rPr lang="en" sz="2600">
                <a:solidFill>
                  <a:schemeClr val="dk1"/>
                </a:solidFill>
                <a:latin typeface="Calibri"/>
                <a:ea typeface="Calibri"/>
                <a:cs typeface="Calibri"/>
                <a:sym typeface="Calibri"/>
              </a:rPr>
              <a:t>(Affective Domain)</a:t>
            </a:r>
            <a:endParaRPr sz="2600">
              <a:solidFill>
                <a:schemeClr val="dk1"/>
              </a:solidFill>
              <a:latin typeface="Calibri"/>
              <a:ea typeface="Calibri"/>
              <a:cs typeface="Calibri"/>
              <a:sym typeface="Calibri"/>
            </a:endParaRPr>
          </a:p>
        </p:txBody>
      </p:sp>
      <p:sp>
        <p:nvSpPr>
          <p:cNvPr id="241" name="Google Shape;241;p35">
            <a:extLst>
              <a:ext uri="{C183D7F6-B498-43B3-948B-1728B52AA6E4}">
                <adec:decorative xmlns:adec="http://schemas.microsoft.com/office/drawing/2017/decorative" val="1"/>
              </a:ext>
            </a:extLst>
          </p:cNvPr>
          <p:cNvSpPr txBox="1"/>
          <p:nvPr/>
        </p:nvSpPr>
        <p:spPr>
          <a:xfrm>
            <a:off x="0" y="1"/>
            <a:ext cx="5162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br>
              <a:rPr lang="en" sz="3600" b="1">
                <a:solidFill>
                  <a:schemeClr val="lt1"/>
                </a:solidFill>
                <a:latin typeface="Calibri"/>
                <a:ea typeface="Calibri"/>
                <a:cs typeface="Calibri"/>
                <a:sym typeface="Calibri"/>
              </a:rPr>
            </a:br>
            <a:endParaRPr sz="3300">
              <a:solidFill>
                <a:schemeClr val="lt1"/>
              </a:solidFill>
              <a:latin typeface="Calibri"/>
              <a:ea typeface="Calibri"/>
              <a:cs typeface="Calibri"/>
              <a:sym typeface="Calibri"/>
            </a:endParaRPr>
          </a:p>
        </p:txBody>
      </p:sp>
      <p:sp>
        <p:nvSpPr>
          <p:cNvPr id="242" name="Google Shape;242;p35"/>
          <p:cNvSpPr/>
          <p:nvPr/>
        </p:nvSpPr>
        <p:spPr>
          <a:xfrm>
            <a:off x="7" y="-11"/>
            <a:ext cx="55404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600" b="1" i="1">
                <a:solidFill>
                  <a:schemeClr val="lt1"/>
                </a:solidFill>
                <a:latin typeface="Calibri"/>
                <a:ea typeface="Calibri"/>
                <a:cs typeface="Calibri"/>
                <a:sym typeface="Calibri"/>
              </a:rPr>
              <a:t>PSTE </a:t>
            </a:r>
            <a:r>
              <a:rPr lang="en" sz="3600" b="1">
                <a:solidFill>
                  <a:schemeClr val="lt1"/>
                </a:solidFill>
                <a:latin typeface="Calibri"/>
                <a:ea typeface="Calibri"/>
                <a:cs typeface="Calibri"/>
                <a:sym typeface="Calibri"/>
              </a:rPr>
              <a:t>Strands</a:t>
            </a:r>
            <a:endParaRPr sz="1800">
              <a:solidFill>
                <a:schemeClr val="lt1"/>
              </a:solidFill>
            </a:endParaRPr>
          </a:p>
        </p:txBody>
      </p:sp>
      <p:sp>
        <p:nvSpPr>
          <p:cNvPr id="243" name="Google Shape;243;p35">
            <a:extLst>
              <a:ext uri="{C183D7F6-B498-43B3-948B-1728B52AA6E4}">
                <adec:decorative xmlns:adec="http://schemas.microsoft.com/office/drawing/2017/decorative" val="1"/>
              </a:ext>
            </a:extLst>
          </p:cNvPr>
          <p:cNvSpPr txBox="1"/>
          <p:nvPr/>
        </p:nvSpPr>
        <p:spPr>
          <a:xfrm>
            <a:off x="628650" y="365126"/>
            <a:ext cx="5162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br>
              <a:rPr lang="en" sz="3600" b="1">
                <a:solidFill>
                  <a:srgbClr val="000000"/>
                </a:solidFill>
                <a:latin typeface="Calibri"/>
                <a:ea typeface="Calibri"/>
                <a:cs typeface="Calibri"/>
                <a:sym typeface="Calibri"/>
              </a:rPr>
            </a:br>
            <a:endParaRPr sz="3300">
              <a:solidFill>
                <a:srgbClr val="000000"/>
              </a:solidFill>
              <a:latin typeface="Calibri"/>
              <a:ea typeface="Calibri"/>
              <a:cs typeface="Calibri"/>
              <a:sym typeface="Calibri"/>
            </a:endParaRPr>
          </a:p>
        </p:txBody>
      </p:sp>
      <p:sp>
        <p:nvSpPr>
          <p:cNvPr id="244" name="Google Shape;244;p35">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5">
            <a:extLst>
              <a:ext uri="{C183D7F6-B498-43B3-948B-1728B52AA6E4}">
                <adec:decorative xmlns:adec="http://schemas.microsoft.com/office/drawing/2017/decorative" val="1"/>
              </a:ext>
            </a:extLst>
          </p:cNvPr>
          <p:cNvSpPr txBox="1"/>
          <p:nvPr/>
        </p:nvSpPr>
        <p:spPr>
          <a:xfrm>
            <a:off x="0" y="0"/>
            <a:ext cx="5162700" cy="9744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None/>
            </a:pPr>
            <a:br>
              <a:rPr lang="en" sz="3600" b="1">
                <a:solidFill>
                  <a:schemeClr val="lt1"/>
                </a:solidFill>
                <a:latin typeface="Calibri"/>
                <a:ea typeface="Calibri"/>
                <a:cs typeface="Calibri"/>
                <a:sym typeface="Calibri"/>
              </a:rPr>
            </a:br>
            <a:endParaRPr sz="3300">
              <a:solidFill>
                <a:schemeClr val="lt1"/>
              </a:solidFill>
              <a:latin typeface="Calibri"/>
              <a:ea typeface="Calibri"/>
              <a:cs typeface="Calibri"/>
              <a:sym typeface="Calibri"/>
            </a:endParaRPr>
          </a:p>
        </p:txBody>
      </p:sp>
      <p:sp>
        <p:nvSpPr>
          <p:cNvPr id="246" name="Google Shape;246;p35"/>
          <p:cNvSpPr txBox="1">
            <a:spLocks noGrp="1"/>
          </p:cNvSpPr>
          <p:nvPr>
            <p:ph type="title" idx="4294967295"/>
          </p:nvPr>
        </p:nvSpPr>
        <p:spPr>
          <a:xfrm>
            <a:off x="0" y="1"/>
            <a:ext cx="51627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Technology &amp; Engineering Strands (and standards)</a:t>
            </a:r>
            <a:b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br>
            <a:endParaRPr kumimoji="0" lang="en-US" sz="33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2922</Words>
  <Application>Microsoft Office PowerPoint</Application>
  <PresentationFormat>On-screen Show (4:3)</PresentationFormat>
  <Paragraphs>237</Paragraphs>
  <Slides>21</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Tahoma</vt:lpstr>
      <vt:lpstr>Simple Light</vt:lpstr>
      <vt:lpstr>Office Theme</vt:lpstr>
      <vt:lpstr>STEELS  Professional Learning Series</vt:lpstr>
      <vt:lpstr>Introduction </vt:lpstr>
      <vt:lpstr>Timeline </vt:lpstr>
      <vt:lpstr>Shift in Focus </vt:lpstr>
      <vt:lpstr>Shift in Focus </vt:lpstr>
      <vt:lpstr>Standard Design and Architecture </vt:lpstr>
      <vt:lpstr>Technology &amp; Engineering Standard Organization</vt:lpstr>
      <vt:lpstr>Technology &amp; Engineering Strands</vt:lpstr>
      <vt:lpstr>Technology &amp; Engineering Strands (and standards) </vt:lpstr>
      <vt:lpstr>Technology &amp; Engineering Strands </vt:lpstr>
      <vt:lpstr>Technology &amp; Engineering Strands </vt:lpstr>
      <vt:lpstr>Coding of the Standards within the Strands</vt:lpstr>
      <vt:lpstr>Technology &amp;  Engineering Practices</vt:lpstr>
      <vt:lpstr>Technology &amp;  Engineering Practices</vt:lpstr>
      <vt:lpstr>Technology &amp;  Engineering Contexts</vt:lpstr>
      <vt:lpstr>Technology &amp; Engineering Standard Organization</vt:lpstr>
      <vt:lpstr>Technology &amp; Engineering Standard Vignette (Grades K-2)</vt:lpstr>
      <vt:lpstr>Technology &amp; Engineering Standard Vignette (Grades 3-5)</vt:lpstr>
      <vt:lpstr>Technology &amp; Engineering Standard Vignette (Grades 6-8)</vt:lpstr>
      <vt:lpstr>Technology &amp; Engineering Standard Vignette (Grades 9-12)</vt:lpstr>
      <vt:lpstr>Contact/Mission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STEELS  Professional Learning Series</dc:title>
  <cp:lastModifiedBy>Andrea Brown</cp:lastModifiedBy>
  <cp:revision>1</cp:revision>
  <dcterms:modified xsi:type="dcterms:W3CDTF">2023-01-24T19:12:51Z</dcterms:modified>
</cp:coreProperties>
</file>