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70" r:id="rId5"/>
    <p:sldId id="293" r:id="rId6"/>
    <p:sldId id="2672" r:id="rId7"/>
    <p:sldId id="2706" r:id="rId8"/>
    <p:sldId id="2668" r:id="rId9"/>
    <p:sldId id="326" r:id="rId10"/>
    <p:sldId id="2697" r:id="rId11"/>
    <p:sldId id="2707" r:id="rId12"/>
    <p:sldId id="2708" r:id="rId13"/>
    <p:sldId id="2709" r:id="rId14"/>
    <p:sldId id="2710" r:id="rId15"/>
    <p:sldId id="2695" r:id="rId16"/>
    <p:sldId id="2675" r:id="rId17"/>
    <p:sldId id="2714" r:id="rId18"/>
    <p:sldId id="2712" r:id="rId19"/>
    <p:sldId id="2713" r:id="rId20"/>
    <p:sldId id="2715" r:id="rId21"/>
    <p:sldId id="2711" r:id="rId22"/>
    <p:sldId id="2684" r:id="rId23"/>
    <p:sldId id="332"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uro, Kevin" initials="MK" lastIdx="11" clrIdx="0">
    <p:extLst>
      <p:ext uri="{19B8F6BF-5375-455C-9EA6-DF929625EA0E}">
        <p15:presenceInfo xmlns:p15="http://schemas.microsoft.com/office/powerpoint/2012/main" userId="S::kmauro@pa.gov::f23ef690-743d-463a-99da-998bbb27fb2e" providerId="AD"/>
      </p:ext>
    </p:extLst>
  </p:cmAuthor>
  <p:cmAuthor id="2" name="Dyszel, Jean" initials="DJ" lastIdx="3" clrIdx="1">
    <p:extLst>
      <p:ext uri="{19B8F6BF-5375-455C-9EA6-DF929625EA0E}">
        <p15:presenceInfo xmlns:p15="http://schemas.microsoft.com/office/powerpoint/2012/main" userId="S::c-jdyszel@pa.gov::5493b60d-1bc5-4cbd-908b-3a3348c6ac51" providerId="AD"/>
      </p:ext>
    </p:extLst>
  </p:cmAuthor>
  <p:cmAuthor id="3" name="Baum-Leaman, Rebekah" initials="BR" lastIdx="4" clrIdx="2">
    <p:extLst>
      <p:ext uri="{19B8F6BF-5375-455C-9EA6-DF929625EA0E}">
        <p15:presenceInfo xmlns:p15="http://schemas.microsoft.com/office/powerpoint/2012/main" userId="S::rbaumleama@pa.gov::8137aeef-26fe-45ef-a6a3-922900807fbb" providerId="AD"/>
      </p:ext>
    </p:extLst>
  </p:cmAuthor>
  <p:cmAuthor id="4" name="Carrie Soliday" initials="CS" lastIdx="3" clrIdx="3">
    <p:extLst>
      <p:ext uri="{19B8F6BF-5375-455C-9EA6-DF929625EA0E}">
        <p15:presenceInfo xmlns:p15="http://schemas.microsoft.com/office/powerpoint/2012/main" userId="S::casoliday_iu12.org#ext#@pagov.onmicrosoft.com::2edd3c36-08f3-483e-a972-55fb0b030a06" providerId="AD"/>
      </p:ext>
    </p:extLst>
  </p:cmAuthor>
  <p:cmAuthor id="5" name="Maraschiello, Richard" initials="MR" lastIdx="2" clrIdx="4">
    <p:extLst>
      <p:ext uri="{19B8F6BF-5375-455C-9EA6-DF929625EA0E}">
        <p15:presenceInfo xmlns:p15="http://schemas.microsoft.com/office/powerpoint/2012/main" userId="S::c-rmarasch@pa.gov::bf61cd81-8718-483a-8985-9898ade2ee73" providerId="AD"/>
      </p:ext>
    </p:extLst>
  </p:cmAuthor>
  <p:cmAuthor id="6" name="Stem, Matthew" initials="SM" lastIdx="9" clrIdx="5">
    <p:extLst>
      <p:ext uri="{19B8F6BF-5375-455C-9EA6-DF929625EA0E}">
        <p15:presenceInfo xmlns:p15="http://schemas.microsoft.com/office/powerpoint/2012/main" userId="S::mastem@pa.gov::682caf7e-3492-4ab1-b4ef-fb89c3f343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7C"/>
    <a:srgbClr val="749BCA"/>
    <a:srgbClr val="477BB9"/>
    <a:srgbClr val="3D6AA1"/>
    <a:srgbClr val="376092"/>
    <a:srgbClr val="4F81BD"/>
    <a:srgbClr val="23447F"/>
    <a:srgbClr val="C4D5DE"/>
    <a:srgbClr val="FFFFFF"/>
    <a:srgbClr val="C3D6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0BDF75-4235-4411-AB04-181C3A852EFC}" v="34" dt="2022-02-09T13:22:44.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7" autoAdjust="0"/>
    <p:restoredTop sz="86384" autoAdjust="0"/>
  </p:normalViewPr>
  <p:slideViewPr>
    <p:cSldViewPr snapToGrid="0">
      <p:cViewPr varScale="1">
        <p:scale>
          <a:sx n="101" d="100"/>
          <a:sy n="101" d="100"/>
        </p:scale>
        <p:origin x="330" y="102"/>
      </p:cViewPr>
      <p:guideLst>
        <p:guide orient="horz" pos="2160"/>
        <p:guide pos="2880"/>
      </p:guideLst>
    </p:cSldViewPr>
  </p:slideViewPr>
  <p:outlineViewPr>
    <p:cViewPr>
      <p:scale>
        <a:sx n="33" d="100"/>
        <a:sy n="33" d="100"/>
      </p:scale>
      <p:origin x="0" y="-7398"/>
    </p:cViewPr>
  </p:outlin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3EEBFCE-E1AD-4C66-8436-2B8546317258}" type="datetimeFigureOut">
              <a:rPr lang="en-US" smtClean="0"/>
              <a:t>2/14/2022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0DDAA2-1C43-4F84-BCB8-BB799C3B521C}" type="slidenum">
              <a:rPr lang="en-US" smtClean="0"/>
              <a:t>‹#›</a:t>
            </a:fld>
            <a:endParaRPr lang="en-US" dirty="0"/>
          </a:p>
        </p:txBody>
      </p:sp>
    </p:spTree>
    <p:extLst>
      <p:ext uri="{BB962C8B-B14F-4D97-AF65-F5344CB8AC3E}">
        <p14:creationId xmlns:p14="http://schemas.microsoft.com/office/powerpoint/2010/main" val="4183074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a:t>
            </a:fld>
            <a:endParaRPr lang="en-US" dirty="0"/>
          </a:p>
        </p:txBody>
      </p:sp>
    </p:spTree>
    <p:extLst>
      <p:ext uri="{BB962C8B-B14F-4D97-AF65-F5344CB8AC3E}">
        <p14:creationId xmlns:p14="http://schemas.microsoft.com/office/powerpoint/2010/main" val="3142843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12</a:t>
            </a:fld>
            <a:endParaRPr lang="en-US" dirty="0"/>
          </a:p>
        </p:txBody>
      </p:sp>
    </p:spTree>
    <p:extLst>
      <p:ext uri="{BB962C8B-B14F-4D97-AF65-F5344CB8AC3E}">
        <p14:creationId xmlns:p14="http://schemas.microsoft.com/office/powerpoint/2010/main" val="21580027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13</a:t>
            </a:fld>
            <a:endParaRPr lang="en-US" dirty="0"/>
          </a:p>
        </p:txBody>
      </p:sp>
    </p:spTree>
    <p:extLst>
      <p:ext uri="{BB962C8B-B14F-4D97-AF65-F5344CB8AC3E}">
        <p14:creationId xmlns:p14="http://schemas.microsoft.com/office/powerpoint/2010/main" val="3398857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ea typeface="Calibri" panose="020F0502020204030204" pitchFamily="34" charset="0"/>
              </a:rPr>
              <a:t>If using multiple measures, the educator and supervising administrator should pre-determine the proportional significance (i.e., weighting) to be assigned to each measure during the initial conference.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14</a:t>
            </a:fld>
            <a:endParaRPr lang="en-US" dirty="0"/>
          </a:p>
        </p:txBody>
      </p:sp>
    </p:spTree>
    <p:extLst>
      <p:ext uri="{BB962C8B-B14F-4D97-AF65-F5344CB8AC3E}">
        <p14:creationId xmlns:p14="http://schemas.microsoft.com/office/powerpoint/2010/main" val="2314705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dirty="0">
                <a:solidFill>
                  <a:srgbClr val="082A3D"/>
                </a:solidFill>
                <a:effectLst/>
                <a:latin typeface="Arial" panose="020B0604020202020204" pitchFamily="34" charset="0"/>
                <a:cs typeface="Arial" panose="020B0604020202020204" pitchFamily="34" charset="0"/>
              </a:rPr>
              <a:t>Reference the Observation and Practice leadership domains and practice models to inform the focus areas of performance. </a:t>
            </a:r>
          </a:p>
          <a:p>
            <a:pPr marL="171450" indent="-171450">
              <a:buFont typeface="Arial" panose="020B0604020202020204" pitchFamily="34" charset="0"/>
              <a:buChar char="•"/>
            </a:pPr>
            <a:r>
              <a:rPr lang="en-US" sz="1200" b="0" i="0" dirty="0">
                <a:solidFill>
                  <a:srgbClr val="082A3D"/>
                </a:solidFill>
                <a:effectLst/>
                <a:latin typeface="Arial" panose="020B0604020202020204" pitchFamily="34" charset="0"/>
                <a:cs typeface="Arial" panose="020B0604020202020204" pitchFamily="34" charset="0"/>
              </a:rPr>
              <a:t>Goals may be district-specific or building-specific, and the plan of action should include explicit measurable areas and the evidence to be collected during the year.</a:t>
            </a: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16</a:t>
            </a:fld>
            <a:endParaRPr lang="en-US" dirty="0"/>
          </a:p>
        </p:txBody>
      </p:sp>
    </p:spTree>
    <p:extLst>
      <p:ext uri="{BB962C8B-B14F-4D97-AF65-F5344CB8AC3E}">
        <p14:creationId xmlns:p14="http://schemas.microsoft.com/office/powerpoint/2010/main" val="1556867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ea typeface="Times New Roman" panose="02020603050405020304" pitchFamily="18" charset="0"/>
              </a:rPr>
              <a:t>Professional employees serving as principals, assistant principals, vice principals, directors of career and technical education, and supervisors of special education).</a:t>
            </a:r>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17</a:t>
            </a:fld>
            <a:endParaRPr lang="en-US" dirty="0"/>
          </a:p>
        </p:txBody>
      </p:sp>
    </p:spTree>
    <p:extLst>
      <p:ext uri="{BB962C8B-B14F-4D97-AF65-F5344CB8AC3E}">
        <p14:creationId xmlns:p14="http://schemas.microsoft.com/office/powerpoint/2010/main" val="3547843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ea typeface="Calibri" panose="020F0502020204030204" pitchFamily="34" charset="0"/>
              </a:rPr>
              <a:t>If using multiple measures, the educator and supervising administrator should pre-determine the proportional significance (i.e., weighting) to be assigned to each measure during the initial conference.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18</a:t>
            </a:fld>
            <a:endParaRPr lang="en-US" dirty="0"/>
          </a:p>
        </p:txBody>
      </p:sp>
    </p:spTree>
    <p:extLst>
      <p:ext uri="{BB962C8B-B14F-4D97-AF65-F5344CB8AC3E}">
        <p14:creationId xmlns:p14="http://schemas.microsoft.com/office/powerpoint/2010/main" val="2347278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that all three sessions are presenting the same information.  So, you only need to register for one session.</a:t>
            </a:r>
          </a:p>
        </p:txBody>
      </p:sp>
      <p:sp>
        <p:nvSpPr>
          <p:cNvPr id="4" name="Slide Number Placeholder 3"/>
          <p:cNvSpPr>
            <a:spLocks noGrp="1"/>
          </p:cNvSpPr>
          <p:nvPr>
            <p:ph type="sldNum" sz="quarter" idx="5"/>
          </p:nvPr>
        </p:nvSpPr>
        <p:spPr/>
        <p:txBody>
          <a:bodyPr/>
          <a:lstStyle/>
          <a:p>
            <a:fld id="{3C0DDAA2-1C43-4F84-BCB8-BB799C3B521C}" type="slidenum">
              <a:rPr lang="en-US" smtClean="0"/>
              <a:t>19</a:t>
            </a:fld>
            <a:endParaRPr lang="en-US" dirty="0"/>
          </a:p>
        </p:txBody>
      </p:sp>
    </p:spTree>
    <p:extLst>
      <p:ext uri="{BB962C8B-B14F-4D97-AF65-F5344CB8AC3E}">
        <p14:creationId xmlns:p14="http://schemas.microsoft.com/office/powerpoint/2010/main" val="742140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20</a:t>
            </a:fld>
            <a:endParaRPr lang="en-US" dirty="0"/>
          </a:p>
        </p:txBody>
      </p:sp>
    </p:spTree>
    <p:extLst>
      <p:ext uri="{BB962C8B-B14F-4D97-AF65-F5344CB8AC3E}">
        <p14:creationId xmlns:p14="http://schemas.microsoft.com/office/powerpoint/2010/main" val="2518105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2</a:t>
            </a:fld>
            <a:endParaRPr lang="en-US" dirty="0"/>
          </a:p>
        </p:txBody>
      </p:sp>
    </p:spTree>
    <p:extLst>
      <p:ext uri="{BB962C8B-B14F-4D97-AF65-F5344CB8AC3E}">
        <p14:creationId xmlns:p14="http://schemas.microsoft.com/office/powerpoint/2010/main" val="2476875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3</a:t>
            </a:fld>
            <a:endParaRPr lang="en-US" dirty="0"/>
          </a:p>
        </p:txBody>
      </p:sp>
    </p:spTree>
    <p:extLst>
      <p:ext uri="{BB962C8B-B14F-4D97-AF65-F5344CB8AC3E}">
        <p14:creationId xmlns:p14="http://schemas.microsoft.com/office/powerpoint/2010/main" val="1730993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01295" indent="0">
              <a:spcBef>
                <a:spcPts val="0"/>
              </a:spcBef>
              <a:spcAft>
                <a:spcPts val="1800"/>
              </a:spcAft>
              <a:buNone/>
            </a:pPr>
            <a:r>
              <a:rPr lang="en-US" sz="1200" dirty="0">
                <a:effectLst/>
                <a:ea typeface="Times New Roman" panose="02020603050405020304" pitchFamily="18" charset="0"/>
              </a:rPr>
              <a:t>Minimally, LEA Selected Measures (LEA SM) account for 10% of the annual evaluation of a professional employee serving as a classroom teacher. </a:t>
            </a:r>
          </a:p>
          <a:p>
            <a:pPr marL="0" marR="201295" indent="0">
              <a:spcBef>
                <a:spcPts val="0"/>
              </a:spcBef>
              <a:spcAft>
                <a:spcPts val="1800"/>
              </a:spcAft>
              <a:buNone/>
            </a:pPr>
            <a:endParaRPr lang="en-US" sz="1200" dirty="0">
              <a:effectLst/>
              <a:ea typeface="Times New Roman" panose="02020603050405020304" pitchFamily="18" charset="0"/>
            </a:endParaRPr>
          </a:p>
          <a:p>
            <a:pPr marL="0" marR="201295" indent="0">
              <a:spcBef>
                <a:spcPts val="0"/>
              </a:spcBef>
              <a:spcAft>
                <a:spcPts val="1800"/>
              </a:spcAft>
              <a:buNone/>
            </a:pPr>
            <a:r>
              <a:rPr lang="en-US" sz="1200" dirty="0">
                <a:effectLst/>
                <a:ea typeface="Times New Roman" panose="02020603050405020304" pitchFamily="18" charset="0"/>
              </a:rPr>
              <a:t>Where no Teacher-Specific Data are available or attributable, LEA SM comprise 20% of the teacher’s annual evaluation.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C0DDAA2-1C43-4F84-BCB8-BB799C3B521C}" type="slidenum">
              <a:rPr lang="en-US" smtClean="0"/>
              <a:t>5</a:t>
            </a:fld>
            <a:endParaRPr lang="en-US" dirty="0"/>
          </a:p>
        </p:txBody>
      </p:sp>
    </p:spTree>
    <p:extLst>
      <p:ext uri="{BB962C8B-B14F-4D97-AF65-F5344CB8AC3E}">
        <p14:creationId xmlns:p14="http://schemas.microsoft.com/office/powerpoint/2010/main" val="3019829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Cambria" panose="02040503050406030204" pitchFamily="18" charset="0"/>
              </a:rPr>
              <a:t>The use of this template is optional; however, a Student Performance Measure (SPM) is required as part of the evaluation of Educator Effectiveness for professional employees serving as classroom teachers and for the interim rating of all professional employees. TPEs will not have this as part of LEA SM as part of their evaluation. Note: n</a:t>
            </a:r>
            <a:r>
              <a:rPr lang="en-US" sz="1800" dirty="0">
                <a:effectLst/>
                <a:ea typeface="Times New Roman" panose="02020603050405020304" pitchFamily="18" charset="0"/>
              </a:rPr>
              <a:t>-count does not play a part in LEA Selected Measures.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6</a:t>
            </a:fld>
            <a:endParaRPr lang="en-US" dirty="0"/>
          </a:p>
        </p:txBody>
      </p:sp>
    </p:spTree>
    <p:extLst>
      <p:ext uri="{BB962C8B-B14F-4D97-AF65-F5344CB8AC3E}">
        <p14:creationId xmlns:p14="http://schemas.microsoft.com/office/powerpoint/2010/main" val="914438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ea typeface="Calibri" panose="020F0502020204030204" pitchFamily="34" charset="0"/>
              </a:rPr>
              <a:t>If using multiple measures, the educator and supervising administrator should pre-determine the proportional significance (i.e., weighting) to be assigned to each measure during the initial conference.</a:t>
            </a:r>
          </a:p>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7</a:t>
            </a:fld>
            <a:endParaRPr lang="en-US" dirty="0"/>
          </a:p>
        </p:txBody>
      </p:sp>
    </p:spTree>
    <p:extLst>
      <p:ext uri="{BB962C8B-B14F-4D97-AF65-F5344CB8AC3E}">
        <p14:creationId xmlns:p14="http://schemas.microsoft.com/office/powerpoint/2010/main" val="3049418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8</a:t>
            </a:fld>
            <a:endParaRPr lang="en-US" dirty="0"/>
          </a:p>
        </p:txBody>
      </p:sp>
    </p:spTree>
    <p:extLst>
      <p:ext uri="{BB962C8B-B14F-4D97-AF65-F5344CB8AC3E}">
        <p14:creationId xmlns:p14="http://schemas.microsoft.com/office/powerpoint/2010/main" val="3379843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9</a:t>
            </a:fld>
            <a:endParaRPr lang="en-US" dirty="0"/>
          </a:p>
        </p:txBody>
      </p:sp>
    </p:spTree>
    <p:extLst>
      <p:ext uri="{BB962C8B-B14F-4D97-AF65-F5344CB8AC3E}">
        <p14:creationId xmlns:p14="http://schemas.microsoft.com/office/powerpoint/2010/main" val="3746709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0DDAA2-1C43-4F84-BCB8-BB799C3B521C}" type="slidenum">
              <a:rPr lang="en-US" smtClean="0"/>
              <a:t>10</a:t>
            </a:fld>
            <a:endParaRPr lang="en-US" dirty="0"/>
          </a:p>
        </p:txBody>
      </p:sp>
    </p:spTree>
    <p:extLst>
      <p:ext uri="{BB962C8B-B14F-4D97-AF65-F5344CB8AC3E}">
        <p14:creationId xmlns:p14="http://schemas.microsoft.com/office/powerpoint/2010/main" val="2658942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13630A-B4C6-440D-8DFA-092D64E442B8}" type="datetime1">
              <a:rPr lang="en-US" smtClean="0"/>
              <a:t>2/14/2022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95118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868029-EA98-428C-9C94-99DDD0A03049}" type="datetime1">
              <a:rPr lang="en-US" smtClean="0"/>
              <a:t>2/14/2022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1858523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2F0A0D-70E5-4974-AD90-8DA8B9AC48B2}" type="datetime1">
              <a:rPr lang="en-US" smtClean="0"/>
              <a:t>2/14/2022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865107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0CF1AE-9D07-4FAF-9EEC-B15CCCFC2843}" type="datetime1">
              <a:rPr lang="en-US" smtClean="0"/>
              <a:t>2/14/2022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2918980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ABBFCA-7A7C-4191-8BC8-370AEEE02C16}" type="datetime1">
              <a:rPr lang="en-US" smtClean="0"/>
              <a:t>2/14/2022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49788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86EB9F-620D-4745-B0DC-239369A89773}" type="datetime1">
              <a:rPr lang="en-US" smtClean="0"/>
              <a:t>2/14/2022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13907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60D5E9-816A-404D-95C5-1BCCD4E30359}" type="datetime1">
              <a:rPr lang="en-US" smtClean="0"/>
              <a:t>2/14/2022</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3468785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31F4DF-3504-4A5A-ACA1-B091F23F45D1}" type="datetime1">
              <a:rPr lang="en-US" smtClean="0"/>
              <a:t>2/14/2022</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151849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7996F1-C86A-40F8-B29C-18DAE3D14AAE}" type="datetime1">
              <a:rPr lang="en-US" smtClean="0"/>
              <a:t>2/14/2022</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161311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47800"/>
            <a:ext cx="5111750" cy="4678363"/>
          </a:xfrm>
        </p:spPr>
        <p:txBody>
          <a:bodyPr/>
          <a:lstStyle>
            <a:lvl1pPr>
              <a:defRPr sz="24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4C58EE-A39A-4E93-949A-DFFC70D6E94B}" type="datetime1">
              <a:rPr lang="en-US" smtClean="0"/>
              <a:t>2/14/2022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dirty="0"/>
          </a:p>
        </p:txBody>
      </p:sp>
      <p:sp>
        <p:nvSpPr>
          <p:cNvPr id="8" name="Title 1"/>
          <p:cNvSpPr>
            <a:spLocks noGrp="1"/>
          </p:cNvSpPr>
          <p:nvPr>
            <p:ph type="title" hasCustomPrompt="1"/>
          </p:nvPr>
        </p:nvSpPr>
        <p:spPr>
          <a:xfrm>
            <a:off x="457200" y="304800"/>
            <a:ext cx="8229600" cy="1143000"/>
          </a:xfrm>
        </p:spPr>
        <p:txBody>
          <a:bodyPr/>
          <a:lstStyle/>
          <a:p>
            <a:r>
              <a:rPr lang="en-US"/>
              <a:t>Click to edit title </a:t>
            </a:r>
          </a:p>
        </p:txBody>
      </p:sp>
    </p:spTree>
    <p:extLst>
      <p:ext uri="{BB962C8B-B14F-4D97-AF65-F5344CB8AC3E}">
        <p14:creationId xmlns:p14="http://schemas.microsoft.com/office/powerpoint/2010/main" val="2064657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63FFC4D-F93B-431C-B876-5FCBBC91611E}" type="datetime1">
              <a:rPr lang="en-US" smtClean="0"/>
              <a:t>2/14/2022</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680C5762-CF65-4775-9966-A58D40CC61B9}" type="slidenum">
              <a:rPr lang="en-US" smtClean="0"/>
              <a:t>‹#›</a:t>
            </a:fld>
            <a:endParaRPr lang="en-US" dirty="0"/>
          </a:p>
        </p:txBody>
      </p:sp>
    </p:spTree>
    <p:extLst>
      <p:ext uri="{BB962C8B-B14F-4D97-AF65-F5344CB8AC3E}">
        <p14:creationId xmlns:p14="http://schemas.microsoft.com/office/powerpoint/2010/main" val="2745119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14" descr="Pennsylvania Department of Education Logo"/>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6361697" y="5867400"/>
            <a:ext cx="23050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Blue Banner - decorative imag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457200" y="609600"/>
            <a:ext cx="8229600" cy="72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304800"/>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1C0341-FC7F-406E-BA30-1FF03FFEEBCF}" type="datetime1">
              <a:rPr lang="en-US" smtClean="0"/>
              <a:t>2/14/2022</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0C5762-CF65-4775-9966-A58D40CC61B9}" type="slidenum">
              <a:rPr lang="en-US" smtClean="0"/>
              <a:t>‹#›</a:t>
            </a:fld>
            <a:endParaRPr lang="en-US" dirty="0"/>
          </a:p>
        </p:txBody>
      </p:sp>
    </p:spTree>
    <p:extLst>
      <p:ext uri="{BB962C8B-B14F-4D97-AF65-F5344CB8AC3E}">
        <p14:creationId xmlns:p14="http://schemas.microsoft.com/office/powerpoint/2010/main" val="37561006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marL="173038" indent="0"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notesSlide" Target="../notesSlides/notesSlide9.xml"/><Relationship Id="rId7" Type="http://schemas.openxmlformats.org/officeDocument/2006/relationships/package" Target="../embeddings/Microsoft_Word_Document1.docx"/><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package" Target="../embeddings/Microsoft_Word_Document.docx"/><Relationship Id="rId10" Type="http://schemas.openxmlformats.org/officeDocument/2006/relationships/image" Target="../media/image11.emf"/><Relationship Id="rId4" Type="http://schemas.openxmlformats.org/officeDocument/2006/relationships/image" Target="../media/image12.png"/><Relationship Id="rId9"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13.emf"/><Relationship Id="rId5" Type="http://schemas.openxmlformats.org/officeDocument/2006/relationships/package" Target="../embeddings/Microsoft_Word_Document2.docx"/><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package" Target="../embeddings/Microsoft_Word_Document4.docx"/><Relationship Id="rId3" Type="http://schemas.openxmlformats.org/officeDocument/2006/relationships/notesSlide" Target="../notesSlides/notesSlide15.xml"/><Relationship Id="rId7" Type="http://schemas.openxmlformats.org/officeDocument/2006/relationships/image" Target="../media/image15.emf"/><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package" Target="../embeddings/Microsoft_Word_Document3.docx"/><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16.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education.pa.gov/"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mailto:RA-PDE-Evaluation@pa.gov" TargetMode="External"/><Relationship Id="rId4" Type="http://schemas.openxmlformats.org/officeDocument/2006/relationships/hyperlink" Target="https://www.pdesas.org/EducatorFrameworks/EducatorEffectiveness/"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Part1"/><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Part5"/><Relationship Id="rId4" Type="http://schemas.openxmlformats.org/officeDocument/2006/relationships/hyperlink" Target="#Part2"/></Relationships>
</file>

<file path=ppt/slides/_rels/slide8.xml.rels><?xml version="1.0" encoding="UTF-8" standalone="yes"?>
<Relationships xmlns="http://schemas.openxmlformats.org/package/2006/relationships"><Relationship Id="rId3" Type="http://schemas.openxmlformats.org/officeDocument/2006/relationships/hyperlink" Target="#Part3"/><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Part5"/></Relationships>
</file>

<file path=ppt/slides/_rels/slide9.xml.rels><?xml version="1.0" encoding="UTF-8" standalone="yes"?>
<Relationships xmlns="http://schemas.openxmlformats.org/package/2006/relationships"><Relationship Id="rId3" Type="http://schemas.openxmlformats.org/officeDocument/2006/relationships/hyperlink" Target="#Part3"/><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hyperlink" Target="#Part5"/><Relationship Id="rId4" Type="http://schemas.openxmlformats.org/officeDocument/2006/relationships/hyperlink" Target="#Part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00B1C-B62B-44A9-B504-9599817B29DE}"/>
              </a:ext>
            </a:extLst>
          </p:cNvPr>
          <p:cNvSpPr>
            <a:spLocks noGrp="1"/>
          </p:cNvSpPr>
          <p:nvPr>
            <p:ph type="ctrTitle"/>
          </p:nvPr>
        </p:nvSpPr>
        <p:spPr>
          <a:xfrm>
            <a:off x="0" y="2443934"/>
            <a:ext cx="9144000" cy="1470025"/>
          </a:xfrm>
        </p:spPr>
        <p:txBody>
          <a:bodyPr>
            <a:noAutofit/>
          </a:bodyPr>
          <a:lstStyle/>
          <a:p>
            <a:r>
              <a:rPr lang="en-US" sz="4000" b="1" dirty="0"/>
              <a:t>Student Performance Measures</a:t>
            </a:r>
            <a:br>
              <a:rPr lang="en-US" sz="4000" b="1" dirty="0"/>
            </a:br>
            <a:r>
              <a:rPr lang="en-US" sz="4000" b="1" dirty="0"/>
              <a:t>Performance Templates</a:t>
            </a:r>
          </a:p>
        </p:txBody>
      </p:sp>
      <p:sp>
        <p:nvSpPr>
          <p:cNvPr id="3" name="Subtitle 2">
            <a:extLst>
              <a:ext uri="{FF2B5EF4-FFF2-40B4-BE49-F238E27FC236}">
                <a16:creationId xmlns:a16="http://schemas.microsoft.com/office/drawing/2014/main" id="{078A5CE4-0E37-4942-B74D-4D501E4DD786}"/>
              </a:ext>
            </a:extLst>
          </p:cNvPr>
          <p:cNvSpPr>
            <a:spLocks noGrp="1"/>
          </p:cNvSpPr>
          <p:nvPr>
            <p:ph type="subTitle" idx="1"/>
          </p:nvPr>
        </p:nvSpPr>
        <p:spPr>
          <a:xfrm>
            <a:off x="1371600" y="4545873"/>
            <a:ext cx="6400800" cy="1014549"/>
          </a:xfrm>
        </p:spPr>
        <p:txBody>
          <a:bodyPr/>
          <a:lstStyle/>
          <a:p>
            <a:r>
              <a:rPr lang="en-US" dirty="0"/>
              <a:t>February 9, 2022</a:t>
            </a:r>
          </a:p>
        </p:txBody>
      </p:sp>
    </p:spTree>
    <p:extLst>
      <p:ext uri="{BB962C8B-B14F-4D97-AF65-F5344CB8AC3E}">
        <p14:creationId xmlns:p14="http://schemas.microsoft.com/office/powerpoint/2010/main" val="42248496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37BE8F-FB53-4E1C-84EB-C8039266BA84}"/>
              </a:ext>
            </a:extLst>
          </p:cNvPr>
          <p:cNvSpPr>
            <a:spLocks noGrp="1"/>
          </p:cNvSpPr>
          <p:nvPr>
            <p:ph type="title"/>
          </p:nvPr>
        </p:nvSpPr>
        <p:spPr/>
        <p:txBody>
          <a:bodyPr/>
          <a:lstStyle/>
          <a:p>
            <a:r>
              <a:rPr lang="en-US" b="1" dirty="0"/>
              <a:t>Examples of LEA Selected Measures</a:t>
            </a:r>
          </a:p>
        </p:txBody>
      </p:sp>
      <p:grpSp>
        <p:nvGrpSpPr>
          <p:cNvPr id="9" name="Group 8" descr="Example image showing a completed LEA selected measure.">
            <a:extLst>
              <a:ext uri="{FF2B5EF4-FFF2-40B4-BE49-F238E27FC236}">
                <a16:creationId xmlns:a16="http://schemas.microsoft.com/office/drawing/2014/main" id="{09074CF8-DE99-49BE-83A1-05154356FDD4}"/>
              </a:ext>
            </a:extLst>
          </p:cNvPr>
          <p:cNvGrpSpPr/>
          <p:nvPr/>
        </p:nvGrpSpPr>
        <p:grpSpPr>
          <a:xfrm>
            <a:off x="467080" y="1535802"/>
            <a:ext cx="5624280" cy="3980878"/>
            <a:chOff x="237885" y="1601837"/>
            <a:chExt cx="6418408" cy="4743450"/>
          </a:xfrm>
        </p:grpSpPr>
        <p:pic>
          <p:nvPicPr>
            <p:cNvPr id="6" name="Picture 5">
              <a:extLst>
                <a:ext uri="{FF2B5EF4-FFF2-40B4-BE49-F238E27FC236}">
                  <a16:creationId xmlns:a16="http://schemas.microsoft.com/office/drawing/2014/main" id="{9F97C51C-3678-41A5-B5BE-E3D0B87AA65D}"/>
                </a:ext>
              </a:extLst>
            </p:cNvPr>
            <p:cNvPicPr>
              <a:picLocks noChangeAspect="1"/>
            </p:cNvPicPr>
            <p:nvPr/>
          </p:nvPicPr>
          <p:blipFill>
            <a:blip r:embed="rId4"/>
            <a:stretch>
              <a:fillRect/>
            </a:stretch>
          </p:blipFill>
          <p:spPr>
            <a:xfrm>
              <a:off x="560293" y="1601837"/>
              <a:ext cx="6096000" cy="4743450"/>
            </a:xfrm>
            <a:prstGeom prst="rect">
              <a:avLst/>
            </a:prstGeom>
            <a:ln>
              <a:solidFill>
                <a:schemeClr val="bg1">
                  <a:lumMod val="75000"/>
                </a:schemeClr>
              </a:solidFill>
            </a:ln>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037B6587-BCA4-4FE8-A8D1-2A93DDAD08D4}"/>
                </a:ext>
              </a:extLst>
            </p:cNvPr>
            <p:cNvSpPr txBox="1"/>
            <p:nvPr/>
          </p:nvSpPr>
          <p:spPr>
            <a:xfrm rot="20773926">
              <a:off x="237885" y="1626735"/>
              <a:ext cx="1392492" cy="366734"/>
            </a:xfrm>
            <a:prstGeom prst="rect">
              <a:avLst/>
            </a:prstGeom>
            <a:solidFill>
              <a:schemeClr val="bg1"/>
            </a:solidFill>
            <a:ln>
              <a:solidFill>
                <a:schemeClr val="bg1">
                  <a:lumMod val="75000"/>
                </a:schemeClr>
              </a:solidFill>
            </a:ln>
          </p:spPr>
          <p:txBody>
            <a:bodyPr wrap="square" rtlCol="0">
              <a:spAutoFit/>
            </a:bodyPr>
            <a:lstStyle/>
            <a:p>
              <a:pPr algn="ctr"/>
              <a:r>
                <a:rPr lang="en-US" sz="1400" dirty="0">
                  <a:latin typeface="Arial" panose="020B0604020202020204" pitchFamily="34" charset="0"/>
                  <a:cs typeface="Arial" panose="020B0604020202020204" pitchFamily="34" charset="0"/>
                </a:rPr>
                <a:t>Example</a:t>
              </a:r>
            </a:p>
          </p:txBody>
        </p:sp>
      </p:grpSp>
      <p:graphicFrame>
        <p:nvGraphicFramePr>
          <p:cNvPr id="20" name="Object 19" descr="Icon linking to a word version of an ELA example of an LEA selected measure">
            <a:extLst>
              <a:ext uri="{FF2B5EF4-FFF2-40B4-BE49-F238E27FC236}">
                <a16:creationId xmlns:a16="http://schemas.microsoft.com/office/drawing/2014/main" id="{B24FC57C-12C4-4875-953B-FD06125D9AB9}"/>
              </a:ext>
            </a:extLst>
          </p:cNvPr>
          <p:cNvGraphicFramePr>
            <a:graphicFrameLocks noChangeAspect="1"/>
          </p:cNvGraphicFramePr>
          <p:nvPr>
            <p:extLst>
              <p:ext uri="{D42A27DB-BD31-4B8C-83A1-F6EECF244321}">
                <p14:modId xmlns:p14="http://schemas.microsoft.com/office/powerpoint/2010/main" val="1866090579"/>
              </p:ext>
            </p:extLst>
          </p:nvPr>
        </p:nvGraphicFramePr>
        <p:xfrm>
          <a:off x="6091360" y="2974517"/>
          <a:ext cx="1972394" cy="1664208"/>
        </p:xfrm>
        <a:graphic>
          <a:graphicData uri="http://schemas.openxmlformats.org/presentationml/2006/ole">
            <mc:AlternateContent xmlns:mc="http://schemas.openxmlformats.org/markup-compatibility/2006">
              <mc:Choice xmlns:v="urn:schemas-microsoft-com:vml" Requires="v">
                <p:oleObj spid="_x0000_s1029" name="Document" showAsIcon="1" r:id="rId5" imgW="914563" imgH="771697" progId="Word.Document.12">
                  <p:embed/>
                </p:oleObj>
              </mc:Choice>
              <mc:Fallback>
                <p:oleObj name="Document" showAsIcon="1" r:id="rId5" imgW="914563" imgH="771697" progId="Word.Document.12">
                  <p:embed/>
                  <p:pic>
                    <p:nvPicPr>
                      <p:cNvPr id="20" name="Object 19">
                        <a:extLst>
                          <a:ext uri="{FF2B5EF4-FFF2-40B4-BE49-F238E27FC236}">
                            <a16:creationId xmlns:a16="http://schemas.microsoft.com/office/drawing/2014/main" id="{B24FC57C-12C4-4875-953B-FD06125D9AB9}"/>
                          </a:ext>
                        </a:extLst>
                      </p:cNvPr>
                      <p:cNvPicPr/>
                      <p:nvPr/>
                    </p:nvPicPr>
                    <p:blipFill>
                      <a:blip r:embed="rId6"/>
                      <a:stretch>
                        <a:fillRect/>
                      </a:stretch>
                    </p:blipFill>
                    <p:spPr>
                      <a:xfrm>
                        <a:off x="6091360" y="2974517"/>
                        <a:ext cx="1972394" cy="1664208"/>
                      </a:xfrm>
                      <a:prstGeom prst="rect">
                        <a:avLst/>
                      </a:prstGeom>
                    </p:spPr>
                  </p:pic>
                </p:oleObj>
              </mc:Fallback>
            </mc:AlternateContent>
          </a:graphicData>
        </a:graphic>
      </p:graphicFrame>
      <p:graphicFrame>
        <p:nvGraphicFramePr>
          <p:cNvPr id="21" name="Object 20" descr="icon linking to a word version of a Social Studies example of an LEA selected measure">
            <a:extLst>
              <a:ext uri="{FF2B5EF4-FFF2-40B4-BE49-F238E27FC236}">
                <a16:creationId xmlns:a16="http://schemas.microsoft.com/office/drawing/2014/main" id="{D888D766-073D-44B2-B31F-B416AFF2E9B0}"/>
              </a:ext>
            </a:extLst>
          </p:cNvPr>
          <p:cNvGraphicFramePr>
            <a:graphicFrameLocks noChangeAspect="1"/>
          </p:cNvGraphicFramePr>
          <p:nvPr>
            <p:extLst>
              <p:ext uri="{D42A27DB-BD31-4B8C-83A1-F6EECF244321}">
                <p14:modId xmlns:p14="http://schemas.microsoft.com/office/powerpoint/2010/main" val="212693517"/>
              </p:ext>
            </p:extLst>
          </p:nvPr>
        </p:nvGraphicFramePr>
        <p:xfrm>
          <a:off x="7167439" y="1535802"/>
          <a:ext cx="1976561" cy="1667723"/>
        </p:xfrm>
        <a:graphic>
          <a:graphicData uri="http://schemas.openxmlformats.org/presentationml/2006/ole">
            <mc:AlternateContent xmlns:mc="http://schemas.openxmlformats.org/markup-compatibility/2006">
              <mc:Choice xmlns:v="urn:schemas-microsoft-com:vml" Requires="v">
                <p:oleObj spid="_x0000_s1030" name="Document" showAsIcon="1" r:id="rId7" imgW="914563" imgH="771697" progId="Word.Document.12">
                  <p:embed/>
                </p:oleObj>
              </mc:Choice>
              <mc:Fallback>
                <p:oleObj name="Document" showAsIcon="1" r:id="rId7" imgW="914563" imgH="771697" progId="Word.Document.12">
                  <p:embed/>
                  <p:pic>
                    <p:nvPicPr>
                      <p:cNvPr id="21" name="Object 20">
                        <a:extLst>
                          <a:ext uri="{FF2B5EF4-FFF2-40B4-BE49-F238E27FC236}">
                            <a16:creationId xmlns:a16="http://schemas.microsoft.com/office/drawing/2014/main" id="{D888D766-073D-44B2-B31F-B416AFF2E9B0}"/>
                          </a:ext>
                        </a:extLst>
                      </p:cNvPr>
                      <p:cNvPicPr/>
                      <p:nvPr/>
                    </p:nvPicPr>
                    <p:blipFill>
                      <a:blip r:embed="rId8"/>
                      <a:stretch>
                        <a:fillRect/>
                      </a:stretch>
                    </p:blipFill>
                    <p:spPr>
                      <a:xfrm>
                        <a:off x="7167439" y="1535802"/>
                        <a:ext cx="1976561" cy="1667723"/>
                      </a:xfrm>
                      <a:prstGeom prst="rect">
                        <a:avLst/>
                      </a:prstGeom>
                    </p:spPr>
                  </p:pic>
                </p:oleObj>
              </mc:Fallback>
            </mc:AlternateContent>
          </a:graphicData>
        </a:graphic>
      </p:graphicFrame>
      <p:graphicFrame>
        <p:nvGraphicFramePr>
          <p:cNvPr id="23" name="Object 22" descr="icon linking to a PDF of an elementary example of an LEA selected measure">
            <a:extLst>
              <a:ext uri="{FF2B5EF4-FFF2-40B4-BE49-F238E27FC236}">
                <a16:creationId xmlns:a16="http://schemas.microsoft.com/office/drawing/2014/main" id="{B31144CF-A370-4CB5-97C0-BFD042196AA6}"/>
              </a:ext>
            </a:extLst>
          </p:cNvPr>
          <p:cNvGraphicFramePr>
            <a:graphicFrameLocks noChangeAspect="1"/>
          </p:cNvGraphicFramePr>
          <p:nvPr>
            <p:extLst>
              <p:ext uri="{D42A27DB-BD31-4B8C-83A1-F6EECF244321}">
                <p14:modId xmlns:p14="http://schemas.microsoft.com/office/powerpoint/2010/main" val="3612345370"/>
              </p:ext>
            </p:extLst>
          </p:nvPr>
        </p:nvGraphicFramePr>
        <p:xfrm>
          <a:off x="7239566" y="3654476"/>
          <a:ext cx="1972395" cy="1664208"/>
        </p:xfrm>
        <a:graphic>
          <a:graphicData uri="http://schemas.openxmlformats.org/presentationml/2006/ole">
            <mc:AlternateContent xmlns:mc="http://schemas.openxmlformats.org/markup-compatibility/2006">
              <mc:Choice xmlns:v="urn:schemas-microsoft-com:vml" Requires="v">
                <p:oleObj spid="_x0000_s1031" name="Acrobat Document" showAsIcon="1" r:id="rId9" imgW="914563" imgH="771697" progId="Acrobat.Document.2020">
                  <p:embed/>
                </p:oleObj>
              </mc:Choice>
              <mc:Fallback>
                <p:oleObj name="Acrobat Document" showAsIcon="1" r:id="rId9" imgW="914563" imgH="771697" progId="Acrobat.Document.2020">
                  <p:embed/>
                  <p:pic>
                    <p:nvPicPr>
                      <p:cNvPr id="23" name="Object 22">
                        <a:extLst>
                          <a:ext uri="{FF2B5EF4-FFF2-40B4-BE49-F238E27FC236}">
                            <a16:creationId xmlns:a16="http://schemas.microsoft.com/office/drawing/2014/main" id="{B31144CF-A370-4CB5-97C0-BFD042196AA6}"/>
                          </a:ext>
                        </a:extLst>
                      </p:cNvPr>
                      <p:cNvPicPr/>
                      <p:nvPr/>
                    </p:nvPicPr>
                    <p:blipFill>
                      <a:blip r:embed="rId10"/>
                      <a:stretch>
                        <a:fillRect/>
                      </a:stretch>
                    </p:blipFill>
                    <p:spPr>
                      <a:xfrm>
                        <a:off x="7239566" y="3654476"/>
                        <a:ext cx="1972395" cy="166420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DB764377-D3DB-4288-AF6B-B24799E228A0}"/>
              </a:ext>
            </a:extLst>
          </p:cNvPr>
          <p:cNvSpPr>
            <a:spLocks noGrp="1"/>
          </p:cNvSpPr>
          <p:nvPr>
            <p:ph type="dt" sz="half" idx="10"/>
          </p:nvPr>
        </p:nvSpPr>
        <p:spPr/>
        <p:txBody>
          <a:bodyPr/>
          <a:lstStyle/>
          <a:p>
            <a:fld id="{1A7996F1-C86A-40F8-B29C-18DAE3D14AAE}" type="datetime1">
              <a:rPr lang="en-US" smtClean="0"/>
              <a:t>2/14/2022</a:t>
            </a:fld>
            <a:endParaRPr lang="en-US" dirty="0"/>
          </a:p>
        </p:txBody>
      </p:sp>
      <p:sp>
        <p:nvSpPr>
          <p:cNvPr id="3" name="Slide Number Placeholder 2">
            <a:extLst>
              <a:ext uri="{FF2B5EF4-FFF2-40B4-BE49-F238E27FC236}">
                <a16:creationId xmlns:a16="http://schemas.microsoft.com/office/drawing/2014/main" id="{80D986FF-CEB1-4165-9192-41867F5AD93D}"/>
              </a:ext>
            </a:extLst>
          </p:cNvPr>
          <p:cNvSpPr>
            <a:spLocks noGrp="1"/>
          </p:cNvSpPr>
          <p:nvPr>
            <p:ph type="sldNum" sz="quarter" idx="12"/>
          </p:nvPr>
        </p:nvSpPr>
        <p:spPr/>
        <p:txBody>
          <a:bodyPr/>
          <a:lstStyle/>
          <a:p>
            <a:fld id="{680C5762-CF65-4775-9966-A58D40CC61B9}" type="slidenum">
              <a:rPr lang="en-US" smtClean="0"/>
              <a:t>10</a:t>
            </a:fld>
            <a:endParaRPr lang="en-US" dirty="0"/>
          </a:p>
        </p:txBody>
      </p:sp>
    </p:spTree>
    <p:extLst>
      <p:ext uri="{BB962C8B-B14F-4D97-AF65-F5344CB8AC3E}">
        <p14:creationId xmlns:p14="http://schemas.microsoft.com/office/powerpoint/2010/main" val="3186910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7DACE9-3548-4794-BBF2-2E83CDD2F5EA}"/>
              </a:ext>
            </a:extLst>
          </p:cNvPr>
          <p:cNvSpPr>
            <a:spLocks noGrp="1"/>
          </p:cNvSpPr>
          <p:nvPr>
            <p:ph type="title"/>
          </p:nvPr>
        </p:nvSpPr>
        <p:spPr/>
        <p:txBody>
          <a:bodyPr/>
          <a:lstStyle/>
          <a:p>
            <a:r>
              <a:rPr lang="en-US" dirty="0"/>
              <a:t>Intro</a:t>
            </a:r>
            <a:r>
              <a:rPr lang="en-US" baseline="0" dirty="0"/>
              <a:t> Slide – IEP Goals progress measure</a:t>
            </a:r>
            <a:endParaRPr lang="en-US" dirty="0"/>
          </a:p>
        </p:txBody>
      </p:sp>
      <p:sp>
        <p:nvSpPr>
          <p:cNvPr id="7" name="Text Placeholder 6">
            <a:extLst>
              <a:ext uri="{FF2B5EF4-FFF2-40B4-BE49-F238E27FC236}">
                <a16:creationId xmlns:a16="http://schemas.microsoft.com/office/drawing/2014/main" id="{210300E2-339A-4A39-9517-0759ED586795}"/>
              </a:ext>
            </a:extLst>
          </p:cNvPr>
          <p:cNvSpPr>
            <a:spLocks noGrp="1"/>
          </p:cNvSpPr>
          <p:nvPr>
            <p:ph type="body" idx="1"/>
          </p:nvPr>
        </p:nvSpPr>
        <p:spPr/>
        <p:txBody>
          <a:bodyPr>
            <a:normAutofit/>
          </a:bodyPr>
          <a:lstStyle/>
          <a:p>
            <a:pPr algn="ctr"/>
            <a:r>
              <a:rPr lang="en-US" sz="4000" dirty="0"/>
              <a:t>IEP Goals Progress Measure</a:t>
            </a:r>
          </a:p>
        </p:txBody>
      </p:sp>
      <p:sp>
        <p:nvSpPr>
          <p:cNvPr id="4" name="Date Placeholder 3">
            <a:extLst>
              <a:ext uri="{FF2B5EF4-FFF2-40B4-BE49-F238E27FC236}">
                <a16:creationId xmlns:a16="http://schemas.microsoft.com/office/drawing/2014/main" id="{2FDA31F0-2454-40D7-A98A-DDFACCE63386}"/>
              </a:ext>
            </a:extLst>
          </p:cNvPr>
          <p:cNvSpPr>
            <a:spLocks noGrp="1"/>
          </p:cNvSpPr>
          <p:nvPr>
            <p:ph type="dt" sz="half" idx="10"/>
          </p:nvPr>
        </p:nvSpPr>
        <p:spPr/>
        <p:txBody>
          <a:bodyPr/>
          <a:lstStyle/>
          <a:p>
            <a:fld id="{7F13630A-B4C6-440D-8DFA-092D64E442B8}" type="datetime1">
              <a:rPr lang="en-US" smtClean="0"/>
              <a:t>2/14/2022</a:t>
            </a:fld>
            <a:endParaRPr lang="en-US" dirty="0"/>
          </a:p>
        </p:txBody>
      </p:sp>
      <p:sp>
        <p:nvSpPr>
          <p:cNvPr id="5" name="Slide Number Placeholder 4">
            <a:extLst>
              <a:ext uri="{FF2B5EF4-FFF2-40B4-BE49-F238E27FC236}">
                <a16:creationId xmlns:a16="http://schemas.microsoft.com/office/drawing/2014/main" id="{04F3830F-B06D-44DC-80B4-B32D24041B4E}"/>
              </a:ext>
            </a:extLst>
          </p:cNvPr>
          <p:cNvSpPr>
            <a:spLocks noGrp="1"/>
          </p:cNvSpPr>
          <p:nvPr>
            <p:ph type="sldNum" sz="quarter" idx="12"/>
          </p:nvPr>
        </p:nvSpPr>
        <p:spPr/>
        <p:txBody>
          <a:bodyPr/>
          <a:lstStyle/>
          <a:p>
            <a:fld id="{680C5762-CF65-4775-9966-A58D40CC61B9}" type="slidenum">
              <a:rPr lang="en-US" smtClean="0"/>
              <a:t>11</a:t>
            </a:fld>
            <a:endParaRPr lang="en-US" dirty="0"/>
          </a:p>
        </p:txBody>
      </p:sp>
    </p:spTree>
    <p:extLst>
      <p:ext uri="{BB962C8B-B14F-4D97-AF65-F5344CB8AC3E}">
        <p14:creationId xmlns:p14="http://schemas.microsoft.com/office/powerpoint/2010/main" val="311608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9003-8E4E-A346-8F28-E3A99934CD78}"/>
              </a:ext>
            </a:extLst>
          </p:cNvPr>
          <p:cNvSpPr>
            <a:spLocks noGrp="1"/>
          </p:cNvSpPr>
          <p:nvPr>
            <p:ph type="title"/>
          </p:nvPr>
        </p:nvSpPr>
        <p:spPr/>
        <p:txBody>
          <a:bodyPr/>
          <a:lstStyle/>
          <a:p>
            <a:r>
              <a:rPr lang="en-US" b="1" dirty="0"/>
              <a:t>IEP Goals Progress Measure </a:t>
            </a:r>
          </a:p>
        </p:txBody>
      </p:sp>
      <p:sp>
        <p:nvSpPr>
          <p:cNvPr id="5" name="Date Placeholder 4">
            <a:extLst>
              <a:ext uri="{FF2B5EF4-FFF2-40B4-BE49-F238E27FC236}">
                <a16:creationId xmlns:a16="http://schemas.microsoft.com/office/drawing/2014/main" id="{62786606-B5C8-E243-931C-DF5C5D2E8BFB}"/>
              </a:ext>
            </a:extLst>
          </p:cNvPr>
          <p:cNvSpPr>
            <a:spLocks noGrp="1"/>
          </p:cNvSpPr>
          <p:nvPr>
            <p:ph type="dt" sz="half" idx="10"/>
          </p:nvPr>
        </p:nvSpPr>
        <p:spPr/>
        <p:txBody>
          <a:bodyPr/>
          <a:lstStyle/>
          <a:p>
            <a:fld id="{2886EB9F-620D-4745-B0DC-239369A89773}" type="datetime1">
              <a:rPr lang="en-US" smtClean="0"/>
              <a:t>2/14/2022</a:t>
            </a:fld>
            <a:endParaRPr lang="en-US" dirty="0"/>
          </a:p>
        </p:txBody>
      </p:sp>
      <p:sp>
        <p:nvSpPr>
          <p:cNvPr id="6" name="Slide Number Placeholder 5">
            <a:extLst>
              <a:ext uri="{FF2B5EF4-FFF2-40B4-BE49-F238E27FC236}">
                <a16:creationId xmlns:a16="http://schemas.microsoft.com/office/drawing/2014/main" id="{5776BBA8-5940-3740-BA7C-08A04F41F6A9}"/>
              </a:ext>
            </a:extLst>
          </p:cNvPr>
          <p:cNvSpPr>
            <a:spLocks noGrp="1"/>
          </p:cNvSpPr>
          <p:nvPr>
            <p:ph type="sldNum" sz="quarter" idx="12"/>
          </p:nvPr>
        </p:nvSpPr>
        <p:spPr/>
        <p:txBody>
          <a:bodyPr/>
          <a:lstStyle/>
          <a:p>
            <a:fld id="{680C5762-CF65-4775-9966-A58D40CC61B9}" type="slidenum">
              <a:rPr lang="en-US" smtClean="0"/>
              <a:t>12</a:t>
            </a:fld>
            <a:endParaRPr lang="en-US" dirty="0"/>
          </a:p>
        </p:txBody>
      </p:sp>
      <p:sp>
        <p:nvSpPr>
          <p:cNvPr id="4" name="Content Placeholder 3">
            <a:extLst>
              <a:ext uri="{FF2B5EF4-FFF2-40B4-BE49-F238E27FC236}">
                <a16:creationId xmlns:a16="http://schemas.microsoft.com/office/drawing/2014/main" id="{B7BEF6E8-DE76-40F9-BE1B-AB3F627FFDBA}"/>
              </a:ext>
            </a:extLst>
          </p:cNvPr>
          <p:cNvSpPr>
            <a:spLocks noGrp="1"/>
          </p:cNvSpPr>
          <p:nvPr>
            <p:ph idx="1"/>
          </p:nvPr>
        </p:nvSpPr>
        <p:spPr>
          <a:xfrm>
            <a:off x="457200" y="1600201"/>
            <a:ext cx="8229600" cy="3021676"/>
          </a:xfrm>
        </p:spPr>
        <p:txBody>
          <a:bodyPr>
            <a:normAutofit/>
          </a:bodyPr>
          <a:lstStyle/>
          <a:p>
            <a:pPr marL="0" indent="0">
              <a:buNone/>
            </a:pPr>
            <a:r>
              <a:rPr lang="en-US" sz="2200" dirty="0"/>
              <a:t>Chapter 19 of the Pennsylvania School Code clarifies “applicable and attributable” thusly: “Regardless of certification area,</a:t>
            </a:r>
            <a:r>
              <a:rPr lang="en-US" sz="2200" b="1" dirty="0"/>
              <a:t> </a:t>
            </a:r>
            <a:r>
              <a:rPr lang="en-US" sz="2200" b="1" dirty="0">
                <a:solidFill>
                  <a:srgbClr val="23447F"/>
                </a:solidFill>
              </a:rPr>
              <a:t>all classroom teachers</a:t>
            </a:r>
            <a:r>
              <a:rPr lang="en-US" sz="2200" b="1" dirty="0"/>
              <a:t> </a:t>
            </a:r>
            <a:r>
              <a:rPr lang="en-US" sz="2200" dirty="0"/>
              <a:t>shall be accountable for student progress toward IEP Goals.”</a:t>
            </a:r>
          </a:p>
        </p:txBody>
      </p:sp>
      <p:sp>
        <p:nvSpPr>
          <p:cNvPr id="9" name="Content Placeholder 3">
            <a:extLst>
              <a:ext uri="{FF2B5EF4-FFF2-40B4-BE49-F238E27FC236}">
                <a16:creationId xmlns:a16="http://schemas.microsoft.com/office/drawing/2014/main" id="{AC3FC472-A601-438E-94FA-DE18CA4EEE54}"/>
              </a:ext>
            </a:extLst>
          </p:cNvPr>
          <p:cNvSpPr txBox="1">
            <a:spLocks/>
          </p:cNvSpPr>
          <p:nvPr/>
        </p:nvSpPr>
        <p:spPr>
          <a:xfrm>
            <a:off x="457200" y="3335483"/>
            <a:ext cx="8229600" cy="25727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200" dirty="0"/>
              <a:t>The IEP Goals Progress measure is required under the Individuals with Disabilities Education Act if:</a:t>
            </a:r>
          </a:p>
          <a:p>
            <a:r>
              <a:rPr lang="en-US" sz="2200" dirty="0"/>
              <a:t>the teacher provides instruction to a sufficient number of students with IEPs (meeting n count), and</a:t>
            </a:r>
          </a:p>
          <a:p>
            <a:r>
              <a:rPr lang="en-US" sz="2200" dirty="0"/>
              <a:t>those students have </a:t>
            </a:r>
            <a:r>
              <a:rPr lang="en-US" sz="2200" b="1" dirty="0">
                <a:solidFill>
                  <a:srgbClr val="23447F"/>
                </a:solidFill>
              </a:rPr>
              <a:t>similar academic </a:t>
            </a:r>
            <a:r>
              <a:rPr lang="en-US" sz="2200" dirty="0"/>
              <a:t>or </a:t>
            </a:r>
            <a:r>
              <a:rPr lang="en-US" sz="2200" b="1" dirty="0">
                <a:solidFill>
                  <a:srgbClr val="23447F"/>
                </a:solidFill>
              </a:rPr>
              <a:t>non-academic</a:t>
            </a:r>
            <a:r>
              <a:rPr lang="en-US" sz="2200" dirty="0"/>
              <a:t> IEP Goals to which the teacher contributes data used by the IEP team to monitor student progress.</a:t>
            </a:r>
          </a:p>
        </p:txBody>
      </p:sp>
    </p:spTree>
    <p:extLst>
      <p:ext uri="{BB962C8B-B14F-4D97-AF65-F5344CB8AC3E}">
        <p14:creationId xmlns:p14="http://schemas.microsoft.com/office/powerpoint/2010/main" val="1146834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9003-8E4E-A346-8F28-E3A99934CD78}"/>
              </a:ext>
            </a:extLst>
          </p:cNvPr>
          <p:cNvSpPr>
            <a:spLocks noGrp="1"/>
          </p:cNvSpPr>
          <p:nvPr>
            <p:ph type="title"/>
          </p:nvPr>
        </p:nvSpPr>
        <p:spPr/>
        <p:txBody>
          <a:bodyPr/>
          <a:lstStyle/>
          <a:p>
            <a:r>
              <a:rPr lang="en-US" b="1" dirty="0"/>
              <a:t>IEP Goals Progress Measure (cont’d)</a:t>
            </a:r>
          </a:p>
        </p:txBody>
      </p:sp>
      <p:sp>
        <p:nvSpPr>
          <p:cNvPr id="5" name="Date Placeholder 4">
            <a:extLst>
              <a:ext uri="{FF2B5EF4-FFF2-40B4-BE49-F238E27FC236}">
                <a16:creationId xmlns:a16="http://schemas.microsoft.com/office/drawing/2014/main" id="{62786606-B5C8-E243-931C-DF5C5D2E8BFB}"/>
              </a:ext>
            </a:extLst>
          </p:cNvPr>
          <p:cNvSpPr>
            <a:spLocks noGrp="1"/>
          </p:cNvSpPr>
          <p:nvPr>
            <p:ph type="dt" sz="half" idx="10"/>
          </p:nvPr>
        </p:nvSpPr>
        <p:spPr/>
        <p:txBody>
          <a:bodyPr/>
          <a:lstStyle/>
          <a:p>
            <a:fld id="{2886EB9F-620D-4745-B0DC-239369A89773}" type="datetime1">
              <a:rPr lang="en-US" smtClean="0"/>
              <a:t>2/14/2022</a:t>
            </a:fld>
            <a:endParaRPr lang="en-US" dirty="0"/>
          </a:p>
        </p:txBody>
      </p:sp>
      <p:sp>
        <p:nvSpPr>
          <p:cNvPr id="6" name="Slide Number Placeholder 5">
            <a:extLst>
              <a:ext uri="{FF2B5EF4-FFF2-40B4-BE49-F238E27FC236}">
                <a16:creationId xmlns:a16="http://schemas.microsoft.com/office/drawing/2014/main" id="{5776BBA8-5940-3740-BA7C-08A04F41F6A9}"/>
              </a:ext>
            </a:extLst>
          </p:cNvPr>
          <p:cNvSpPr>
            <a:spLocks noGrp="1"/>
          </p:cNvSpPr>
          <p:nvPr>
            <p:ph type="sldNum" sz="quarter" idx="12"/>
          </p:nvPr>
        </p:nvSpPr>
        <p:spPr/>
        <p:txBody>
          <a:bodyPr/>
          <a:lstStyle/>
          <a:p>
            <a:fld id="{680C5762-CF65-4775-9966-A58D40CC61B9}" type="slidenum">
              <a:rPr lang="en-US" smtClean="0"/>
              <a:t>13</a:t>
            </a:fld>
            <a:endParaRPr lang="en-US" dirty="0"/>
          </a:p>
        </p:txBody>
      </p:sp>
      <p:sp>
        <p:nvSpPr>
          <p:cNvPr id="9" name="Content Placeholder 8">
            <a:extLst>
              <a:ext uri="{FF2B5EF4-FFF2-40B4-BE49-F238E27FC236}">
                <a16:creationId xmlns:a16="http://schemas.microsoft.com/office/drawing/2014/main" id="{CD960D98-1475-4997-88A5-6AB74372936E}"/>
              </a:ext>
            </a:extLst>
          </p:cNvPr>
          <p:cNvSpPr>
            <a:spLocks noGrp="1"/>
          </p:cNvSpPr>
          <p:nvPr>
            <p:ph idx="1"/>
          </p:nvPr>
        </p:nvSpPr>
        <p:spPr/>
        <p:txBody>
          <a:bodyPr>
            <a:normAutofit/>
          </a:bodyPr>
          <a:lstStyle/>
          <a:p>
            <a:pPr marL="0" indent="0">
              <a:spcBef>
                <a:spcPts val="0"/>
              </a:spcBef>
              <a:spcAft>
                <a:spcPts val="1800"/>
              </a:spcAft>
              <a:buNone/>
            </a:pPr>
            <a:r>
              <a:rPr lang="en-US" dirty="0"/>
              <a:t>The n count is defined as follows:</a:t>
            </a:r>
          </a:p>
          <a:p>
            <a:pPr>
              <a:spcBef>
                <a:spcPts val="0"/>
              </a:spcBef>
              <a:spcAft>
                <a:spcPts val="1200"/>
              </a:spcAft>
            </a:pPr>
            <a:r>
              <a:rPr lang="en-US" sz="2600" dirty="0"/>
              <a:t>The n count set must be </a:t>
            </a:r>
            <a:r>
              <a:rPr lang="en-US" sz="2600" b="1" dirty="0">
                <a:solidFill>
                  <a:srgbClr val="23447F"/>
                </a:solidFill>
              </a:rPr>
              <a:t>less than or equal to 11</a:t>
            </a:r>
            <a:r>
              <a:rPr lang="en-US" sz="2600" dirty="0"/>
              <a:t>. </a:t>
            </a:r>
          </a:p>
          <a:p>
            <a:pPr>
              <a:spcBef>
                <a:spcPts val="0"/>
              </a:spcBef>
              <a:spcAft>
                <a:spcPts val="1200"/>
              </a:spcAft>
            </a:pPr>
            <a:r>
              <a:rPr lang="en-US" sz="2600" dirty="0"/>
              <a:t>An “</a:t>
            </a:r>
            <a:r>
              <a:rPr lang="en-US" sz="2600" b="1" dirty="0">
                <a:solidFill>
                  <a:srgbClr val="23447F"/>
                </a:solidFill>
              </a:rPr>
              <a:t>active n count</a:t>
            </a:r>
            <a:r>
              <a:rPr lang="en-US" sz="2600" dirty="0"/>
              <a:t>” based on the portion of instructional responsibility may be used rather than an “</a:t>
            </a:r>
            <a:r>
              <a:rPr lang="en-US" sz="2600" b="1" dirty="0">
                <a:solidFill>
                  <a:srgbClr val="23447F"/>
                </a:solidFill>
              </a:rPr>
              <a:t>actual n count</a:t>
            </a:r>
            <a:r>
              <a:rPr lang="en-US" sz="2600" dirty="0"/>
              <a:t>”.  </a:t>
            </a:r>
          </a:p>
          <a:p>
            <a:pPr>
              <a:spcBef>
                <a:spcPts val="0"/>
              </a:spcBef>
              <a:spcAft>
                <a:spcPts val="1200"/>
              </a:spcAft>
            </a:pPr>
            <a:r>
              <a:rPr lang="en-US" sz="2600" dirty="0"/>
              <a:t>The n count should apply to a </a:t>
            </a:r>
            <a:r>
              <a:rPr lang="en-US" sz="2600" b="1" dirty="0">
                <a:solidFill>
                  <a:srgbClr val="23447F"/>
                </a:solidFill>
              </a:rPr>
              <a:t>grade-level cohort </a:t>
            </a:r>
            <a:r>
              <a:rPr lang="en-US" sz="2600" dirty="0"/>
              <a:t>or </a:t>
            </a:r>
            <a:r>
              <a:rPr lang="en-US" sz="2600" b="1" dirty="0">
                <a:solidFill>
                  <a:srgbClr val="23447F"/>
                </a:solidFill>
              </a:rPr>
              <a:t>correlate to all students within a subject area</a:t>
            </a:r>
            <a:r>
              <a:rPr lang="en-US" sz="2600" b="1" dirty="0"/>
              <a:t> </a:t>
            </a:r>
            <a:r>
              <a:rPr lang="en-US" sz="2600" dirty="0"/>
              <a:t>rather than a single class or course taught by the teacher.</a:t>
            </a:r>
          </a:p>
        </p:txBody>
      </p:sp>
    </p:spTree>
    <p:extLst>
      <p:ext uri="{BB962C8B-B14F-4D97-AF65-F5344CB8AC3E}">
        <p14:creationId xmlns:p14="http://schemas.microsoft.com/office/powerpoint/2010/main" val="3137020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37BE8F-FB53-4E1C-84EB-C8039266BA84}"/>
              </a:ext>
            </a:extLst>
          </p:cNvPr>
          <p:cNvSpPr>
            <a:spLocks noGrp="1"/>
          </p:cNvSpPr>
          <p:nvPr>
            <p:ph type="title"/>
          </p:nvPr>
        </p:nvSpPr>
        <p:spPr/>
        <p:txBody>
          <a:bodyPr/>
          <a:lstStyle/>
          <a:p>
            <a:r>
              <a:rPr lang="en-US" b="1" dirty="0"/>
              <a:t>Example of IEP Goals Progress Measure</a:t>
            </a:r>
          </a:p>
        </p:txBody>
      </p:sp>
      <p:grpSp>
        <p:nvGrpSpPr>
          <p:cNvPr id="9" name="Group 8" descr="a partial image of a completed IEP Goals Progress measure">
            <a:extLst>
              <a:ext uri="{FF2B5EF4-FFF2-40B4-BE49-F238E27FC236}">
                <a16:creationId xmlns:a16="http://schemas.microsoft.com/office/drawing/2014/main" id="{04D6D112-1E53-4D1B-AC8C-B8BDBF3C7C61}"/>
              </a:ext>
            </a:extLst>
          </p:cNvPr>
          <p:cNvGrpSpPr/>
          <p:nvPr/>
        </p:nvGrpSpPr>
        <p:grpSpPr>
          <a:xfrm>
            <a:off x="457200" y="1447800"/>
            <a:ext cx="5907201" cy="4807204"/>
            <a:chOff x="1290571" y="1476121"/>
            <a:chExt cx="5907201" cy="4807204"/>
          </a:xfrm>
        </p:grpSpPr>
        <p:pic>
          <p:nvPicPr>
            <p:cNvPr id="6" name="Picture 5">
              <a:extLst>
                <a:ext uri="{FF2B5EF4-FFF2-40B4-BE49-F238E27FC236}">
                  <a16:creationId xmlns:a16="http://schemas.microsoft.com/office/drawing/2014/main" id="{A4BE7217-155E-4AFA-BC18-B2160F5210CE}"/>
                </a:ext>
              </a:extLst>
            </p:cNvPr>
            <p:cNvPicPr>
              <a:picLocks noChangeAspect="1"/>
            </p:cNvPicPr>
            <p:nvPr/>
          </p:nvPicPr>
          <p:blipFill>
            <a:blip r:embed="rId4"/>
            <a:stretch>
              <a:fillRect/>
            </a:stretch>
          </p:blipFill>
          <p:spPr>
            <a:xfrm>
              <a:off x="1673272" y="1520825"/>
              <a:ext cx="5524500" cy="47625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85DBB05E-14BF-47E0-A774-E16AD7E16811}"/>
                </a:ext>
              </a:extLst>
            </p:cNvPr>
            <p:cNvSpPr txBox="1"/>
            <p:nvPr/>
          </p:nvSpPr>
          <p:spPr>
            <a:xfrm rot="20773926">
              <a:off x="1290571" y="1476121"/>
              <a:ext cx="1064526" cy="307777"/>
            </a:xfrm>
            <a:prstGeom prst="rect">
              <a:avLst/>
            </a:prstGeom>
            <a:solidFill>
              <a:schemeClr val="bg1"/>
            </a:solidFill>
            <a:ln>
              <a:solidFill>
                <a:schemeClr val="bg1">
                  <a:lumMod val="75000"/>
                </a:schemeClr>
              </a:solidFill>
            </a:ln>
          </p:spPr>
          <p:txBody>
            <a:bodyPr wrap="square" rtlCol="0">
              <a:spAutoFit/>
            </a:bodyPr>
            <a:lstStyle/>
            <a:p>
              <a:pPr algn="ctr"/>
              <a:r>
                <a:rPr lang="en-US" sz="1400" dirty="0">
                  <a:latin typeface="Arial" panose="020B0604020202020204" pitchFamily="34" charset="0"/>
                  <a:cs typeface="Arial" panose="020B0604020202020204" pitchFamily="34" charset="0"/>
                </a:rPr>
                <a:t>Example</a:t>
              </a:r>
            </a:p>
          </p:txBody>
        </p:sp>
      </p:grpSp>
      <p:graphicFrame>
        <p:nvGraphicFramePr>
          <p:cNvPr id="5" name="Object 4" descr="icon linking to a word version of an IEP Goals Progress Measure">
            <a:extLst>
              <a:ext uri="{FF2B5EF4-FFF2-40B4-BE49-F238E27FC236}">
                <a16:creationId xmlns:a16="http://schemas.microsoft.com/office/drawing/2014/main" id="{70FA8F25-0A09-4D9E-8803-D6D4FF82AC96}"/>
              </a:ext>
            </a:extLst>
          </p:cNvPr>
          <p:cNvGraphicFramePr>
            <a:graphicFrameLocks noChangeAspect="1"/>
          </p:cNvGraphicFramePr>
          <p:nvPr>
            <p:extLst>
              <p:ext uri="{D42A27DB-BD31-4B8C-83A1-F6EECF244321}">
                <p14:modId xmlns:p14="http://schemas.microsoft.com/office/powerpoint/2010/main" val="1357774697"/>
              </p:ext>
            </p:extLst>
          </p:nvPr>
        </p:nvGraphicFramePr>
        <p:xfrm>
          <a:off x="6714405" y="3041650"/>
          <a:ext cx="1972395" cy="1664208"/>
        </p:xfrm>
        <a:graphic>
          <a:graphicData uri="http://schemas.openxmlformats.org/presentationml/2006/ole">
            <mc:AlternateContent xmlns:mc="http://schemas.openxmlformats.org/markup-compatibility/2006">
              <mc:Choice xmlns:v="urn:schemas-microsoft-com:vml" Requires="v">
                <p:oleObj spid="_x0000_s2051" name="Document" showAsIcon="1" r:id="rId5" imgW="914563" imgH="771697" progId="Word.Document.12">
                  <p:embed/>
                </p:oleObj>
              </mc:Choice>
              <mc:Fallback>
                <p:oleObj name="Document" showAsIcon="1" r:id="rId5" imgW="914563" imgH="771697" progId="Word.Document.12">
                  <p:embed/>
                  <p:pic>
                    <p:nvPicPr>
                      <p:cNvPr id="5" name="Object 4">
                        <a:extLst>
                          <a:ext uri="{FF2B5EF4-FFF2-40B4-BE49-F238E27FC236}">
                            <a16:creationId xmlns:a16="http://schemas.microsoft.com/office/drawing/2014/main" id="{70FA8F25-0A09-4D9E-8803-D6D4FF82AC96}"/>
                          </a:ext>
                        </a:extLst>
                      </p:cNvPr>
                      <p:cNvPicPr/>
                      <p:nvPr/>
                    </p:nvPicPr>
                    <p:blipFill>
                      <a:blip r:embed="rId6"/>
                      <a:stretch>
                        <a:fillRect/>
                      </a:stretch>
                    </p:blipFill>
                    <p:spPr>
                      <a:xfrm>
                        <a:off x="6714405" y="3041650"/>
                        <a:ext cx="1972395" cy="166420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DB764377-D3DB-4288-AF6B-B24799E228A0}"/>
              </a:ext>
            </a:extLst>
          </p:cNvPr>
          <p:cNvSpPr>
            <a:spLocks noGrp="1"/>
          </p:cNvSpPr>
          <p:nvPr>
            <p:ph type="dt" sz="half" idx="10"/>
          </p:nvPr>
        </p:nvSpPr>
        <p:spPr/>
        <p:txBody>
          <a:bodyPr/>
          <a:lstStyle/>
          <a:p>
            <a:fld id="{1A7996F1-C86A-40F8-B29C-18DAE3D14AAE}" type="datetime1">
              <a:rPr lang="en-US" smtClean="0"/>
              <a:t>2/14/2022</a:t>
            </a:fld>
            <a:endParaRPr lang="en-US" dirty="0"/>
          </a:p>
        </p:txBody>
      </p:sp>
      <p:sp>
        <p:nvSpPr>
          <p:cNvPr id="3" name="Slide Number Placeholder 2">
            <a:extLst>
              <a:ext uri="{FF2B5EF4-FFF2-40B4-BE49-F238E27FC236}">
                <a16:creationId xmlns:a16="http://schemas.microsoft.com/office/drawing/2014/main" id="{80D986FF-CEB1-4165-9192-41867F5AD93D}"/>
              </a:ext>
            </a:extLst>
          </p:cNvPr>
          <p:cNvSpPr>
            <a:spLocks noGrp="1"/>
          </p:cNvSpPr>
          <p:nvPr>
            <p:ph type="sldNum" sz="quarter" idx="12"/>
          </p:nvPr>
        </p:nvSpPr>
        <p:spPr/>
        <p:txBody>
          <a:bodyPr/>
          <a:lstStyle/>
          <a:p>
            <a:fld id="{680C5762-CF65-4775-9966-A58D40CC61B9}" type="slidenum">
              <a:rPr lang="en-US" smtClean="0"/>
              <a:t>14</a:t>
            </a:fld>
            <a:endParaRPr lang="en-US" dirty="0"/>
          </a:p>
        </p:txBody>
      </p:sp>
    </p:spTree>
    <p:extLst>
      <p:ext uri="{BB962C8B-B14F-4D97-AF65-F5344CB8AC3E}">
        <p14:creationId xmlns:p14="http://schemas.microsoft.com/office/powerpoint/2010/main" val="3443666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7DACE9-3548-4794-BBF2-2E83CDD2F5EA}"/>
              </a:ext>
            </a:extLst>
          </p:cNvPr>
          <p:cNvSpPr>
            <a:spLocks noGrp="1"/>
          </p:cNvSpPr>
          <p:nvPr>
            <p:ph type="title"/>
          </p:nvPr>
        </p:nvSpPr>
        <p:spPr/>
        <p:txBody>
          <a:bodyPr/>
          <a:lstStyle/>
          <a:p>
            <a:r>
              <a:rPr lang="en-US" dirty="0"/>
              <a:t>Intro slide</a:t>
            </a:r>
            <a:r>
              <a:rPr lang="en-US" baseline="0" dirty="0"/>
              <a:t> – principal performance goals</a:t>
            </a:r>
            <a:endParaRPr lang="en-US" dirty="0"/>
          </a:p>
        </p:txBody>
      </p:sp>
      <p:sp>
        <p:nvSpPr>
          <p:cNvPr id="7" name="Text Placeholder 6">
            <a:extLst>
              <a:ext uri="{FF2B5EF4-FFF2-40B4-BE49-F238E27FC236}">
                <a16:creationId xmlns:a16="http://schemas.microsoft.com/office/drawing/2014/main" id="{210300E2-339A-4A39-9517-0759ED586795}"/>
              </a:ext>
            </a:extLst>
          </p:cNvPr>
          <p:cNvSpPr>
            <a:spLocks noGrp="1"/>
          </p:cNvSpPr>
          <p:nvPr>
            <p:ph type="body" idx="1"/>
          </p:nvPr>
        </p:nvSpPr>
        <p:spPr/>
        <p:txBody>
          <a:bodyPr>
            <a:normAutofit/>
          </a:bodyPr>
          <a:lstStyle/>
          <a:p>
            <a:pPr algn="ctr"/>
            <a:r>
              <a:rPr lang="en-US" sz="4000" dirty="0"/>
              <a:t>Principal Performance Goals</a:t>
            </a:r>
          </a:p>
        </p:txBody>
      </p:sp>
      <p:sp>
        <p:nvSpPr>
          <p:cNvPr id="4" name="Date Placeholder 3">
            <a:extLst>
              <a:ext uri="{FF2B5EF4-FFF2-40B4-BE49-F238E27FC236}">
                <a16:creationId xmlns:a16="http://schemas.microsoft.com/office/drawing/2014/main" id="{2FDA31F0-2454-40D7-A98A-DDFACCE63386}"/>
              </a:ext>
            </a:extLst>
          </p:cNvPr>
          <p:cNvSpPr>
            <a:spLocks noGrp="1"/>
          </p:cNvSpPr>
          <p:nvPr>
            <p:ph type="dt" sz="half" idx="10"/>
          </p:nvPr>
        </p:nvSpPr>
        <p:spPr/>
        <p:txBody>
          <a:bodyPr/>
          <a:lstStyle/>
          <a:p>
            <a:fld id="{7F13630A-B4C6-440D-8DFA-092D64E442B8}" type="datetime1">
              <a:rPr lang="en-US" smtClean="0"/>
              <a:t>2/14/2022</a:t>
            </a:fld>
            <a:endParaRPr lang="en-US" dirty="0"/>
          </a:p>
        </p:txBody>
      </p:sp>
      <p:sp>
        <p:nvSpPr>
          <p:cNvPr id="5" name="Slide Number Placeholder 4">
            <a:extLst>
              <a:ext uri="{FF2B5EF4-FFF2-40B4-BE49-F238E27FC236}">
                <a16:creationId xmlns:a16="http://schemas.microsoft.com/office/drawing/2014/main" id="{04F3830F-B06D-44DC-80B4-B32D24041B4E}"/>
              </a:ext>
            </a:extLst>
          </p:cNvPr>
          <p:cNvSpPr>
            <a:spLocks noGrp="1"/>
          </p:cNvSpPr>
          <p:nvPr>
            <p:ph type="sldNum" sz="quarter" idx="12"/>
          </p:nvPr>
        </p:nvSpPr>
        <p:spPr/>
        <p:txBody>
          <a:bodyPr/>
          <a:lstStyle/>
          <a:p>
            <a:fld id="{680C5762-CF65-4775-9966-A58D40CC61B9}" type="slidenum">
              <a:rPr lang="en-US" smtClean="0"/>
              <a:t>15</a:t>
            </a:fld>
            <a:endParaRPr lang="en-US" dirty="0"/>
          </a:p>
        </p:txBody>
      </p:sp>
    </p:spTree>
    <p:extLst>
      <p:ext uri="{BB962C8B-B14F-4D97-AF65-F5344CB8AC3E}">
        <p14:creationId xmlns:p14="http://schemas.microsoft.com/office/powerpoint/2010/main" val="2373133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9003-8E4E-A346-8F28-E3A99934CD78}"/>
              </a:ext>
            </a:extLst>
          </p:cNvPr>
          <p:cNvSpPr>
            <a:spLocks noGrp="1"/>
          </p:cNvSpPr>
          <p:nvPr>
            <p:ph type="title"/>
          </p:nvPr>
        </p:nvSpPr>
        <p:spPr/>
        <p:txBody>
          <a:bodyPr/>
          <a:lstStyle/>
          <a:p>
            <a:r>
              <a:rPr lang="en-US" b="1" dirty="0"/>
              <a:t>Principal Performance Goals</a:t>
            </a:r>
          </a:p>
        </p:txBody>
      </p:sp>
      <p:sp>
        <p:nvSpPr>
          <p:cNvPr id="5" name="Date Placeholder 4">
            <a:extLst>
              <a:ext uri="{FF2B5EF4-FFF2-40B4-BE49-F238E27FC236}">
                <a16:creationId xmlns:a16="http://schemas.microsoft.com/office/drawing/2014/main" id="{62786606-B5C8-E243-931C-DF5C5D2E8BFB}"/>
              </a:ext>
            </a:extLst>
          </p:cNvPr>
          <p:cNvSpPr>
            <a:spLocks noGrp="1"/>
          </p:cNvSpPr>
          <p:nvPr>
            <p:ph type="dt" sz="half" idx="10"/>
          </p:nvPr>
        </p:nvSpPr>
        <p:spPr/>
        <p:txBody>
          <a:bodyPr/>
          <a:lstStyle/>
          <a:p>
            <a:fld id="{2886EB9F-620D-4745-B0DC-239369A89773}" type="datetime1">
              <a:rPr lang="en-US" smtClean="0"/>
              <a:t>2/14/2022</a:t>
            </a:fld>
            <a:endParaRPr lang="en-US" dirty="0"/>
          </a:p>
        </p:txBody>
      </p:sp>
      <p:sp>
        <p:nvSpPr>
          <p:cNvPr id="6" name="Slide Number Placeholder 5">
            <a:extLst>
              <a:ext uri="{FF2B5EF4-FFF2-40B4-BE49-F238E27FC236}">
                <a16:creationId xmlns:a16="http://schemas.microsoft.com/office/drawing/2014/main" id="{5776BBA8-5940-3740-BA7C-08A04F41F6A9}"/>
              </a:ext>
            </a:extLst>
          </p:cNvPr>
          <p:cNvSpPr>
            <a:spLocks noGrp="1"/>
          </p:cNvSpPr>
          <p:nvPr>
            <p:ph type="sldNum" sz="quarter" idx="12"/>
          </p:nvPr>
        </p:nvSpPr>
        <p:spPr/>
        <p:txBody>
          <a:bodyPr/>
          <a:lstStyle/>
          <a:p>
            <a:fld id="{680C5762-CF65-4775-9966-A58D40CC61B9}" type="slidenum">
              <a:rPr lang="en-US" smtClean="0"/>
              <a:t>16</a:t>
            </a:fld>
            <a:endParaRPr lang="en-US" dirty="0"/>
          </a:p>
        </p:txBody>
      </p:sp>
      <p:sp>
        <p:nvSpPr>
          <p:cNvPr id="4" name="Content Placeholder 3">
            <a:extLst>
              <a:ext uri="{FF2B5EF4-FFF2-40B4-BE49-F238E27FC236}">
                <a16:creationId xmlns:a16="http://schemas.microsoft.com/office/drawing/2014/main" id="{B7BEF6E8-DE76-40F9-BE1B-AB3F627FFDBA}"/>
              </a:ext>
            </a:extLst>
          </p:cNvPr>
          <p:cNvSpPr>
            <a:spLocks noGrp="1"/>
          </p:cNvSpPr>
          <p:nvPr>
            <p:ph idx="1"/>
          </p:nvPr>
        </p:nvSpPr>
        <p:spPr>
          <a:xfrm>
            <a:off x="457200" y="1600201"/>
            <a:ext cx="8229600" cy="4500348"/>
          </a:xfrm>
        </p:spPr>
        <p:txBody>
          <a:bodyPr>
            <a:normAutofit fontScale="92500"/>
          </a:bodyPr>
          <a:lstStyle/>
          <a:p>
            <a:pPr algn="l">
              <a:spcBef>
                <a:spcPts val="0"/>
              </a:spcBef>
              <a:spcAft>
                <a:spcPts val="1200"/>
              </a:spcAft>
            </a:pPr>
            <a:r>
              <a:rPr lang="en-US" sz="2800" b="0" i="0" dirty="0">
                <a:solidFill>
                  <a:srgbClr val="082A3D"/>
                </a:solidFill>
                <a:effectLst/>
                <a:latin typeface="Arial" panose="020B0604020202020204" pitchFamily="34" charset="0"/>
                <a:cs typeface="Arial" panose="020B0604020202020204" pitchFamily="34" charset="0"/>
              </a:rPr>
              <a:t>Account for </a:t>
            </a:r>
            <a:r>
              <a:rPr lang="en-US" sz="2800" b="1" i="0" dirty="0">
                <a:solidFill>
                  <a:srgbClr val="003C7C"/>
                </a:solidFill>
                <a:effectLst/>
                <a:latin typeface="Arial" panose="020B0604020202020204" pitchFamily="34" charset="0"/>
                <a:cs typeface="Arial" panose="020B0604020202020204" pitchFamily="34" charset="0"/>
              </a:rPr>
              <a:t>20%</a:t>
            </a:r>
            <a:r>
              <a:rPr lang="en-US" sz="2800" b="0" i="0" dirty="0">
                <a:solidFill>
                  <a:srgbClr val="003C7C"/>
                </a:solidFill>
                <a:effectLst/>
                <a:latin typeface="Arial" panose="020B0604020202020204" pitchFamily="34" charset="0"/>
                <a:cs typeface="Arial" panose="020B0604020202020204" pitchFamily="34" charset="0"/>
              </a:rPr>
              <a:t> </a:t>
            </a:r>
            <a:r>
              <a:rPr lang="en-US" sz="2800" b="0" i="0" dirty="0">
                <a:solidFill>
                  <a:srgbClr val="082A3D"/>
                </a:solidFill>
                <a:effectLst/>
                <a:latin typeface="Arial" panose="020B0604020202020204" pitchFamily="34" charset="0"/>
                <a:cs typeface="Arial" panose="020B0604020202020204" pitchFamily="34" charset="0"/>
              </a:rPr>
              <a:t>of the evaluation of professional employees and temporary professional employees serving in </a:t>
            </a:r>
            <a:r>
              <a:rPr lang="en-US" sz="2800" b="1" i="0" dirty="0">
                <a:solidFill>
                  <a:srgbClr val="003C7C"/>
                </a:solidFill>
                <a:effectLst/>
                <a:latin typeface="Arial" panose="020B0604020202020204" pitchFamily="34" charset="0"/>
                <a:cs typeface="Arial" panose="020B0604020202020204" pitchFamily="34" charset="0"/>
              </a:rPr>
              <a:t>principal</a:t>
            </a:r>
            <a:r>
              <a:rPr lang="en-US" sz="2800" b="0" i="0" dirty="0">
                <a:solidFill>
                  <a:srgbClr val="003C7C"/>
                </a:solidFill>
                <a:effectLst/>
                <a:latin typeface="Arial" panose="020B0604020202020204" pitchFamily="34" charset="0"/>
                <a:cs typeface="Arial" panose="020B0604020202020204" pitchFamily="34" charset="0"/>
              </a:rPr>
              <a:t> </a:t>
            </a:r>
            <a:r>
              <a:rPr lang="en-US" sz="2800" b="0" i="0" dirty="0">
                <a:solidFill>
                  <a:srgbClr val="082A3D"/>
                </a:solidFill>
                <a:effectLst/>
                <a:latin typeface="Arial" panose="020B0604020202020204" pitchFamily="34" charset="0"/>
                <a:cs typeface="Arial" panose="020B0604020202020204" pitchFamily="34" charset="0"/>
              </a:rPr>
              <a:t>roles:</a:t>
            </a:r>
          </a:p>
          <a:p>
            <a:pPr marL="800100" lvl="1">
              <a:spcBef>
                <a:spcPts val="0"/>
              </a:spcBef>
            </a:pPr>
            <a:r>
              <a:rPr lang="en-US" sz="2400" b="0" i="0" dirty="0">
                <a:solidFill>
                  <a:srgbClr val="082A3D"/>
                </a:solidFill>
                <a:effectLst/>
                <a:latin typeface="Arial" panose="020B0604020202020204" pitchFamily="34" charset="0"/>
                <a:cs typeface="Arial" panose="020B0604020202020204" pitchFamily="34" charset="0"/>
              </a:rPr>
              <a:t>Building Principals</a:t>
            </a:r>
          </a:p>
          <a:p>
            <a:pPr marL="800100" lvl="1">
              <a:spcBef>
                <a:spcPts val="0"/>
              </a:spcBef>
            </a:pPr>
            <a:r>
              <a:rPr lang="en-US" sz="2400" b="0" i="0" dirty="0">
                <a:solidFill>
                  <a:srgbClr val="082A3D"/>
                </a:solidFill>
                <a:effectLst/>
                <a:latin typeface="Arial" panose="020B0604020202020204" pitchFamily="34" charset="0"/>
                <a:cs typeface="Arial" panose="020B0604020202020204" pitchFamily="34" charset="0"/>
              </a:rPr>
              <a:t>Assistant and </a:t>
            </a:r>
            <a:r>
              <a:rPr lang="en-US" sz="2400" dirty="0">
                <a:solidFill>
                  <a:srgbClr val="082A3D"/>
                </a:solidFill>
              </a:rPr>
              <a:t>V</a:t>
            </a:r>
            <a:r>
              <a:rPr lang="en-US" sz="2400" b="0" i="0" dirty="0">
                <a:solidFill>
                  <a:srgbClr val="082A3D"/>
                </a:solidFill>
                <a:effectLst/>
                <a:latin typeface="Arial" panose="020B0604020202020204" pitchFamily="34" charset="0"/>
                <a:cs typeface="Arial" panose="020B0604020202020204" pitchFamily="34" charset="0"/>
              </a:rPr>
              <a:t>ice </a:t>
            </a:r>
            <a:r>
              <a:rPr lang="en-US" sz="2400" dirty="0">
                <a:solidFill>
                  <a:srgbClr val="082A3D"/>
                </a:solidFill>
              </a:rPr>
              <a:t>P</a:t>
            </a:r>
            <a:r>
              <a:rPr lang="en-US" sz="2400" b="0" i="0" dirty="0">
                <a:solidFill>
                  <a:srgbClr val="082A3D"/>
                </a:solidFill>
                <a:effectLst/>
                <a:latin typeface="Arial" panose="020B0604020202020204" pitchFamily="34" charset="0"/>
                <a:cs typeface="Arial" panose="020B0604020202020204" pitchFamily="34" charset="0"/>
              </a:rPr>
              <a:t>rincipals</a:t>
            </a:r>
            <a:endParaRPr lang="en-US" sz="2400" dirty="0">
              <a:solidFill>
                <a:srgbClr val="082A3D"/>
              </a:solidFill>
            </a:endParaRPr>
          </a:p>
          <a:p>
            <a:pPr marL="800100" lvl="1">
              <a:spcBef>
                <a:spcPts val="0"/>
              </a:spcBef>
            </a:pPr>
            <a:r>
              <a:rPr lang="en-US" sz="2400" b="0" i="0" dirty="0">
                <a:solidFill>
                  <a:srgbClr val="082A3D"/>
                </a:solidFill>
                <a:effectLst/>
                <a:latin typeface="Arial" panose="020B0604020202020204" pitchFamily="34" charset="0"/>
                <a:cs typeface="Arial" panose="020B0604020202020204" pitchFamily="34" charset="0"/>
              </a:rPr>
              <a:t>Directors of Career and Technical </a:t>
            </a:r>
            <a:r>
              <a:rPr lang="en-US" sz="2400" dirty="0">
                <a:solidFill>
                  <a:srgbClr val="082A3D"/>
                </a:solidFill>
              </a:rPr>
              <a:t>E</a:t>
            </a:r>
            <a:r>
              <a:rPr lang="en-US" sz="2400" b="0" i="0" dirty="0">
                <a:solidFill>
                  <a:srgbClr val="082A3D"/>
                </a:solidFill>
                <a:effectLst/>
                <a:latin typeface="Arial" panose="020B0604020202020204" pitchFamily="34" charset="0"/>
                <a:cs typeface="Arial" panose="020B0604020202020204" pitchFamily="34" charset="0"/>
              </a:rPr>
              <a:t>ducation</a:t>
            </a:r>
          </a:p>
          <a:p>
            <a:pPr marL="800100" lvl="1">
              <a:spcBef>
                <a:spcPts val="0"/>
              </a:spcBef>
              <a:spcAft>
                <a:spcPts val="1800"/>
              </a:spcAft>
            </a:pPr>
            <a:r>
              <a:rPr lang="en-US" sz="2400" b="0" i="0" dirty="0">
                <a:solidFill>
                  <a:srgbClr val="082A3D"/>
                </a:solidFill>
                <a:effectLst/>
                <a:latin typeface="Arial" panose="020B0604020202020204" pitchFamily="34" charset="0"/>
                <a:cs typeface="Arial" panose="020B0604020202020204" pitchFamily="34" charset="0"/>
              </a:rPr>
              <a:t>Supervisors of Special Education.</a:t>
            </a:r>
          </a:p>
          <a:p>
            <a:pPr algn="l"/>
            <a:r>
              <a:rPr lang="en-US" sz="2800" dirty="0">
                <a:solidFill>
                  <a:srgbClr val="082A3D"/>
                </a:solidFill>
              </a:rPr>
              <a:t>M</a:t>
            </a:r>
            <a:r>
              <a:rPr lang="en-US" sz="2800" b="0" i="0" dirty="0">
                <a:solidFill>
                  <a:srgbClr val="082A3D"/>
                </a:solidFill>
                <a:effectLst/>
                <a:latin typeface="Arial" panose="020B0604020202020204" pitchFamily="34" charset="0"/>
                <a:cs typeface="Arial" panose="020B0604020202020204" pitchFamily="34" charset="0"/>
              </a:rPr>
              <a:t>ust be developed before the beginning of each school year by the employee and the supervising administrator.</a:t>
            </a:r>
          </a:p>
        </p:txBody>
      </p:sp>
    </p:spTree>
    <p:extLst>
      <p:ext uri="{BB962C8B-B14F-4D97-AF65-F5344CB8AC3E}">
        <p14:creationId xmlns:p14="http://schemas.microsoft.com/office/powerpoint/2010/main" val="4180978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F9003-8E4E-A346-8F28-E3A99934CD78}"/>
              </a:ext>
            </a:extLst>
          </p:cNvPr>
          <p:cNvSpPr>
            <a:spLocks noGrp="1"/>
          </p:cNvSpPr>
          <p:nvPr>
            <p:ph type="title"/>
          </p:nvPr>
        </p:nvSpPr>
        <p:spPr/>
        <p:txBody>
          <a:bodyPr/>
          <a:lstStyle/>
          <a:p>
            <a:r>
              <a:rPr lang="en-US" b="1" dirty="0"/>
              <a:t>Principal Performance Goals continued</a:t>
            </a:r>
          </a:p>
        </p:txBody>
      </p:sp>
      <p:sp>
        <p:nvSpPr>
          <p:cNvPr id="5" name="Date Placeholder 4">
            <a:extLst>
              <a:ext uri="{FF2B5EF4-FFF2-40B4-BE49-F238E27FC236}">
                <a16:creationId xmlns:a16="http://schemas.microsoft.com/office/drawing/2014/main" id="{62786606-B5C8-E243-931C-DF5C5D2E8BFB}"/>
              </a:ext>
            </a:extLst>
          </p:cNvPr>
          <p:cNvSpPr>
            <a:spLocks noGrp="1"/>
          </p:cNvSpPr>
          <p:nvPr>
            <p:ph type="dt" sz="half" idx="10"/>
          </p:nvPr>
        </p:nvSpPr>
        <p:spPr/>
        <p:txBody>
          <a:bodyPr/>
          <a:lstStyle/>
          <a:p>
            <a:fld id="{2886EB9F-620D-4745-B0DC-239369A89773}" type="datetime1">
              <a:rPr lang="en-US" smtClean="0"/>
              <a:t>2/14/2022</a:t>
            </a:fld>
            <a:endParaRPr lang="en-US" dirty="0"/>
          </a:p>
        </p:txBody>
      </p:sp>
      <p:sp>
        <p:nvSpPr>
          <p:cNvPr id="6" name="Slide Number Placeholder 5">
            <a:extLst>
              <a:ext uri="{FF2B5EF4-FFF2-40B4-BE49-F238E27FC236}">
                <a16:creationId xmlns:a16="http://schemas.microsoft.com/office/drawing/2014/main" id="{5776BBA8-5940-3740-BA7C-08A04F41F6A9}"/>
              </a:ext>
            </a:extLst>
          </p:cNvPr>
          <p:cNvSpPr>
            <a:spLocks noGrp="1"/>
          </p:cNvSpPr>
          <p:nvPr>
            <p:ph type="sldNum" sz="quarter" idx="12"/>
          </p:nvPr>
        </p:nvSpPr>
        <p:spPr/>
        <p:txBody>
          <a:bodyPr/>
          <a:lstStyle/>
          <a:p>
            <a:fld id="{680C5762-CF65-4775-9966-A58D40CC61B9}" type="slidenum">
              <a:rPr lang="en-US" smtClean="0"/>
              <a:t>17</a:t>
            </a:fld>
            <a:endParaRPr lang="en-US" dirty="0"/>
          </a:p>
        </p:txBody>
      </p:sp>
      <p:sp>
        <p:nvSpPr>
          <p:cNvPr id="4" name="Content Placeholder 3">
            <a:extLst>
              <a:ext uri="{FF2B5EF4-FFF2-40B4-BE49-F238E27FC236}">
                <a16:creationId xmlns:a16="http://schemas.microsoft.com/office/drawing/2014/main" id="{B7BEF6E8-DE76-40F9-BE1B-AB3F627FFDBA}"/>
              </a:ext>
            </a:extLst>
          </p:cNvPr>
          <p:cNvSpPr>
            <a:spLocks noGrp="1"/>
          </p:cNvSpPr>
          <p:nvPr>
            <p:ph idx="1"/>
          </p:nvPr>
        </p:nvSpPr>
        <p:spPr>
          <a:xfrm>
            <a:off x="457200" y="1600200"/>
            <a:ext cx="8229600" cy="4381499"/>
          </a:xfrm>
        </p:spPr>
        <p:txBody>
          <a:bodyPr>
            <a:normAutofit/>
          </a:bodyPr>
          <a:lstStyle/>
          <a:p>
            <a:pPr marL="0" marR="201295" indent="0">
              <a:spcBef>
                <a:spcPts val="0"/>
              </a:spcBef>
              <a:spcAft>
                <a:spcPts val="1800"/>
              </a:spcAft>
              <a:buNone/>
            </a:pPr>
            <a:r>
              <a:rPr lang="en-US" sz="2400" dirty="0">
                <a:effectLst/>
                <a:ea typeface="Times New Roman" panose="02020603050405020304" pitchFamily="18" charset="0"/>
              </a:rPr>
              <a:t>This Performance Goal Template, crafted as a customizable document</a:t>
            </a:r>
            <a:r>
              <a:rPr lang="en-US" sz="2400" b="1" dirty="0">
                <a:effectLst/>
                <a:ea typeface="Times New Roman" panose="02020603050405020304" pitchFamily="18" charset="0"/>
              </a:rPr>
              <a:t>,</a:t>
            </a:r>
            <a:r>
              <a:rPr lang="en-US" sz="2400" dirty="0">
                <a:effectLst/>
                <a:ea typeface="Times New Roman" panose="02020603050405020304" pitchFamily="18" charset="0"/>
              </a:rPr>
              <a:t> is designed to facilitate active participation in the evaluation process while:</a:t>
            </a:r>
          </a:p>
          <a:p>
            <a:pPr marR="201295" lvl="0">
              <a:spcBef>
                <a:spcPts val="0"/>
              </a:spcBef>
              <a:spcAft>
                <a:spcPts val="0"/>
              </a:spcAft>
              <a:buFont typeface="Wingdings" panose="05000000000000000000" pitchFamily="2" charset="2"/>
              <a:buChar char="ü"/>
            </a:pPr>
            <a:r>
              <a:rPr lang="en-US" sz="2400" dirty="0">
                <a:effectLst/>
                <a:ea typeface="Times New Roman" panose="02020603050405020304" pitchFamily="18" charset="0"/>
              </a:rPr>
              <a:t>Improving the school leader’s effectiveness</a:t>
            </a:r>
          </a:p>
          <a:p>
            <a:pPr marR="201295" lvl="0">
              <a:spcBef>
                <a:spcPts val="600"/>
              </a:spcBef>
              <a:spcAft>
                <a:spcPts val="0"/>
              </a:spcAft>
              <a:buFont typeface="Wingdings" panose="05000000000000000000" pitchFamily="2" charset="2"/>
              <a:buChar char="ü"/>
            </a:pPr>
            <a:r>
              <a:rPr lang="en-US" sz="2400" dirty="0">
                <a:effectLst/>
                <a:ea typeface="Times New Roman" panose="02020603050405020304" pitchFamily="18" charset="0"/>
              </a:rPr>
              <a:t>Fostering collaboration among colleagues.</a:t>
            </a:r>
          </a:p>
          <a:p>
            <a:pPr marR="201295">
              <a:spcBef>
                <a:spcPts val="600"/>
              </a:spcBef>
              <a:spcAft>
                <a:spcPts val="600"/>
              </a:spcAft>
              <a:buFont typeface="Wingdings" panose="05000000000000000000" pitchFamily="2" charset="2"/>
              <a:buChar char="ü"/>
            </a:pPr>
            <a:r>
              <a:rPr lang="en-US" sz="2400" dirty="0">
                <a:effectLst/>
                <a:ea typeface="Times New Roman" panose="02020603050405020304" pitchFamily="18" charset="0"/>
              </a:rPr>
              <a:t>The use of this template is optional; however, a Performance Goal is required as part of the evaluation of Educator Effectiveness for school leaders</a:t>
            </a:r>
          </a:p>
        </p:txBody>
      </p:sp>
    </p:spTree>
    <p:extLst>
      <p:ext uri="{BB962C8B-B14F-4D97-AF65-F5344CB8AC3E}">
        <p14:creationId xmlns:p14="http://schemas.microsoft.com/office/powerpoint/2010/main" val="2665037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37BE8F-FB53-4E1C-84EB-C8039266BA84}"/>
              </a:ext>
            </a:extLst>
          </p:cNvPr>
          <p:cNvSpPr>
            <a:spLocks noGrp="1"/>
          </p:cNvSpPr>
          <p:nvPr>
            <p:ph type="title"/>
          </p:nvPr>
        </p:nvSpPr>
        <p:spPr>
          <a:xfrm>
            <a:off x="388959" y="304800"/>
            <a:ext cx="8413845" cy="1143000"/>
          </a:xfrm>
        </p:spPr>
        <p:txBody>
          <a:bodyPr/>
          <a:lstStyle/>
          <a:p>
            <a:r>
              <a:rPr lang="en-US" b="1" dirty="0"/>
              <a:t>Examples of Principal Performance Goals</a:t>
            </a:r>
          </a:p>
        </p:txBody>
      </p:sp>
      <p:grpSp>
        <p:nvGrpSpPr>
          <p:cNvPr id="24" name="Group 23">
            <a:extLst>
              <a:ext uri="{FF2B5EF4-FFF2-40B4-BE49-F238E27FC236}">
                <a16:creationId xmlns:a16="http://schemas.microsoft.com/office/drawing/2014/main" id="{9D5DA904-C135-43BB-B83C-92992A1987C0}"/>
              </a:ext>
              <a:ext uri="{C183D7F6-B498-43B3-948B-1728B52AA6E4}">
                <adec:decorative xmlns:adec="http://schemas.microsoft.com/office/drawing/2017/decorative" val="1"/>
              </a:ext>
            </a:extLst>
          </p:cNvPr>
          <p:cNvGrpSpPr/>
          <p:nvPr/>
        </p:nvGrpSpPr>
        <p:grpSpPr>
          <a:xfrm>
            <a:off x="155448" y="1536192"/>
            <a:ext cx="5838248" cy="3977640"/>
            <a:chOff x="362527" y="1447800"/>
            <a:chExt cx="5838248" cy="4752975"/>
          </a:xfrm>
        </p:grpSpPr>
        <p:pic>
          <p:nvPicPr>
            <p:cNvPr id="18" name="Picture 17">
              <a:extLst>
                <a:ext uri="{FF2B5EF4-FFF2-40B4-BE49-F238E27FC236}">
                  <a16:creationId xmlns:a16="http://schemas.microsoft.com/office/drawing/2014/main" id="{B4281D98-F5EB-4C8B-8C5A-912D6E3431BC}"/>
                </a:ext>
              </a:extLst>
            </p:cNvPr>
            <p:cNvPicPr>
              <a:picLocks noChangeAspect="1"/>
            </p:cNvPicPr>
            <p:nvPr/>
          </p:nvPicPr>
          <p:blipFill>
            <a:blip r:embed="rId4"/>
            <a:stretch>
              <a:fillRect/>
            </a:stretch>
          </p:blipFill>
          <p:spPr>
            <a:xfrm>
              <a:off x="657225" y="1447800"/>
              <a:ext cx="5543550" cy="4752975"/>
            </a:xfrm>
            <a:prstGeom prst="rect">
              <a:avLst/>
            </a:prstGeom>
            <a:ln>
              <a:solidFill>
                <a:schemeClr val="bg1">
                  <a:lumMod val="75000"/>
                </a:schemeClr>
              </a:solidFill>
            </a:ln>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05B69B38-2A1B-4B88-B996-517644761CE2}"/>
                </a:ext>
              </a:extLst>
            </p:cNvPr>
            <p:cNvSpPr txBox="1"/>
            <p:nvPr/>
          </p:nvSpPr>
          <p:spPr>
            <a:xfrm rot="20773926">
              <a:off x="362527" y="1449487"/>
              <a:ext cx="1064526" cy="307777"/>
            </a:xfrm>
            <a:prstGeom prst="rect">
              <a:avLst/>
            </a:prstGeom>
            <a:solidFill>
              <a:schemeClr val="bg1"/>
            </a:solidFill>
            <a:ln>
              <a:solidFill>
                <a:schemeClr val="bg1">
                  <a:lumMod val="75000"/>
                </a:schemeClr>
              </a:solidFill>
            </a:ln>
          </p:spPr>
          <p:txBody>
            <a:bodyPr wrap="square" rtlCol="0">
              <a:spAutoFit/>
            </a:bodyPr>
            <a:lstStyle/>
            <a:p>
              <a:pPr algn="ctr"/>
              <a:r>
                <a:rPr lang="en-US" sz="1400" dirty="0">
                  <a:latin typeface="Arial" panose="020B0604020202020204" pitchFamily="34" charset="0"/>
                  <a:cs typeface="Arial" panose="020B0604020202020204" pitchFamily="34" charset="0"/>
                </a:rPr>
                <a:t>Example 1</a:t>
              </a:r>
            </a:p>
          </p:txBody>
        </p:sp>
      </p:grpSp>
      <p:grpSp>
        <p:nvGrpSpPr>
          <p:cNvPr id="30" name="Group 29">
            <a:extLst>
              <a:ext uri="{FF2B5EF4-FFF2-40B4-BE49-F238E27FC236}">
                <a16:creationId xmlns:a16="http://schemas.microsoft.com/office/drawing/2014/main" id="{344B97F2-1949-4E27-B0D5-E38C100FF43B}"/>
              </a:ext>
              <a:ext uri="{C183D7F6-B498-43B3-948B-1728B52AA6E4}">
                <adec:decorative xmlns:adec="http://schemas.microsoft.com/office/drawing/2017/decorative" val="1"/>
              </a:ext>
            </a:extLst>
          </p:cNvPr>
          <p:cNvGrpSpPr/>
          <p:nvPr/>
        </p:nvGrpSpPr>
        <p:grpSpPr>
          <a:xfrm>
            <a:off x="2143525" y="1612900"/>
            <a:ext cx="5828723" cy="3977640"/>
            <a:chOff x="2296102" y="1514983"/>
            <a:chExt cx="5828723" cy="4743450"/>
          </a:xfrm>
          <a:effectLst>
            <a:outerShdw blurRad="63500" sx="102000" sy="102000" algn="ctr" rotWithShape="0">
              <a:prstClr val="black">
                <a:alpha val="40000"/>
              </a:prstClr>
            </a:outerShdw>
          </a:effectLst>
        </p:grpSpPr>
        <p:pic>
          <p:nvPicPr>
            <p:cNvPr id="26" name="Picture 25">
              <a:extLst>
                <a:ext uri="{FF2B5EF4-FFF2-40B4-BE49-F238E27FC236}">
                  <a16:creationId xmlns:a16="http://schemas.microsoft.com/office/drawing/2014/main" id="{610B2ACF-FFE6-4598-A420-44A425787FA4}"/>
                </a:ext>
              </a:extLst>
            </p:cNvPr>
            <p:cNvPicPr>
              <a:picLocks noChangeAspect="1"/>
            </p:cNvPicPr>
            <p:nvPr/>
          </p:nvPicPr>
          <p:blipFill>
            <a:blip r:embed="rId5"/>
            <a:stretch>
              <a:fillRect/>
            </a:stretch>
          </p:blipFill>
          <p:spPr>
            <a:xfrm>
              <a:off x="2590800" y="1514983"/>
              <a:ext cx="5534025" cy="4743450"/>
            </a:xfrm>
            <a:prstGeom prst="rect">
              <a:avLst/>
            </a:prstGeom>
            <a:ln>
              <a:solidFill>
                <a:schemeClr val="bg1">
                  <a:lumMod val="75000"/>
                </a:schemeClr>
              </a:solidFill>
            </a:ln>
          </p:spPr>
        </p:pic>
        <p:sp>
          <p:nvSpPr>
            <p:cNvPr id="29" name="TextBox 28">
              <a:extLst>
                <a:ext uri="{FF2B5EF4-FFF2-40B4-BE49-F238E27FC236}">
                  <a16:creationId xmlns:a16="http://schemas.microsoft.com/office/drawing/2014/main" id="{785265E1-24E9-4A0E-9920-B6EE37326D38}"/>
                </a:ext>
              </a:extLst>
            </p:cNvPr>
            <p:cNvSpPr txBox="1"/>
            <p:nvPr/>
          </p:nvSpPr>
          <p:spPr>
            <a:xfrm rot="20773926">
              <a:off x="2296102" y="1537879"/>
              <a:ext cx="1064526" cy="307777"/>
            </a:xfrm>
            <a:prstGeom prst="rect">
              <a:avLst/>
            </a:prstGeom>
            <a:solidFill>
              <a:schemeClr val="bg1"/>
            </a:solidFill>
            <a:ln>
              <a:solidFill>
                <a:schemeClr val="bg1">
                  <a:lumMod val="75000"/>
                </a:schemeClr>
              </a:solidFill>
            </a:ln>
          </p:spPr>
          <p:txBody>
            <a:bodyPr wrap="square" rtlCol="0">
              <a:spAutoFit/>
            </a:bodyPr>
            <a:lstStyle/>
            <a:p>
              <a:pPr algn="ctr"/>
              <a:r>
                <a:rPr lang="en-US" sz="1400" dirty="0">
                  <a:latin typeface="Arial" panose="020B0604020202020204" pitchFamily="34" charset="0"/>
                  <a:cs typeface="Arial" panose="020B0604020202020204" pitchFamily="34" charset="0"/>
                </a:rPr>
                <a:t>Example 2</a:t>
              </a:r>
            </a:p>
          </p:txBody>
        </p:sp>
      </p:grpSp>
      <p:graphicFrame>
        <p:nvGraphicFramePr>
          <p:cNvPr id="6" name="Object 5" descr="icon linking to a word version of an Elementary Example of Principal Performance Goals">
            <a:extLst>
              <a:ext uri="{FF2B5EF4-FFF2-40B4-BE49-F238E27FC236}">
                <a16:creationId xmlns:a16="http://schemas.microsoft.com/office/drawing/2014/main" id="{53E8AC65-5280-4F58-87DB-CBAD7D930428}"/>
              </a:ext>
            </a:extLst>
          </p:cNvPr>
          <p:cNvGraphicFramePr>
            <a:graphicFrameLocks noChangeAspect="1"/>
          </p:cNvGraphicFramePr>
          <p:nvPr>
            <p:extLst>
              <p:ext uri="{D42A27DB-BD31-4B8C-83A1-F6EECF244321}">
                <p14:modId xmlns:p14="http://schemas.microsoft.com/office/powerpoint/2010/main" val="3204398256"/>
              </p:ext>
            </p:extLst>
          </p:nvPr>
        </p:nvGraphicFramePr>
        <p:xfrm>
          <a:off x="465828" y="5193792"/>
          <a:ext cx="1972395" cy="1664208"/>
        </p:xfrm>
        <a:graphic>
          <a:graphicData uri="http://schemas.openxmlformats.org/presentationml/2006/ole">
            <mc:AlternateContent xmlns:mc="http://schemas.openxmlformats.org/markup-compatibility/2006">
              <mc:Choice xmlns:v="urn:schemas-microsoft-com:vml" Requires="v">
                <p:oleObj spid="_x0000_s3076" name="Document" showAsIcon="1" r:id="rId6" imgW="914563" imgH="771697" progId="Word.Document.12">
                  <p:embed/>
                </p:oleObj>
              </mc:Choice>
              <mc:Fallback>
                <p:oleObj name="Document" showAsIcon="1" r:id="rId6" imgW="914563" imgH="771697" progId="Word.Document.12">
                  <p:embed/>
                  <p:pic>
                    <p:nvPicPr>
                      <p:cNvPr id="6" name="Object 5">
                        <a:extLst>
                          <a:ext uri="{FF2B5EF4-FFF2-40B4-BE49-F238E27FC236}">
                            <a16:creationId xmlns:a16="http://schemas.microsoft.com/office/drawing/2014/main" id="{53E8AC65-5280-4F58-87DB-CBAD7D930428}"/>
                          </a:ext>
                        </a:extLst>
                      </p:cNvPr>
                      <p:cNvPicPr/>
                      <p:nvPr/>
                    </p:nvPicPr>
                    <p:blipFill>
                      <a:blip r:embed="rId7"/>
                      <a:stretch>
                        <a:fillRect/>
                      </a:stretch>
                    </p:blipFill>
                    <p:spPr>
                      <a:xfrm>
                        <a:off x="465828" y="5193792"/>
                        <a:ext cx="1972395" cy="1664208"/>
                      </a:xfrm>
                      <a:prstGeom prst="rect">
                        <a:avLst/>
                      </a:prstGeom>
                    </p:spPr>
                  </p:pic>
                </p:oleObj>
              </mc:Fallback>
            </mc:AlternateContent>
          </a:graphicData>
        </a:graphic>
      </p:graphicFrame>
      <p:graphicFrame>
        <p:nvGraphicFramePr>
          <p:cNvPr id="7" name="Object 6" descr="icon linking to a word version of a Secondary Example of Principal Performance Goals">
            <a:extLst>
              <a:ext uri="{FF2B5EF4-FFF2-40B4-BE49-F238E27FC236}">
                <a16:creationId xmlns:a16="http://schemas.microsoft.com/office/drawing/2014/main" id="{B6F7E1E5-DF77-4B14-A24B-8FFFFB5A2368}"/>
              </a:ext>
            </a:extLst>
          </p:cNvPr>
          <p:cNvGraphicFramePr>
            <a:graphicFrameLocks noChangeAspect="1"/>
          </p:cNvGraphicFramePr>
          <p:nvPr>
            <p:extLst>
              <p:ext uri="{D42A27DB-BD31-4B8C-83A1-F6EECF244321}">
                <p14:modId xmlns:p14="http://schemas.microsoft.com/office/powerpoint/2010/main" val="1339561686"/>
              </p:ext>
            </p:extLst>
          </p:nvPr>
        </p:nvGraphicFramePr>
        <p:xfrm>
          <a:off x="3662091" y="5193792"/>
          <a:ext cx="1972395" cy="1664208"/>
        </p:xfrm>
        <a:graphic>
          <a:graphicData uri="http://schemas.openxmlformats.org/presentationml/2006/ole">
            <mc:AlternateContent xmlns:mc="http://schemas.openxmlformats.org/markup-compatibility/2006">
              <mc:Choice xmlns:v="urn:schemas-microsoft-com:vml" Requires="v">
                <p:oleObj spid="_x0000_s3077" name="Document" showAsIcon="1" r:id="rId8" imgW="914563" imgH="771697" progId="Word.Document.12">
                  <p:embed/>
                </p:oleObj>
              </mc:Choice>
              <mc:Fallback>
                <p:oleObj name="Document" showAsIcon="1" r:id="rId8" imgW="914563" imgH="771697" progId="Word.Document.12">
                  <p:embed/>
                  <p:pic>
                    <p:nvPicPr>
                      <p:cNvPr id="7" name="Object 6">
                        <a:extLst>
                          <a:ext uri="{FF2B5EF4-FFF2-40B4-BE49-F238E27FC236}">
                            <a16:creationId xmlns:a16="http://schemas.microsoft.com/office/drawing/2014/main" id="{B6F7E1E5-DF77-4B14-A24B-8FFFFB5A2368}"/>
                          </a:ext>
                        </a:extLst>
                      </p:cNvPr>
                      <p:cNvPicPr/>
                      <p:nvPr/>
                    </p:nvPicPr>
                    <p:blipFill>
                      <a:blip r:embed="rId9"/>
                      <a:stretch>
                        <a:fillRect/>
                      </a:stretch>
                    </p:blipFill>
                    <p:spPr>
                      <a:xfrm>
                        <a:off x="3662091" y="5193792"/>
                        <a:ext cx="1972395" cy="1664208"/>
                      </a:xfrm>
                      <a:prstGeom prst="rect">
                        <a:avLst/>
                      </a:prstGeom>
                    </p:spPr>
                  </p:pic>
                </p:oleObj>
              </mc:Fallback>
            </mc:AlternateContent>
          </a:graphicData>
        </a:graphic>
      </p:graphicFrame>
      <p:sp>
        <p:nvSpPr>
          <p:cNvPr id="2" name="Date Placeholder 1">
            <a:extLst>
              <a:ext uri="{FF2B5EF4-FFF2-40B4-BE49-F238E27FC236}">
                <a16:creationId xmlns:a16="http://schemas.microsoft.com/office/drawing/2014/main" id="{DB764377-D3DB-4288-AF6B-B24799E228A0}"/>
              </a:ext>
            </a:extLst>
          </p:cNvPr>
          <p:cNvSpPr>
            <a:spLocks noGrp="1"/>
          </p:cNvSpPr>
          <p:nvPr>
            <p:ph type="dt" sz="half" idx="10"/>
          </p:nvPr>
        </p:nvSpPr>
        <p:spPr/>
        <p:txBody>
          <a:bodyPr/>
          <a:lstStyle/>
          <a:p>
            <a:fld id="{1A7996F1-C86A-40F8-B29C-18DAE3D14AAE}" type="datetime1">
              <a:rPr lang="en-US" smtClean="0"/>
              <a:t>2/14/2022</a:t>
            </a:fld>
            <a:endParaRPr lang="en-US" dirty="0"/>
          </a:p>
        </p:txBody>
      </p:sp>
      <p:sp>
        <p:nvSpPr>
          <p:cNvPr id="3" name="Slide Number Placeholder 2">
            <a:extLst>
              <a:ext uri="{FF2B5EF4-FFF2-40B4-BE49-F238E27FC236}">
                <a16:creationId xmlns:a16="http://schemas.microsoft.com/office/drawing/2014/main" id="{80D986FF-CEB1-4165-9192-41867F5AD93D}"/>
              </a:ext>
            </a:extLst>
          </p:cNvPr>
          <p:cNvSpPr>
            <a:spLocks noGrp="1"/>
          </p:cNvSpPr>
          <p:nvPr>
            <p:ph type="sldNum" sz="quarter" idx="12"/>
          </p:nvPr>
        </p:nvSpPr>
        <p:spPr/>
        <p:txBody>
          <a:bodyPr/>
          <a:lstStyle/>
          <a:p>
            <a:fld id="{680C5762-CF65-4775-9966-A58D40CC61B9}" type="slidenum">
              <a:rPr lang="en-US" smtClean="0"/>
              <a:t>18</a:t>
            </a:fld>
            <a:endParaRPr lang="en-US" dirty="0"/>
          </a:p>
        </p:txBody>
      </p:sp>
    </p:spTree>
    <p:extLst>
      <p:ext uri="{BB962C8B-B14F-4D97-AF65-F5344CB8AC3E}">
        <p14:creationId xmlns:p14="http://schemas.microsoft.com/office/powerpoint/2010/main" val="2411213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D98D8-87FA-E748-AEC7-99944F75B974}"/>
              </a:ext>
            </a:extLst>
          </p:cNvPr>
          <p:cNvSpPr>
            <a:spLocks noGrp="1"/>
          </p:cNvSpPr>
          <p:nvPr>
            <p:ph type="title"/>
          </p:nvPr>
        </p:nvSpPr>
        <p:spPr/>
        <p:txBody>
          <a:bodyPr/>
          <a:lstStyle/>
          <a:p>
            <a:r>
              <a:rPr lang="en-US" b="1" dirty="0"/>
              <a:t>What’s next?</a:t>
            </a:r>
          </a:p>
        </p:txBody>
      </p:sp>
      <p:sp>
        <p:nvSpPr>
          <p:cNvPr id="3" name="Content Placeholder 2">
            <a:extLst>
              <a:ext uri="{FF2B5EF4-FFF2-40B4-BE49-F238E27FC236}">
                <a16:creationId xmlns:a16="http://schemas.microsoft.com/office/drawing/2014/main" id="{9B1FF66A-79C1-6A4B-A54E-4A82D55FD984}"/>
              </a:ext>
            </a:extLst>
          </p:cNvPr>
          <p:cNvSpPr>
            <a:spLocks noGrp="1"/>
          </p:cNvSpPr>
          <p:nvPr>
            <p:ph idx="1"/>
          </p:nvPr>
        </p:nvSpPr>
        <p:spPr>
          <a:xfrm>
            <a:off x="457200" y="1766460"/>
            <a:ext cx="8229600" cy="4303599"/>
          </a:xfrm>
        </p:spPr>
        <p:txBody>
          <a:bodyPr>
            <a:normAutofit/>
          </a:bodyPr>
          <a:lstStyle/>
          <a:p>
            <a:pPr marL="0" indent="0" algn="ctr">
              <a:spcBef>
                <a:spcPts val="0"/>
              </a:spcBef>
              <a:spcAft>
                <a:spcPts val="1800"/>
              </a:spcAft>
              <a:buNone/>
            </a:pPr>
            <a:r>
              <a:rPr lang="en-US" b="1" dirty="0"/>
              <a:t>Rating Tools</a:t>
            </a:r>
            <a:endParaRPr lang="en-US" sz="1600" dirty="0"/>
          </a:p>
          <a:p>
            <a:pPr marL="0" indent="0">
              <a:spcAft>
                <a:spcPts val="3000"/>
              </a:spcAft>
              <a:buNone/>
            </a:pPr>
            <a:r>
              <a:rPr lang="en-US" dirty="0"/>
              <a:t>The rating tools for the educator categories will be reviewed.</a:t>
            </a:r>
          </a:p>
          <a:p>
            <a:pPr marL="0" indent="0" algn="ctr">
              <a:buNone/>
            </a:pPr>
            <a:r>
              <a:rPr lang="en-US" b="1" dirty="0"/>
              <a:t>February 22 – 12:00</a:t>
            </a:r>
          </a:p>
          <a:p>
            <a:pPr marL="0" indent="0" algn="ctr">
              <a:buNone/>
            </a:pPr>
            <a:r>
              <a:rPr lang="en-US" b="1" dirty="0"/>
              <a:t>February 23 – 3:00</a:t>
            </a:r>
          </a:p>
        </p:txBody>
      </p:sp>
      <p:sp>
        <p:nvSpPr>
          <p:cNvPr id="4" name="Date Placeholder 3">
            <a:extLst>
              <a:ext uri="{FF2B5EF4-FFF2-40B4-BE49-F238E27FC236}">
                <a16:creationId xmlns:a16="http://schemas.microsoft.com/office/drawing/2014/main" id="{7B858B2A-EFB0-DD4E-A5AA-11BC915638B7}"/>
              </a:ext>
            </a:extLst>
          </p:cNvPr>
          <p:cNvSpPr>
            <a:spLocks noGrp="1"/>
          </p:cNvSpPr>
          <p:nvPr>
            <p:ph type="dt" sz="half" idx="10"/>
          </p:nvPr>
        </p:nvSpPr>
        <p:spPr/>
        <p:txBody>
          <a:bodyPr/>
          <a:lstStyle/>
          <a:p>
            <a:fld id="{ED0CF1AE-9D07-4FAF-9EEC-B15CCCFC2843}" type="datetime1">
              <a:rPr lang="en-US" smtClean="0"/>
              <a:t>2/14/2022</a:t>
            </a:fld>
            <a:endParaRPr lang="en-US" dirty="0"/>
          </a:p>
        </p:txBody>
      </p:sp>
      <p:sp>
        <p:nvSpPr>
          <p:cNvPr id="5" name="Slide Number Placeholder 4">
            <a:extLst>
              <a:ext uri="{FF2B5EF4-FFF2-40B4-BE49-F238E27FC236}">
                <a16:creationId xmlns:a16="http://schemas.microsoft.com/office/drawing/2014/main" id="{700F7565-5208-7E41-91C1-897512F0E06C}"/>
              </a:ext>
            </a:extLst>
          </p:cNvPr>
          <p:cNvSpPr>
            <a:spLocks noGrp="1"/>
          </p:cNvSpPr>
          <p:nvPr>
            <p:ph type="sldNum" sz="quarter" idx="12"/>
          </p:nvPr>
        </p:nvSpPr>
        <p:spPr/>
        <p:txBody>
          <a:bodyPr/>
          <a:lstStyle/>
          <a:p>
            <a:fld id="{680C5762-CF65-4775-9966-A58D40CC61B9}" type="slidenum">
              <a:rPr lang="en-US" smtClean="0"/>
              <a:t>19</a:t>
            </a:fld>
            <a:endParaRPr lang="en-US" dirty="0"/>
          </a:p>
        </p:txBody>
      </p:sp>
    </p:spTree>
    <p:extLst>
      <p:ext uri="{BB962C8B-B14F-4D97-AF65-F5344CB8AC3E}">
        <p14:creationId xmlns:p14="http://schemas.microsoft.com/office/powerpoint/2010/main" val="3455870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63DC3-088C-48B2-B75F-7A359504F6D7}"/>
              </a:ext>
            </a:extLst>
          </p:cNvPr>
          <p:cNvSpPr>
            <a:spLocks noGrp="1"/>
          </p:cNvSpPr>
          <p:nvPr>
            <p:ph type="title"/>
          </p:nvPr>
        </p:nvSpPr>
        <p:spPr/>
        <p:txBody>
          <a:bodyPr/>
          <a:lstStyle/>
          <a:p>
            <a:r>
              <a:rPr lang="en-US" b="1" dirty="0"/>
              <a:t>Agenda</a:t>
            </a:r>
          </a:p>
        </p:txBody>
      </p:sp>
      <p:sp>
        <p:nvSpPr>
          <p:cNvPr id="3" name="Content Placeholder 2">
            <a:extLst>
              <a:ext uri="{FF2B5EF4-FFF2-40B4-BE49-F238E27FC236}">
                <a16:creationId xmlns:a16="http://schemas.microsoft.com/office/drawing/2014/main" id="{B7E5469F-AE78-4E88-BDA4-76BDF03D98CD}"/>
              </a:ext>
            </a:extLst>
          </p:cNvPr>
          <p:cNvSpPr>
            <a:spLocks noGrp="1"/>
          </p:cNvSpPr>
          <p:nvPr>
            <p:ph idx="1"/>
          </p:nvPr>
        </p:nvSpPr>
        <p:spPr>
          <a:xfrm>
            <a:off x="457200" y="2091811"/>
            <a:ext cx="8229600" cy="3384755"/>
          </a:xfrm>
        </p:spPr>
        <p:txBody>
          <a:bodyPr>
            <a:normAutofit/>
          </a:bodyPr>
          <a:lstStyle/>
          <a:p>
            <a:pPr marL="917575" indent="-346075">
              <a:buFont typeface="Wingdings" panose="05000000000000000000" pitchFamily="2" charset="2"/>
              <a:buChar char="§"/>
            </a:pPr>
            <a:r>
              <a:rPr lang="en-US" dirty="0"/>
              <a:t>LEA Selected Measures</a:t>
            </a:r>
          </a:p>
          <a:p>
            <a:pPr marL="914400">
              <a:buFont typeface="Wingdings" pitchFamily="2" charset="2"/>
              <a:buChar char="§"/>
            </a:pPr>
            <a:r>
              <a:rPr lang="en-US" dirty="0"/>
              <a:t>IEP Goals Progress</a:t>
            </a:r>
          </a:p>
          <a:p>
            <a:pPr marL="914400">
              <a:buFont typeface="Wingdings" pitchFamily="2" charset="2"/>
              <a:buChar char="§"/>
            </a:pPr>
            <a:r>
              <a:rPr lang="en-US" dirty="0"/>
              <a:t>Principal Performance Goals</a:t>
            </a:r>
          </a:p>
        </p:txBody>
      </p:sp>
    </p:spTree>
    <p:extLst>
      <p:ext uri="{BB962C8B-B14F-4D97-AF65-F5344CB8AC3E}">
        <p14:creationId xmlns:p14="http://schemas.microsoft.com/office/powerpoint/2010/main" val="2584746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9DEB7-0189-1649-90DF-32B35CF68E21}"/>
              </a:ext>
            </a:extLst>
          </p:cNvPr>
          <p:cNvSpPr>
            <a:spLocks noGrp="1"/>
          </p:cNvSpPr>
          <p:nvPr>
            <p:ph type="title"/>
          </p:nvPr>
        </p:nvSpPr>
        <p:spPr/>
        <p:txBody>
          <a:bodyPr/>
          <a:lstStyle/>
          <a:p>
            <a:r>
              <a:rPr lang="en-US" b="1" dirty="0"/>
              <a:t>Contact/Mission</a:t>
            </a:r>
          </a:p>
        </p:txBody>
      </p:sp>
      <p:sp>
        <p:nvSpPr>
          <p:cNvPr id="10" name="Content Placeholder 2">
            <a:extLst>
              <a:ext uri="{FF2B5EF4-FFF2-40B4-BE49-F238E27FC236}">
                <a16:creationId xmlns:a16="http://schemas.microsoft.com/office/drawing/2014/main" id="{399C4C43-EAE1-478F-B6E4-7402F14901A7}"/>
              </a:ext>
            </a:extLst>
          </p:cNvPr>
          <p:cNvSpPr>
            <a:spLocks noGrp="1"/>
          </p:cNvSpPr>
          <p:nvPr>
            <p:ph idx="1"/>
          </p:nvPr>
        </p:nvSpPr>
        <p:spPr>
          <a:xfrm>
            <a:off x="457200" y="1600200"/>
            <a:ext cx="8229600" cy="2549819"/>
          </a:xfrm>
        </p:spPr>
        <p:txBody>
          <a:bodyPr>
            <a:normAutofit fontScale="70000" lnSpcReduction="20000"/>
          </a:bodyPr>
          <a:lstStyle/>
          <a:p>
            <a:pPr marL="0" indent="0" algn="ctr">
              <a:buNone/>
            </a:pPr>
            <a:r>
              <a:rPr lang="en-US" dirty="0"/>
              <a:t>For more information on Act 13, please visit PDE’s website at </a:t>
            </a:r>
            <a:r>
              <a:rPr lang="en-US" u="sng" dirty="0">
                <a:hlinkClick r:id="rId3"/>
              </a:rPr>
              <a:t>www.education.pa.gov</a:t>
            </a:r>
            <a:r>
              <a:rPr lang="en-US" dirty="0"/>
              <a:t> ​</a:t>
            </a:r>
          </a:p>
          <a:p>
            <a:pPr marL="0" indent="0" algn="ctr">
              <a:spcBef>
                <a:spcPts val="3000"/>
              </a:spcBef>
              <a:buNone/>
            </a:pPr>
            <a:r>
              <a:rPr lang="en-US" sz="2900" dirty="0">
                <a:hlinkClick r:id="rId4"/>
              </a:rPr>
              <a:t>https://www.pdesas.org/EducatorFrameworks/EducatorEffectiveness/</a:t>
            </a:r>
            <a:r>
              <a:rPr lang="en-US" sz="2900" dirty="0"/>
              <a:t> </a:t>
            </a:r>
          </a:p>
          <a:p>
            <a:pPr marL="0" indent="0" algn="ctr">
              <a:spcBef>
                <a:spcPts val="3000"/>
              </a:spcBef>
              <a:buNone/>
            </a:pPr>
            <a:r>
              <a:rPr lang="en-US" dirty="0"/>
              <a:t>Act 13 Questions:</a:t>
            </a:r>
          </a:p>
          <a:p>
            <a:pPr marL="0" indent="0" algn="ctr">
              <a:spcBef>
                <a:spcPts val="0"/>
              </a:spcBef>
              <a:buNone/>
            </a:pPr>
            <a:r>
              <a:rPr lang="en-US" dirty="0">
                <a:hlinkClick r:id="rId5"/>
              </a:rPr>
              <a:t>RA-PDE-Evaluation@pa.gov</a:t>
            </a:r>
            <a:endParaRPr lang="en-US" dirty="0"/>
          </a:p>
        </p:txBody>
      </p:sp>
      <p:sp>
        <p:nvSpPr>
          <p:cNvPr id="11" name="TextBox 10">
            <a:extLst>
              <a:ext uri="{FF2B5EF4-FFF2-40B4-BE49-F238E27FC236}">
                <a16:creationId xmlns:a16="http://schemas.microsoft.com/office/drawing/2014/main" id="{03EF4A48-5238-4E32-8A5D-88E4B16A68D3}"/>
              </a:ext>
            </a:extLst>
          </p:cNvPr>
          <p:cNvSpPr txBox="1"/>
          <p:nvPr/>
        </p:nvSpPr>
        <p:spPr>
          <a:xfrm>
            <a:off x="548640" y="4150019"/>
            <a:ext cx="8138160" cy="1754326"/>
          </a:xfrm>
          <a:prstGeom prst="rect">
            <a:avLst/>
          </a:prstGeom>
          <a:noFill/>
        </p:spPr>
        <p:txBody>
          <a:bodyPr wrap="square" rtlCol="0">
            <a:spAutoFit/>
          </a:bodyPr>
          <a:lstStyle/>
          <a:p>
            <a:pPr algn="ctr"/>
            <a:r>
              <a:rPr lang="en-US" i="1" dirty="0"/>
              <a:t>The mission of the Department of Education is to ensure that every learner has access to a world-class education system that academically prepares children and adults to succeed as productive citizens. Further, the Department seeks to establish a culture that is committed to improving opportunities throughout the commonwealth by ensuring that technical support, resources, and optimal learning environments are available for all students, whether children or adults.</a:t>
            </a:r>
            <a:r>
              <a:rPr lang="en-US" dirty="0"/>
              <a:t>​</a:t>
            </a:r>
          </a:p>
        </p:txBody>
      </p:sp>
      <p:sp>
        <p:nvSpPr>
          <p:cNvPr id="4" name="Date Placeholder 3">
            <a:extLst>
              <a:ext uri="{FF2B5EF4-FFF2-40B4-BE49-F238E27FC236}">
                <a16:creationId xmlns:a16="http://schemas.microsoft.com/office/drawing/2014/main" id="{0799E6E2-022E-664F-BAAA-1FED007F4427}"/>
              </a:ext>
            </a:extLst>
          </p:cNvPr>
          <p:cNvSpPr>
            <a:spLocks noGrp="1"/>
          </p:cNvSpPr>
          <p:nvPr>
            <p:ph type="dt" sz="half" idx="10"/>
          </p:nvPr>
        </p:nvSpPr>
        <p:spPr/>
        <p:txBody>
          <a:bodyPr/>
          <a:lstStyle/>
          <a:p>
            <a:fld id="{ED0CF1AE-9D07-4FAF-9EEC-B15CCCFC2843}" type="datetime1">
              <a:rPr lang="en-US" smtClean="0"/>
              <a:t>2/14/2022</a:t>
            </a:fld>
            <a:endParaRPr lang="en-US" dirty="0"/>
          </a:p>
        </p:txBody>
      </p:sp>
      <p:sp>
        <p:nvSpPr>
          <p:cNvPr id="5" name="Slide Number Placeholder 4">
            <a:extLst>
              <a:ext uri="{FF2B5EF4-FFF2-40B4-BE49-F238E27FC236}">
                <a16:creationId xmlns:a16="http://schemas.microsoft.com/office/drawing/2014/main" id="{D79C46FF-59D5-A342-B3A4-153E288149A7}"/>
              </a:ext>
            </a:extLst>
          </p:cNvPr>
          <p:cNvSpPr>
            <a:spLocks noGrp="1"/>
          </p:cNvSpPr>
          <p:nvPr>
            <p:ph type="sldNum" sz="quarter" idx="12"/>
          </p:nvPr>
        </p:nvSpPr>
        <p:spPr/>
        <p:txBody>
          <a:bodyPr/>
          <a:lstStyle/>
          <a:p>
            <a:fld id="{680C5762-CF65-4775-9966-A58D40CC61B9}" type="slidenum">
              <a:rPr lang="en-US" smtClean="0"/>
              <a:t>20</a:t>
            </a:fld>
            <a:endParaRPr lang="en-US" dirty="0"/>
          </a:p>
        </p:txBody>
      </p:sp>
    </p:spTree>
    <p:extLst>
      <p:ext uri="{BB962C8B-B14F-4D97-AF65-F5344CB8AC3E}">
        <p14:creationId xmlns:p14="http://schemas.microsoft.com/office/powerpoint/2010/main" val="2204833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0BD2AB3-C562-4600-A65E-BCC695C85708}"/>
              </a:ext>
              <a:ext uri="{C183D7F6-B498-43B3-948B-1728B52AA6E4}">
                <adec:decorative xmlns:adec="http://schemas.microsoft.com/office/drawing/2017/decorative" val="1"/>
              </a:ext>
            </a:extLst>
          </p:cNvPr>
          <p:cNvSpPr/>
          <p:nvPr/>
        </p:nvSpPr>
        <p:spPr>
          <a:xfrm>
            <a:off x="440871" y="1511426"/>
            <a:ext cx="8229600" cy="14532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F6FD443D-2AF6-4EA6-B81C-49C6BE426265}"/>
              </a:ext>
              <a:ext uri="{C183D7F6-B498-43B3-948B-1728B52AA6E4}">
                <adec:decorative xmlns:adec="http://schemas.microsoft.com/office/drawing/2017/decorative" val="1"/>
              </a:ext>
            </a:extLst>
          </p:cNvPr>
          <p:cNvSpPr/>
          <p:nvPr/>
        </p:nvSpPr>
        <p:spPr>
          <a:xfrm>
            <a:off x="440871" y="4392386"/>
            <a:ext cx="8229600" cy="1453244"/>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2863DC3-088C-48B2-B75F-7A359504F6D7}"/>
              </a:ext>
            </a:extLst>
          </p:cNvPr>
          <p:cNvSpPr>
            <a:spLocks noGrp="1"/>
          </p:cNvSpPr>
          <p:nvPr>
            <p:ph type="title"/>
          </p:nvPr>
        </p:nvSpPr>
        <p:spPr/>
        <p:txBody>
          <a:bodyPr/>
          <a:lstStyle/>
          <a:p>
            <a:r>
              <a:rPr lang="en-US" b="1" dirty="0"/>
              <a:t>Office Hours Etiquette</a:t>
            </a:r>
          </a:p>
        </p:txBody>
      </p:sp>
      <p:grpSp>
        <p:nvGrpSpPr>
          <p:cNvPr id="16" name="Group 15">
            <a:extLst>
              <a:ext uri="{FF2B5EF4-FFF2-40B4-BE49-F238E27FC236}">
                <a16:creationId xmlns:a16="http://schemas.microsoft.com/office/drawing/2014/main" id="{FAF8877F-7A8E-47F4-ACA1-4795AC9FDB8D}"/>
              </a:ext>
              <a:ext uri="{C183D7F6-B498-43B3-948B-1728B52AA6E4}">
                <adec:decorative xmlns:adec="http://schemas.microsoft.com/office/drawing/2017/decorative" val="1"/>
              </a:ext>
            </a:extLst>
          </p:cNvPr>
          <p:cNvGrpSpPr/>
          <p:nvPr/>
        </p:nvGrpSpPr>
        <p:grpSpPr>
          <a:xfrm>
            <a:off x="457200" y="1511427"/>
            <a:ext cx="8229600" cy="1453243"/>
            <a:chOff x="457200" y="1511427"/>
            <a:chExt cx="8229600" cy="1453243"/>
          </a:xfrm>
        </p:grpSpPr>
        <p:pic>
          <p:nvPicPr>
            <p:cNvPr id="7" name="Graphic 6" descr="Radio microphone with solid fill">
              <a:extLst>
                <a:ext uri="{FF2B5EF4-FFF2-40B4-BE49-F238E27FC236}">
                  <a16:creationId xmlns:a16="http://schemas.microsoft.com/office/drawing/2014/main" id="{F577AE31-C2DC-4BB2-B3C5-78070F9C11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33557" y="1511427"/>
              <a:ext cx="1453243" cy="1453243"/>
            </a:xfrm>
            <a:prstGeom prst="rect">
              <a:avLst/>
            </a:prstGeom>
          </p:spPr>
        </p:pic>
        <p:sp>
          <p:nvSpPr>
            <p:cNvPr id="10" name="TextBox 9">
              <a:extLst>
                <a:ext uri="{FF2B5EF4-FFF2-40B4-BE49-F238E27FC236}">
                  <a16:creationId xmlns:a16="http://schemas.microsoft.com/office/drawing/2014/main" id="{25AD6677-760D-4EB4-B4C0-91E0962860A5}"/>
                </a:ext>
              </a:extLst>
            </p:cNvPr>
            <p:cNvSpPr txBox="1"/>
            <p:nvPr/>
          </p:nvSpPr>
          <p:spPr>
            <a:xfrm>
              <a:off x="457200" y="1699440"/>
              <a:ext cx="6776357" cy="1077218"/>
            </a:xfrm>
            <a:prstGeom prst="rect">
              <a:avLst/>
            </a:prstGeom>
            <a:noFill/>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Listen to the presenter and enter relevant questions in the chat.</a:t>
              </a:r>
            </a:p>
          </p:txBody>
        </p:sp>
      </p:grpSp>
      <p:grpSp>
        <p:nvGrpSpPr>
          <p:cNvPr id="17" name="Group 16">
            <a:extLst>
              <a:ext uri="{FF2B5EF4-FFF2-40B4-BE49-F238E27FC236}">
                <a16:creationId xmlns:a16="http://schemas.microsoft.com/office/drawing/2014/main" id="{69092FC6-BB34-4503-9947-97FBEB316DBC}"/>
              </a:ext>
              <a:ext uri="{C183D7F6-B498-43B3-948B-1728B52AA6E4}">
                <adec:decorative xmlns:adec="http://schemas.microsoft.com/office/drawing/2017/decorative" val="1"/>
              </a:ext>
            </a:extLst>
          </p:cNvPr>
          <p:cNvGrpSpPr/>
          <p:nvPr/>
        </p:nvGrpSpPr>
        <p:grpSpPr>
          <a:xfrm>
            <a:off x="440871" y="3161572"/>
            <a:ext cx="8245929" cy="1077218"/>
            <a:chOff x="440871" y="3161572"/>
            <a:chExt cx="8245929" cy="1077218"/>
          </a:xfrm>
        </p:grpSpPr>
        <p:pic>
          <p:nvPicPr>
            <p:cNvPr id="9" name="Graphic 8" descr="Pause with solid fill">
              <a:extLst>
                <a:ext uri="{FF2B5EF4-FFF2-40B4-BE49-F238E27FC236}">
                  <a16:creationId xmlns:a16="http://schemas.microsoft.com/office/drawing/2014/main" id="{F57C699A-E6EA-4AC0-8D84-EE6D410D30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871" y="3242981"/>
              <a:ext cx="914400" cy="914400"/>
            </a:xfrm>
            <a:prstGeom prst="rect">
              <a:avLst/>
            </a:prstGeom>
          </p:spPr>
        </p:pic>
        <p:sp>
          <p:nvSpPr>
            <p:cNvPr id="13" name="TextBox 12">
              <a:extLst>
                <a:ext uri="{FF2B5EF4-FFF2-40B4-BE49-F238E27FC236}">
                  <a16:creationId xmlns:a16="http://schemas.microsoft.com/office/drawing/2014/main" id="{B979A82C-3485-4C57-A48D-59BEEB266E6D}"/>
                </a:ext>
              </a:extLst>
            </p:cNvPr>
            <p:cNvSpPr txBox="1"/>
            <p:nvPr/>
          </p:nvSpPr>
          <p:spPr>
            <a:xfrm>
              <a:off x="1371600" y="3161572"/>
              <a:ext cx="7315200" cy="1077218"/>
            </a:xfrm>
            <a:prstGeom prst="rect">
              <a:avLst/>
            </a:prstGeom>
            <a:noFill/>
          </p:spPr>
          <p:txBody>
            <a:bodyPr wrap="square" rtlCol="0">
              <a:spAutoFit/>
            </a:bodyPr>
            <a:lstStyle/>
            <a:p>
              <a:r>
                <a:rPr lang="en-US" sz="3200" b="1" dirty="0">
                  <a:solidFill>
                    <a:srgbClr val="003C7C"/>
                  </a:solidFill>
                  <a:latin typeface="Arial" panose="020B0604020202020204" pitchFamily="34" charset="0"/>
                  <a:cs typeface="Arial" panose="020B0604020202020204" pitchFamily="34" charset="0"/>
                </a:rPr>
                <a:t>Use pause points to enter questions into the chat.</a:t>
              </a:r>
            </a:p>
          </p:txBody>
        </p:sp>
      </p:grpSp>
      <p:grpSp>
        <p:nvGrpSpPr>
          <p:cNvPr id="18" name="Group 17">
            <a:extLst>
              <a:ext uri="{FF2B5EF4-FFF2-40B4-BE49-F238E27FC236}">
                <a16:creationId xmlns:a16="http://schemas.microsoft.com/office/drawing/2014/main" id="{D8DEE513-F65F-4952-B198-972C38AD032A}"/>
              </a:ext>
              <a:ext uri="{C183D7F6-B498-43B3-948B-1728B52AA6E4}">
                <adec:decorative xmlns:adec="http://schemas.microsoft.com/office/drawing/2017/decorative" val="1"/>
              </a:ext>
            </a:extLst>
          </p:cNvPr>
          <p:cNvGrpSpPr/>
          <p:nvPr/>
        </p:nvGrpSpPr>
        <p:grpSpPr>
          <a:xfrm>
            <a:off x="457200" y="4284981"/>
            <a:ext cx="8229600" cy="1747157"/>
            <a:chOff x="457200" y="4284981"/>
            <a:chExt cx="8229600" cy="1747157"/>
          </a:xfrm>
        </p:grpSpPr>
        <p:pic>
          <p:nvPicPr>
            <p:cNvPr id="5" name="Graphic 4" descr="Chat bubble with solid fill">
              <a:extLst>
                <a:ext uri="{FF2B5EF4-FFF2-40B4-BE49-F238E27FC236}">
                  <a16:creationId xmlns:a16="http://schemas.microsoft.com/office/drawing/2014/main" id="{7EA6F5E5-3C21-4AA0-A1BC-74A1B2DEFCB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939643" y="4284981"/>
              <a:ext cx="1747157" cy="1747157"/>
            </a:xfrm>
            <a:prstGeom prst="rect">
              <a:avLst/>
            </a:prstGeom>
          </p:spPr>
        </p:pic>
        <p:sp>
          <p:nvSpPr>
            <p:cNvPr id="14" name="TextBox 13">
              <a:extLst>
                <a:ext uri="{FF2B5EF4-FFF2-40B4-BE49-F238E27FC236}">
                  <a16:creationId xmlns:a16="http://schemas.microsoft.com/office/drawing/2014/main" id="{B09E7788-9519-4A49-875B-4E16E97CFB91}"/>
                </a:ext>
              </a:extLst>
            </p:cNvPr>
            <p:cNvSpPr txBox="1"/>
            <p:nvPr/>
          </p:nvSpPr>
          <p:spPr>
            <a:xfrm>
              <a:off x="457200" y="4776109"/>
              <a:ext cx="6482443" cy="584775"/>
            </a:xfrm>
            <a:prstGeom prst="rect">
              <a:avLst/>
            </a:prstGeom>
            <a:noFill/>
            <a:ln>
              <a:solidFill>
                <a:schemeClr val="bg1">
                  <a:lumMod val="65000"/>
                </a:schemeClr>
              </a:solidFill>
            </a:ln>
          </p:spPr>
          <p:txBody>
            <a:bodyPr wrap="square" rtlCol="0">
              <a:spAutoFit/>
            </a:bodyPr>
            <a:lstStyle/>
            <a:p>
              <a:r>
                <a:rPr lang="en-US" sz="3200" b="1" dirty="0">
                  <a:solidFill>
                    <a:schemeClr val="bg1"/>
                  </a:solidFill>
                  <a:latin typeface="Arial" panose="020B0604020202020204" pitchFamily="34" charset="0"/>
                  <a:cs typeface="Arial" panose="020B0604020202020204" pitchFamily="34" charset="0"/>
                </a:rPr>
                <a:t>Monitor chat for responses.</a:t>
              </a:r>
            </a:p>
          </p:txBody>
        </p:sp>
      </p:grpSp>
    </p:spTree>
    <p:extLst>
      <p:ext uri="{BB962C8B-B14F-4D97-AF65-F5344CB8AC3E}">
        <p14:creationId xmlns:p14="http://schemas.microsoft.com/office/powerpoint/2010/main" val="4035261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F7DACE9-3548-4794-BBF2-2E83CDD2F5EA}"/>
              </a:ext>
            </a:extLst>
          </p:cNvPr>
          <p:cNvSpPr>
            <a:spLocks noGrp="1"/>
          </p:cNvSpPr>
          <p:nvPr>
            <p:ph type="title"/>
          </p:nvPr>
        </p:nvSpPr>
        <p:spPr/>
        <p:txBody>
          <a:bodyPr/>
          <a:lstStyle/>
          <a:p>
            <a:r>
              <a:rPr lang="en-US" dirty="0"/>
              <a:t>Intro slide – LEA Selected measures	</a:t>
            </a:r>
          </a:p>
        </p:txBody>
      </p:sp>
      <p:sp>
        <p:nvSpPr>
          <p:cNvPr id="7" name="Text Placeholder 6">
            <a:extLst>
              <a:ext uri="{FF2B5EF4-FFF2-40B4-BE49-F238E27FC236}">
                <a16:creationId xmlns:a16="http://schemas.microsoft.com/office/drawing/2014/main" id="{210300E2-339A-4A39-9517-0759ED586795}"/>
              </a:ext>
            </a:extLst>
          </p:cNvPr>
          <p:cNvSpPr>
            <a:spLocks noGrp="1"/>
          </p:cNvSpPr>
          <p:nvPr>
            <p:ph type="body" idx="1"/>
          </p:nvPr>
        </p:nvSpPr>
        <p:spPr/>
        <p:txBody>
          <a:bodyPr>
            <a:normAutofit/>
          </a:bodyPr>
          <a:lstStyle/>
          <a:p>
            <a:pPr algn="ctr"/>
            <a:r>
              <a:rPr lang="en-US" sz="4000" dirty="0"/>
              <a:t>L</a:t>
            </a:r>
            <a:r>
              <a:rPr lang="en-US" sz="4400" dirty="0"/>
              <a:t>EA Selected Measures (SPM)</a:t>
            </a:r>
            <a:endParaRPr lang="en-US" sz="4000" dirty="0"/>
          </a:p>
        </p:txBody>
      </p:sp>
      <p:sp>
        <p:nvSpPr>
          <p:cNvPr id="4" name="Date Placeholder 3">
            <a:extLst>
              <a:ext uri="{FF2B5EF4-FFF2-40B4-BE49-F238E27FC236}">
                <a16:creationId xmlns:a16="http://schemas.microsoft.com/office/drawing/2014/main" id="{2FDA31F0-2454-40D7-A98A-DDFACCE63386}"/>
              </a:ext>
            </a:extLst>
          </p:cNvPr>
          <p:cNvSpPr>
            <a:spLocks noGrp="1"/>
          </p:cNvSpPr>
          <p:nvPr>
            <p:ph type="dt" sz="half" idx="10"/>
          </p:nvPr>
        </p:nvSpPr>
        <p:spPr/>
        <p:txBody>
          <a:bodyPr/>
          <a:lstStyle/>
          <a:p>
            <a:fld id="{7F13630A-B4C6-440D-8DFA-092D64E442B8}" type="datetime1">
              <a:rPr lang="en-US" smtClean="0"/>
              <a:t>2/14/2022</a:t>
            </a:fld>
            <a:endParaRPr lang="en-US" dirty="0"/>
          </a:p>
        </p:txBody>
      </p:sp>
      <p:sp>
        <p:nvSpPr>
          <p:cNvPr id="5" name="Slide Number Placeholder 4">
            <a:extLst>
              <a:ext uri="{FF2B5EF4-FFF2-40B4-BE49-F238E27FC236}">
                <a16:creationId xmlns:a16="http://schemas.microsoft.com/office/drawing/2014/main" id="{04F3830F-B06D-44DC-80B4-B32D24041B4E}"/>
              </a:ext>
            </a:extLst>
          </p:cNvPr>
          <p:cNvSpPr>
            <a:spLocks noGrp="1"/>
          </p:cNvSpPr>
          <p:nvPr>
            <p:ph type="sldNum" sz="quarter" idx="12"/>
          </p:nvPr>
        </p:nvSpPr>
        <p:spPr/>
        <p:txBody>
          <a:bodyPr/>
          <a:lstStyle/>
          <a:p>
            <a:fld id="{680C5762-CF65-4775-9966-A58D40CC61B9}" type="slidenum">
              <a:rPr lang="en-US" smtClean="0"/>
              <a:t>4</a:t>
            </a:fld>
            <a:endParaRPr lang="en-US" dirty="0"/>
          </a:p>
        </p:txBody>
      </p:sp>
    </p:spTree>
    <p:extLst>
      <p:ext uri="{BB962C8B-B14F-4D97-AF65-F5344CB8AC3E}">
        <p14:creationId xmlns:p14="http://schemas.microsoft.com/office/powerpoint/2010/main" val="103130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5432-245C-4566-81A2-4B5E6B38235D}"/>
              </a:ext>
            </a:extLst>
          </p:cNvPr>
          <p:cNvSpPr>
            <a:spLocks noGrp="1"/>
          </p:cNvSpPr>
          <p:nvPr>
            <p:ph type="title"/>
          </p:nvPr>
        </p:nvSpPr>
        <p:spPr>
          <a:xfrm>
            <a:off x="211015" y="304800"/>
            <a:ext cx="8679767" cy="1295400"/>
          </a:xfrm>
        </p:spPr>
        <p:txBody>
          <a:bodyPr>
            <a:normAutofit/>
          </a:bodyPr>
          <a:lstStyle/>
          <a:p>
            <a:r>
              <a:rPr lang="en-US" sz="2800" b="1" dirty="0"/>
              <a:t> LEA Selected Measures</a:t>
            </a:r>
          </a:p>
        </p:txBody>
      </p:sp>
      <p:sp>
        <p:nvSpPr>
          <p:cNvPr id="5" name="Content Placeholder 4">
            <a:extLst>
              <a:ext uri="{FF2B5EF4-FFF2-40B4-BE49-F238E27FC236}">
                <a16:creationId xmlns:a16="http://schemas.microsoft.com/office/drawing/2014/main" id="{6D1B06E0-3731-485B-A4DA-ACFEB2335B62}"/>
              </a:ext>
            </a:extLst>
          </p:cNvPr>
          <p:cNvSpPr>
            <a:spLocks noGrp="1"/>
          </p:cNvSpPr>
          <p:nvPr>
            <p:ph idx="1"/>
          </p:nvPr>
        </p:nvSpPr>
        <p:spPr>
          <a:xfrm>
            <a:off x="457200" y="1600200"/>
            <a:ext cx="8229600" cy="4953000"/>
          </a:xfrm>
        </p:spPr>
        <p:txBody>
          <a:bodyPr>
            <a:normAutofit/>
          </a:bodyPr>
          <a:lstStyle/>
          <a:p>
            <a:pPr marL="0" marR="201295" indent="0">
              <a:spcBef>
                <a:spcPts val="0"/>
              </a:spcBef>
              <a:spcAft>
                <a:spcPts val="1800"/>
              </a:spcAft>
              <a:buNone/>
            </a:pPr>
            <a:r>
              <a:rPr lang="en-US" sz="2400" dirty="0">
                <a:ea typeface="Times New Roman" panose="02020603050405020304" pitchFamily="18" charset="0"/>
              </a:rPr>
              <a:t>A</a:t>
            </a:r>
            <a:r>
              <a:rPr lang="en-US" sz="2400" dirty="0">
                <a:effectLst/>
                <a:ea typeface="Times New Roman" panose="02020603050405020304" pitchFamily="18" charset="0"/>
              </a:rPr>
              <a:t>ccount for </a:t>
            </a:r>
            <a:r>
              <a:rPr lang="en-US" sz="2400" b="1" dirty="0">
                <a:solidFill>
                  <a:srgbClr val="003C7C"/>
                </a:solidFill>
                <a:effectLst/>
                <a:ea typeface="Times New Roman" panose="02020603050405020304" pitchFamily="18" charset="0"/>
              </a:rPr>
              <a:t>10%</a:t>
            </a:r>
            <a:r>
              <a:rPr lang="en-US" sz="2400" dirty="0">
                <a:effectLst/>
                <a:ea typeface="Times New Roman" panose="02020603050405020304" pitchFamily="18" charset="0"/>
              </a:rPr>
              <a:t> of the </a:t>
            </a:r>
            <a:r>
              <a:rPr lang="en-US" sz="2400" b="1" dirty="0">
                <a:solidFill>
                  <a:srgbClr val="003C7C"/>
                </a:solidFill>
                <a:effectLst/>
                <a:ea typeface="Times New Roman" panose="02020603050405020304" pitchFamily="18" charset="0"/>
              </a:rPr>
              <a:t>classroom teacher’s </a:t>
            </a:r>
            <a:r>
              <a:rPr lang="en-US" sz="2400" dirty="0">
                <a:effectLst/>
                <a:ea typeface="Times New Roman" panose="02020603050405020304" pitchFamily="18" charset="0"/>
              </a:rPr>
              <a:t>annual evaluation.*</a:t>
            </a:r>
          </a:p>
          <a:p>
            <a:pPr marL="0" marR="201295" indent="0">
              <a:spcBef>
                <a:spcPts val="0"/>
              </a:spcBef>
              <a:spcAft>
                <a:spcPts val="1200"/>
              </a:spcAft>
              <a:buNone/>
            </a:pPr>
            <a:r>
              <a:rPr lang="en-US" sz="2400" dirty="0">
                <a:ea typeface="Times New Roman" panose="02020603050405020304" pitchFamily="18" charset="0"/>
              </a:rPr>
              <a:t>M</a:t>
            </a:r>
            <a:r>
              <a:rPr lang="en-US" sz="2400" dirty="0">
                <a:effectLst/>
                <a:ea typeface="Times New Roman" panose="02020603050405020304" pitchFamily="18" charset="0"/>
              </a:rPr>
              <a:t>ust utilize at least one of the following measures to assess student performance directly attributable to the classroom teacher:</a:t>
            </a:r>
          </a:p>
          <a:p>
            <a:pPr marR="201295">
              <a:spcBef>
                <a:spcPts val="0"/>
              </a:spcBef>
              <a:spcAft>
                <a:spcPts val="600"/>
              </a:spcAft>
            </a:pPr>
            <a:r>
              <a:rPr lang="en-US" sz="2000" dirty="0">
                <a:effectLst/>
                <a:ea typeface="Times New Roman" panose="02020603050405020304" pitchFamily="18" charset="0"/>
              </a:rPr>
              <a:t>Locally developed rubrics</a:t>
            </a:r>
          </a:p>
          <a:p>
            <a:pPr marR="201295">
              <a:spcBef>
                <a:spcPts val="0"/>
              </a:spcBef>
              <a:spcAft>
                <a:spcPts val="600"/>
              </a:spcAft>
            </a:pPr>
            <a:r>
              <a:rPr lang="en-US" sz="2000" dirty="0">
                <a:effectLst/>
                <a:ea typeface="Times New Roman" panose="02020603050405020304" pitchFamily="18" charset="0"/>
              </a:rPr>
              <a:t>District-designed measures and examinations</a:t>
            </a:r>
          </a:p>
          <a:p>
            <a:pPr marR="201295">
              <a:spcBef>
                <a:spcPts val="0"/>
              </a:spcBef>
              <a:spcAft>
                <a:spcPts val="600"/>
              </a:spcAft>
            </a:pPr>
            <a:r>
              <a:rPr lang="en-US" sz="2000" dirty="0">
                <a:effectLst/>
                <a:ea typeface="Times New Roman" panose="02020603050405020304" pitchFamily="18" charset="0"/>
              </a:rPr>
              <a:t>Nationally recognized standardized tests</a:t>
            </a:r>
          </a:p>
          <a:p>
            <a:pPr marR="201295">
              <a:spcBef>
                <a:spcPts val="0"/>
              </a:spcBef>
              <a:spcAft>
                <a:spcPts val="600"/>
              </a:spcAft>
            </a:pPr>
            <a:r>
              <a:rPr lang="en-US" sz="2000" dirty="0">
                <a:effectLst/>
                <a:ea typeface="Times New Roman" panose="02020603050405020304" pitchFamily="18" charset="0"/>
              </a:rPr>
              <a:t>Industry certification examinations</a:t>
            </a:r>
          </a:p>
          <a:p>
            <a:pPr marR="201295">
              <a:spcBef>
                <a:spcPts val="0"/>
              </a:spcBef>
              <a:spcAft>
                <a:spcPts val="600"/>
              </a:spcAft>
            </a:pPr>
            <a:r>
              <a:rPr lang="en-US" sz="2000" dirty="0">
                <a:effectLst/>
                <a:ea typeface="Times New Roman" panose="02020603050405020304" pitchFamily="18" charset="0"/>
              </a:rPr>
              <a:t>Student projects pursuant to local requirements</a:t>
            </a:r>
          </a:p>
          <a:p>
            <a:pPr marR="201295">
              <a:spcBef>
                <a:spcPts val="0"/>
              </a:spcBef>
              <a:spcAft>
                <a:spcPts val="600"/>
              </a:spcAft>
            </a:pPr>
            <a:r>
              <a:rPr lang="en-US" sz="2000" dirty="0">
                <a:effectLst/>
                <a:ea typeface="Times New Roman" panose="02020603050405020304" pitchFamily="18" charset="0"/>
              </a:rPr>
              <a:t>Student portfolios pursuant to local requirements</a:t>
            </a:r>
            <a:endParaRPr lang="en-US" sz="1800" dirty="0">
              <a:effectLst/>
              <a:ea typeface="Times New Roman" panose="02020603050405020304" pitchFamily="18" charset="0"/>
            </a:endParaRPr>
          </a:p>
        </p:txBody>
      </p:sp>
      <p:sp>
        <p:nvSpPr>
          <p:cNvPr id="3" name="TextBox 2">
            <a:extLst>
              <a:ext uri="{FF2B5EF4-FFF2-40B4-BE49-F238E27FC236}">
                <a16:creationId xmlns:a16="http://schemas.microsoft.com/office/drawing/2014/main" id="{F67AE180-F3AF-4109-9308-CF3B2BA75BE6}"/>
              </a:ext>
            </a:extLst>
          </p:cNvPr>
          <p:cNvSpPr txBox="1"/>
          <p:nvPr/>
        </p:nvSpPr>
        <p:spPr>
          <a:xfrm>
            <a:off x="457200" y="6214646"/>
            <a:ext cx="5846322"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*Accounts for 20% if no Teacher-Specific Data</a:t>
            </a:r>
          </a:p>
        </p:txBody>
      </p:sp>
    </p:spTree>
    <p:extLst>
      <p:ext uri="{BB962C8B-B14F-4D97-AF65-F5344CB8AC3E}">
        <p14:creationId xmlns:p14="http://schemas.microsoft.com/office/powerpoint/2010/main" val="1692975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55432-245C-4566-81A2-4B5E6B38235D}"/>
              </a:ext>
            </a:extLst>
          </p:cNvPr>
          <p:cNvSpPr>
            <a:spLocks noGrp="1"/>
          </p:cNvSpPr>
          <p:nvPr>
            <p:ph type="title"/>
          </p:nvPr>
        </p:nvSpPr>
        <p:spPr/>
        <p:txBody>
          <a:bodyPr/>
          <a:lstStyle/>
          <a:p>
            <a:r>
              <a:rPr lang="en-US" b="1" dirty="0"/>
              <a:t>LEA Selected Measure continued</a:t>
            </a:r>
          </a:p>
        </p:txBody>
      </p:sp>
      <p:sp>
        <p:nvSpPr>
          <p:cNvPr id="5" name="Content Placeholder 4">
            <a:extLst>
              <a:ext uri="{FF2B5EF4-FFF2-40B4-BE49-F238E27FC236}">
                <a16:creationId xmlns:a16="http://schemas.microsoft.com/office/drawing/2014/main" id="{E3EFC9B6-D6C7-476C-AB4E-89E5A495B58D}"/>
              </a:ext>
            </a:extLst>
          </p:cNvPr>
          <p:cNvSpPr>
            <a:spLocks noGrp="1"/>
          </p:cNvSpPr>
          <p:nvPr>
            <p:ph idx="1"/>
          </p:nvPr>
        </p:nvSpPr>
        <p:spPr/>
        <p:txBody>
          <a:bodyPr>
            <a:normAutofit/>
          </a:bodyPr>
          <a:lstStyle/>
          <a:p>
            <a:pPr marL="0" indent="0">
              <a:spcBef>
                <a:spcPts val="0"/>
              </a:spcBef>
              <a:spcAft>
                <a:spcPts val="1200"/>
              </a:spcAft>
              <a:buNone/>
            </a:pPr>
            <a:r>
              <a:rPr lang="en-US" sz="2600" dirty="0"/>
              <a:t>The Student Performance Measure (SPM) Template, crafted as a customizable document, is designed to facilitate active participation in the evaluation process while:</a:t>
            </a:r>
          </a:p>
          <a:p>
            <a:r>
              <a:rPr lang="en-US" sz="2600" dirty="0"/>
              <a:t>Aligning an identified </a:t>
            </a:r>
            <a:r>
              <a:rPr lang="en-US" sz="2600" i="1" dirty="0"/>
              <a:t>student challenge </a:t>
            </a:r>
            <a:r>
              <a:rPr lang="en-US" sz="2600" dirty="0"/>
              <a:t>or need to related school-level objectives and/or LEA-level priorities,</a:t>
            </a:r>
          </a:p>
          <a:p>
            <a:r>
              <a:rPr lang="en-US" sz="2600" dirty="0"/>
              <a:t>Encouraging instructional innovation based on latest research and trends, and</a:t>
            </a:r>
          </a:p>
          <a:p>
            <a:r>
              <a:rPr lang="en-US" sz="2600" dirty="0"/>
              <a:t>Improving educator practice.</a:t>
            </a:r>
          </a:p>
          <a:p>
            <a:endParaRPr lang="en-US" dirty="0"/>
          </a:p>
        </p:txBody>
      </p:sp>
    </p:spTree>
    <p:extLst>
      <p:ext uri="{BB962C8B-B14F-4D97-AF65-F5344CB8AC3E}">
        <p14:creationId xmlns:p14="http://schemas.microsoft.com/office/powerpoint/2010/main" val="3612364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37BE8F-FB53-4E1C-84EB-C8039266BA84}"/>
              </a:ext>
            </a:extLst>
          </p:cNvPr>
          <p:cNvSpPr>
            <a:spLocks noGrp="1"/>
          </p:cNvSpPr>
          <p:nvPr>
            <p:ph type="title"/>
          </p:nvPr>
        </p:nvSpPr>
        <p:spPr/>
        <p:txBody>
          <a:bodyPr/>
          <a:lstStyle/>
          <a:p>
            <a:r>
              <a:rPr lang="en-US" b="1" dirty="0"/>
              <a:t>Initial Conference</a:t>
            </a:r>
          </a:p>
        </p:txBody>
      </p:sp>
      <p:sp>
        <p:nvSpPr>
          <p:cNvPr id="5" name="Content Placeholder 4">
            <a:extLst>
              <a:ext uri="{FF2B5EF4-FFF2-40B4-BE49-F238E27FC236}">
                <a16:creationId xmlns:a16="http://schemas.microsoft.com/office/drawing/2014/main" id="{D64B5F0B-8E92-4EAD-B6DB-7F0875DF9BAB}"/>
              </a:ext>
            </a:extLst>
          </p:cNvPr>
          <p:cNvSpPr>
            <a:spLocks noGrp="1"/>
          </p:cNvSpPr>
          <p:nvPr>
            <p:ph sz="half" idx="1"/>
          </p:nvPr>
        </p:nvSpPr>
        <p:spPr>
          <a:xfrm>
            <a:off x="457200" y="1600200"/>
            <a:ext cx="8229600" cy="4353127"/>
          </a:xfrm>
        </p:spPr>
        <p:txBody>
          <a:bodyPr>
            <a:noAutofit/>
          </a:bodyPr>
          <a:lstStyle/>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1800" dirty="0">
                <a:solidFill>
                  <a:srgbClr val="000000"/>
                </a:solidFill>
                <a:effectLst/>
                <a:ea typeface="Calibri" panose="020F0502020204030204" pitchFamily="34" charset="0"/>
              </a:rPr>
              <a:t>Prior to the initial conference, the educator should reflect on student challenges/needs and draft a plan of action, </a:t>
            </a:r>
          </a:p>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1800" dirty="0">
                <a:solidFill>
                  <a:srgbClr val="000000"/>
                </a:solidFill>
                <a:effectLst/>
                <a:ea typeface="Calibri" panose="020F0502020204030204" pitchFamily="34" charset="0"/>
              </a:rPr>
              <a:t>During the initial conference, the educator and supervising administrator should review and revise the draft. </a:t>
            </a:r>
          </a:p>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1800" dirty="0">
                <a:solidFill>
                  <a:srgbClr val="000000"/>
                </a:solidFill>
                <a:effectLst/>
                <a:ea typeface="Calibri" panose="020F0502020204030204" pitchFamily="34" charset="0"/>
              </a:rPr>
              <a:t>During the initial conference, the educator and supervising administrator should agree upon the student performance measure(s) and criteria for delineating the four levels of student performance used to inform the educator rating</a:t>
            </a:r>
          </a:p>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1800" b="1" u="none" strike="noStrike" dirty="0">
                <a:solidFill>
                  <a:srgbClr val="000000"/>
                </a:solidFill>
                <a:effectLst/>
                <a:ea typeface="Calibri" panose="020F0502020204030204" pitchFamily="34" charset="0"/>
                <a:hlinkClick r:id="rId3"/>
              </a:rPr>
              <a:t>Part I</a:t>
            </a:r>
            <a:r>
              <a:rPr lang="en-US" sz="1800" dirty="0">
                <a:effectLst/>
                <a:ea typeface="Calibri" panose="020F0502020204030204" pitchFamily="34" charset="0"/>
              </a:rPr>
              <a:t> and </a:t>
            </a:r>
            <a:r>
              <a:rPr lang="en-US" sz="1800" b="1" u="none" strike="noStrike" dirty="0">
                <a:solidFill>
                  <a:srgbClr val="000000"/>
                </a:solidFill>
                <a:effectLst/>
                <a:ea typeface="Calibri" panose="020F0502020204030204" pitchFamily="34" charset="0"/>
                <a:hlinkClick r:id="rId4"/>
              </a:rPr>
              <a:t>Part II</a:t>
            </a:r>
            <a:r>
              <a:rPr lang="en-US" sz="1800" dirty="0">
                <a:effectLst/>
                <a:ea typeface="Calibri" panose="020F0502020204030204" pitchFamily="34" charset="0"/>
              </a:rPr>
              <a:t> of the SPM Template should be completed, with the educator and supervising administrator providing signatures, dates, and any comments in the Initial Conference and SPM Approval fields under </a:t>
            </a:r>
            <a:r>
              <a:rPr lang="en-US" sz="1800" b="1" u="none" strike="noStrike" dirty="0">
                <a:solidFill>
                  <a:srgbClr val="000000"/>
                </a:solidFill>
                <a:effectLst/>
                <a:ea typeface="Calibri" panose="020F0502020204030204" pitchFamily="34" charset="0"/>
                <a:hlinkClick r:id="rId5"/>
              </a:rPr>
              <a:t>Part V</a:t>
            </a:r>
            <a:endParaRPr lang="en-US" sz="1800" dirty="0"/>
          </a:p>
        </p:txBody>
      </p:sp>
      <p:sp>
        <p:nvSpPr>
          <p:cNvPr id="2" name="Date Placeholder 1">
            <a:extLst>
              <a:ext uri="{FF2B5EF4-FFF2-40B4-BE49-F238E27FC236}">
                <a16:creationId xmlns:a16="http://schemas.microsoft.com/office/drawing/2014/main" id="{DB764377-D3DB-4288-AF6B-B24799E228A0}"/>
              </a:ext>
            </a:extLst>
          </p:cNvPr>
          <p:cNvSpPr>
            <a:spLocks noGrp="1"/>
          </p:cNvSpPr>
          <p:nvPr>
            <p:ph type="dt" sz="half" idx="10"/>
          </p:nvPr>
        </p:nvSpPr>
        <p:spPr/>
        <p:txBody>
          <a:bodyPr/>
          <a:lstStyle/>
          <a:p>
            <a:fld id="{1A7996F1-C86A-40F8-B29C-18DAE3D14AAE}" type="datetime1">
              <a:rPr lang="en-US" smtClean="0"/>
              <a:t>2/14/2022</a:t>
            </a:fld>
            <a:endParaRPr lang="en-US" dirty="0"/>
          </a:p>
        </p:txBody>
      </p:sp>
      <p:sp>
        <p:nvSpPr>
          <p:cNvPr id="3" name="Slide Number Placeholder 2">
            <a:extLst>
              <a:ext uri="{FF2B5EF4-FFF2-40B4-BE49-F238E27FC236}">
                <a16:creationId xmlns:a16="http://schemas.microsoft.com/office/drawing/2014/main" id="{80D986FF-CEB1-4165-9192-41867F5AD93D}"/>
              </a:ext>
            </a:extLst>
          </p:cNvPr>
          <p:cNvSpPr>
            <a:spLocks noGrp="1"/>
          </p:cNvSpPr>
          <p:nvPr>
            <p:ph type="sldNum" sz="quarter" idx="12"/>
          </p:nvPr>
        </p:nvSpPr>
        <p:spPr/>
        <p:txBody>
          <a:bodyPr/>
          <a:lstStyle/>
          <a:p>
            <a:fld id="{680C5762-CF65-4775-9966-A58D40CC61B9}" type="slidenum">
              <a:rPr lang="en-US" smtClean="0"/>
              <a:t>7</a:t>
            </a:fld>
            <a:endParaRPr lang="en-US" dirty="0"/>
          </a:p>
        </p:txBody>
      </p:sp>
    </p:spTree>
    <p:extLst>
      <p:ext uri="{BB962C8B-B14F-4D97-AF65-F5344CB8AC3E}">
        <p14:creationId xmlns:p14="http://schemas.microsoft.com/office/powerpoint/2010/main" val="3137192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37BE8F-FB53-4E1C-84EB-C8039266BA84}"/>
              </a:ext>
            </a:extLst>
          </p:cNvPr>
          <p:cNvSpPr>
            <a:spLocks noGrp="1"/>
          </p:cNvSpPr>
          <p:nvPr>
            <p:ph type="title"/>
          </p:nvPr>
        </p:nvSpPr>
        <p:spPr/>
        <p:txBody>
          <a:bodyPr/>
          <a:lstStyle/>
          <a:p>
            <a:r>
              <a:rPr lang="en-US" b="1" dirty="0"/>
              <a:t>Mid-point Review</a:t>
            </a:r>
          </a:p>
        </p:txBody>
      </p:sp>
      <p:sp>
        <p:nvSpPr>
          <p:cNvPr id="5" name="Content Placeholder 4">
            <a:extLst>
              <a:ext uri="{FF2B5EF4-FFF2-40B4-BE49-F238E27FC236}">
                <a16:creationId xmlns:a16="http://schemas.microsoft.com/office/drawing/2014/main" id="{D64B5F0B-8E92-4EAD-B6DB-7F0875DF9BAB}"/>
              </a:ext>
            </a:extLst>
          </p:cNvPr>
          <p:cNvSpPr>
            <a:spLocks noGrp="1"/>
          </p:cNvSpPr>
          <p:nvPr>
            <p:ph sz="half" idx="1"/>
          </p:nvPr>
        </p:nvSpPr>
        <p:spPr>
          <a:xfrm>
            <a:off x="457200" y="1600200"/>
            <a:ext cx="8229600" cy="4353127"/>
          </a:xfrm>
        </p:spPr>
        <p:txBody>
          <a:bodyPr>
            <a:noAutofit/>
          </a:bodyPr>
          <a:lstStyle/>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2000" dirty="0">
                <a:solidFill>
                  <a:srgbClr val="000000"/>
                </a:solidFill>
                <a:effectLst/>
                <a:ea typeface="Calibri" panose="020F0502020204030204" pitchFamily="34" charset="0"/>
              </a:rPr>
              <a:t>Prior to the mid-point review, the educator should complete the Mid-Point Reflection field under </a:t>
            </a:r>
            <a:r>
              <a:rPr lang="en-US" sz="2000" b="1" u="none" strike="noStrike" dirty="0">
                <a:solidFill>
                  <a:srgbClr val="000000"/>
                </a:solidFill>
                <a:effectLst/>
                <a:ea typeface="Calibri" panose="020F0502020204030204" pitchFamily="34" charset="0"/>
                <a:hlinkClick r:id="rId3"/>
              </a:rPr>
              <a:t>Part III</a:t>
            </a:r>
            <a:r>
              <a:rPr lang="en-US" sz="2000" dirty="0">
                <a:solidFill>
                  <a:srgbClr val="000000"/>
                </a:solidFill>
                <a:effectLst/>
                <a:ea typeface="Calibri" panose="020F0502020204030204" pitchFamily="34" charset="0"/>
              </a:rPr>
              <a:t>.</a:t>
            </a:r>
          </a:p>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2000" dirty="0">
                <a:solidFill>
                  <a:srgbClr val="000000"/>
                </a:solidFill>
                <a:effectLst/>
                <a:ea typeface="Calibri" panose="020F0502020204030204" pitchFamily="34" charset="0"/>
              </a:rPr>
              <a:t>During the mid-point review, the educator and supervising administrator should examine initial evidence of student performance and discuss progress, unanticipated barriers, and needed supports, revising the SPM Template as appropriate and agreed upon by the educator and supervising administrator.</a:t>
            </a:r>
          </a:p>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2000" dirty="0">
                <a:solidFill>
                  <a:srgbClr val="000000"/>
                </a:solidFill>
                <a:effectLst/>
                <a:ea typeface="Calibri" panose="020F0502020204030204" pitchFamily="34" charset="0"/>
              </a:rPr>
              <a:t>The educator and supervising administrator should sign, date, and provide any comments in the Mid-Point Review field, and if applicable, the SPM Revision Approval field, under </a:t>
            </a:r>
            <a:r>
              <a:rPr lang="en-US" sz="2000" b="1" u="none" strike="noStrike" dirty="0">
                <a:solidFill>
                  <a:srgbClr val="000000"/>
                </a:solidFill>
                <a:effectLst/>
                <a:ea typeface="Calibri" panose="020F0502020204030204" pitchFamily="34" charset="0"/>
                <a:hlinkClick r:id="rId4"/>
              </a:rPr>
              <a:t>Part V</a:t>
            </a:r>
            <a:r>
              <a:rPr lang="en-US" sz="2000" dirty="0">
                <a:solidFill>
                  <a:srgbClr val="000000"/>
                </a:solidFill>
                <a:effectLst/>
                <a:ea typeface="Calibri" panose="020F0502020204030204" pitchFamily="34" charset="0"/>
              </a:rPr>
              <a:t>.</a:t>
            </a:r>
          </a:p>
        </p:txBody>
      </p:sp>
      <p:sp>
        <p:nvSpPr>
          <p:cNvPr id="2" name="Date Placeholder 1">
            <a:extLst>
              <a:ext uri="{FF2B5EF4-FFF2-40B4-BE49-F238E27FC236}">
                <a16:creationId xmlns:a16="http://schemas.microsoft.com/office/drawing/2014/main" id="{DB764377-D3DB-4288-AF6B-B24799E228A0}"/>
              </a:ext>
            </a:extLst>
          </p:cNvPr>
          <p:cNvSpPr>
            <a:spLocks noGrp="1"/>
          </p:cNvSpPr>
          <p:nvPr>
            <p:ph type="dt" sz="half" idx="10"/>
          </p:nvPr>
        </p:nvSpPr>
        <p:spPr/>
        <p:txBody>
          <a:bodyPr/>
          <a:lstStyle/>
          <a:p>
            <a:fld id="{1A7996F1-C86A-40F8-B29C-18DAE3D14AAE}" type="datetime1">
              <a:rPr lang="en-US" smtClean="0"/>
              <a:t>2/14/2022</a:t>
            </a:fld>
            <a:endParaRPr lang="en-US" dirty="0"/>
          </a:p>
        </p:txBody>
      </p:sp>
      <p:sp>
        <p:nvSpPr>
          <p:cNvPr id="3" name="Slide Number Placeholder 2">
            <a:extLst>
              <a:ext uri="{FF2B5EF4-FFF2-40B4-BE49-F238E27FC236}">
                <a16:creationId xmlns:a16="http://schemas.microsoft.com/office/drawing/2014/main" id="{80D986FF-CEB1-4165-9192-41867F5AD93D}"/>
              </a:ext>
            </a:extLst>
          </p:cNvPr>
          <p:cNvSpPr>
            <a:spLocks noGrp="1"/>
          </p:cNvSpPr>
          <p:nvPr>
            <p:ph type="sldNum" sz="quarter" idx="12"/>
          </p:nvPr>
        </p:nvSpPr>
        <p:spPr/>
        <p:txBody>
          <a:bodyPr/>
          <a:lstStyle/>
          <a:p>
            <a:fld id="{680C5762-CF65-4775-9966-A58D40CC61B9}" type="slidenum">
              <a:rPr lang="en-US" smtClean="0"/>
              <a:t>8</a:t>
            </a:fld>
            <a:endParaRPr lang="en-US" dirty="0"/>
          </a:p>
        </p:txBody>
      </p:sp>
    </p:spTree>
    <p:extLst>
      <p:ext uri="{BB962C8B-B14F-4D97-AF65-F5344CB8AC3E}">
        <p14:creationId xmlns:p14="http://schemas.microsoft.com/office/powerpoint/2010/main" val="240631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37BE8F-FB53-4E1C-84EB-C8039266BA84}"/>
              </a:ext>
            </a:extLst>
          </p:cNvPr>
          <p:cNvSpPr>
            <a:spLocks noGrp="1"/>
          </p:cNvSpPr>
          <p:nvPr>
            <p:ph type="title"/>
          </p:nvPr>
        </p:nvSpPr>
        <p:spPr/>
        <p:txBody>
          <a:bodyPr/>
          <a:lstStyle/>
          <a:p>
            <a:r>
              <a:rPr lang="en-US" b="1" dirty="0"/>
              <a:t>End-of-Rating Review</a:t>
            </a:r>
          </a:p>
        </p:txBody>
      </p:sp>
      <p:sp>
        <p:nvSpPr>
          <p:cNvPr id="5" name="Content Placeholder 4">
            <a:extLst>
              <a:ext uri="{FF2B5EF4-FFF2-40B4-BE49-F238E27FC236}">
                <a16:creationId xmlns:a16="http://schemas.microsoft.com/office/drawing/2014/main" id="{D64B5F0B-8E92-4EAD-B6DB-7F0875DF9BAB}"/>
              </a:ext>
            </a:extLst>
          </p:cNvPr>
          <p:cNvSpPr>
            <a:spLocks noGrp="1"/>
          </p:cNvSpPr>
          <p:nvPr>
            <p:ph sz="half" idx="1"/>
          </p:nvPr>
        </p:nvSpPr>
        <p:spPr>
          <a:xfrm>
            <a:off x="457200" y="1600200"/>
            <a:ext cx="8229600" cy="4756150"/>
          </a:xfrm>
        </p:spPr>
        <p:txBody>
          <a:bodyPr>
            <a:noAutofit/>
          </a:bodyPr>
          <a:lstStyle/>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1800" dirty="0">
                <a:solidFill>
                  <a:srgbClr val="000000"/>
                </a:solidFill>
                <a:effectLst/>
                <a:ea typeface="Calibri" panose="020F0502020204030204" pitchFamily="34" charset="0"/>
              </a:rPr>
              <a:t>Prior to the end-of-rating review, the educator should complete the Final Reflection field under </a:t>
            </a:r>
            <a:r>
              <a:rPr lang="en-US" sz="1800" b="1" u="none" strike="noStrike" dirty="0">
                <a:solidFill>
                  <a:srgbClr val="000000"/>
                </a:solidFill>
                <a:effectLst/>
                <a:ea typeface="Calibri" panose="020F0502020204030204" pitchFamily="34" charset="0"/>
                <a:hlinkClick r:id="rId3"/>
              </a:rPr>
              <a:t>Part III</a:t>
            </a:r>
            <a:r>
              <a:rPr lang="en-US" sz="1800" dirty="0">
                <a:solidFill>
                  <a:srgbClr val="000000"/>
                </a:solidFill>
                <a:effectLst/>
                <a:ea typeface="Calibri" panose="020F0502020204030204" pitchFamily="34" charset="0"/>
              </a:rPr>
              <a:t>. </a:t>
            </a:r>
          </a:p>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1800" dirty="0">
                <a:solidFill>
                  <a:srgbClr val="000000"/>
                </a:solidFill>
                <a:effectLst/>
                <a:ea typeface="Calibri" panose="020F0502020204030204" pitchFamily="34" charset="0"/>
              </a:rPr>
              <a:t>During the end-of-rating review, the educator and supervising administrator should examine final evidence of student performance and discuss successes, unanticipated barriers, and any supports that might have been useful to the educator, which shall be used cumulatively to inform the Educator Rating in </a:t>
            </a:r>
            <a:r>
              <a:rPr lang="en-US" sz="1800" b="1" u="none" strike="noStrike" dirty="0">
                <a:solidFill>
                  <a:srgbClr val="000000"/>
                </a:solidFill>
                <a:effectLst/>
                <a:ea typeface="Calibri" panose="020F0502020204030204" pitchFamily="34" charset="0"/>
                <a:hlinkClick r:id="rId4"/>
              </a:rPr>
              <a:t>Part IV</a:t>
            </a:r>
            <a:r>
              <a:rPr lang="en-US" sz="1800" dirty="0">
                <a:solidFill>
                  <a:srgbClr val="000000"/>
                </a:solidFill>
                <a:effectLst/>
                <a:ea typeface="Calibri" panose="020F0502020204030204" pitchFamily="34" charset="0"/>
              </a:rPr>
              <a:t>.</a:t>
            </a:r>
          </a:p>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1800" dirty="0">
                <a:solidFill>
                  <a:srgbClr val="000000"/>
                </a:solidFill>
                <a:effectLst/>
                <a:ea typeface="Calibri" panose="020F0502020204030204" pitchFamily="34" charset="0"/>
              </a:rPr>
              <a:t>The educator and supervising administrator should sign, date, and provide any comments in the End-of-Rating Review field under </a:t>
            </a:r>
            <a:r>
              <a:rPr lang="en-US" sz="1800" b="1" u="none" strike="noStrike" dirty="0">
                <a:solidFill>
                  <a:srgbClr val="000000"/>
                </a:solidFill>
                <a:effectLst/>
                <a:ea typeface="Calibri" panose="020F0502020204030204" pitchFamily="34" charset="0"/>
                <a:hlinkClick r:id="rId5"/>
              </a:rPr>
              <a:t>Part V</a:t>
            </a:r>
            <a:r>
              <a:rPr lang="en-US" sz="1800" dirty="0">
                <a:solidFill>
                  <a:srgbClr val="000000"/>
                </a:solidFill>
                <a:effectLst/>
                <a:ea typeface="Calibri" panose="020F0502020204030204" pitchFamily="34" charset="0"/>
              </a:rPr>
              <a:t>.</a:t>
            </a:r>
          </a:p>
          <a:p>
            <a:pPr marL="401638" marR="173990" lvl="1" indent="-290513">
              <a:lnSpc>
                <a:spcPct val="115000"/>
              </a:lnSpc>
              <a:spcBef>
                <a:spcPts val="600"/>
              </a:spcBef>
              <a:spcAft>
                <a:spcPts val="600"/>
              </a:spcAft>
              <a:buClr>
                <a:srgbClr val="B06241"/>
              </a:buClr>
              <a:buFont typeface="Wingdings" panose="05000000000000000000" pitchFamily="2" charset="2"/>
              <a:buChar char=""/>
              <a:tabLst>
                <a:tab pos="520700" algn="l"/>
              </a:tabLst>
            </a:pPr>
            <a:r>
              <a:rPr lang="en-US" sz="1800" dirty="0">
                <a:solidFill>
                  <a:srgbClr val="000000"/>
                </a:solidFill>
                <a:effectLst/>
                <a:ea typeface="Calibri" panose="020F0502020204030204" pitchFamily="34" charset="0"/>
              </a:rPr>
              <a:t>The rating in </a:t>
            </a:r>
            <a:r>
              <a:rPr lang="en-US" sz="1800" b="1" u="none" strike="noStrike" dirty="0">
                <a:solidFill>
                  <a:srgbClr val="000000"/>
                </a:solidFill>
                <a:effectLst/>
                <a:ea typeface="Calibri" panose="020F0502020204030204" pitchFamily="34" charset="0"/>
                <a:hlinkClick r:id="rId4"/>
              </a:rPr>
              <a:t>Part IV</a:t>
            </a:r>
            <a:r>
              <a:rPr lang="en-US" sz="1800" dirty="0">
                <a:solidFill>
                  <a:srgbClr val="000000"/>
                </a:solidFill>
                <a:effectLst/>
                <a:ea typeface="Calibri" panose="020F0502020204030204" pitchFamily="34" charset="0"/>
              </a:rPr>
              <a:t> should be entered into the LEA-Selected Measures section of the corresponding PDE rating form to be factored as part of the overall rating of Educator Effectiveness for the professional employee.</a:t>
            </a:r>
          </a:p>
        </p:txBody>
      </p:sp>
      <p:sp>
        <p:nvSpPr>
          <p:cNvPr id="2" name="Date Placeholder 1">
            <a:extLst>
              <a:ext uri="{FF2B5EF4-FFF2-40B4-BE49-F238E27FC236}">
                <a16:creationId xmlns:a16="http://schemas.microsoft.com/office/drawing/2014/main" id="{DB764377-D3DB-4288-AF6B-B24799E228A0}"/>
              </a:ext>
            </a:extLst>
          </p:cNvPr>
          <p:cNvSpPr>
            <a:spLocks noGrp="1"/>
          </p:cNvSpPr>
          <p:nvPr>
            <p:ph type="dt" sz="half" idx="10"/>
          </p:nvPr>
        </p:nvSpPr>
        <p:spPr/>
        <p:txBody>
          <a:bodyPr/>
          <a:lstStyle/>
          <a:p>
            <a:fld id="{1A7996F1-C86A-40F8-B29C-18DAE3D14AAE}" type="datetime1">
              <a:rPr lang="en-US" smtClean="0"/>
              <a:t>2/14/2022</a:t>
            </a:fld>
            <a:endParaRPr lang="en-US" dirty="0"/>
          </a:p>
        </p:txBody>
      </p:sp>
      <p:sp>
        <p:nvSpPr>
          <p:cNvPr id="3" name="Slide Number Placeholder 2">
            <a:extLst>
              <a:ext uri="{FF2B5EF4-FFF2-40B4-BE49-F238E27FC236}">
                <a16:creationId xmlns:a16="http://schemas.microsoft.com/office/drawing/2014/main" id="{80D986FF-CEB1-4165-9192-41867F5AD93D}"/>
              </a:ext>
            </a:extLst>
          </p:cNvPr>
          <p:cNvSpPr>
            <a:spLocks noGrp="1"/>
          </p:cNvSpPr>
          <p:nvPr>
            <p:ph type="sldNum" sz="quarter" idx="12"/>
          </p:nvPr>
        </p:nvSpPr>
        <p:spPr/>
        <p:txBody>
          <a:bodyPr/>
          <a:lstStyle/>
          <a:p>
            <a:fld id="{680C5762-CF65-4775-9966-A58D40CC61B9}" type="slidenum">
              <a:rPr lang="en-US" smtClean="0"/>
              <a:t>9</a:t>
            </a:fld>
            <a:endParaRPr lang="en-US" dirty="0"/>
          </a:p>
        </p:txBody>
      </p:sp>
    </p:spTree>
    <p:extLst>
      <p:ext uri="{BB962C8B-B14F-4D97-AF65-F5344CB8AC3E}">
        <p14:creationId xmlns:p14="http://schemas.microsoft.com/office/powerpoint/2010/main" val="4042927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Group xmlns="f1c7bf0e-1cb0-48f8-99df-6e3f20f315ba">Accessibility</Group>
    <Category xmlns="f1c7bf0e-1cb0-48f8-99df-6e3f20f315ba">Select...</Category>
    <To_x0020_Be_x0020_Deleted_x003f_ xmlns="f1c7bf0e-1cb0-48f8-99df-6e3f20f315ba">NO</To_x0020_Be_x0020_Deleted_x003f_>
    <Year xmlns="f1c7bf0e-1cb0-48f8-99df-6e3f20f315ba" xsi:nil="true"/>
    <Month xmlns="f1c7bf0e-1cb0-48f8-99df-6e3f20f315ba" xsi:nil="true"/>
    <Document_x0020_Type_x0020_II xmlns="f1c7bf0e-1cb0-48f8-99df-6e3f20f315ba">Accessibility</Document_x0020_Type_x0020_II>
    <Document_x0020_Type xmlns="f1c7bf0e-1cb0-48f8-99df-6e3f20f315ba">Accessibility</Document_x0020_Type>
    <Author0 xmlns="f1c7bf0e-1cb0-48f8-99df-6e3f20f315b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5745096E880943ACB0FE4084512437" ma:contentTypeVersion="13" ma:contentTypeDescription="Create a new document." ma:contentTypeScope="" ma:versionID="a19328166d2359d223ac879a61fcda45">
  <xsd:schema xmlns:xsd="http://www.w3.org/2001/XMLSchema" xmlns:xs="http://www.w3.org/2001/XMLSchema" xmlns:p="http://schemas.microsoft.com/office/2006/metadata/properties" xmlns:ns2="f1c7bf0e-1cb0-48f8-99df-6e3f20f315ba" targetNamespace="http://schemas.microsoft.com/office/2006/metadata/properties" ma:root="true" ma:fieldsID="da6e66bb09347633796227476a711d93" ns2:_="">
    <xsd:import namespace="f1c7bf0e-1cb0-48f8-99df-6e3f20f315ba"/>
    <xsd:element name="properties">
      <xsd:complexType>
        <xsd:sequence>
          <xsd:element name="documentManagement">
            <xsd:complexType>
              <xsd:all>
                <xsd:element ref="ns2:Group"/>
                <xsd:element ref="ns2:Document_x0020_Type" minOccurs="0"/>
                <xsd:element ref="ns2:Document_x0020_Type_x0020_II" minOccurs="0"/>
                <xsd:element ref="ns2:Category" minOccurs="0"/>
                <xsd:element ref="ns2:Month" minOccurs="0"/>
                <xsd:element ref="ns2:Author0" minOccurs="0"/>
                <xsd:element ref="ns2:Year" minOccurs="0"/>
                <xsd:element ref="ns2:To_x0020_Be_x0020_Deleted_x003f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c7bf0e-1cb0-48f8-99df-6e3f20f315ba" elementFormDefault="qualified">
    <xsd:import namespace="http://schemas.microsoft.com/office/2006/documentManagement/types"/>
    <xsd:import namespace="http://schemas.microsoft.com/office/infopath/2007/PartnerControls"/>
    <xsd:element name="Group" ma:index="2" ma:displayName="Group" ma:default="Select..." ma:format="Dropdown" ma:internalName="Group">
      <xsd:simpleType>
        <xsd:restriction base="dms:Choice">
          <xsd:enumeration value="Select..."/>
          <xsd:enumeration value="PDE Highlights"/>
          <xsd:enumeration value="Transition"/>
          <xsd:enumeration value="COVID-19"/>
          <xsd:enumeration value="Getting My Job Done"/>
          <xsd:enumeration value="Internal Controls"/>
          <xsd:enumeration value="My Professional Growth"/>
          <xsd:enumeration value="My Personal Stuff"/>
          <xsd:enumeration value="My Work Place"/>
          <xsd:enumeration value="Health Safety and Security"/>
          <xsd:enumeration value="Management Services"/>
          <xsd:enumeration value="Penn Link"/>
          <xsd:enumeration value="Accessibility"/>
        </xsd:restriction>
      </xsd:simpleType>
    </xsd:element>
    <xsd:element name="Document_x0020_Type" ma:index="3" nillable="true" ma:displayName="Document Type I" ma:default="Select..." ma:format="Dropdown" ma:internalName="Document_x0020_Type">
      <xsd:simpleType>
        <xsd:restriction base="dms:Choice">
          <xsd:enumeration value="Select..."/>
          <xsd:enumeration value="COVID-HR"/>
          <xsd:enumeration value="COVID-IT"/>
          <xsd:enumeration value="COVID-Budget"/>
          <xsd:enumeration value="COVID-Resources"/>
          <xsd:enumeration value="Accessibility"/>
          <xsd:enumeration value="Admin Policies"/>
          <xsd:enumeration value="Electronic Personnel Action Request (ePAR)"/>
          <xsd:enumeration value="Emergency Evacuation Plan"/>
          <xsd:enumeration value="Employee"/>
          <xsd:enumeration value="Health, Safety &amp; Security"/>
          <xsd:enumeration value="HR Transition"/>
          <xsd:enumeration value="IT Transition"/>
          <xsd:enumeration value="Leave/AWS"/>
          <xsd:enumeration value="Miscellaneous"/>
          <xsd:enumeration value="Parking"/>
          <xsd:enumeration value="Pay and Benefits"/>
          <xsd:enumeration value="PDE Academy"/>
          <xsd:enumeration value="Supervisor"/>
        </xsd:restriction>
      </xsd:simpleType>
    </xsd:element>
    <xsd:element name="Document_x0020_Type_x0020_II" ma:index="4" nillable="true" ma:displayName="Document Type II" ma:default="Select..." ma:format="Dropdown" ma:internalName="Document_x0020_Type_x0020_II">
      <xsd:simpleType>
        <xsd:restriction base="dms:Choice">
          <xsd:enumeration value="Select..."/>
          <xsd:enumeration value="Accessibility"/>
          <xsd:enumeration value="Admin Policies"/>
          <xsd:enumeration value="Electronic Personnel Action Request (ePAR)"/>
          <xsd:enumeration value="Emergency Evacuation Plan"/>
          <xsd:enumeration value="Employee"/>
          <xsd:enumeration value="Health, Safety &amp; Security"/>
          <xsd:enumeration value="HR Transition"/>
          <xsd:enumeration value="IT Transition"/>
          <xsd:enumeration value="Leave/AWS"/>
          <xsd:enumeration value="Miscellaneous"/>
          <xsd:enumeration value="Parking"/>
          <xsd:enumeration value="Pay and Benefits"/>
          <xsd:enumeration value="PDE Academy"/>
          <xsd:enumeration value="Supervisor"/>
          <xsd:enumeration value="Zoom"/>
        </xsd:restriction>
      </xsd:simpleType>
    </xsd:element>
    <xsd:element name="Category" ma:index="5" nillable="true" ma:displayName="Category" ma:default="Select..." ma:format="Dropdown" ma:internalName="Category">
      <xsd:simpleType>
        <xsd:restriction base="dms:Choice">
          <xsd:enumeration value="Select..."/>
          <xsd:enumeration value="1. Active Shooter"/>
          <xsd:enumeration value="2. AED/Medical Emergencies"/>
          <xsd:enumeration value="3. Emergency Evacuation/Emergency Preparedness"/>
          <xsd:enumeration value="4. Accidents"/>
          <xsd:enumeration value="5. Safety Goals /Personal Safety"/>
          <xsd:enumeration value="6. Health, Wellness and Fitness"/>
          <xsd:enumeration value="7. Security/ID Badge"/>
          <xsd:enumeration value="8. Worker's Compensation"/>
          <xsd:enumeration value="9. Additional Resources"/>
          <xsd:enumeration value="Employee"/>
          <xsd:enumeration value="Supervisor"/>
          <xsd:enumeration value="Year 2020"/>
          <xsd:enumeration value="Year 2019"/>
          <xsd:enumeration value="Year 2018"/>
          <xsd:enumeration value="Year 2017"/>
          <xsd:enumeration value="Year 2016"/>
          <xsd:enumeration value="Year 2015"/>
          <xsd:enumeration value="Year 2014"/>
          <xsd:enumeration value="Year 2013"/>
          <xsd:enumeration value="Year 2012"/>
          <xsd:enumeration value="Year 2011"/>
        </xsd:restriction>
      </xsd:simpleType>
    </xsd:element>
    <xsd:element name="Month" ma:index="12" nillable="true" ma:displayName="Month" ma:default="Select..." ma:format="Dropdown" ma:internalName="Month">
      <xsd:simpleType>
        <xsd:restriction base="dms:Choice">
          <xsd:enumeration value="Select..."/>
          <xsd:enumeration value="01 - January"/>
          <xsd:enumeration value="02 - February"/>
          <xsd:enumeration value="03 - March"/>
          <xsd:enumeration value="04 - April"/>
          <xsd:enumeration value="05 - May"/>
          <xsd:enumeration value="06 - June"/>
          <xsd:enumeration value="07 - July"/>
          <xsd:enumeration value="08 - August"/>
          <xsd:enumeration value="09 - September"/>
          <xsd:enumeration value="10 - October"/>
          <xsd:enumeration value="11 - November"/>
          <xsd:enumeration value="12 - December"/>
        </xsd:restriction>
      </xsd:simpleType>
    </xsd:element>
    <xsd:element name="Author0" ma:index="13" nillable="true" ma:displayName="Sent By" ma:description="The name in the column reflect the name of the Penn Link message creator/submitter." ma:internalName="Author0">
      <xsd:simpleType>
        <xsd:restriction base="dms:Text">
          <xsd:maxLength value="255"/>
        </xsd:restriction>
      </xsd:simpleType>
    </xsd:element>
    <xsd:element name="Year" ma:index="14" nillable="true" ma:displayName="Year" ma:default="2020" ma:format="Dropdown" ma:internalName="Year">
      <xsd:simpleType>
        <xsd:restriction base="dms:Choice">
          <xsd:enumeration value="2020"/>
          <xsd:enumeration value="2019"/>
          <xsd:enumeration value="2018"/>
          <xsd:enumeration value="2017"/>
          <xsd:enumeration value="2016"/>
          <xsd:enumeration value="2015"/>
          <xsd:enumeration value="2014"/>
          <xsd:enumeration value="2013"/>
          <xsd:enumeration value="2012"/>
          <xsd:enumeration value="2011"/>
          <xsd:enumeration value="2010"/>
        </xsd:restriction>
      </xsd:simpleType>
    </xsd:element>
    <xsd:element name="To_x0020_Be_x0020_Deleted_x003f_" ma:index="15" ma:displayName="To Be Deleted?" ma:default="NO" ma:description="Identify if this Document needs to be removed from this Inside PDE site?" ma:format="Dropdown" ma:internalName="To_x0020_Be_x0020_Deleted_x003f_">
      <xsd:simpleType>
        <xsd:restriction base="dms:Choice">
          <xsd:enumeration value="NO"/>
          <xsd:enumeration value="Y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2A4EA4-2FD6-46CD-858F-1ABF09EFBD7C}">
  <ds:schemaRefs>
    <ds:schemaRef ds:uri="http://schemas.microsoft.com/sharepoint/v3/contenttype/forms"/>
  </ds:schemaRefs>
</ds:datastoreItem>
</file>

<file path=customXml/itemProps2.xml><?xml version="1.0" encoding="utf-8"?>
<ds:datastoreItem xmlns:ds="http://schemas.openxmlformats.org/officeDocument/2006/customXml" ds:itemID="{B345E959-B139-4928-B6C0-4290FBE61FC4}">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f1c7bf0e-1cb0-48f8-99df-6e3f20f315ba"/>
    <ds:schemaRef ds:uri="http://schemas.microsoft.com/office/2006/documentManagement/types"/>
    <ds:schemaRef ds:uri="http://www.w3.org/XML/1998/namespace"/>
    <ds:schemaRef ds:uri="http://purl.org/dc/elements/1.1/"/>
  </ds:schemaRefs>
</ds:datastoreItem>
</file>

<file path=customXml/itemProps3.xml><?xml version="1.0" encoding="utf-8"?>
<ds:datastoreItem xmlns:ds="http://schemas.openxmlformats.org/officeDocument/2006/customXml" ds:itemID="{56EB1890-C898-44F4-9E47-0A022625EBD7}">
  <ds:schemaRefs>
    <ds:schemaRef ds:uri="f1c7bf0e-1cb0-48f8-99df-6e3f20f315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33334</TotalTime>
  <Words>1379</Words>
  <Application>Microsoft Office PowerPoint</Application>
  <PresentationFormat>On-screen Show (4:3)</PresentationFormat>
  <Paragraphs>143</Paragraphs>
  <Slides>20</Slides>
  <Notes>17</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3</vt:i4>
      </vt:variant>
      <vt:variant>
        <vt:lpstr>Slide Titles</vt:lpstr>
      </vt:variant>
      <vt:variant>
        <vt:i4>20</vt:i4>
      </vt:variant>
    </vt:vector>
  </HeadingPairs>
  <TitlesOfParts>
    <vt:vector size="28" baseType="lpstr">
      <vt:lpstr>Arial</vt:lpstr>
      <vt:lpstr>Calibri</vt:lpstr>
      <vt:lpstr>Times New Roman</vt:lpstr>
      <vt:lpstr>Wingdings</vt:lpstr>
      <vt:lpstr>Office Theme</vt:lpstr>
      <vt:lpstr>Document</vt:lpstr>
      <vt:lpstr>Microsoft Word Document</vt:lpstr>
      <vt:lpstr>Acrobat Document</vt:lpstr>
      <vt:lpstr>Student Performance Measures Performance Templates</vt:lpstr>
      <vt:lpstr>Agenda</vt:lpstr>
      <vt:lpstr>Office Hours Etiquette</vt:lpstr>
      <vt:lpstr>Intro slide – LEA Selected measures </vt:lpstr>
      <vt:lpstr> LEA Selected Measures</vt:lpstr>
      <vt:lpstr>LEA Selected Measure continued</vt:lpstr>
      <vt:lpstr>Initial Conference</vt:lpstr>
      <vt:lpstr>Mid-point Review</vt:lpstr>
      <vt:lpstr>End-of-Rating Review</vt:lpstr>
      <vt:lpstr>Examples of LEA Selected Measures</vt:lpstr>
      <vt:lpstr>Intro Slide – IEP Goals progress measure</vt:lpstr>
      <vt:lpstr>IEP Goals Progress Measure </vt:lpstr>
      <vt:lpstr>IEP Goals Progress Measure (cont’d)</vt:lpstr>
      <vt:lpstr>Example of IEP Goals Progress Measure</vt:lpstr>
      <vt:lpstr>Intro slide – principal performance goals</vt:lpstr>
      <vt:lpstr>Principal Performance Goals</vt:lpstr>
      <vt:lpstr>Principal Performance Goals continued</vt:lpstr>
      <vt:lpstr>Examples of Principal Performance Goals</vt:lpstr>
      <vt:lpstr>What’s next?</vt:lpstr>
      <vt:lpstr>Contact/Mission</vt:lpstr>
    </vt:vector>
  </TitlesOfParts>
  <Company>PA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pdeadmin</dc:creator>
  <cp:lastModifiedBy>Andrea Brown</cp:lastModifiedBy>
  <cp:revision>1287</cp:revision>
  <cp:lastPrinted>2021-12-04T17:26:39Z</cp:lastPrinted>
  <dcterms:created xsi:type="dcterms:W3CDTF">2017-02-01T18:23:33Z</dcterms:created>
  <dcterms:modified xsi:type="dcterms:W3CDTF">2022-02-14T14:59:10Z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33500</vt:r8>
  </property>
  <property fmtid="{D5CDD505-2E9C-101B-9397-08002B2CF9AE}" pid="3" name="_dlc_policyId">
    <vt:lpwstr>/InsidePDE/Documents</vt:lpwstr>
  </property>
  <property fmtid="{D5CDD505-2E9C-101B-9397-08002B2CF9AE}" pid="4" name="xd_ProgID">
    <vt:lpwstr/>
  </property>
  <property fmtid="{D5CDD505-2E9C-101B-9397-08002B2CF9AE}" pid="5" name="_CopySource">
    <vt:lpwstr>https://collab.pde.pa.gov/InsidePDE/Documents/Getting My Job Done/Accessibility/PDE PowerPoint Template - ADA Accessible.pptx</vt:lpwstr>
  </property>
  <property fmtid="{D5CDD505-2E9C-101B-9397-08002B2CF9AE}" pid="6" name="ContentTypeId">
    <vt:lpwstr>0x010100545745096E880943ACB0FE4084512437</vt:lpwstr>
  </property>
  <property fmtid="{D5CDD505-2E9C-101B-9397-08002B2CF9AE}" pid="7" name="ItemRetentionFormula">
    <vt:lpwstr>&lt;formula id="Microsoft.Office.RecordsManagement.PolicyFeatures.Expiration.Formula.BuiltIn"&gt;&lt;number&gt;1&lt;/number&gt;&lt;property&gt;Post_x005f_x0020_End_x005f_x0020_Date&lt;/property&gt;&lt;propertyId&gt;00000000-0000-0000-0000-000000000000&lt;/propertyId&gt;&lt;period&gt;days&lt;/period&gt;&lt;/formula&gt;</vt:lpwstr>
  </property>
  <property fmtid="{D5CDD505-2E9C-101B-9397-08002B2CF9AE}" pid="8" name="TemplateUrl">
    <vt:lpwstr/>
  </property>
</Properties>
</file>