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393" r:id="rId7"/>
    <p:sldId id="396" r:id="rId8"/>
    <p:sldId id="397" r:id="rId9"/>
    <p:sldId id="395" r:id="rId10"/>
    <p:sldId id="398" r:id="rId11"/>
    <p:sldId id="406" r:id="rId12"/>
    <p:sldId id="392" r:id="rId13"/>
    <p:sldId id="408" r:id="rId14"/>
    <p:sldId id="403" r:id="rId15"/>
    <p:sldId id="402" r:id="rId16"/>
    <p:sldId id="401" r:id="rId17"/>
    <p:sldId id="405" r:id="rId18"/>
    <p:sldId id="409" r:id="rId19"/>
    <p:sldId id="319" r:id="rId20"/>
    <p:sldId id="38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FF265-F656-4FA2-AC83-5708347449C0}" v="54" dt="2023-04-27T22:40:54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948" autoAdjust="0"/>
  </p:normalViewPr>
  <p:slideViewPr>
    <p:cSldViewPr snapToGrid="0">
      <p:cViewPr varScale="1">
        <p:scale>
          <a:sx n="68" d="100"/>
          <a:sy n="68" d="100"/>
        </p:scale>
        <p:origin x="59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94993-336E-4449-87F7-E5B567E39011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12C48-CBE3-4456-858D-2A38C9D9E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6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&amp; introductions.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53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Do not reference SIS data as it only reflects participation/enrollment – not successful completion and dual credit attainment.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70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97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44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Minimally, the student transcript must include the name of the industry-recognized credential, the credential provider, and the date earned in the LEA board-approved student transcript format. </a:t>
            </a:r>
          </a:p>
          <a:p>
            <a:endParaRPr lang="en-US" dirty="0"/>
          </a:p>
          <a:p>
            <a:r>
              <a:rPr lang="en-US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Microcredentials or employability certificates need not be listed.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8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10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Today’s session will not be recorded as it covers content presented during prior office hours – but you can access recordings of those earlier webinars under the Professional Development section of the Grad Requirements Toolkit at pdesas.org.</a:t>
            </a:r>
          </a:p>
          <a:p>
            <a:r>
              <a:rPr lang="en-US" dirty="0"/>
              <a:t>[drop direct link in chat]</a:t>
            </a:r>
          </a:p>
          <a:p>
            <a:endParaRPr lang="en-US" dirty="0"/>
          </a:p>
          <a:p>
            <a:r>
              <a:rPr lang="en-US" dirty="0"/>
              <a:t>Still have questions? Email us at ra-edgradrequirement@pa.gov. </a:t>
            </a:r>
          </a:p>
          <a:p>
            <a:r>
              <a:rPr lang="en-US" dirty="0"/>
              <a:t>[drop in chat]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78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 you can see, we have a lot to cover in the next half hour - so we ask that you refrain from dropping your questions into the chat until the end of the presentation when we’ve scheduled about 20 – 30 minutes for open Q&amp;A.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8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REMINDER: Students engaged in a home education program are subject to the requirements of Section 1327.1 of the Pa. Public School Code (rather than §121) and receive a Home Education HS diploma (rather than an LEA diploma) upon successful completion of the program.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Basically - when the IEP team determines the pathways are not appropriate, it is their responsibility to determine how successful completion is defined based on completion of IEP goals. </a:t>
            </a:r>
          </a:p>
          <a:p>
            <a:endParaRPr lang="en-US" dirty="0"/>
          </a:p>
          <a:p>
            <a:r>
              <a:rPr lang="en-US" dirty="0"/>
              <a:t>(This provision is not new nor was it altered by Act 158.)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79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“Other than” are waivers granted to students in Grade 12 who haven’t experienced extenuating circumstances.</a:t>
            </a:r>
          </a:p>
          <a:p>
            <a:endParaRPr lang="en-US" dirty="0"/>
          </a:p>
          <a:p>
            <a:r>
              <a:rPr lang="en-US" dirty="0"/>
              <a:t>A student who graduates via IEP Goals or a student who requests a Keystone diploma is NOT considered a student who has been granted a waiver.</a:t>
            </a:r>
          </a:p>
          <a:p>
            <a:endParaRPr lang="en-US" dirty="0"/>
          </a:p>
          <a:p>
            <a:r>
              <a:rPr lang="en-US" dirty="0"/>
              <a:t>REMINDER: Students who are granted waivers must meet locally established, grade-based requirements for each Keystone content area in which they do not have an Exam score ≥1500 or a ‘Non-Numeric Proficient’ score.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8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Students have until October 1</a:t>
            </a:r>
            <a:r>
              <a:rPr lang="en-US" baseline="30000" dirty="0"/>
              <a:t>st</a:t>
            </a:r>
            <a:r>
              <a:rPr lang="en-US" dirty="0"/>
              <a:t> to fulfill local and state requirements and still be considered part of the prior school year’s graduating class.</a:t>
            </a:r>
          </a:p>
          <a:p>
            <a:endParaRPr lang="en-US" dirty="0"/>
          </a:p>
          <a:p>
            <a:r>
              <a:rPr lang="en-US" dirty="0"/>
              <a:t>REMINDER: Students for whom you are requesting Keystone diplomas are counted as part of your graduating class BUT are not considered as having graduated from your LEA (“non-graduates”).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64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LEGBR: locally established, grade-based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89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8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LEGBR: locally established, grade-based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12C48-CBE3-4456-858D-2A38C9D9ED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F38B-4F72-1840-49DA-E8867A161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615" y="191317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16A18-8BEE-A3DE-0E0A-257BD7112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077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1BEB6-B431-7786-071D-B956BF878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6408-90F9-4FE1-83A4-B1D50ED00294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8B36E-268F-799C-F7BC-8365CD47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D37CF-0AD6-ECB7-3ECC-E2DB4F60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rnamental shape. Blue gradient and gray rectangles">
            <a:extLst>
              <a:ext uri="{FF2B5EF4-FFF2-40B4-BE49-F238E27FC236}">
                <a16:creationId xmlns:a16="http://schemas.microsoft.com/office/drawing/2014/main" id="{73CA9021-3EA6-3F1D-A425-16C8069FC0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98288550-DC8A-BF20-9C8D-3C34DBB89C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2BA9-EFE2-4AFF-BF9D-E8B1DAC0BC18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BF49D115-6E3C-0A02-2556-15FC8E1DC8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  <p:pic>
        <p:nvPicPr>
          <p:cNvPr id="7" name="Picture 6" descr="PDE Logo inside a blue square">
            <a:extLst>
              <a:ext uri="{FF2B5EF4-FFF2-40B4-BE49-F238E27FC236}">
                <a16:creationId xmlns:a16="http://schemas.microsoft.com/office/drawing/2014/main" id="{8C504C3F-60BB-14EF-091F-9565A3C0C1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25475" y="257902"/>
            <a:ext cx="2121348" cy="2121348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6C65AF12-DFBC-1A92-8273-9466BEB1E9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77363" y="792480"/>
            <a:ext cx="1417572" cy="85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61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E685F-8FE5-BAB3-651F-9216D373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6450A-26B0-FB21-73CE-9019D9AC4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proxima-nova"/>
              </a:defRPr>
            </a:lvl1pPr>
            <a:lvl2pPr>
              <a:defRPr sz="2800">
                <a:latin typeface="proxima-nova"/>
              </a:defRPr>
            </a:lvl2pPr>
            <a:lvl3pPr>
              <a:defRPr sz="2400">
                <a:latin typeface="proxima-nova"/>
              </a:defRPr>
            </a:lvl3pPr>
            <a:lvl4pPr>
              <a:defRPr sz="2000">
                <a:latin typeface="proxima-nova"/>
              </a:defRPr>
            </a:lvl4pPr>
            <a:lvl5pPr>
              <a:defRPr sz="2000">
                <a:latin typeface="proxima-nov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202F7-784D-F7D4-B425-FA808B4D2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proxima-nov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43AEB-D729-04FF-7CA8-FEBE5A69B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975-47B6-4BE8-B879-EB115C8840C9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DC3CA-9838-7D30-1571-F4294DB38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8D24C-2601-ACA8-2C0B-181A7F2C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000F9132-2FA6-531B-853B-7FA60C4EE9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9" name="Picture 8" descr="Pennsylvania Department of Education Logo">
            <a:extLst>
              <a:ext uri="{FF2B5EF4-FFF2-40B4-BE49-F238E27FC236}">
                <a16:creationId xmlns:a16="http://schemas.microsoft.com/office/drawing/2014/main" id="{DF560240-EEF9-E3AD-E70F-0049B713CB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7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6A541-70B4-C2B2-8919-38928449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5DF3D-5910-9092-944E-68073C5AD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1744E-5668-8E0E-7F9D-79A21C062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latin typeface="proxima-nov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54305-D8FA-18F1-7D1C-03236025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5B11-EC1F-4C0C-86C0-7EC27F255174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54EDB-B905-1AF9-78F3-44291E2C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354CF-B85A-F363-9999-9A8B7188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DE Logo inside a blue square">
            <a:extLst>
              <a:ext uri="{FF2B5EF4-FFF2-40B4-BE49-F238E27FC236}">
                <a16:creationId xmlns:a16="http://schemas.microsoft.com/office/drawing/2014/main" id="{931248E6-F468-3E78-9D55-0EAE4144AE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01188" y="611585"/>
            <a:ext cx="2121348" cy="2121348"/>
          </a:xfrm>
          <a:prstGeom prst="rect">
            <a:avLst/>
          </a:prstGeom>
        </p:spPr>
      </p:pic>
      <p:pic>
        <p:nvPicPr>
          <p:cNvPr id="11" name="Picture 10" descr="Pennsylvania Department of Education logo">
            <a:extLst>
              <a:ext uri="{FF2B5EF4-FFF2-40B4-BE49-F238E27FC236}">
                <a16:creationId xmlns:a16="http://schemas.microsoft.com/office/drawing/2014/main" id="{F1DFF1FE-B4F3-B08C-899D-E23D461C95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48415" y="1191811"/>
            <a:ext cx="1417572" cy="85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9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B487-1515-5EC0-EEE4-58615CC7ED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proxima-nova"/>
              </a:defRPr>
            </a:lvl1pPr>
          </a:lstStyle>
          <a:p>
            <a:r>
              <a:rPr lang="en-US"/>
              <a:t>Contact/Mission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DAF0-3314-8F24-DDFE-B90A44162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5107"/>
          </a:xfrm>
        </p:spPr>
        <p:txBody>
          <a:bodyPr/>
          <a:lstStyle>
            <a:lvl1pPr>
              <a:defRPr>
                <a:latin typeface="proxima-nova"/>
              </a:defRPr>
            </a:lvl1pPr>
            <a:lvl2pPr>
              <a:defRPr>
                <a:latin typeface="proxima-nova"/>
              </a:defRPr>
            </a:lvl2pPr>
            <a:lvl3pPr>
              <a:defRPr>
                <a:latin typeface="proxima-nova"/>
              </a:defRPr>
            </a:lvl3pPr>
            <a:lvl4pPr>
              <a:defRPr>
                <a:latin typeface="proxima-nova"/>
              </a:defRPr>
            </a:lvl4pPr>
            <a:lvl5pPr>
              <a:defRPr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63D0-A71B-A696-2912-89A6CF2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72E730-7964-4CDF-A2E3-4BCF0755E00A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848-B5F4-26E7-D4E3-56FF89A9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9C3DD4C-86BC-D051-AE3E-45FB253C9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9A270310-886E-256E-C883-D3A770A413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4913B61-B8DB-8A4C-59D3-7CF2ABAB7F3B}"/>
              </a:ext>
            </a:extLst>
          </p:cNvPr>
          <p:cNvSpPr txBox="1"/>
          <p:nvPr userDrawn="1"/>
        </p:nvSpPr>
        <p:spPr>
          <a:xfrm>
            <a:off x="1086928" y="4606505"/>
            <a:ext cx="1026687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i="1" baseline="0">
                <a:latin typeface="proxima-nova"/>
                <a:cs typeface="Arial" panose="020B0604020202020204" pitchFamily="34" charset="0"/>
              </a:rPr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baseline="0">
              <a:latin typeface="proxima-nova"/>
              <a:cs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9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AB487-1515-5EC0-EEE4-58615CC7E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DAF0-3314-8F24-DDFE-B90A4416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63D0-A71B-A696-2912-89A6CF2E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E8AFF-CE3F-E0E8-4EF3-7DA0B1E1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848-B5F4-26E7-D4E3-56FF89A9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9C3DD4C-86BC-D051-AE3E-45FB253C9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9A270310-886E-256E-C883-D3A770A413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2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1F210-029F-E095-CA68-8B2290AD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E8633-CAF1-94AE-D24C-21B3EB5AE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proxima-nov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7BC3-E25D-D40A-6B64-7EF414A1E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B6E-6D70-4FEC-A112-5F97BC4AEE43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7242D-6913-7C20-7953-B581907F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9EFF3-20FA-34D5-B90C-BE36221D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rnamental shape. Blue gradient and gray rectangles">
            <a:extLst>
              <a:ext uri="{FF2B5EF4-FFF2-40B4-BE49-F238E27FC236}">
                <a16:creationId xmlns:a16="http://schemas.microsoft.com/office/drawing/2014/main" id="{C56D4987-17F8-5DD6-30EC-9DA0725D3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3A160336-F072-33D2-7025-BC4795EF6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94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E1CD-B1D2-FD34-4B40-B97BAD74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08F26-BE84-E16A-DCC9-30F0C4698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8E27B-F2B3-D744-F6F2-A89C651C7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5F240-8BB6-EF46-2AF5-526674846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FE5A-6E96-494B-BDD8-6F437FF9AB11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F7E33-4ACC-CA0E-A851-0633E800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526BE-FED8-3A4C-D122-F217B179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E05121F8-F8D0-12BE-2280-7E60891ED6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9" name="Picture 8" descr="Pennsylvania Department of Education Logo">
            <a:extLst>
              <a:ext uri="{FF2B5EF4-FFF2-40B4-BE49-F238E27FC236}">
                <a16:creationId xmlns:a16="http://schemas.microsoft.com/office/drawing/2014/main" id="{E150CC1C-9925-9798-5AED-1CA3599D8C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1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AC45C-FCDD-8C82-6BAE-191F39AE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0E196-69DC-0037-E268-81EEC6A19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latin typeface="proxima-nov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793AD-42F2-D892-5BC1-2C2EEFCFD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833A3-0D20-240B-BF7B-E79DB765F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latin typeface="proxima-nov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CD78F-9005-BA9B-FE0C-7CD98EC81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  <a:lvl2pPr>
              <a:defRPr baseline="0">
                <a:latin typeface="proxima-nova"/>
              </a:defRPr>
            </a:lvl2pPr>
            <a:lvl3pPr>
              <a:defRPr baseline="0">
                <a:latin typeface="proxima-nova"/>
              </a:defRPr>
            </a:lvl3pPr>
            <a:lvl4pPr>
              <a:defRPr baseline="0">
                <a:latin typeface="proxima-nova"/>
              </a:defRPr>
            </a:lvl4pPr>
            <a:lvl5pPr>
              <a:defRPr baseline="0">
                <a:latin typeface="proxima-nov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797DD2-4FC4-4BD3-E123-CBC3D4E3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5760-DF15-44D3-BE51-84A885468F1F}" type="datetime1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03071-322D-C992-7498-959F4A42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68EC2-081E-D5E2-4E69-34D35705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7D39C305-7D91-BD64-0A4C-03A5F78D18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11" name="Picture 10" descr="Pennsylvania Department of Education Logo">
            <a:extLst>
              <a:ext uri="{FF2B5EF4-FFF2-40B4-BE49-F238E27FC236}">
                <a16:creationId xmlns:a16="http://schemas.microsoft.com/office/drawing/2014/main" id="{755D1E9F-F6AD-9175-7C8F-59495A112C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3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EBD6-84C9-6F8B-1FA6-F3CDF54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4257"/>
            <a:ext cx="10515600" cy="1325563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A2365-C3E5-3626-0B83-978B2CF7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BF18-C1C5-4E58-AE1E-EFC1DEA4ED61}" type="datetime1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DCAC1-0456-600F-02CB-792E298A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11319-E93D-F436-D166-049D1CE1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Ornamental shape. Blue gradient and gray rectangles">
            <a:extLst>
              <a:ext uri="{FF2B5EF4-FFF2-40B4-BE49-F238E27FC236}">
                <a16:creationId xmlns:a16="http://schemas.microsoft.com/office/drawing/2014/main" id="{CAD87B9F-3FE8-A5B1-53CA-F7B23BB364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7" name="Picture 6" descr="Pennsylvania Department of Education Logo">
            <a:extLst>
              <a:ext uri="{FF2B5EF4-FFF2-40B4-BE49-F238E27FC236}">
                <a16:creationId xmlns:a16="http://schemas.microsoft.com/office/drawing/2014/main" id="{87221160-2A5A-3172-BC02-3233B27E7F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8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EBD6-84C9-6F8B-1FA6-F3CDF54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3917"/>
            <a:ext cx="10515600" cy="1325563"/>
          </a:xfrm>
        </p:spPr>
        <p:txBody>
          <a:bodyPr/>
          <a:lstStyle>
            <a:lvl1pPr>
              <a:defRPr baseline="0">
                <a:latin typeface="proxima-nov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EA2365-C3E5-3626-0B83-978B2CF7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3AD3-50EC-4B5C-A8DC-11AAD0AA691E}" type="datetime1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DCAC1-0456-600F-02CB-792E298A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811319-E93D-F436-D166-049D1CE1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E4F887E4-34BD-F7FC-4D22-B4F5E90DEC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8" name="Picture 7" descr="Pennsylvania Department of Education Logo">
            <a:extLst>
              <a:ext uri="{FF2B5EF4-FFF2-40B4-BE49-F238E27FC236}">
                <a16:creationId xmlns:a16="http://schemas.microsoft.com/office/drawing/2014/main" id="{7491FC91-7DFD-6051-4082-56850C2C06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09735-4568-4232-8455-719822765581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Ornamental shape. Blue gradient and gray rectangles">
            <a:extLst>
              <a:ext uri="{FF2B5EF4-FFF2-40B4-BE49-F238E27FC236}">
                <a16:creationId xmlns:a16="http://schemas.microsoft.com/office/drawing/2014/main" id="{0458D707-3027-F739-5F6C-B2E7831941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2400"/>
            <a:ext cx="12192000" cy="2381250"/>
          </a:xfrm>
          <a:prstGeom prst="rect">
            <a:avLst/>
          </a:prstGeom>
        </p:spPr>
      </p:pic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8B1B135F-B2E6-8185-1A0C-17D34F0D91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696" y="530226"/>
            <a:ext cx="3556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9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B5E-4DF1-CA41-02F2-0061D098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A2EE-1442-4CB6-BF6C-1D64706A3A6A}" type="datetime1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0F973-FB2B-C2C2-2EA1-8E14C4A7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DDAEC-C06B-6260-40FA-700AC23B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Content Placeholder 6" descr="Ornamental shapes. Dark blue and light blue rectangles">
            <a:extLst>
              <a:ext uri="{FF2B5EF4-FFF2-40B4-BE49-F238E27FC236}">
                <a16:creationId xmlns:a16="http://schemas.microsoft.com/office/drawing/2014/main" id="{8844F8AB-E383-518B-0A27-BEF6C9D7D9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6400" y="-138509"/>
            <a:ext cx="10515600" cy="1478756"/>
          </a:xfrm>
          <a:prstGeom prst="rect">
            <a:avLst/>
          </a:prstGeom>
        </p:spPr>
      </p:pic>
      <p:pic>
        <p:nvPicPr>
          <p:cNvPr id="6" name="Picture 5" descr="Pennsylvania Department of Education Logo">
            <a:extLst>
              <a:ext uri="{FF2B5EF4-FFF2-40B4-BE49-F238E27FC236}">
                <a16:creationId xmlns:a16="http://schemas.microsoft.com/office/drawing/2014/main" id="{BF49D115-6E3C-0A02-2556-15FC8E1DC8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55327" y="136525"/>
            <a:ext cx="1836673" cy="65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1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5EECB-BA88-AB8C-2130-CCFA95929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E900D-2962-0933-E1EE-1A25E5EB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E451C-7B19-00FE-8DB4-9DD64B495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95EC-14AD-4FC4-B914-473EB0A4778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F7FC3-0481-E379-7CCC-6123B0BE6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55C25-28C2-4C10-5388-29FF6AE39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5015-3417-4B27-A586-E4CCF4D77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61" r:id="rId9"/>
    <p:sldLayoutId id="2147483662" r:id="rId10"/>
    <p:sldLayoutId id="2147483656" r:id="rId11"/>
    <p:sldLayoutId id="2147483657" r:id="rId12"/>
    <p:sldLayoutId id="214748366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davidvinuales.com/tag/qa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esas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RA-EDGRADREQUIREMENT@PA.GOV" TargetMode="External"/><Relationship Id="rId4" Type="http://schemas.openxmlformats.org/officeDocument/2006/relationships/hyperlink" Target="http://www.education.pa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on.pa.gov/Policy-Funding/BECS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C3E0-7EF5-2F3E-9DEF-4298D79B2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788" y="1913178"/>
            <a:ext cx="96012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Pennsylvania </a:t>
            </a:r>
            <a:br>
              <a:rPr lang="en-US" dirty="0"/>
            </a:br>
            <a:r>
              <a:rPr lang="en-US" dirty="0"/>
              <a:t>HS Graduation 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6D6E6F-B999-BF1B-1F91-B455E0AF1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/>
              <a:t>Frequently Asked Questions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May 2,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4FA12-EEE6-1998-6DAD-405E9286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0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371A-5A89-6B25-EC1B-340DC5BD2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CTE, AA, and EB Pathway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49460-F72A-8B52-7714-A572F5543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521F3-2527-DF9E-CA80-B0D578BE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07F9D-A635-FB1E-8807-5B28D5F5F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8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81756-3467-A561-A350-3F7DC486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schools required to offer every option under the Alternative Assessment and Evidence-Based Pathways?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9DC22-16EF-F24E-D081-E8076709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LEAs are not required to offer all the options [e.g., not all schools offer an International Baccalaureate (IB) Diploma Programme] – though they should ensure local opportunities are sufficient, accessible, and appropriate for their students.</a:t>
            </a:r>
          </a:p>
          <a:p>
            <a:pPr marL="0" indent="0">
              <a:buNone/>
            </a:pPr>
            <a:r>
              <a:rPr lang="en-US" dirty="0"/>
              <a:t>However, per Pa. Act 55 of 2022, LEAs must now have a dual-credit* agreement with at least one institution of higher education, offering courses aligned to HS graduation requirements (where possible).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 i.e., concurrent enrollment course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9F0D4-C8BD-8F07-E807-9A1DCF3DA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B6262-9DD2-F549-EB06-B8FD1196B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80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FA6B-59E9-AD94-5B87-8851EEDF9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student have to earn dual credit – </a:t>
            </a:r>
            <a:br>
              <a:rPr lang="en-US" dirty="0"/>
            </a:br>
            <a:r>
              <a:rPr lang="en-US" dirty="0"/>
              <a:t>or just complete the dual credit course?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584AE-BA65-84AA-441A-4ED601A1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order to satisfy the criterion under either the Alternative Assessment or the Evidence-Based Pathway, the student must earn </a:t>
            </a:r>
            <a:r>
              <a:rPr lang="en-US" b="1" dirty="0"/>
              <a:t>both</a:t>
            </a:r>
            <a:r>
              <a:rPr lang="en-US" dirty="0"/>
              <a:t> high school and postsecondary credit upon completion. </a:t>
            </a:r>
          </a:p>
          <a:p>
            <a:pPr marL="0" indent="0">
              <a:buNone/>
            </a:pPr>
            <a:r>
              <a:rPr lang="en-US" dirty="0"/>
              <a:t>By way of example, a student who completes a CHS course might meet the minimum grade requirement for HS credit (65) but not for postsecondary credit (75).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NOTE: Where an additional fee may be required for the credit to appear on a postsecondary transcript, the LEA/student does not need to assume the cost in order to meet graduation requirements.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D4FC-222E-B527-5B77-EF284BD3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69D4B-2B42-810F-7B8A-38845784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07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458B4-A4A6-B4DD-AF43-EC62F0E7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a student ‘mix and match’ under the </a:t>
            </a:r>
            <a:br>
              <a:rPr lang="en-US" dirty="0"/>
            </a:br>
            <a:r>
              <a:rPr lang="en-US" dirty="0"/>
              <a:t>Alternative Assessment Pathway?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B9F3-2E22-1FD6-17CD-EFF1F3DE7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No, but it doesn’t matter - the student will have already met the Evidence-Based Pathway!  By way of example, a student who has: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/>
              <a:t>An Algebra I NNP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/>
              <a:t>No Bio score ≥1500 or NNP (but has met LEGBR)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/>
              <a:t>No Lit score ≥1500 or NNP (but has met LEGBR)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105D4-07AA-E701-245B-8525B5B1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C652E-973E-02B5-0D5B-E8AE62F9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6264BF2-8426-BC8B-0961-3506324C1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89939"/>
              </p:ext>
            </p:extLst>
          </p:nvPr>
        </p:nvGraphicFramePr>
        <p:xfrm>
          <a:off x="584683" y="3974598"/>
          <a:ext cx="11022634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637">
                  <a:extLst>
                    <a:ext uri="{9D8B030D-6E8A-4147-A177-3AD203B41FA5}">
                      <a16:colId xmlns:a16="http://schemas.microsoft.com/office/drawing/2014/main" val="107943430"/>
                    </a:ext>
                  </a:extLst>
                </a:gridCol>
                <a:gridCol w="1400537">
                  <a:extLst>
                    <a:ext uri="{9D8B030D-6E8A-4147-A177-3AD203B41FA5}">
                      <a16:colId xmlns:a16="http://schemas.microsoft.com/office/drawing/2014/main" val="3465324471"/>
                    </a:ext>
                  </a:extLst>
                </a:gridCol>
                <a:gridCol w="1400537">
                  <a:extLst>
                    <a:ext uri="{9D8B030D-6E8A-4147-A177-3AD203B41FA5}">
                      <a16:colId xmlns:a16="http://schemas.microsoft.com/office/drawing/2014/main" val="4030488002"/>
                    </a:ext>
                  </a:extLst>
                </a:gridCol>
                <a:gridCol w="2777923">
                  <a:extLst>
                    <a:ext uri="{9D8B030D-6E8A-4147-A177-3AD203B41FA5}">
                      <a16:colId xmlns:a16="http://schemas.microsoft.com/office/drawing/2014/main" val="2348182863"/>
                    </a:ext>
                  </a:extLst>
                </a:gridCol>
              </a:tblGrid>
              <a:tr h="331466">
                <a:tc rowSpan="2">
                  <a:txBody>
                    <a:bodyPr/>
                    <a:lstStyle/>
                    <a:p>
                      <a:r>
                        <a:rPr lang="en-US" dirty="0"/>
                        <a:t>Student also earned: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AA Pathway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EB Pathway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91721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Lit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221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 score ≥3 on the AP Chemistry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√ </a:t>
                      </a:r>
                      <a:r>
                        <a:rPr lang="en-US" sz="1800" b="0" dirty="0">
                          <a:solidFill>
                            <a:srgbClr val="00B050"/>
                          </a:solidFill>
                        </a:rPr>
                        <a:t>(Section 1)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4486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Dual credit in an Early American Literature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√ </a:t>
                      </a:r>
                      <a:r>
                        <a:rPr lang="en-US" sz="1800" b="0" dirty="0">
                          <a:solidFill>
                            <a:srgbClr val="00B050"/>
                          </a:solidFill>
                        </a:rPr>
                        <a:t>(Section 1)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80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[the Algebra I Non-Numeric Proficient]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√ </a:t>
                      </a:r>
                      <a:r>
                        <a:rPr lang="en-US" sz="1800" b="0" dirty="0">
                          <a:solidFill>
                            <a:srgbClr val="00B050"/>
                          </a:solidFill>
                        </a:rPr>
                        <a:t>(Section 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2458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74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FA6B-59E9-AD94-5B87-8851EEDF9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0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May a student satisfy a criterion in a language other </a:t>
            </a:r>
            <a:br>
              <a:rPr lang="en-US" dirty="0"/>
            </a:br>
            <a:r>
              <a:rPr lang="en-US" dirty="0"/>
              <a:t>than English or by using evidence from outside the 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584AE-BA65-84AA-441A-4ED601A1C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00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Provided it meets both the definition and parameters of the criterion</a:t>
            </a:r>
            <a:r>
              <a:rPr lang="en-US" dirty="0"/>
              <a:t>, evidence attained in a foreign language or from outside the United States may be accepted.</a:t>
            </a:r>
          </a:p>
          <a:p>
            <a:pPr marL="0" indent="0">
              <a:buNone/>
            </a:pPr>
            <a:r>
              <a:rPr lang="en-US" dirty="0"/>
              <a:t>By way of example: </a:t>
            </a:r>
          </a:p>
          <a:p>
            <a:pPr>
              <a:buFontTx/>
              <a:buChar char="-"/>
            </a:pPr>
            <a:r>
              <a:rPr lang="en-US" dirty="0"/>
              <a:t>work-based or service-learning experiences occurring in a foreign language setting</a:t>
            </a:r>
          </a:p>
          <a:p>
            <a:pPr>
              <a:buFontTx/>
              <a:buChar char="-"/>
            </a:pPr>
            <a:r>
              <a:rPr lang="en-US" dirty="0"/>
              <a:t>concurrent enrollment or postsecondary courses conducted in a foreign language</a:t>
            </a:r>
          </a:p>
          <a:p>
            <a:pPr>
              <a:buFontTx/>
              <a:buChar char="-"/>
            </a:pPr>
            <a:r>
              <a:rPr lang="en-US" dirty="0"/>
              <a:t>exams (such as for an industry-recognized credential) conducted in a foreign language</a:t>
            </a:r>
          </a:p>
          <a:p>
            <a:pPr>
              <a:buFontTx/>
              <a:buChar char="-"/>
            </a:pPr>
            <a:r>
              <a:rPr lang="en-US" dirty="0"/>
              <a:t>postsecondary acceptance into an accredited nonprofit institution of higher education situated in an independent territory or foreign country</a:t>
            </a:r>
          </a:p>
          <a:p>
            <a:pPr>
              <a:buFontTx/>
              <a:buChar char="-"/>
            </a:pPr>
            <a:r>
              <a:rPr lang="en-US" dirty="0"/>
              <a:t>offer of employment or enlistment with an entity situated in an independent territory or foreign country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D4FC-222E-B527-5B77-EF284BD3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69D4B-2B42-810F-7B8A-38845784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73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FA6B-59E9-AD94-5B87-8851EEDF9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7864"/>
            <a:ext cx="10515600" cy="1325563"/>
          </a:xfrm>
        </p:spPr>
        <p:txBody>
          <a:bodyPr/>
          <a:lstStyle/>
          <a:p>
            <a:r>
              <a:rPr lang="en-US" dirty="0"/>
              <a:t>What must be included on the student transcript?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584AE-BA65-84AA-441A-4ED601A1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Per Act 55 of 2022, student</a:t>
            </a:r>
            <a:r>
              <a:rPr lang="en-US" sz="2600" i="1" dirty="0"/>
              <a:t> </a:t>
            </a:r>
            <a:r>
              <a:rPr lang="en-US" sz="2600" dirty="0"/>
              <a:t>transcripts must now list earned Industry-Recognized Credentials (either attained through an approved CTE Program or certified by the LEA as meeting PDE guidance for minimum non-technical requirements). The IRC:</a:t>
            </a:r>
          </a:p>
          <a:p>
            <a:pPr>
              <a:buFontTx/>
              <a:buChar char="-"/>
            </a:pPr>
            <a:r>
              <a:rPr lang="en-US" sz="2600" dirty="0"/>
              <a:t>Does not need to be active at the time of listing</a:t>
            </a:r>
          </a:p>
          <a:p>
            <a:pPr>
              <a:buFontTx/>
              <a:buChar char="-"/>
            </a:pPr>
            <a:r>
              <a:rPr lang="en-US" sz="2600" dirty="0"/>
              <a:t>Does not need to be attained within the school setting</a:t>
            </a:r>
          </a:p>
          <a:p>
            <a:pPr>
              <a:buFontTx/>
              <a:buChar char="-"/>
            </a:pPr>
            <a:r>
              <a:rPr lang="en-US" sz="2600" dirty="0"/>
              <a:t>Does not need to be utilized for the purposes of meeting statewide graduation requirements</a:t>
            </a:r>
            <a:endParaRPr lang="en-US" dirty="0"/>
          </a:p>
          <a:p>
            <a:pPr marL="0" indent="0">
              <a:buNone/>
            </a:pPr>
            <a:r>
              <a:rPr lang="en-US" sz="2200" dirty="0"/>
              <a:t>Though not required to include other information on the transcript (such as Keystone Exam performance levels or pathway evidence), LEAs are encouraged to consider how best to provide portable/transferable documentation of a student’s progress toward meeting graduation requirements.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D4FC-222E-B527-5B77-EF284BD3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69D4B-2B42-810F-7B8A-38845784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4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6931B0-33D2-DF33-52FF-CF6B84CC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37856"/>
            <a:ext cx="10234930" cy="1121568"/>
          </a:xfrm>
        </p:spPr>
        <p:txBody>
          <a:bodyPr>
            <a:normAutofit/>
          </a:bodyPr>
          <a:lstStyle/>
          <a:p>
            <a:r>
              <a:rPr lang="en-US" sz="4000" b="1"/>
              <a:t>YOUR </a:t>
            </a:r>
            <a:r>
              <a:rPr lang="en-US" b="1"/>
              <a:t>QUESTIONS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259EA-7E2C-A627-D9CC-D2F6E828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0975-47B6-4BE8-B879-EB115C8840C9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043CD-33BB-1CDD-6099-664FE048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16</a:t>
            </a:fld>
            <a:endParaRPr lang="en-US"/>
          </a:p>
        </p:txBody>
      </p:sp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695E56DF-BA74-7B22-F601-6AF49AE127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50059" y="2593326"/>
            <a:ext cx="7326118" cy="400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38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F1CB-58F4-1455-A858-EBB04BC2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</a:t>
            </a:r>
            <a:br>
              <a:rPr lang="en-US" dirty="0"/>
            </a:br>
            <a:r>
              <a:rPr lang="en-US" dirty="0"/>
              <a:t>OFFICE HOURS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D3F02-B92A-4332-E1E7-E95F82B49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86205"/>
            <a:ext cx="6172200" cy="5368925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PREVIOUSLY RECORDED SESSIONS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/>
              <a:t>October 18: Keystone Scores &amp; LEGBR</a:t>
            </a:r>
          </a:p>
          <a:p>
            <a:pPr marL="0" indent="0">
              <a:buNone/>
            </a:pPr>
            <a:r>
              <a:rPr lang="en-US" sz="2000" i="1" dirty="0"/>
              <a:t>October 25: IEPs, Act 1, Act 158 Waivers</a:t>
            </a:r>
          </a:p>
          <a:p>
            <a:pPr marL="0" indent="0">
              <a:buNone/>
            </a:pPr>
            <a:r>
              <a:rPr lang="en-US" sz="2000" i="1" dirty="0"/>
              <a:t>November 1: Alternative &amp; Evidence-Based Pathways</a:t>
            </a:r>
          </a:p>
          <a:p>
            <a:pPr marL="0" indent="0">
              <a:buNone/>
            </a:pPr>
            <a:r>
              <a:rPr lang="en-US" sz="2000" i="1" dirty="0"/>
              <a:t>November 8: CTE Concentrator Pathway &amp; Other WBL Criteria</a:t>
            </a:r>
          </a:p>
          <a:p>
            <a:pPr marL="0" indent="0">
              <a:buNone/>
            </a:pPr>
            <a:r>
              <a:rPr lang="en-US" sz="2000" i="1" dirty="0"/>
              <a:t>November 15: FAQs</a:t>
            </a:r>
          </a:p>
          <a:p>
            <a:pPr marL="0" indent="0">
              <a:buNone/>
            </a:pPr>
            <a:r>
              <a:rPr lang="en-US" sz="2000" i="1" dirty="0"/>
              <a:t>December 13: The Tracking Tool</a:t>
            </a:r>
          </a:p>
          <a:p>
            <a:pPr marL="0" indent="0">
              <a:buNone/>
            </a:pPr>
            <a:r>
              <a:rPr lang="en-US" sz="2000" i="1" dirty="0"/>
              <a:t>January 10: The Grad Report</a:t>
            </a:r>
          </a:p>
          <a:p>
            <a:pPr marL="0" indent="0">
              <a:buNone/>
            </a:pPr>
            <a:r>
              <a:rPr lang="en-US" sz="2000" i="1" dirty="0"/>
              <a:t>January 31: EL, Migrant, and Undocumented Students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RESOURCES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WWW.PDESAS.ORG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WWW.EDUCATION.PA.GOV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CONTACT</a:t>
            </a:r>
          </a:p>
          <a:p>
            <a:pPr marL="0" indent="0">
              <a:buNone/>
            </a:pPr>
            <a:r>
              <a:rPr lang="en-US" sz="2000" dirty="0">
                <a:hlinkClick r:id="rId5"/>
              </a:rPr>
              <a:t>RA-EDGRADREQUIREMENT@PA.GOV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1C97C-516D-9313-44CF-F1BF4C978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000" i="1" dirty="0"/>
              <a:t>Tuesdays 11am - noon</a:t>
            </a:r>
            <a:endParaRPr lang="en-US" i="1" dirty="0"/>
          </a:p>
          <a:p>
            <a:r>
              <a:rPr lang="en-US" sz="1800" b="1" dirty="0"/>
              <a:t>April 11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Graduation Requirements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(refresher)</a:t>
            </a:r>
          </a:p>
          <a:p>
            <a:r>
              <a:rPr lang="en-US" sz="1800" b="1" dirty="0"/>
              <a:t>April 18</a:t>
            </a:r>
          </a:p>
          <a:p>
            <a:r>
              <a:rPr lang="en-US" sz="1800" dirty="0"/>
              <a:t>Collecting &amp; Reporting Graduation Data (refresher)</a:t>
            </a:r>
          </a:p>
          <a:p>
            <a:r>
              <a:rPr lang="en-US" sz="1800" b="1" dirty="0"/>
              <a:t>May 2</a:t>
            </a:r>
          </a:p>
          <a:p>
            <a:r>
              <a:rPr lang="en-US" sz="1800" dirty="0"/>
              <a:t>Frequently Asked Questions</a:t>
            </a:r>
          </a:p>
          <a:p>
            <a:r>
              <a:rPr lang="en-US" sz="1800" b="1" dirty="0"/>
              <a:t>May 9</a:t>
            </a:r>
          </a:p>
          <a:p>
            <a:r>
              <a:rPr lang="en-US" sz="1800" dirty="0"/>
              <a:t>Using PVAAS to Better Inform the Graduation Pathways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37B95-039F-BDFF-45DA-FFCE999FADA0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39FB0975-47B6-4BE8-B879-EB115C8840C9}" type="datetime1">
              <a:rPr lang="en-US" smtClean="0"/>
              <a:t>5/10/2023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8024D-FC0A-23D8-EA4F-80ECCEC1C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9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61B7-DEA2-EAC5-A78C-A366505D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TODAY’S TOPICS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BD995E9-4FA9-654C-9602-192B70F62E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Specific Students &amp; Situations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Placed Students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IEP Goals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Excessive Waivers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Keystone Diplomas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LEGBR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Alternative Coursework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E8665-7478-D1F8-B285-4811A7F5E6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CTE, AA, and EB Pathway Criteria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Required Offerings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Dual Credit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Mix &amp; Match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Foreign Languages &amp; Artifacts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Transcripts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Q&amp;A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Resources &amp; Contact Information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D2738-7264-8727-FBEB-21C54544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400D8-8E6F-5A4E-412C-56E0E8C4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1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371A-5A89-6B25-EC1B-340DC5BD2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Students &amp;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49460-F72A-8B52-7714-A572F5543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521F3-2527-DF9E-CA80-B0D578BE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07F9D-A635-FB1E-8807-5B28D5F5F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5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9A55-B432-E016-CFA6-0E303D6D9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‘placed students’ subject to </a:t>
            </a:r>
            <a:br>
              <a:rPr lang="en-US" dirty="0"/>
            </a:br>
            <a:r>
              <a:rPr lang="en-US" dirty="0"/>
              <a:t>statewide graduation requirements?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45DF2-A3BE-2E22-1591-41FC8CF68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Where a student enrolled in your district is placed into another educational setting with the intention of granting that student</a:t>
            </a:r>
            <a:r>
              <a:rPr lang="en-US" i="1" dirty="0"/>
              <a:t> </a:t>
            </a:r>
            <a:r>
              <a:rPr lang="en-US" b="1" dirty="0"/>
              <a:t>a diploma from your LEA upon successful completion of the program</a:t>
            </a:r>
            <a:r>
              <a:rPr lang="en-US" dirty="0"/>
              <a:t>, that student is subject to the graduation requirements in your board-approved policy regardless of whether the student returns to the LEA secondary school or completes the program in placement. </a:t>
            </a:r>
          </a:p>
          <a:p>
            <a:pPr marL="0" indent="0">
              <a:buNone/>
            </a:pPr>
            <a:r>
              <a:rPr lang="en-US" dirty="0"/>
              <a:t>‘Other education settings’ might include correctional or rehabilitative facilities and programs for students with severe/profound or multiple disabilities or for disruptive youth.  </a:t>
            </a:r>
          </a:p>
          <a:p>
            <a:pPr marL="0" indent="0">
              <a:buNone/>
            </a:pPr>
            <a:r>
              <a:rPr lang="en-US" dirty="0"/>
              <a:t>Conversely, where a student for whom you are providing educational services is enrolled elsewhere and will receive</a:t>
            </a:r>
            <a:r>
              <a:rPr lang="en-US" i="1" dirty="0"/>
              <a:t> </a:t>
            </a:r>
            <a:r>
              <a:rPr lang="en-US" b="1" dirty="0"/>
              <a:t>a diploma from their resident school upon completion of the program</a:t>
            </a:r>
            <a:r>
              <a:rPr lang="en-US" dirty="0"/>
              <a:t>, that student is subject to the graduation requirements of their resident school (whether in the US or abroad).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/>
              <a:t>Check PDE’s </a:t>
            </a:r>
            <a:r>
              <a:rPr lang="en-US" i="1" dirty="0">
                <a:hlinkClick r:id="rId3"/>
              </a:rPr>
              <a:t>Basic Education Circulars (BECs)</a:t>
            </a:r>
            <a:r>
              <a:rPr lang="en-US" i="1" dirty="0"/>
              <a:t> for guidance on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/>
              <a:t>placement agreements and responsibilities of the various parties.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AA152-7429-728B-4A90-8D1E1636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1582E-1FDC-EDBC-59C1-5BA7A470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3F1B6-3957-B669-4E12-17886067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determine which students </a:t>
            </a:r>
            <a:br>
              <a:rPr lang="en-US" dirty="0"/>
            </a:br>
            <a:r>
              <a:rPr lang="en-US" dirty="0"/>
              <a:t>‘graduate on IEP Goals’?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134D6-FC48-C5D1-98E7-B2BE22699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in prior years, the decision for a student to ‘graduate on IEP goals’ is made by the student’s IEP team. </a:t>
            </a:r>
          </a:p>
          <a:p>
            <a:pPr marL="0" indent="0">
              <a:buNone/>
            </a:pPr>
            <a:r>
              <a:rPr lang="en-US" dirty="0"/>
              <a:t>Regardless of disability, IEP teams should continue to have the highest standards for all students and anticipate that </a:t>
            </a:r>
            <a:r>
              <a:rPr lang="en-US" b="1" dirty="0"/>
              <a:t>most students with IEPs will graduate via one of the five Pathways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However, a student is permitted to ‘graduate on IEP goals’ (i.e., earn a diploma for the satisfactory completion of the special education program) </a:t>
            </a:r>
            <a:r>
              <a:rPr lang="en-US" i="1" dirty="0"/>
              <a:t>provided</a:t>
            </a:r>
            <a:r>
              <a:rPr lang="en-US" dirty="0"/>
              <a:t> the IEP team determines that the special education program “</a:t>
            </a:r>
            <a:r>
              <a:rPr lang="en-US" b="1" dirty="0"/>
              <a:t>does not otherwise meet </a:t>
            </a:r>
            <a:r>
              <a:rPr lang="en-US" dirty="0"/>
              <a:t>the requirements of [Ch. 4.24]”.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2A01C-098F-CAC9-E59F-34EA0B567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19A24-6D21-46AE-0D4B-13DF279B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0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32E0-F72F-8C87-55EB-9FC322ACA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if waivers are granted </a:t>
            </a:r>
            <a:br>
              <a:rPr lang="en-US" dirty="0"/>
            </a:br>
            <a:r>
              <a:rPr lang="en-US" dirty="0"/>
              <a:t>to more than 5% of an LEA’s gradating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8C4AA-35E9-AF76-2FA0-FE4D79C60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If the overage was due to waivers being granted for reasons </a:t>
            </a:r>
            <a:r>
              <a:rPr lang="en-US" b="1" dirty="0"/>
              <a:t>other than extenuating circumstances</a:t>
            </a:r>
            <a:r>
              <a:rPr lang="en-US" dirty="0"/>
              <a:t>, the LEA must complete an improvement section* in the annual Grad Report - otherwise, the LEA is not subject to any action (though excessive and/or frequent overage may initiate a PDE review).</a:t>
            </a:r>
          </a:p>
          <a:p>
            <a:pPr marL="0" indent="0">
              <a:buNone/>
            </a:pPr>
            <a:r>
              <a:rPr lang="en-US" dirty="0"/>
              <a:t>Given the approval of the pandemic as an extenuating circumstance for the classes of 23, 24, and 25, the majority/totality of waivers granted during that period will likely be </a:t>
            </a:r>
            <a:r>
              <a:rPr lang="en-US" b="1" dirty="0"/>
              <a:t>for extenuating circumstances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*where that occurs two consecutive years, the LEA will be audited and required to submit a 3-yr corrective action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D870B-3129-952F-0768-9A7466B7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16724-E395-1032-DDE9-6EE9C41D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03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06412-3BA2-FFC0-2B10-3E9072B4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should an LEA request the </a:t>
            </a:r>
            <a:br>
              <a:rPr lang="en-US" dirty="0"/>
            </a:br>
            <a:r>
              <a:rPr lang="en-US" dirty="0"/>
              <a:t>Keystone Diploma for an Act 1 eligible student?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4C9BB-2526-4506-3DA8-2A6051677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An LEA may request a Keystone diploma for any student who has experienced education instability (a change in LEA enrollment due to homelessness, foster care, adjudication, or juvenile justice system involvement) provided: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dirty="0"/>
              <a:t>The student </a:t>
            </a:r>
            <a:r>
              <a:rPr lang="en-US" b="1" dirty="0"/>
              <a:t>has not met the local graduation requirements </a:t>
            </a:r>
            <a:r>
              <a:rPr lang="en-US" dirty="0"/>
              <a:t>of either the current or prior school entity despite the LEA’s </a:t>
            </a:r>
            <a:r>
              <a:rPr lang="en-US" i="1" dirty="0"/>
              <a:t>exhaustive measures </a:t>
            </a:r>
            <a:r>
              <a:rPr lang="en-US" dirty="0"/>
              <a:t>to assist and accommodate the student per Act 1, and</a:t>
            </a:r>
          </a:p>
          <a:p>
            <a:pPr>
              <a:buFontTx/>
              <a:buChar char="-"/>
            </a:pPr>
            <a:r>
              <a:rPr lang="en-US" dirty="0"/>
              <a:t>The student </a:t>
            </a:r>
            <a:r>
              <a:rPr lang="en-US" b="1" dirty="0"/>
              <a:t>has met statewide graduation requirements </a:t>
            </a:r>
            <a:r>
              <a:rPr lang="en-US" dirty="0"/>
              <a:t>(minimally, locally established, grade-based requirements for each Keystone content area in which the student does not have an Exam score ≥1500 or a Non-Numeric Proficient score).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2635A-BA34-79E9-8AE7-D00666D1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0E198-81A6-88E9-E33E-48FD9F67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88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3371A-5A89-6B25-EC1B-340DC5BD2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LEGBR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49460-F72A-8B52-7714-A572F5543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521F3-2527-DF9E-CA80-B0D578BE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07F9D-A635-FB1E-8807-5B28D5F5F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7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6A104-9418-1F15-4A86-49116692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40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When may coursework not associated with</a:t>
            </a:r>
            <a:br>
              <a:rPr lang="en-US" dirty="0"/>
            </a:br>
            <a:r>
              <a:rPr lang="en-US" dirty="0"/>
              <a:t>a Keystone Exam be used to satisfy LEGBR?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0A359-CA61-7F64-8CB8-716D57D4C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564" y="167597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There may be situations where a student does not participate in a Keystone associated course (e.g., directly placed into more advanced coursework, declines instruction based on religious objection) or where the eligible content is embedded within a comprehensive program or over a series of related courses (as may be the practice in career and technical centers).</a:t>
            </a:r>
          </a:p>
          <a:p>
            <a:pPr marL="0" indent="0">
              <a:buNone/>
            </a:pPr>
            <a:r>
              <a:rPr lang="en-US" dirty="0"/>
              <a:t>In those instances, local policy may allow for the student to be considered as having met locally established, grade-based requirements provided the alternative coursework:</a:t>
            </a:r>
          </a:p>
          <a:p>
            <a:pPr>
              <a:buFontTx/>
              <a:buChar char="-"/>
            </a:pPr>
            <a:r>
              <a:rPr lang="en-US" dirty="0"/>
              <a:t>addresses the Keystone eligible content, or</a:t>
            </a:r>
          </a:p>
          <a:p>
            <a:pPr>
              <a:buFontTx/>
              <a:buChar char="-"/>
            </a:pPr>
            <a:r>
              <a:rPr lang="en-US" dirty="0"/>
              <a:t>is a course for which the Keystone content would be </a:t>
            </a:r>
            <a:r>
              <a:rPr lang="en-US" sz="2800" dirty="0"/>
              <a:t>a pre-requisite, or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is a science, technology, environment, or ecology course (may be used in lieu of Biology under the CTE Concentrator, Alternative Assessment, or Evidence-Based Pathways only).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641A2-C491-B231-DC92-8690EEF9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029C-5B17-409B-86F2-A65FE5BE79A1}" type="datetime1">
              <a:rPr lang="en-US" smtClean="0"/>
              <a:t>5/10/2023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72A57-6DFC-6212-FABC-34855571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F5015-3417-4B27-A586-E4CCF4D778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9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60aa1b27530aed6876dc73b340de09e3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c2e208f0d06b82c83284b9b87c653362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2"/>
          <xsd:enumeration value="Year 2021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1" ma:format="Dropdown" ma:internalName="Year">
      <xsd:simpleType>
        <xsd:restriction base="dms:Choice"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_x0020_Be_x0020_Deleted_x003f_ xmlns="f1c7bf0e-1cb0-48f8-99df-6e3f20f315ba">NO</To_x0020_Be_x0020_Deleted_x003f_>
    <Document_x0020_Type_x0020_II xmlns="f1c7bf0e-1cb0-48f8-99df-6e3f20f315ba" xsi:nil="true"/>
    <Category xmlns="f1c7bf0e-1cb0-48f8-99df-6e3f20f315ba" xsi:nil="true"/>
    <Group xmlns="f1c7bf0e-1cb0-48f8-99df-6e3f20f315ba">Select...</Group>
    <Year xmlns="f1c7bf0e-1cb0-48f8-99df-6e3f20f315ba" xsi:nil="true"/>
    <Month xmlns="f1c7bf0e-1cb0-48f8-99df-6e3f20f315ba" xsi:nil="true"/>
    <Document_x0020_Type xmlns="f1c7bf0e-1cb0-48f8-99df-6e3f20f315ba" xsi:nil="true"/>
    <Author0 xmlns="f1c7bf0e-1cb0-48f8-99df-6e3f20f315ba" xsi:nil="true"/>
  </documentManagement>
</p:properties>
</file>

<file path=customXml/itemProps1.xml><?xml version="1.0" encoding="utf-8"?>
<ds:datastoreItem xmlns:ds="http://schemas.openxmlformats.org/officeDocument/2006/customXml" ds:itemID="{BB4B3DE0-A293-416A-8B30-8A82F0158D59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4C1FC7-4E50-493F-BCB4-8C1A73F486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CB3FC7-B59E-40D5-A9DE-932E9E5BECE3}">
  <ds:schemaRefs>
    <ds:schemaRef ds:uri="f1c7bf0e-1cb0-48f8-99df-6e3f20f315b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19521</TotalTime>
  <Words>1980</Words>
  <Application>Microsoft Office PowerPoint</Application>
  <PresentationFormat>Widescreen</PresentationFormat>
  <Paragraphs>201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proxima-nova</vt:lpstr>
      <vt:lpstr>Wingdings</vt:lpstr>
      <vt:lpstr>Office Theme</vt:lpstr>
      <vt:lpstr>Pennsylvania  HS Graduation Requirements</vt:lpstr>
      <vt:lpstr>TODAY’S TOPICS</vt:lpstr>
      <vt:lpstr>Specific Students &amp; Situations</vt:lpstr>
      <vt:lpstr>Are ‘placed students’ subject to  statewide graduation requirements?</vt:lpstr>
      <vt:lpstr>How do we determine which students  ‘graduate on IEP Goals’? </vt:lpstr>
      <vt:lpstr>What happens if waivers are granted  to more than 5% of an LEA’s gradating class?</vt:lpstr>
      <vt:lpstr>When should an LEA request the  Keystone Diploma for an Act 1 eligible student?</vt:lpstr>
      <vt:lpstr>LEGBR</vt:lpstr>
      <vt:lpstr>When may coursework not associated with a Keystone Exam be used to satisfy LEGBR?</vt:lpstr>
      <vt:lpstr>CTE, AA, and EB Pathway Criteria</vt:lpstr>
      <vt:lpstr>Are schools required to offer every option under the Alternative Assessment and Evidence-Based Pathways?</vt:lpstr>
      <vt:lpstr>Does the student have to earn dual credit –  or just complete the dual credit course?</vt:lpstr>
      <vt:lpstr>May a student ‘mix and match’ under the  Alternative Assessment Pathway?</vt:lpstr>
      <vt:lpstr>May a student satisfy a criterion in a language other  than English or by using evidence from outside the US? </vt:lpstr>
      <vt:lpstr>What must be included on the student transcript?</vt:lpstr>
      <vt:lpstr>YOUR QUESTIONS</vt:lpstr>
      <vt:lpstr>CURRENT OFFICE HOURS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/>
  <dc:creator>PDE</dc:creator>
  <cp:keywords/>
  <dc:description/>
  <cp:lastModifiedBy>Andrea Brown</cp:lastModifiedBy>
  <cp:revision>9</cp:revision>
  <dcterms:created xsi:type="dcterms:W3CDTF">2022-07-06T18:28:13Z</dcterms:created>
  <dcterms:modified xsi:type="dcterms:W3CDTF">2023-05-10T12:56:27Z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0x010100545745096E880943ACB0FE4084512437</vt:lpwstr>
  </property>
</Properties>
</file>