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70" r:id="rId5"/>
    <p:sldId id="2712" r:id="rId6"/>
    <p:sldId id="2662" r:id="rId7"/>
    <p:sldId id="2699" r:id="rId8"/>
    <p:sldId id="2668" r:id="rId9"/>
    <p:sldId id="326" r:id="rId10"/>
    <p:sldId id="2697" r:id="rId11"/>
    <p:sldId id="350" r:id="rId12"/>
    <p:sldId id="356" r:id="rId13"/>
    <p:sldId id="344" r:id="rId14"/>
    <p:sldId id="2702" r:id="rId15"/>
    <p:sldId id="2700" r:id="rId16"/>
    <p:sldId id="2703" r:id="rId17"/>
    <p:sldId id="2695" r:id="rId18"/>
    <p:sldId id="2675" r:id="rId19"/>
    <p:sldId id="2698" r:id="rId20"/>
    <p:sldId id="2716" r:id="rId21"/>
    <p:sldId id="2730" r:id="rId22"/>
    <p:sldId id="2715" r:id="rId23"/>
    <p:sldId id="364" r:id="rId24"/>
    <p:sldId id="665" r:id="rId25"/>
    <p:sldId id="2683" r:id="rId26"/>
    <p:sldId id="2706" r:id="rId27"/>
    <p:sldId id="2725" r:id="rId28"/>
    <p:sldId id="2720" r:id="rId29"/>
    <p:sldId id="2721" r:id="rId30"/>
    <p:sldId id="2722" r:id="rId31"/>
    <p:sldId id="2723" r:id="rId32"/>
    <p:sldId id="374" r:id="rId33"/>
    <p:sldId id="2705" r:id="rId34"/>
    <p:sldId id="2713" r:id="rId35"/>
    <p:sldId id="307" r:id="rId36"/>
    <p:sldId id="30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3C0E7-3A54-4FC1-BEC8-9D262A749917}" v="11" dt="2023-07-12T14:28:24.801"/>
    <p1510:client id="{B0524BCE-DE95-9281-07EB-36BAFCE211C7}" v="11" dt="2023-07-31T14:26:0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81443" autoAdjust="0"/>
  </p:normalViewPr>
  <p:slideViewPr>
    <p:cSldViewPr snapToGrid="0">
      <p:cViewPr varScale="1">
        <p:scale>
          <a:sx n="95" d="100"/>
          <a:sy n="95" d="100"/>
        </p:scale>
        <p:origin x="1134" y="96"/>
      </p:cViewPr>
      <p:guideLst/>
    </p:cSldViewPr>
  </p:slideViewPr>
  <p:outlineViewPr>
    <p:cViewPr>
      <p:scale>
        <a:sx n="33" d="100"/>
        <a:sy n="33" d="100"/>
      </p:scale>
      <p:origin x="0" y="-94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Brown" userId="S::abrown@pls3rdlearning.com::877a712b-fe1d-423f-84d5-a1c5f852b9a8" providerId="AD" clId="Web-{B0524BCE-DE95-9281-07EB-36BAFCE211C7}"/>
    <pc:docChg chg="addSld delSld">
      <pc:chgData name="Andrea Brown" userId="S::abrown@pls3rdlearning.com::877a712b-fe1d-423f-84d5-a1c5f852b9a8" providerId="AD" clId="Web-{B0524BCE-DE95-9281-07EB-36BAFCE211C7}" dt="2023-07-31T14:26:00.234" v="6"/>
      <pc:docMkLst>
        <pc:docMk/>
      </pc:docMkLst>
      <pc:sldChg chg="del">
        <pc:chgData name="Andrea Brown" userId="S::abrown@pls3rdlearning.com::877a712b-fe1d-423f-84d5-a1c5f852b9a8" providerId="AD" clId="Web-{B0524BCE-DE95-9281-07EB-36BAFCE211C7}" dt="2023-07-31T14:25:40.420" v="3"/>
        <pc:sldMkLst>
          <pc:docMk/>
          <pc:sldMk cId="3416013304" sldId="2726"/>
        </pc:sldMkLst>
      </pc:sldChg>
      <pc:sldChg chg="del">
        <pc:chgData name="Andrea Brown" userId="S::abrown@pls3rdlearning.com::877a712b-fe1d-423f-84d5-a1c5f852b9a8" providerId="AD" clId="Web-{B0524BCE-DE95-9281-07EB-36BAFCE211C7}" dt="2023-07-31T14:25:34.201" v="2"/>
        <pc:sldMkLst>
          <pc:docMk/>
          <pc:sldMk cId="3510438363" sldId="2727"/>
        </pc:sldMkLst>
      </pc:sldChg>
      <pc:sldChg chg="del">
        <pc:chgData name="Andrea Brown" userId="S::abrown@pls3rdlearning.com::877a712b-fe1d-423f-84d5-a1c5f852b9a8" providerId="AD" clId="Web-{B0524BCE-DE95-9281-07EB-36BAFCE211C7}" dt="2023-07-31T14:25:54.702" v="5"/>
        <pc:sldMkLst>
          <pc:docMk/>
          <pc:sldMk cId="4127208322" sldId="2728"/>
        </pc:sldMkLst>
      </pc:sldChg>
      <pc:sldChg chg="del">
        <pc:chgData name="Andrea Brown" userId="S::abrown@pls3rdlearning.com::877a712b-fe1d-423f-84d5-a1c5f852b9a8" providerId="AD" clId="Web-{B0524BCE-DE95-9281-07EB-36BAFCE211C7}" dt="2023-07-31T14:25:47.827" v="4"/>
        <pc:sldMkLst>
          <pc:docMk/>
          <pc:sldMk cId="1750676025" sldId="2729"/>
        </pc:sldMkLst>
      </pc:sldChg>
      <pc:sldChg chg="add del">
        <pc:chgData name="Andrea Brown" userId="S::abrown@pls3rdlearning.com::877a712b-fe1d-423f-84d5-a1c5f852b9a8" providerId="AD" clId="Web-{B0524BCE-DE95-9281-07EB-36BAFCE211C7}" dt="2023-07-31T14:26:00.234" v="6"/>
        <pc:sldMkLst>
          <pc:docMk/>
          <pc:sldMk cId="4082314496" sldId="27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Data-available classroom teacher</c:v>
                </c:pt>
              </c:strCache>
            </c:strRef>
          </c:tx>
          <c:spPr>
            <a:scene3d>
              <a:camera prst="orthographicFront"/>
              <a:lightRig rig="threePt" dir="t"/>
            </a:scene3d>
            <a:sp3d prstMaterial="matte">
              <a:bevelT w="63500" h="63500" prst="artDeco"/>
              <a:contourClr>
                <a:srgbClr val="000000"/>
              </a:contourClr>
            </a:sp3d>
          </c:spPr>
          <c:dPt>
            <c:idx val="0"/>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1-90DA-4FA7-8B89-E1A416174A0D}"/>
              </c:ext>
            </c:extLst>
          </c:dPt>
          <c:dPt>
            <c:idx val="1"/>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3-90DA-4FA7-8B89-E1A416174A0D}"/>
              </c:ext>
            </c:extLst>
          </c:dPt>
          <c:dPt>
            <c:idx val="2"/>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5-90DA-4FA7-8B89-E1A416174A0D}"/>
              </c:ext>
            </c:extLst>
          </c:dPt>
          <c:dPt>
            <c:idx val="3"/>
            <c:bubble3D val="0"/>
            <c:spPr>
              <a:solidFill>
                <a:schemeClr val="accent1">
                  <a:lumMod val="20000"/>
                  <a:lumOff val="80000"/>
                </a:schemeClr>
              </a:solidFill>
              <a:ln>
                <a:noFill/>
              </a:ln>
              <a:effectLst>
                <a:outerShdw blurRad="63500" sx="102000" sy="102000" algn="ctr" rotWithShape="0">
                  <a:prstClr val="black">
                    <a:alpha val="20000"/>
                  </a:prstClr>
                </a:outerShdw>
              </a:effectLst>
              <a:scene3d>
                <a:camera prst="orthographicFront"/>
                <a:lightRig rig="threePt" dir="t"/>
              </a:scene3d>
              <a:sp3d prstMaterial="matte">
                <a:bevelT w="63500" h="63500" prst="artDeco"/>
                <a:contourClr>
                  <a:srgbClr val="000000"/>
                </a:contourClr>
              </a:sp3d>
            </c:spPr>
            <c:extLst>
              <c:ext xmlns:c16="http://schemas.microsoft.com/office/drawing/2014/chart" uri="{C3380CC4-5D6E-409C-BE32-E72D297353CC}">
                <c16:uniqueId val="{00000007-90DA-4FA7-8B89-E1A416174A0D}"/>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79609547-6410-4D53-9FF6-7D490D5BCD46}" type="CATEGORYNAME">
                      <a:rPr lang="en-US">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dirty="0">
                        <a:solidFill>
                          <a:schemeClr val="accent1">
                            <a:lumMod val="50000"/>
                          </a:schemeClr>
                        </a:solidFill>
                        <a:latin typeface="Arial" panose="020B0604020202020204" pitchFamily="34" charset="0"/>
                        <a:cs typeface="Arial" panose="020B0604020202020204" pitchFamily="34" charset="0"/>
                      </a:rPr>
                      <a:t>
</a:t>
                    </a:r>
                    <a:fld id="{8B4E9EE9-B599-4D9C-82FD-ADAC9603A8B3}" type="PERCENTAGE">
                      <a:rPr lang="en-US">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DA-4FA7-8B89-E1A416174A0D}"/>
                </c:ext>
              </c:extLst>
            </c:dLbl>
            <c:dLbl>
              <c:idx val="1"/>
              <c:layout>
                <c:manualLayout>
                  <c:x val="2.5060422134733057E-2"/>
                  <c:y val="-0.1572770243756284"/>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EEB69BD2-EFC8-424B-913A-56571EBEB33C}" type="CATEGORYNAM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sz="1200" baseline="0" dirty="0">
                        <a:solidFill>
                          <a:schemeClr val="accent1">
                            <a:lumMod val="50000"/>
                          </a:schemeClr>
                        </a:solidFill>
                        <a:latin typeface="Arial" panose="020B0604020202020204" pitchFamily="34" charset="0"/>
                        <a:cs typeface="Arial" panose="020B0604020202020204" pitchFamily="34" charset="0"/>
                      </a:rPr>
                      <a:t>
</a:t>
                    </a:r>
                    <a:fld id="{700831C0-A5EF-4F36-83E5-3F03C8076418}" type="PERCENTAGE">
                      <a:rPr lang="en-US" sz="1200" baseline="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sz="1200" baseline="0"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673913043478257"/>
                      <c:h val="0.15366652739915859"/>
                    </c:manualLayout>
                  </c15:layout>
                  <c15:dlblFieldTable/>
                  <c15:showDataLabelsRange val="0"/>
                </c:ext>
                <c:ext xmlns:c16="http://schemas.microsoft.com/office/drawing/2014/chart" uri="{C3380CC4-5D6E-409C-BE32-E72D297353CC}">
                  <c16:uniqueId val="{00000003-90DA-4FA7-8B89-E1A416174A0D}"/>
                </c:ext>
              </c:extLst>
            </c:dLbl>
            <c:dLbl>
              <c:idx val="2"/>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74422F51-E8B8-4C40-BED8-A34370B3AA0D}" type="CATEGORYNAM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sz="1200" dirty="0">
                        <a:solidFill>
                          <a:schemeClr val="accent1">
                            <a:lumMod val="50000"/>
                          </a:schemeClr>
                        </a:solidFill>
                        <a:latin typeface="Arial" panose="020B0604020202020204" pitchFamily="34" charset="0"/>
                        <a:cs typeface="Arial" panose="020B0604020202020204" pitchFamily="34" charset="0"/>
                      </a:rPr>
                      <a:t>
</a:t>
                    </a:r>
                    <a:fld id="{DBBB0692-DDB8-444F-8D89-C5AB7F26164F}" type="PERCENTAG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sz="1200"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0DA-4FA7-8B89-E1A416174A0D}"/>
                </c:ext>
              </c:extLst>
            </c:dLbl>
            <c:dLbl>
              <c:idx val="3"/>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fld id="{AFF3E170-5B29-41D5-8DBD-5C6FC04EFF1F}" type="CATEGORYNAM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[CATEGORY NAME]</a:t>
                    </a:fld>
                    <a:r>
                      <a:rPr lang="en-US" sz="1200" dirty="0">
                        <a:solidFill>
                          <a:schemeClr val="accent1">
                            <a:lumMod val="50000"/>
                          </a:schemeClr>
                        </a:solidFill>
                        <a:latin typeface="Arial" panose="020B0604020202020204" pitchFamily="34" charset="0"/>
                        <a:cs typeface="Arial" panose="020B0604020202020204" pitchFamily="34" charset="0"/>
                      </a:rPr>
                      <a:t>
</a:t>
                    </a:r>
                    <a:fld id="{159286C5-EE9D-4D53-AE33-E148A457A782}" type="PERCENTAGE">
                      <a:rPr lang="en-US" sz="1200">
                        <a:solidFill>
                          <a:schemeClr val="accent1">
                            <a:lumMod val="50000"/>
                          </a:schemeClr>
                        </a:solidFill>
                        <a:latin typeface="Arial" panose="020B0604020202020204" pitchFamily="34" charset="0"/>
                        <a:cs typeface="Arial" panose="020B0604020202020204" pitchFamily="34" charset="0"/>
                      </a:rPr>
                      <a:pPr>
                        <a:defRPr sz="1200">
                          <a:solidFill>
                            <a:schemeClr val="accent1">
                              <a:lumMod val="50000"/>
                            </a:schemeClr>
                          </a:solidFill>
                          <a:latin typeface="Arial" panose="020B0604020202020204" pitchFamily="34" charset="0"/>
                          <a:cs typeface="Arial" panose="020B0604020202020204" pitchFamily="34" charset="0"/>
                        </a:defRPr>
                      </a:pPr>
                      <a:t>[PERCENTAGE]</a:t>
                    </a:fld>
                    <a:endParaRPr lang="en-US" sz="1200" dirty="0">
                      <a:solidFill>
                        <a:schemeClr val="accent1">
                          <a:lumMod val="50000"/>
                        </a:schemeClr>
                      </a:solidFill>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0DA-4FA7-8B89-E1A416174A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Planning &amp; Preparation</c:v>
                </c:pt>
                <c:pt idx="1">
                  <c:v>Classroom Environment</c:v>
                </c:pt>
                <c:pt idx="2">
                  <c:v>Instruction</c:v>
                </c:pt>
                <c:pt idx="3">
                  <c:v>Professional Responsibilites</c:v>
                </c:pt>
              </c:strCache>
            </c:strRef>
          </c:cat>
          <c:val>
            <c:numRef>
              <c:f>Sheet1!$B$2:$B$5</c:f>
              <c:numCache>
                <c:formatCode>General</c:formatCode>
                <c:ptCount val="4"/>
                <c:pt idx="0">
                  <c:v>20</c:v>
                </c:pt>
                <c:pt idx="1">
                  <c:v>30</c:v>
                </c:pt>
                <c:pt idx="2">
                  <c:v>30</c:v>
                </c:pt>
                <c:pt idx="3">
                  <c:v>20</c:v>
                </c:pt>
              </c:numCache>
            </c:numRef>
          </c:val>
          <c:extLst>
            <c:ext xmlns:c16="http://schemas.microsoft.com/office/drawing/2014/chart" uri="{C3380CC4-5D6E-409C-BE32-E72D297353CC}">
              <c16:uniqueId val="{0000000E-90DA-4FA7-8B89-E1A416174A0D}"/>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0.315</cdr:y>
    </cdr:from>
    <cdr:to>
      <cdr:x>0.28403</cdr:x>
      <cdr:y>0.3662</cdr:y>
    </cdr:to>
    <cdr:sp macro="" textlink="">
      <cdr:nvSpPr>
        <cdr:cNvPr id="2" name="TextBox 2">
          <a:extLst xmlns:a="http://schemas.openxmlformats.org/drawingml/2006/main">
            <a:ext uri="{FF2B5EF4-FFF2-40B4-BE49-F238E27FC236}">
              <a16:creationId xmlns:a16="http://schemas.microsoft.com/office/drawing/2014/main" id="{0AF979F1-B8BF-400D-B6B8-14C773FD4BA6}"/>
            </a:ext>
          </a:extLst>
        </cdr:cNvPr>
        <cdr:cNvSpPr txBox="1"/>
      </cdr:nvSpPr>
      <cdr:spPr>
        <a:xfrm xmlns:a="http://schemas.openxmlformats.org/drawingml/2006/main">
          <a:off x="0" y="1704213"/>
          <a:ext cx="259718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C00000"/>
              </a:solidFill>
              <a:latin typeface="Arial" panose="020B0604020202020204" pitchFamily="34" charset="0"/>
              <a:cs typeface="Arial" panose="020B0604020202020204" pitchFamily="34" charset="0"/>
            </a:rPr>
            <a:t>Observation/Practice rating only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7/31/2023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dirty="0"/>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a:t>
            </a:fld>
            <a:endParaRPr lang="en-US" dirty="0"/>
          </a:p>
        </p:txBody>
      </p:sp>
    </p:spTree>
    <p:extLst>
      <p:ext uri="{BB962C8B-B14F-4D97-AF65-F5344CB8AC3E}">
        <p14:creationId xmlns:p14="http://schemas.microsoft.com/office/powerpoint/2010/main" val="3142843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13 legislation details the formula for the challenge multiplier.</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 for a school with 92% ED (remember to use decimals) it is .0448 * .92 = .041  add that to the unadjusted building score of .61 you get  .651  * 100 = 65 (rounded).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Then for 38.5 % ED it is .0448 * .385 = .017  add to the same unadjusted building score of .61 you get .627 or 62.7</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10</a:t>
            </a:fld>
            <a:endParaRPr lang="en-US" dirty="0"/>
          </a:p>
        </p:txBody>
      </p:sp>
    </p:spTree>
    <p:extLst>
      <p:ext uri="{BB962C8B-B14F-4D97-AF65-F5344CB8AC3E}">
        <p14:creationId xmlns:p14="http://schemas.microsoft.com/office/powerpoint/2010/main" val="154653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82A3D"/>
                </a:solidFill>
                <a:effectLst/>
                <a:latin typeface="proxima-nova"/>
              </a:rPr>
              <a:t>TPE</a:t>
            </a:r>
          </a:p>
          <a:p>
            <a:pPr marL="171450" indent="-171450">
              <a:buFont typeface="Arial" panose="020B0604020202020204" pitchFamily="34" charset="0"/>
              <a:buChar char="•"/>
            </a:pPr>
            <a:r>
              <a:rPr lang="en-US" b="0" i="0" dirty="0">
                <a:solidFill>
                  <a:srgbClr val="082A3D"/>
                </a:solidFill>
                <a:effectLst/>
                <a:latin typeface="proxima-nova"/>
              </a:rPr>
              <a:t>Not employed by the LEA</a:t>
            </a:r>
          </a:p>
          <a:p>
            <a:pPr marL="171450" indent="-171450">
              <a:buFont typeface="Arial" panose="020B0604020202020204" pitchFamily="34" charset="0"/>
              <a:buChar char="•"/>
            </a:pPr>
            <a:r>
              <a:rPr lang="en-US" b="0" i="0" dirty="0">
                <a:solidFill>
                  <a:srgbClr val="082A3D"/>
                </a:solidFill>
                <a:effectLst/>
                <a:latin typeface="proxima-nova"/>
              </a:rPr>
              <a:t>Works in a building that does not receive a score (Kindergarten Academy, K-2 building, part-time CTC)</a:t>
            </a:r>
          </a:p>
          <a:p>
            <a:pPr marL="171450" indent="-171450">
              <a:buFont typeface="Arial" panose="020B0604020202020204" pitchFamily="34" charset="0"/>
              <a:buChar char="•"/>
            </a:pPr>
            <a:r>
              <a:rPr lang="en-US" b="0" i="0" dirty="0">
                <a:solidFill>
                  <a:srgbClr val="082A3D"/>
                </a:solidFill>
                <a:effectLst/>
                <a:latin typeface="proxima-nova"/>
              </a:rPr>
              <a:t>Transfer options –</a:t>
            </a:r>
          </a:p>
          <a:p>
            <a:r>
              <a:rPr lang="en-US" b="0" i="0" dirty="0">
                <a:solidFill>
                  <a:srgbClr val="082A3D"/>
                </a:solidFill>
                <a:effectLst/>
                <a:latin typeface="proxima-nova"/>
              </a:rPr>
              <a:t> A professional employee who transfers from one building to another within an LEA has the option of using a substitute measure in lieu of BLD for the </a:t>
            </a:r>
            <a:r>
              <a:rPr lang="en-US" b="0" i="1" dirty="0">
                <a:solidFill>
                  <a:srgbClr val="082A3D"/>
                </a:solidFill>
                <a:effectLst/>
                <a:latin typeface="proxima-nova"/>
              </a:rPr>
              <a:t>first two school years</a:t>
            </a:r>
            <a:r>
              <a:rPr lang="en-US" b="0" i="0" dirty="0">
                <a:solidFill>
                  <a:srgbClr val="082A3D"/>
                </a:solidFill>
                <a:effectLst/>
                <a:latin typeface="proxima-nova"/>
              </a:rPr>
              <a:t> of the new location assignment. Before evaluation in the new location assignment, the employee and the LEA must agree on the substitute measure(s) and the reallocation of the 10% weighting for calculating the final performance rating. The following table delineates permissible substitute measures by type of professional employee:</a:t>
            </a:r>
          </a:p>
          <a:p>
            <a:endParaRPr lang="en-US" b="0" i="0" dirty="0">
              <a:solidFill>
                <a:srgbClr val="082A3D"/>
              </a:solidFill>
              <a:effectLst/>
              <a:latin typeface="proxima-nova"/>
            </a:endParaRPr>
          </a:p>
          <a:p>
            <a:r>
              <a:rPr lang="en-US" dirty="0"/>
              <a:t>Classroom Teacher, NTP, and Principal may choose Observation &amp; Practice</a:t>
            </a:r>
          </a:p>
          <a:p>
            <a:r>
              <a:rPr lang="en-US" dirty="0"/>
              <a:t>Classroom Teacher and NTP may choose LEA Selected Measures (not this is an option even though NTPs don’t typically have LEA Selected Measures as part of evaluation)</a:t>
            </a:r>
          </a:p>
          <a:p>
            <a:r>
              <a:rPr lang="en-US" dirty="0"/>
              <a:t>Classroom Teacher may choose Teacher-Specific Data</a:t>
            </a:r>
          </a:p>
          <a:p>
            <a:r>
              <a:rPr lang="en-US" dirty="0"/>
              <a:t>Principals may choose Performance Goals</a:t>
            </a:r>
          </a:p>
        </p:txBody>
      </p:sp>
      <p:sp>
        <p:nvSpPr>
          <p:cNvPr id="4" name="Slide Number Placeholder 3"/>
          <p:cNvSpPr>
            <a:spLocks noGrp="1"/>
          </p:cNvSpPr>
          <p:nvPr>
            <p:ph type="sldNum" sz="quarter" idx="5"/>
          </p:nvPr>
        </p:nvSpPr>
        <p:spPr/>
        <p:txBody>
          <a:bodyPr/>
          <a:lstStyle/>
          <a:p>
            <a:fld id="{3C0DDAA2-1C43-4F84-BCB8-BB799C3B521C}" type="slidenum">
              <a:rPr lang="en-US" smtClean="0"/>
              <a:t>11</a:t>
            </a:fld>
            <a:endParaRPr lang="en-US" dirty="0"/>
          </a:p>
        </p:txBody>
      </p:sp>
    </p:spTree>
    <p:extLst>
      <p:ext uri="{BB962C8B-B14F-4D97-AF65-F5344CB8AC3E}">
        <p14:creationId xmlns:p14="http://schemas.microsoft.com/office/powerpoint/2010/main" val="132945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answers in the toolkit. – Someone drop the definitions in the chat.</a:t>
            </a:r>
          </a:p>
          <a:p>
            <a:endParaRPr lang="en-US" dirty="0"/>
          </a:p>
          <a:p>
            <a:r>
              <a:rPr lang="en-US" dirty="0"/>
              <a:t>Identify 3 teacher positions in your building/LEA who would be classified as a Data Available Classroom Teacher. </a:t>
            </a:r>
          </a:p>
          <a:p>
            <a:endParaRPr lang="en-US" dirty="0"/>
          </a:p>
          <a:p>
            <a:r>
              <a:rPr lang="en-US" dirty="0"/>
              <a:t>Identify 3 teacher positions in your building/LEA who would be classified as a Non-Data Available Classroom Teacher. </a:t>
            </a:r>
          </a:p>
          <a:p>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dirty="0"/>
          </a:p>
        </p:txBody>
      </p:sp>
    </p:spTree>
    <p:extLst>
      <p:ext uri="{BB962C8B-B14F-4D97-AF65-F5344CB8AC3E}">
        <p14:creationId xmlns:p14="http://schemas.microsoft.com/office/powerpoint/2010/main" val="206978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None/>
            </a:pPr>
            <a:r>
              <a:rPr lang="en-US" dirty="0"/>
              <a:t>Reminder – these percentages cannot be altered.</a:t>
            </a:r>
          </a:p>
          <a:p>
            <a:pPr lvl="1">
              <a:buFont typeface="Wingdings" pitchFamily="2" charset="2"/>
              <a:buNone/>
            </a:pPr>
            <a:endParaRPr lang="en-US" dirty="0"/>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In fall 2022, the Department will make available </a:t>
            </a:r>
            <a:r>
              <a:rPr lang="en-US" sz="1200" b="1" dirty="0">
                <a:effectLst/>
                <a:latin typeface="Calibri" panose="020F0502020204030204" pitchFamily="34" charset="0"/>
                <a:ea typeface="Calibri" panose="020F0502020204030204" pitchFamily="34" charset="0"/>
                <a:cs typeface="Calibri" panose="020F0502020204030204" pitchFamily="34" charset="0"/>
              </a:rPr>
              <a:t>21/22 SY Assessment data for Teacher-Specific Data attribution</a:t>
            </a:r>
            <a:r>
              <a:rPr lang="en-US" sz="1200" dirty="0">
                <a:effectLst/>
                <a:latin typeface="Calibri" panose="020F0502020204030204" pitchFamily="34" charset="0"/>
                <a:ea typeface="Calibri" panose="020F0502020204030204" pitchFamily="34" charset="0"/>
                <a:cs typeface="Calibri" panose="020F0502020204030204" pitchFamily="34" charset="0"/>
              </a:rPr>
              <a:t>, where applicable to the professional employee.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Growth data for Teacher-Specific Data attribution will </a:t>
            </a:r>
            <a:r>
              <a:rPr lang="en-US" sz="1200" b="1" dirty="0">
                <a:effectLst/>
                <a:latin typeface="Calibri" panose="020F0502020204030204" pitchFamily="34" charset="0"/>
                <a:ea typeface="Calibri" panose="020F0502020204030204" pitchFamily="34" charset="0"/>
                <a:cs typeface="Calibri" panose="020F0502020204030204" pitchFamily="34" charset="0"/>
              </a:rPr>
              <a:t>NOT</a:t>
            </a:r>
            <a:r>
              <a:rPr lang="en-US" sz="1200" dirty="0">
                <a:effectLst/>
                <a:latin typeface="Calibri" panose="020F0502020204030204" pitchFamily="34" charset="0"/>
                <a:ea typeface="Calibri" panose="020F0502020204030204" pitchFamily="34" charset="0"/>
                <a:cs typeface="Calibri" panose="020F0502020204030204" pitchFamily="34" charset="0"/>
              </a:rPr>
              <a:t> be made available by the Department for the 21/22 SY or the 22/23 SY. However, the Department will make available </a:t>
            </a:r>
            <a:r>
              <a:rPr lang="en-US" sz="1200" b="1" dirty="0">
                <a:effectLst/>
                <a:latin typeface="Calibri" panose="020F0502020204030204" pitchFamily="34" charset="0"/>
                <a:ea typeface="Calibri" panose="020F0502020204030204" pitchFamily="34" charset="0"/>
                <a:cs typeface="Calibri" panose="020F0502020204030204" pitchFamily="34" charset="0"/>
              </a:rPr>
              <a:t>23/24 SY Growth data for Teacher-Specific Data attribution,</a:t>
            </a:r>
            <a:r>
              <a:rPr lang="en-US" sz="1200" dirty="0">
                <a:effectLst/>
                <a:latin typeface="Calibri" panose="020F0502020204030204" pitchFamily="34" charset="0"/>
                <a:ea typeface="Calibri" panose="020F0502020204030204" pitchFamily="34" charset="0"/>
                <a:cs typeface="Calibri" panose="020F0502020204030204" pitchFamily="34" charset="0"/>
              </a:rPr>
              <a:t> where applicable to the professional employee, </a:t>
            </a:r>
            <a:r>
              <a:rPr lang="en-US" sz="1200" u="sng" dirty="0">
                <a:effectLst/>
                <a:latin typeface="Calibri" panose="020F0502020204030204" pitchFamily="34" charset="0"/>
                <a:ea typeface="Calibri" panose="020F0502020204030204" pitchFamily="34" charset="0"/>
                <a:cs typeface="Calibri" panose="020F0502020204030204" pitchFamily="34" charset="0"/>
              </a:rPr>
              <a:t>in the fall of 2024</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lvl="1">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CF4D0401-85EB-4347-AB37-A1C53F28E6EF}" type="slidenum">
              <a:rPr lang="en-US" smtClean="0"/>
              <a:t>14</a:t>
            </a:fld>
            <a:endParaRPr lang="en-US" dirty="0"/>
          </a:p>
        </p:txBody>
      </p:sp>
    </p:spTree>
    <p:extLst>
      <p:ext uri="{BB962C8B-B14F-4D97-AF65-F5344CB8AC3E}">
        <p14:creationId xmlns:p14="http://schemas.microsoft.com/office/powerpoint/2010/main" val="2969418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15</a:t>
            </a:fld>
            <a:endParaRPr lang="en-US" dirty="0"/>
          </a:p>
        </p:txBody>
      </p:sp>
    </p:spTree>
    <p:extLst>
      <p:ext uri="{BB962C8B-B14F-4D97-AF65-F5344CB8AC3E}">
        <p14:creationId xmlns:p14="http://schemas.microsoft.com/office/powerpoint/2010/main" val="2158002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16</a:t>
            </a:fld>
            <a:endParaRPr lang="en-US" dirty="0"/>
          </a:p>
        </p:txBody>
      </p:sp>
    </p:spTree>
    <p:extLst>
      <p:ext uri="{BB962C8B-B14F-4D97-AF65-F5344CB8AC3E}">
        <p14:creationId xmlns:p14="http://schemas.microsoft.com/office/powerpoint/2010/main" val="339885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82A3D"/>
                </a:solidFill>
                <a:effectLst/>
                <a:latin typeface="proxima-nova"/>
              </a:rPr>
              <a:t>Actual = 12</a:t>
            </a:r>
          </a:p>
          <a:p>
            <a:r>
              <a:rPr lang="en-US" b="0" i="0" dirty="0">
                <a:solidFill>
                  <a:srgbClr val="082A3D"/>
                </a:solidFill>
                <a:effectLst/>
                <a:latin typeface="proxima-nova"/>
              </a:rPr>
              <a:t>Active = 3 has an active n-count of 3 students (12 x .25 = 3). </a:t>
            </a:r>
          </a:p>
          <a:p>
            <a:endParaRPr lang="en-US" b="0" i="0" dirty="0">
              <a:solidFill>
                <a:srgbClr val="082A3D"/>
              </a:solidFill>
              <a:effectLst/>
              <a:latin typeface="proxima-nova"/>
            </a:endParaRPr>
          </a:p>
          <a:p>
            <a:r>
              <a:rPr lang="en-US" b="0" i="0" dirty="0">
                <a:solidFill>
                  <a:srgbClr val="082A3D"/>
                </a:solidFill>
                <a:effectLst/>
                <a:latin typeface="proxima-nova"/>
              </a:rPr>
              <a:t>Responsible for IEP Goals Progress? Depends on whether the LEA is using actual or active n-counts.</a:t>
            </a:r>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17</a:t>
            </a:fld>
            <a:endParaRPr lang="en-US" dirty="0"/>
          </a:p>
        </p:txBody>
      </p:sp>
    </p:spTree>
    <p:extLst>
      <p:ext uri="{BB962C8B-B14F-4D97-AF65-F5344CB8AC3E}">
        <p14:creationId xmlns:p14="http://schemas.microsoft.com/office/powerpoint/2010/main" val="27798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Our</a:t>
            </a:r>
            <a:r>
              <a:rPr lang="en-US" baseline="0" dirty="0"/>
              <a:t> ultimate goal is to provide PVAAS teacher-specific reporting based on accurate data – and we use the PVAAS web-based roster verification system as a way to accomplish that. </a:t>
            </a:r>
          </a:p>
          <a:p>
            <a:endParaRPr lang="en-US" baseline="0" dirty="0"/>
          </a:p>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PVAAS Statewide Team for PDE - pdepvaas@iu13.org</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2CE626-A6C1-46CC-B3C8-92100BFBB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57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22</a:t>
            </a:fld>
            <a:endParaRPr lang="en-US" dirty="0"/>
          </a:p>
        </p:txBody>
      </p:sp>
    </p:spTree>
    <p:extLst>
      <p:ext uri="{BB962C8B-B14F-4D97-AF65-F5344CB8AC3E}">
        <p14:creationId xmlns:p14="http://schemas.microsoft.com/office/powerpoint/2010/main" val="46019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already familiar with the PVAAS Teacher Self-Reflection Guides, which were originally developed in 2014.</a:t>
            </a:r>
          </a:p>
          <a:p>
            <a:endParaRPr lang="en-US" dirty="0"/>
          </a:p>
          <a:p>
            <a:r>
              <a:rPr lang="en-US" dirty="0"/>
              <a:t>You’ll notice that the guides are available in two versions.  One [click] is for teachers who receive PVAAS reporting, the data- available teacher.  The other [click] is for teachers who do not receive PVAAS reporting, or non-data available.  Both of the guides provide a protocol for reviewing available data for the purpose of self-reflection and goal-setting.  And, the SPM template is integrated into both guides.  These can serve as a supportive resource for principals and teachers in the process of developing an SPM.</a:t>
            </a:r>
          </a:p>
        </p:txBody>
      </p:sp>
      <p:sp>
        <p:nvSpPr>
          <p:cNvPr id="4" name="Slide Number Placeholder 3"/>
          <p:cNvSpPr>
            <a:spLocks noGrp="1"/>
          </p:cNvSpPr>
          <p:nvPr>
            <p:ph type="sldNum" sz="quarter" idx="5"/>
          </p:nvPr>
        </p:nvSpPr>
        <p:spPr/>
        <p:txBody>
          <a:bodyPr/>
          <a:lstStyle/>
          <a:p>
            <a:fld id="{3C0DDAA2-1C43-4F84-BCB8-BB799C3B521C}" type="slidenum">
              <a:rPr lang="en-US" smtClean="0"/>
              <a:t>23</a:t>
            </a:fld>
            <a:endParaRPr lang="en-US" dirty="0"/>
          </a:p>
        </p:txBody>
      </p:sp>
    </p:spTree>
    <p:extLst>
      <p:ext uri="{BB962C8B-B14F-4D97-AF65-F5344CB8AC3E}">
        <p14:creationId xmlns:p14="http://schemas.microsoft.com/office/powerpoint/2010/main" val="352604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sz="1200" kern="1200" dirty="0">
              <a:solidFill>
                <a:schemeClr val="tx1"/>
              </a:solidFill>
              <a:effectLst/>
              <a:latin typeface="+mn-lt"/>
              <a:ea typeface="+mn-ea"/>
              <a:cs typeface="+mn-cs"/>
            </a:endParaRPr>
          </a:p>
          <a:p>
            <a:pPr eaLnBrk="1" hangingPunct="1">
              <a:spcBef>
                <a:spcPct val="0"/>
              </a:spcBef>
            </a:pP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Rockwell" pitchFamily="18" charset="0"/>
                <a:cs typeface="Arial" charset="0"/>
              </a:defRPr>
            </a:lvl1pPr>
            <a:lvl2pPr marL="756768" indent="-291064" eaLnBrk="0" hangingPunct="0">
              <a:defRPr>
                <a:solidFill>
                  <a:schemeClr val="tx1"/>
                </a:solidFill>
                <a:latin typeface="Rockwell" pitchFamily="18" charset="0"/>
                <a:cs typeface="Arial" charset="0"/>
              </a:defRPr>
            </a:lvl2pPr>
            <a:lvl3pPr marL="1164257" indent="-232853" eaLnBrk="0" hangingPunct="0">
              <a:defRPr>
                <a:solidFill>
                  <a:schemeClr val="tx1"/>
                </a:solidFill>
                <a:latin typeface="Rockwell" pitchFamily="18" charset="0"/>
                <a:cs typeface="Arial" charset="0"/>
              </a:defRPr>
            </a:lvl3pPr>
            <a:lvl4pPr marL="1629961" indent="-232853" eaLnBrk="0" hangingPunct="0">
              <a:defRPr>
                <a:solidFill>
                  <a:schemeClr val="tx1"/>
                </a:solidFill>
                <a:latin typeface="Rockwell" pitchFamily="18" charset="0"/>
                <a:cs typeface="Arial" charset="0"/>
              </a:defRPr>
            </a:lvl4pPr>
            <a:lvl5pPr marL="2095665" indent="-232853" eaLnBrk="0" hangingPunct="0">
              <a:defRPr>
                <a:solidFill>
                  <a:schemeClr val="tx1"/>
                </a:solidFill>
                <a:latin typeface="Rockwell" pitchFamily="18" charset="0"/>
                <a:cs typeface="Arial" charset="0"/>
              </a:defRPr>
            </a:lvl5pPr>
            <a:lvl6pPr marL="2561368" indent="-232853" eaLnBrk="0" fontAlgn="base" hangingPunct="0">
              <a:spcBef>
                <a:spcPct val="0"/>
              </a:spcBef>
              <a:spcAft>
                <a:spcPct val="0"/>
              </a:spcAft>
              <a:defRPr>
                <a:solidFill>
                  <a:schemeClr val="tx1"/>
                </a:solidFill>
                <a:latin typeface="Rockwell" pitchFamily="18" charset="0"/>
                <a:cs typeface="Arial" charset="0"/>
              </a:defRPr>
            </a:lvl6pPr>
            <a:lvl7pPr marL="3027071" indent="-232853" eaLnBrk="0" fontAlgn="base" hangingPunct="0">
              <a:spcBef>
                <a:spcPct val="0"/>
              </a:spcBef>
              <a:spcAft>
                <a:spcPct val="0"/>
              </a:spcAft>
              <a:defRPr>
                <a:solidFill>
                  <a:schemeClr val="tx1"/>
                </a:solidFill>
                <a:latin typeface="Rockwell" pitchFamily="18" charset="0"/>
                <a:cs typeface="Arial" charset="0"/>
              </a:defRPr>
            </a:lvl7pPr>
            <a:lvl8pPr marL="3492776" indent="-232853" eaLnBrk="0" fontAlgn="base" hangingPunct="0">
              <a:spcBef>
                <a:spcPct val="0"/>
              </a:spcBef>
              <a:spcAft>
                <a:spcPct val="0"/>
              </a:spcAft>
              <a:defRPr>
                <a:solidFill>
                  <a:schemeClr val="tx1"/>
                </a:solidFill>
                <a:latin typeface="Rockwell" pitchFamily="18" charset="0"/>
                <a:cs typeface="Arial" charset="0"/>
              </a:defRPr>
            </a:lvl8pPr>
            <a:lvl9pPr marL="3958478" indent="-232853" eaLnBrk="0" fontAlgn="base" hangingPunct="0">
              <a:spcBef>
                <a:spcPct val="0"/>
              </a:spcBef>
              <a:spcAft>
                <a:spcPct val="0"/>
              </a:spcAft>
              <a:defRPr>
                <a:solidFill>
                  <a:schemeClr val="tx1"/>
                </a:solidFill>
                <a:latin typeface="Rockwell" pitchFamily="18"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8A600D-10E7-4844-AD30-DD99883C1044}"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sp>
        <p:nvSpPr>
          <p:cNvPr id="80902"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Rockwell" pitchFamily="18" charset="0"/>
                <a:cs typeface="Arial" charset="0"/>
              </a:defRPr>
            </a:lvl1pPr>
            <a:lvl2pPr marL="756768" indent="-291064" eaLnBrk="0" hangingPunct="0">
              <a:defRPr>
                <a:solidFill>
                  <a:schemeClr val="tx1"/>
                </a:solidFill>
                <a:latin typeface="Rockwell" pitchFamily="18" charset="0"/>
                <a:cs typeface="Arial" charset="0"/>
              </a:defRPr>
            </a:lvl2pPr>
            <a:lvl3pPr marL="1164257" indent="-232853" eaLnBrk="0" hangingPunct="0">
              <a:defRPr>
                <a:solidFill>
                  <a:schemeClr val="tx1"/>
                </a:solidFill>
                <a:latin typeface="Rockwell" pitchFamily="18" charset="0"/>
                <a:cs typeface="Arial" charset="0"/>
              </a:defRPr>
            </a:lvl3pPr>
            <a:lvl4pPr marL="1629961" indent="-232853" eaLnBrk="0" hangingPunct="0">
              <a:defRPr>
                <a:solidFill>
                  <a:schemeClr val="tx1"/>
                </a:solidFill>
                <a:latin typeface="Rockwell" pitchFamily="18" charset="0"/>
                <a:cs typeface="Arial" charset="0"/>
              </a:defRPr>
            </a:lvl4pPr>
            <a:lvl5pPr marL="2095665" indent="-232853" eaLnBrk="0" hangingPunct="0">
              <a:defRPr>
                <a:solidFill>
                  <a:schemeClr val="tx1"/>
                </a:solidFill>
                <a:latin typeface="Rockwell" pitchFamily="18" charset="0"/>
                <a:cs typeface="Arial" charset="0"/>
              </a:defRPr>
            </a:lvl5pPr>
            <a:lvl6pPr marL="2561368" indent="-232853" eaLnBrk="0" fontAlgn="base" hangingPunct="0">
              <a:spcBef>
                <a:spcPct val="0"/>
              </a:spcBef>
              <a:spcAft>
                <a:spcPct val="0"/>
              </a:spcAft>
              <a:defRPr>
                <a:solidFill>
                  <a:schemeClr val="tx1"/>
                </a:solidFill>
                <a:latin typeface="Rockwell" pitchFamily="18" charset="0"/>
                <a:cs typeface="Arial" charset="0"/>
              </a:defRPr>
            </a:lvl6pPr>
            <a:lvl7pPr marL="3027071" indent="-232853" eaLnBrk="0" fontAlgn="base" hangingPunct="0">
              <a:spcBef>
                <a:spcPct val="0"/>
              </a:spcBef>
              <a:spcAft>
                <a:spcPct val="0"/>
              </a:spcAft>
              <a:defRPr>
                <a:solidFill>
                  <a:schemeClr val="tx1"/>
                </a:solidFill>
                <a:latin typeface="Rockwell" pitchFamily="18" charset="0"/>
                <a:cs typeface="Arial" charset="0"/>
              </a:defRPr>
            </a:lvl7pPr>
            <a:lvl8pPr marL="3492776" indent="-232853" eaLnBrk="0" fontAlgn="base" hangingPunct="0">
              <a:spcBef>
                <a:spcPct val="0"/>
              </a:spcBef>
              <a:spcAft>
                <a:spcPct val="0"/>
              </a:spcAft>
              <a:defRPr>
                <a:solidFill>
                  <a:schemeClr val="tx1"/>
                </a:solidFill>
                <a:latin typeface="Rockwell" pitchFamily="18" charset="0"/>
                <a:cs typeface="Arial" charset="0"/>
              </a:defRPr>
            </a:lvl8pPr>
            <a:lvl9pPr marL="3958478" indent="-232853" eaLnBrk="0" fontAlgn="base" hangingPunct="0">
              <a:spcBef>
                <a:spcPct val="0"/>
              </a:spcBef>
              <a:spcAft>
                <a:spcPct val="0"/>
              </a:spcAft>
              <a:defRPr>
                <a:solidFill>
                  <a:schemeClr val="tx1"/>
                </a:solidFill>
                <a:latin typeface="Rockwell" pitchFamily="18" charset="0"/>
                <a:cs typeface="Arial"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rPr>
              <a:t>PVAAS Statewide Team for PDE - pdepvaas@iu13.org</a:t>
            </a:r>
          </a:p>
        </p:txBody>
      </p:sp>
    </p:spTree>
    <p:extLst>
      <p:ext uri="{BB962C8B-B14F-4D97-AF65-F5344CB8AC3E}">
        <p14:creationId xmlns:p14="http://schemas.microsoft.com/office/powerpoint/2010/main" val="54813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rPr>
              <a:t>For the Observation &amp; Practice rating, the LEA should apply the same domains, weightings, and professional practice models utilized during the prior annual evaluation.</a:t>
            </a:r>
            <a:endParaRPr lang="en-US" sz="1800" dirty="0">
              <a:effectLst/>
              <a:ea typeface="Calibri" panose="020F0502020204030204" pitchFamily="34" charset="0"/>
            </a:endParaRPr>
          </a:p>
          <a:p>
            <a:pPr marL="0" marR="0">
              <a:lnSpc>
                <a:spcPct val="107000"/>
              </a:lnSpc>
              <a:spcBef>
                <a:spcPts val="0"/>
              </a:spcBef>
              <a:spcAft>
                <a:spcPts val="800"/>
              </a:spcAft>
            </a:pPr>
            <a:endParaRPr lang="en-US" sz="1800" dirty="0">
              <a:effectLst/>
              <a:ea typeface="Calibri" panose="020F0502020204030204" pitchFamily="34" charset="0"/>
            </a:endParaRPr>
          </a:p>
          <a:p>
            <a:pPr marL="0" marR="0">
              <a:lnSpc>
                <a:spcPct val="107000"/>
              </a:lnSpc>
              <a:spcBef>
                <a:spcPts val="0"/>
              </a:spcBef>
              <a:spcAft>
                <a:spcPts val="800"/>
              </a:spcAft>
            </a:pPr>
            <a:r>
              <a:rPr lang="en-US" sz="1800" dirty="0">
                <a:effectLst/>
                <a:ea typeface="Calibri" panose="020F0502020204030204" pitchFamily="34" charset="0"/>
              </a:rPr>
              <a:t>LEA Selected Measures reflective of the role and responsibility of the professional employee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24</a:t>
            </a:fld>
            <a:endParaRPr lang="en-US" dirty="0"/>
          </a:p>
        </p:txBody>
      </p:sp>
    </p:spTree>
    <p:extLst>
      <p:ext uri="{BB962C8B-B14F-4D97-AF65-F5344CB8AC3E}">
        <p14:creationId xmlns:p14="http://schemas.microsoft.com/office/powerpoint/2010/main" val="19729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obligation to rate mid-year; however, if hosen to evaluate, the 13-4 applies.</a:t>
            </a:r>
          </a:p>
          <a:p>
            <a:endParaRPr lang="en-US" dirty="0"/>
          </a:p>
          <a:p>
            <a:r>
              <a:rPr lang="en-US" dirty="0"/>
              <a:t>The employee and evaluator determine the LEA Selected Measure.  May use the SPM template or another format to meet the 30% requirement.</a:t>
            </a:r>
          </a:p>
        </p:txBody>
      </p:sp>
      <p:sp>
        <p:nvSpPr>
          <p:cNvPr id="4" name="Slide Number Placeholder 3"/>
          <p:cNvSpPr>
            <a:spLocks noGrp="1"/>
          </p:cNvSpPr>
          <p:nvPr>
            <p:ph type="sldNum" sz="quarter" idx="5"/>
          </p:nvPr>
        </p:nvSpPr>
        <p:spPr/>
        <p:txBody>
          <a:bodyPr/>
          <a:lstStyle/>
          <a:p>
            <a:fld id="{3C0DDAA2-1C43-4F84-BCB8-BB799C3B521C}" type="slidenum">
              <a:rPr lang="en-US" smtClean="0"/>
              <a:t>25</a:t>
            </a:fld>
            <a:endParaRPr lang="en-US" dirty="0"/>
          </a:p>
        </p:txBody>
      </p:sp>
    </p:spTree>
    <p:extLst>
      <p:ext uri="{BB962C8B-B14F-4D97-AF65-F5344CB8AC3E}">
        <p14:creationId xmlns:p14="http://schemas.microsoft.com/office/powerpoint/2010/main" val="57901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27</a:t>
            </a:fld>
            <a:endParaRPr lang="en-US" dirty="0"/>
          </a:p>
        </p:txBody>
      </p:sp>
    </p:spTree>
    <p:extLst>
      <p:ext uri="{BB962C8B-B14F-4D97-AF65-F5344CB8AC3E}">
        <p14:creationId xmlns:p14="http://schemas.microsoft.com/office/powerpoint/2010/main" val="2077459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Pennsylvania Department of Education has contracted with SAS</a:t>
            </a:r>
            <a:r>
              <a:rPr lang="en-US" baseline="30000" dirty="0"/>
              <a:t>®  </a:t>
            </a:r>
            <a:r>
              <a:rPr lang="en-US" baseline="0" dirty="0"/>
              <a:t>EVAAS</a:t>
            </a:r>
            <a:r>
              <a:rPr lang="en-US" baseline="30000" dirty="0"/>
              <a:t>® </a:t>
            </a:r>
            <a:r>
              <a:rPr lang="en-US" baseline="0" dirty="0"/>
              <a:t>to provide the web-based Pennsylvania Educator Effectiveness Rating System (PEERS).  Participation is free and voluntary for all LEAs!</a:t>
            </a:r>
          </a:p>
          <a:p>
            <a:endParaRPr lang="en-US" baseline="0" dirty="0"/>
          </a:p>
          <a:p>
            <a:pPr defTabSz="931774">
              <a:defRPr/>
            </a:pPr>
            <a:r>
              <a:rPr lang="en-US" dirty="0"/>
              <a:t>PEERS allows all administrators and teachers across the state to view their evaluation metrics, and to capture and store this information electronically as well as obtain a printable version (PDF). The system pre-populates Act 13 forms for educators with data from PIMS and allows evaluators to input final ratings for each evaluation component. Additionally, the forms can be designated by the LEA to individuals who are responsible for the evaluation process.</a:t>
            </a: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28</a:t>
            </a:fld>
            <a:endParaRPr lang="en-US" dirty="0"/>
          </a:p>
        </p:txBody>
      </p:sp>
    </p:spTree>
    <p:extLst>
      <p:ext uri="{BB962C8B-B14F-4D97-AF65-F5344CB8AC3E}">
        <p14:creationId xmlns:p14="http://schemas.microsoft.com/office/powerpoint/2010/main" val="3039731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PEERS can be used alone or in combination with other supervision and evaluation tools. </a:t>
            </a:r>
            <a:r>
              <a:rPr lang="en-US" baseline="0" dirty="0"/>
              <a:t>Or PEERS can be used in combination with other tools your LEA may employ to manage the </a:t>
            </a:r>
            <a:r>
              <a:rPr lang="en-US" i="1" baseline="0" dirty="0"/>
              <a:t>entire </a:t>
            </a:r>
            <a:r>
              <a:rPr lang="en-US" i="0" baseline="0" dirty="0"/>
              <a:t>supervision and evaluation process. LEAs can </a:t>
            </a:r>
            <a:r>
              <a:rPr lang="en-US" dirty="0"/>
              <a:t>use the entire system or specific components of PEERS.</a:t>
            </a:r>
          </a:p>
          <a:p>
            <a:pPr defTabSz="931774">
              <a:defRPr/>
            </a:pPr>
            <a:r>
              <a:rPr lang="en-US" dirty="0"/>
              <a:t>PEERS is now the exclusive home of the Act 13 Excel forms. The Excel forms were migrated to this platform for increased security</a:t>
            </a:r>
            <a:r>
              <a:rPr lang="en-US" baseline="0" dirty="0"/>
              <a:t>. </a:t>
            </a:r>
            <a:endParaRPr lang="en-US" dirty="0"/>
          </a:p>
          <a:p>
            <a:pPr defTabSz="931774">
              <a:defRPr/>
            </a:pPr>
            <a:r>
              <a:rPr lang="en-US" dirty="0"/>
              <a:t>PEERS is especially helpful to districts/LEAs who are currently using the Excel documents, as it provides a web-based,</a:t>
            </a:r>
            <a:r>
              <a:rPr lang="en-US" baseline="0" dirty="0"/>
              <a:t> user friendly, and free tool to complete the Act 82 evaluations.</a:t>
            </a: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29</a:t>
            </a:fld>
            <a:endParaRPr lang="en-US" dirty="0"/>
          </a:p>
        </p:txBody>
      </p:sp>
    </p:spTree>
    <p:extLst>
      <p:ext uri="{BB962C8B-B14F-4D97-AF65-F5344CB8AC3E}">
        <p14:creationId xmlns:p14="http://schemas.microsoft.com/office/powerpoint/2010/main" val="1684790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1774">
              <a:defRPr/>
            </a:pPr>
            <a:r>
              <a:rPr lang="en-US" dirty="0"/>
              <a:t>PEERS is hosted within the existing PVAAS application, which already provides district, school and teacher value-added reports as well as the verification mechanism for student-teacher linkages by teachers and principals.  Users access PEERS using the existing PVAAS account system, through accounts that currently exist for users or through new accounts that are created locally. Secure access is available to final summary rating reports (13-1 PE &amp; TPE, 13-2, 13-3 PE &amp; TPE).</a:t>
            </a:r>
          </a:p>
          <a:p>
            <a:endParaRPr lang="en-US" dirty="0"/>
          </a:p>
          <a:p>
            <a:r>
              <a:rPr lang="en-US" dirty="0"/>
              <a:t>Altogether, PEERS will include evaluation metrics for:</a:t>
            </a:r>
          </a:p>
          <a:p>
            <a:pPr marL="640594" lvl="1" indent="-174708">
              <a:buFont typeface="Arial" panose="020B0604020202020204" pitchFamily="34" charset="0"/>
              <a:buChar char="•"/>
            </a:pPr>
            <a:r>
              <a:rPr lang="en-US" dirty="0"/>
              <a:t>Observation &amp; Practice </a:t>
            </a:r>
          </a:p>
          <a:p>
            <a:pPr marL="640594" lvl="1" indent="-174708">
              <a:buFont typeface="Arial" panose="020B0604020202020204" pitchFamily="34" charset="0"/>
              <a:buChar char="•"/>
            </a:pPr>
            <a:r>
              <a:rPr lang="en-US" dirty="0"/>
              <a:t>Building-level data </a:t>
            </a:r>
          </a:p>
          <a:p>
            <a:pPr marL="640594" lvl="1" indent="-174708">
              <a:buFont typeface="Arial" panose="020B0604020202020204" pitchFamily="34" charset="0"/>
              <a:buChar char="•"/>
            </a:pPr>
            <a:r>
              <a:rPr lang="en-US" dirty="0"/>
              <a:t>Student performance measures</a:t>
            </a:r>
          </a:p>
          <a:p>
            <a:pPr marL="640594" lvl="1" indent="-174708">
              <a:buFont typeface="Arial" panose="020B0604020202020204" pitchFamily="34" charset="0"/>
              <a:buChar char="•"/>
            </a:pPr>
            <a:r>
              <a:rPr lang="en-US" dirty="0"/>
              <a:t>Teacher-specific data</a:t>
            </a:r>
          </a:p>
          <a:p>
            <a:pPr marL="640594" lvl="1" indent="-174708">
              <a:buFont typeface="Arial" panose="020B0604020202020204" pitchFamily="34" charset="0"/>
              <a:buChar char="•"/>
            </a:pPr>
            <a:r>
              <a:rPr lang="en-US" dirty="0"/>
              <a:t>% proficient/ advanced calculations</a:t>
            </a:r>
          </a:p>
          <a:p>
            <a:pPr defTabSz="931774">
              <a:defRPr/>
            </a:pPr>
            <a:r>
              <a:rPr lang="en-US" dirty="0"/>
              <a:t>PEERS is designed to manage the “back end” of the supervision and evaluation process: the final summative rating forms,</a:t>
            </a:r>
            <a:r>
              <a:rPr lang="en-US" baseline="0" dirty="0"/>
              <a:t> PDE 13-1, 13-2, 13-3.  </a:t>
            </a:r>
          </a:p>
          <a:p>
            <a:r>
              <a:rPr lang="en-US" i="1" dirty="0"/>
              <a:t>Important: You are responsible for maintaining the confidentiality of the information provided in PVAAS. User accounts are intended for one user. Each person should have his/her own PVAAS user account.</a:t>
            </a:r>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30</a:t>
            </a:fld>
            <a:endParaRPr lang="en-US" dirty="0"/>
          </a:p>
        </p:txBody>
      </p:sp>
    </p:spTree>
    <p:extLst>
      <p:ext uri="{BB962C8B-B14F-4D97-AF65-F5344CB8AC3E}">
        <p14:creationId xmlns:p14="http://schemas.microsoft.com/office/powerpoint/2010/main" val="412924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PEERS Resources</a:t>
            </a:r>
            <a:r>
              <a:rPr lang="en-US" sz="1200" kern="1200" baseline="0" dirty="0">
                <a:solidFill>
                  <a:schemeClr val="tx1"/>
                </a:solidFill>
                <a:effectLst/>
                <a:latin typeface="+mn-lt"/>
                <a:ea typeface="+mn-ea"/>
                <a:cs typeface="+mn-cs"/>
              </a:rPr>
              <a:t> can be accessed on the PVAAS website, https://pvaas.sas.com, via the online “Help” system. These resources  can also be accessed on the “PVAAS Resources” Google site, https://sites.google.com/a/iu13.org/pvaas-pl-resources/peers-resources. </a:t>
            </a:r>
          </a:p>
          <a:p>
            <a:r>
              <a:rPr lang="en-US" sz="1200" kern="1200" baseline="0" dirty="0">
                <a:solidFill>
                  <a:schemeClr val="tx1"/>
                </a:solidFill>
                <a:effectLst/>
                <a:latin typeface="+mn-lt"/>
                <a:ea typeface="+mn-ea"/>
                <a:cs typeface="+mn-cs"/>
              </a:rPr>
              <a:t>We’ll jump out to each of these websites to show you around– PVAAS and PDESAS for Act 13 resources.  We’ll start with PVAAS to see PEERS.</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31</a:t>
            </a:fld>
            <a:endParaRPr lang="en-US" dirty="0"/>
          </a:p>
        </p:txBody>
      </p:sp>
    </p:spTree>
    <p:extLst>
      <p:ext uri="{BB962C8B-B14F-4D97-AF65-F5344CB8AC3E}">
        <p14:creationId xmlns:p14="http://schemas.microsoft.com/office/powerpoint/2010/main" val="3285012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D0401-85EB-4347-AB37-A1C53F28E6EF}" type="slidenum">
              <a:rPr lang="en-US" smtClean="0"/>
              <a:t>33</a:t>
            </a:fld>
            <a:endParaRPr lang="en-US" dirty="0"/>
          </a:p>
        </p:txBody>
      </p:sp>
    </p:spTree>
    <p:extLst>
      <p:ext uri="{BB962C8B-B14F-4D97-AF65-F5344CB8AC3E}">
        <p14:creationId xmlns:p14="http://schemas.microsoft.com/office/powerpoint/2010/main" val="664755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Looking in the toolkit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Scenario 1 – Principal A is not required but may take the course.</a:t>
            </a:r>
          </a:p>
          <a:p>
            <a:pPr marL="171450" indent="-171450">
              <a:buFont typeface="Arial" panose="020B0604020202020204" pitchFamily="34" charset="0"/>
              <a:buChar char="•"/>
            </a:pPr>
            <a:r>
              <a:rPr lang="en-US" dirty="0"/>
              <a:t>Scenario 2 - Every 7 years must have a refresher</a:t>
            </a:r>
          </a:p>
          <a:p>
            <a:pPr marL="171450" indent="-171450">
              <a:buFont typeface="Arial" panose="020B0604020202020204" pitchFamily="34" charset="0"/>
              <a:buChar char="•"/>
            </a:pPr>
            <a:r>
              <a:rPr lang="en-US" dirty="0"/>
              <a:t>Scenario 3 - New special education supervisor may take the Act 13 PIL course for Act 48 hours or take the SAS 5 hour course</a:t>
            </a:r>
          </a:p>
        </p:txBody>
      </p:sp>
      <p:sp>
        <p:nvSpPr>
          <p:cNvPr id="4" name="Slide Number Placeholder 3"/>
          <p:cNvSpPr>
            <a:spLocks noGrp="1"/>
          </p:cNvSpPr>
          <p:nvPr>
            <p:ph type="sldNum" sz="quarter" idx="5"/>
          </p:nvPr>
        </p:nvSpPr>
        <p:spPr/>
        <p:txBody>
          <a:bodyPr/>
          <a:lstStyle/>
          <a:p>
            <a:fld id="{3C0DDAA2-1C43-4F84-BCB8-BB799C3B521C}" type="slidenum">
              <a:rPr lang="en-US" smtClean="0"/>
              <a:t>34</a:t>
            </a:fld>
            <a:endParaRPr lang="en-US" dirty="0"/>
          </a:p>
        </p:txBody>
      </p:sp>
    </p:spTree>
    <p:extLst>
      <p:ext uri="{BB962C8B-B14F-4D97-AF65-F5344CB8AC3E}">
        <p14:creationId xmlns:p14="http://schemas.microsoft.com/office/powerpoint/2010/main" val="200530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February 28, 2023 in the FRCPP</a:t>
            </a:r>
          </a:p>
        </p:txBody>
      </p:sp>
      <p:sp>
        <p:nvSpPr>
          <p:cNvPr id="4" name="Slide Number Placeholder 3"/>
          <p:cNvSpPr>
            <a:spLocks noGrp="1"/>
          </p:cNvSpPr>
          <p:nvPr>
            <p:ph type="sldNum" sz="quarter" idx="5"/>
          </p:nvPr>
        </p:nvSpPr>
        <p:spPr/>
        <p:txBody>
          <a:bodyPr/>
          <a:lstStyle/>
          <a:p>
            <a:fld id="{3C0DDAA2-1C43-4F84-BCB8-BB799C3B521C}" type="slidenum">
              <a:rPr lang="en-US" smtClean="0"/>
              <a:t>35</a:t>
            </a:fld>
            <a:endParaRPr lang="en-US" dirty="0"/>
          </a:p>
        </p:txBody>
      </p:sp>
    </p:spTree>
    <p:extLst>
      <p:ext uri="{BB962C8B-B14F-4D97-AF65-F5344CB8AC3E}">
        <p14:creationId xmlns:p14="http://schemas.microsoft.com/office/powerpoint/2010/main" val="211960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D0401-85EB-4347-AB37-A1C53F28E6EF}" type="slidenum">
              <a:rPr lang="en-US" smtClean="0"/>
              <a:t>3</a:t>
            </a:fld>
            <a:endParaRPr lang="en-US" dirty="0"/>
          </a:p>
        </p:txBody>
      </p:sp>
    </p:spTree>
    <p:extLst>
      <p:ext uri="{BB962C8B-B14F-4D97-AF65-F5344CB8AC3E}">
        <p14:creationId xmlns:p14="http://schemas.microsoft.com/office/powerpoint/2010/main" val="1553000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have questions or need support you have the options of contacting your local IU Point of Contact, or clicking the “Contact Us” tab which will lead you to the SAS EVAAS Support team, or the PVAAS Statewide team for PDE.</a:t>
            </a:r>
            <a:endParaRPr lang="en-US" dirty="0"/>
          </a:p>
        </p:txBody>
      </p:sp>
    </p:spTree>
    <p:extLst>
      <p:ext uri="{BB962C8B-B14F-4D97-AF65-F5344CB8AC3E}">
        <p14:creationId xmlns:p14="http://schemas.microsoft.com/office/powerpoint/2010/main" val="551912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3:notes"/>
          <p:cNvSpPr>
            <a:spLocks noGrp="1" noRot="1" noChangeAspect="1"/>
          </p:cNvSpPr>
          <p:nvPr>
            <p:ph type="sldImg" idx="2"/>
          </p:nvPr>
        </p:nvSpPr>
        <p:spPr>
          <a:xfrm>
            <a:off x="1019175" y="1385888"/>
            <a:ext cx="4852988" cy="2730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5" name="Google Shape;835;p53:notes"/>
          <p:cNvSpPr txBox="1">
            <a:spLocks noGrp="1"/>
          </p:cNvSpPr>
          <p:nvPr>
            <p:ph type="body" idx="1"/>
          </p:nvPr>
        </p:nvSpPr>
        <p:spPr>
          <a:xfrm>
            <a:off x="1019537" y="4437763"/>
            <a:ext cx="4852988" cy="2900586"/>
          </a:xfrm>
          <a:prstGeom prst="rect">
            <a:avLst/>
          </a:prstGeom>
          <a:noFill/>
          <a:ln>
            <a:noFill/>
          </a:ln>
        </p:spPr>
        <p:txBody>
          <a:bodyPr spcFirstLastPara="1" wrap="square" lIns="91375" tIns="45675" rIns="91375" bIns="45675" anchor="t" anchorCtr="0">
            <a:noAutofit/>
          </a:bodyPr>
          <a:lstStyle/>
          <a:p>
            <a:pPr marL="0" lvl="0" indent="0" algn="l" rtl="0">
              <a:spcBef>
                <a:spcPts val="0"/>
              </a:spcBef>
              <a:spcAft>
                <a:spcPts val="0"/>
              </a:spcAft>
              <a:buNone/>
            </a:pPr>
            <a:endParaRPr sz="1100" dirty="0"/>
          </a:p>
        </p:txBody>
      </p:sp>
    </p:spTree>
    <p:extLst>
      <p:ext uri="{BB962C8B-B14F-4D97-AF65-F5344CB8AC3E}">
        <p14:creationId xmlns:p14="http://schemas.microsoft.com/office/powerpoint/2010/main" val="195025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Emergency Certificate</a:t>
            </a:r>
          </a:p>
          <a:p>
            <a:pPr marL="0" marR="0">
              <a:spcBef>
                <a:spcPts val="0"/>
              </a:spcBef>
              <a:spcAft>
                <a:spcPts val="0"/>
              </a:spcAft>
            </a:pPr>
            <a:r>
              <a:rPr lang="en-US" sz="1800" dirty="0">
                <a:effectLst/>
                <a:latin typeface="Tahoma" panose="020B0604030504040204" pitchFamily="34" charset="0"/>
                <a:ea typeface="Calibri" panose="020F0502020204030204" pitchFamily="34" charset="0"/>
              </a:rPr>
              <a:t>An LEA may use a current Professional Employee (PE) staff person outside of their existing cert area to cover a position or class on an emergency permit when the LEA cannot find a certified person. In that instance, the educator would be evaluated because of their PE status.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rPr>
              <a:t>Sometimes emergency permit holders are day-to-day substitutes used through a substitute service or clearly hired as substitute and not a TPE or PE, and they would not be evaluated.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ahoma" panose="020B060403050404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a:p>
            <a:r>
              <a:rPr lang="en-US" b="1" dirty="0"/>
              <a:t>Social Worker</a:t>
            </a:r>
          </a:p>
          <a:p>
            <a:r>
              <a:rPr lang="en-US" dirty="0"/>
              <a:t>NTP 13-3 or 13-3 TPE</a:t>
            </a:r>
          </a:p>
          <a:p>
            <a:endParaRPr lang="en-US" dirty="0"/>
          </a:p>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4</a:t>
            </a:fld>
            <a:endParaRPr lang="en-US" dirty="0"/>
          </a:p>
        </p:txBody>
      </p:sp>
    </p:spTree>
    <p:extLst>
      <p:ext uri="{BB962C8B-B14F-4D97-AF65-F5344CB8AC3E}">
        <p14:creationId xmlns:p14="http://schemas.microsoft.com/office/powerpoint/2010/main" val="283026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mn-lt"/>
                <a:ea typeface="+mn-ea"/>
                <a:cs typeface="+mn-cs"/>
              </a:rPr>
              <a:t>Article XI defines the term to mean any individual who has been employed to perform, for a limited time, the duties of a newly created position or of a regular professional employee whose services have been terminated by death, resignation, suspension, or removal.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mn-lt"/>
                <a:ea typeface="+mn-ea"/>
                <a:cs typeface="+mn-cs"/>
              </a:rPr>
              <a:t>While the definition does not address </a:t>
            </a:r>
            <a:r>
              <a:rPr lang="en-US" sz="1200" i="1" kern="1200" dirty="0">
                <a:solidFill>
                  <a:schemeClr val="tx1"/>
                </a:solidFill>
                <a:effectLst/>
                <a:latin typeface="+mn-lt"/>
                <a:ea typeface="+mn-ea"/>
                <a:cs typeface="+mn-cs"/>
              </a:rPr>
              <a:t>tenure </a:t>
            </a:r>
            <a:r>
              <a:rPr lang="en-US" sz="1200" kern="1200" dirty="0">
                <a:solidFill>
                  <a:schemeClr val="tx1"/>
                </a:solidFill>
                <a:effectLst/>
                <a:latin typeface="+mn-lt"/>
                <a:ea typeface="+mn-ea"/>
                <a:cs typeface="+mn-cs"/>
              </a:rPr>
              <a:t>explicitly, commonwealth case law has held that the distinction between a professional employee and a temporary professional employee is that the former has secured tenure.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dirty="0"/>
          </a:p>
        </p:txBody>
      </p:sp>
    </p:spTree>
    <p:extLst>
      <p:ext uri="{BB962C8B-B14F-4D97-AF65-F5344CB8AC3E}">
        <p14:creationId xmlns:p14="http://schemas.microsoft.com/office/powerpoint/2010/main" val="301982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dirty="0"/>
          </a:p>
        </p:txBody>
      </p:sp>
    </p:spTree>
    <p:extLst>
      <p:ext uri="{BB962C8B-B14F-4D97-AF65-F5344CB8AC3E}">
        <p14:creationId xmlns:p14="http://schemas.microsoft.com/office/powerpoint/2010/main" val="91443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A is neither since substitutes do not fall under Act 13.</a:t>
            </a:r>
          </a:p>
          <a:p>
            <a:r>
              <a:rPr lang="en-US" dirty="0"/>
              <a:t>Teacher B is a TPE.</a:t>
            </a:r>
          </a:p>
        </p:txBody>
      </p:sp>
      <p:sp>
        <p:nvSpPr>
          <p:cNvPr id="4" name="Slide Number Placeholder 3"/>
          <p:cNvSpPr>
            <a:spLocks noGrp="1"/>
          </p:cNvSpPr>
          <p:nvPr>
            <p:ph type="sldNum" sz="quarter" idx="5"/>
          </p:nvPr>
        </p:nvSpPr>
        <p:spPr/>
        <p:txBody>
          <a:bodyPr/>
          <a:lstStyle/>
          <a:p>
            <a:fld id="{3C0DDAA2-1C43-4F84-BCB8-BB799C3B521C}" type="slidenum">
              <a:rPr lang="en-US" smtClean="0"/>
              <a:t>7</a:t>
            </a:fld>
            <a:endParaRPr lang="en-US" dirty="0"/>
          </a:p>
        </p:txBody>
      </p:sp>
    </p:spTree>
    <p:extLst>
      <p:ext uri="{BB962C8B-B14F-4D97-AF65-F5344CB8AC3E}">
        <p14:creationId xmlns:p14="http://schemas.microsoft.com/office/powerpoint/2010/main" val="304941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NOCTI is not currently part of the BLS.</a:t>
            </a:r>
          </a:p>
        </p:txBody>
      </p:sp>
      <p:sp>
        <p:nvSpPr>
          <p:cNvPr id="4" name="Slide Number Placeholder 3"/>
          <p:cNvSpPr>
            <a:spLocks noGrp="1"/>
          </p:cNvSpPr>
          <p:nvPr>
            <p:ph type="sldNum" sz="quarter" idx="5"/>
          </p:nvPr>
        </p:nvSpPr>
        <p:spPr/>
        <p:txBody>
          <a:bodyPr/>
          <a:lstStyle/>
          <a:p>
            <a:fld id="{CF4D0401-85EB-4347-AB37-A1C53F28E6EF}" type="slidenum">
              <a:rPr lang="en-US" smtClean="0"/>
              <a:t>8</a:t>
            </a:fld>
            <a:endParaRPr lang="en-US" dirty="0"/>
          </a:p>
        </p:txBody>
      </p:sp>
    </p:spTree>
    <p:extLst>
      <p:ext uri="{BB962C8B-B14F-4D97-AF65-F5344CB8AC3E}">
        <p14:creationId xmlns:p14="http://schemas.microsoft.com/office/powerpoint/2010/main" val="29619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In fall 2022, the Department made available </a:t>
            </a:r>
            <a:r>
              <a:rPr lang="en-US" sz="1800" b="1" dirty="0">
                <a:effectLst/>
                <a:latin typeface="Calibri" panose="020F0502020204030204" pitchFamily="34" charset="0"/>
                <a:ea typeface="Calibri" panose="020F0502020204030204" pitchFamily="34" charset="0"/>
                <a:cs typeface="Calibri" panose="020F0502020204030204" pitchFamily="34" charset="0"/>
              </a:rPr>
              <a:t>Building Level Scores</a:t>
            </a:r>
            <a:r>
              <a:rPr lang="en-US" sz="1800" dirty="0">
                <a:effectLst/>
                <a:latin typeface="Calibri" panose="020F0502020204030204" pitchFamily="34" charset="0"/>
                <a:ea typeface="Calibri" panose="020F0502020204030204" pitchFamily="34" charset="0"/>
                <a:cs typeface="Calibri" panose="020F0502020204030204" pitchFamily="34" charset="0"/>
              </a:rPr>
              <a:t> comprised of Assessment, Growth, Attendance Rate, and Graduation Rate for the </a:t>
            </a:r>
            <a:r>
              <a:rPr lang="en-US" sz="1800" b="1" dirty="0">
                <a:effectLst/>
                <a:latin typeface="Calibri" panose="020F0502020204030204" pitchFamily="34" charset="0"/>
                <a:ea typeface="Calibri" panose="020F0502020204030204" pitchFamily="34" charset="0"/>
                <a:cs typeface="Calibri" panose="020F0502020204030204" pitchFamily="34" charset="0"/>
              </a:rPr>
              <a:t>21/22 SY</a:t>
            </a:r>
            <a:r>
              <a:rPr lang="en-US" sz="1800" dirty="0">
                <a:effectLst/>
                <a:latin typeface="Calibri" panose="020F0502020204030204" pitchFamily="34" charset="0"/>
                <a:ea typeface="Calibri" panose="020F0502020204030204" pitchFamily="34" charset="0"/>
                <a:cs typeface="Calibri" panose="020F0502020204030204" pitchFamily="34" charset="0"/>
              </a:rPr>
              <a:t>, where the measures are applicable to the building.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lgn="l">
              <a:buFont typeface="Wingdings" pitchFamily="2" charset="2"/>
              <a:buNone/>
            </a:pPr>
            <a:endParaRPr lang="en-US" dirty="0"/>
          </a:p>
          <a:p>
            <a:pPr lvl="0" algn="l">
              <a:buFont typeface="Wingdings" pitchFamily="2" charset="2"/>
              <a:buNone/>
            </a:pPr>
            <a:r>
              <a:rPr lang="en-US" dirty="0"/>
              <a:t>Note: If Part-time CTCs tested students from sending districts, they received a BLS. A BLS is assigned if there are at least 2 measures. Growth and attendance were attributed to their building. </a:t>
            </a:r>
          </a:p>
        </p:txBody>
      </p:sp>
      <p:sp>
        <p:nvSpPr>
          <p:cNvPr id="4" name="Slide Number Placeholder 3"/>
          <p:cNvSpPr>
            <a:spLocks noGrp="1"/>
          </p:cNvSpPr>
          <p:nvPr>
            <p:ph type="sldNum" sz="quarter" idx="5"/>
          </p:nvPr>
        </p:nvSpPr>
        <p:spPr/>
        <p:txBody>
          <a:bodyPr/>
          <a:lstStyle/>
          <a:p>
            <a:fld id="{CF4D0401-85EB-4347-AB37-A1C53F28E6EF}" type="slidenum">
              <a:rPr lang="en-US" smtClean="0"/>
              <a:t>9</a:t>
            </a:fld>
            <a:endParaRPr lang="en-US" dirty="0"/>
          </a:p>
        </p:txBody>
      </p:sp>
    </p:spTree>
    <p:extLst>
      <p:ext uri="{BB962C8B-B14F-4D97-AF65-F5344CB8AC3E}">
        <p14:creationId xmlns:p14="http://schemas.microsoft.com/office/powerpoint/2010/main" val="158789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7/31/2023</a:t>
            </a:fld>
            <a:endParaRPr lang="en-US" dirty="0"/>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7/31/2023</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7/31/2023</a:t>
            </a:fld>
            <a:endParaRPr lang="en-US" dirty="0"/>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7/31/2023</a:t>
            </a:fld>
            <a:endParaRPr lang="en-US" dirty="0"/>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7/31/2023</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7/31/2023</a:t>
            </a:fld>
            <a:endParaRPr lang="en-US" dirty="0"/>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7/31/2023</a:t>
            </a:fld>
            <a:endParaRPr lang="en-US" dirty="0"/>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7/31/2023</a:t>
            </a:fld>
            <a:endParaRPr lang="en-US" dirty="0"/>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7/31/2023</a:t>
            </a:fld>
            <a:endParaRPr lang="en-US" dirty="0"/>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7/31/2023</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7/31/2023</a:t>
            </a:fld>
            <a:endParaRPr lang="en-US" dirty="0"/>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7/31/2023</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7/31/2023</a:t>
            </a:fld>
            <a:endParaRPr lang="en-US" dirty="0"/>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7/31/2023</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04.safelinks.protection.outlook.com/?url=https%3A%2F%2Fwww.education.pa.gov%2FTeachers%2520-%2520Administrators%2FEducator%2520Effectiveness%2FPages%2F202122Act13BuildingLevelScore.aspx&amp;data=05%7C01%7CLaurie_Kolka%40iu13.org%7C8c9bcb45fbd648974fb708dabb790c3d%7Cee520851ca57409a9002ee3f8df1a639%7C0%7C1%7C638028425838654580%7CUnknown%7CTWFpbGZsb3d8eyJWIjoiMC4wLjAwMDAiLCJQIjoiV2luMzIiLCJBTiI6Ik1haWwiLCJXVCI6Mn0%3D%7C3000%7C%7C%7C&amp;sdata=J0TCotPOfKzytOk92CMXQ5p9qr4vTjzlA3sjR2Jlha0%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rive.google.com/file/d/1bFEkGiK_bikwnKE7KMHv-tEYFFdCgEQR/view?usp=share_link"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pdesas.org/Frameworks/TeacherFrameworks/TeacherEffectiveness/?SectionPageItemId=12339"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education.pa.gov/Documents/K-12/Assessment%20and%20Accountability/PVAAS/UsingPVAAS/SelfReflectionGuideForPVAASTeacherReporting-NonDataAvailable.pdf" TargetMode="External"/><Relationship Id="rId5" Type="http://schemas.openxmlformats.org/officeDocument/2006/relationships/hyperlink" Target="https://www.education.pa.gov/Documents/K-12/Assessment%20and%20Accountability/PVAAS/UsingPVAAS/SelfReflectionGuideForPVAASTeacherReporting.pdf"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depvaas@iu13.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vaas.sa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pdepvaas@iu13.org" TargetMode="External"/><Relationship Id="rId4" Type="http://schemas.openxmlformats.org/officeDocument/2006/relationships/hyperlink" Target="https://www.pdesas.org/Frameworks/TeacherFrameworks/TeacherEffectivenes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mailto:RA-PDE-Evaluation@p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pdepvaas@iu13.org" TargetMode="External"/><Relationship Id="rId4" Type="http://schemas.openxmlformats.org/officeDocument/2006/relationships/hyperlink" Target="https://pvaas.sa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0B1C-B62B-44A9-B504-9599817B29DE}"/>
              </a:ext>
            </a:extLst>
          </p:cNvPr>
          <p:cNvSpPr>
            <a:spLocks noGrp="1"/>
          </p:cNvSpPr>
          <p:nvPr>
            <p:ph type="ctrTitle"/>
          </p:nvPr>
        </p:nvSpPr>
        <p:spPr>
          <a:xfrm>
            <a:off x="542487" y="2351315"/>
            <a:ext cx="10757483" cy="3312900"/>
          </a:xfrm>
        </p:spPr>
        <p:txBody>
          <a:bodyPr>
            <a:noAutofit/>
          </a:bodyPr>
          <a:lstStyle/>
          <a:p>
            <a:r>
              <a:rPr lang="en-US" sz="4800" dirty="0"/>
              <a:t>Act 13 and Educator Effectiveness: </a:t>
            </a:r>
            <a:br>
              <a:rPr lang="en-US" sz="4800" dirty="0"/>
            </a:br>
            <a:r>
              <a:rPr lang="en-US" sz="4800" dirty="0"/>
              <a:t>Beginning to End</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BE92B825-656A-2824-7431-8850EEFE7A6D}"/>
              </a:ext>
            </a:extLst>
          </p:cNvPr>
          <p:cNvSpPr>
            <a:spLocks noGrp="1"/>
          </p:cNvSpPr>
          <p:nvPr>
            <p:ph type="subTitle" idx="1"/>
          </p:nvPr>
        </p:nvSpPr>
        <p:spPr>
          <a:xfrm>
            <a:off x="1135472" y="4525344"/>
            <a:ext cx="9144000" cy="1655762"/>
          </a:xfrm>
        </p:spPr>
        <p:txBody>
          <a:bodyPr/>
          <a:lstStyle/>
          <a:p>
            <a:r>
              <a:rPr lang="en-US" dirty="0"/>
              <a:t>Introductory Webinar</a:t>
            </a:r>
          </a:p>
          <a:p>
            <a:r>
              <a:rPr lang="en-US" dirty="0"/>
              <a:t>July 19, 2023</a:t>
            </a:r>
          </a:p>
        </p:txBody>
      </p:sp>
    </p:spTree>
    <p:extLst>
      <p:ext uri="{BB962C8B-B14F-4D97-AF65-F5344CB8AC3E}">
        <p14:creationId xmlns:p14="http://schemas.microsoft.com/office/powerpoint/2010/main" val="42248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2908-2E33-A644-A6D8-FC1B45AF569B}"/>
              </a:ext>
            </a:extLst>
          </p:cNvPr>
          <p:cNvSpPr>
            <a:spLocks noGrp="1"/>
          </p:cNvSpPr>
          <p:nvPr>
            <p:ph type="title"/>
          </p:nvPr>
        </p:nvSpPr>
        <p:spPr>
          <a:xfrm>
            <a:off x="720754" y="230901"/>
            <a:ext cx="6401499" cy="1325563"/>
          </a:xfrm>
        </p:spPr>
        <p:txBody>
          <a:bodyPr>
            <a:normAutofit/>
          </a:bodyPr>
          <a:lstStyle/>
          <a:p>
            <a:r>
              <a:rPr lang="en-US" sz="3600" dirty="0"/>
              <a:t>Challenge Multiplier</a:t>
            </a:r>
          </a:p>
        </p:txBody>
      </p:sp>
      <p:graphicFrame>
        <p:nvGraphicFramePr>
          <p:cNvPr id="10" name="Content Placeholder 9">
            <a:extLst>
              <a:ext uri="{FF2B5EF4-FFF2-40B4-BE49-F238E27FC236}">
                <a16:creationId xmlns:a16="http://schemas.microsoft.com/office/drawing/2014/main" id="{46F7C578-6452-CE40-B12D-104225298711}"/>
              </a:ext>
            </a:extLst>
          </p:cNvPr>
          <p:cNvGraphicFramePr>
            <a:graphicFrameLocks noGrp="1"/>
          </p:cNvGraphicFramePr>
          <p:nvPr>
            <p:ph idx="1"/>
            <p:extLst>
              <p:ext uri="{D42A27DB-BD31-4B8C-83A1-F6EECF244321}">
                <p14:modId xmlns:p14="http://schemas.microsoft.com/office/powerpoint/2010/main" val="3323484407"/>
              </p:ext>
            </p:extLst>
          </p:nvPr>
        </p:nvGraphicFramePr>
        <p:xfrm>
          <a:off x="1752600" y="2030000"/>
          <a:ext cx="8229600" cy="2994597"/>
        </p:xfrm>
        <a:graphic>
          <a:graphicData uri="http://schemas.openxmlformats.org/drawingml/2006/table">
            <a:tbl>
              <a:tblPr firstRow="1" firstCol="1" bandRow="1">
                <a:tableStyleId>{6E25E649-3F16-4E02-A733-19D2CDBF48F0}</a:tableStyleId>
              </a:tblPr>
              <a:tblGrid>
                <a:gridCol w="3889658">
                  <a:extLst>
                    <a:ext uri="{9D8B030D-6E8A-4147-A177-3AD203B41FA5}">
                      <a16:colId xmlns:a16="http://schemas.microsoft.com/office/drawing/2014/main" val="1385239131"/>
                    </a:ext>
                  </a:extLst>
                </a:gridCol>
                <a:gridCol w="2169971">
                  <a:extLst>
                    <a:ext uri="{9D8B030D-6E8A-4147-A177-3AD203B41FA5}">
                      <a16:colId xmlns:a16="http://schemas.microsoft.com/office/drawing/2014/main" val="3683105990"/>
                    </a:ext>
                  </a:extLst>
                </a:gridCol>
                <a:gridCol w="2169971">
                  <a:extLst>
                    <a:ext uri="{9D8B030D-6E8A-4147-A177-3AD203B41FA5}">
                      <a16:colId xmlns:a16="http://schemas.microsoft.com/office/drawing/2014/main" val="207168916"/>
                    </a:ext>
                  </a:extLst>
                </a:gridCol>
              </a:tblGrid>
              <a:tr h="755752">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Unadjusted Building Score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Adjusted Building Score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154816092"/>
                  </a:ext>
                </a:extLst>
              </a:tr>
              <a:tr h="972883">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School A</a:t>
                      </a:r>
                    </a:p>
                    <a:p>
                      <a:pPr marL="0" marR="0">
                        <a:lnSpc>
                          <a:spcPct val="107000"/>
                        </a:lnSpc>
                        <a:spcBef>
                          <a:spcPts val="0"/>
                        </a:spcBef>
                        <a:spcAft>
                          <a:spcPts val="0"/>
                        </a:spcAft>
                      </a:pPr>
                      <a:r>
                        <a:rPr lang="en-US" sz="2000" b="0" i="1" dirty="0">
                          <a:effectLst/>
                          <a:latin typeface="Arial" panose="020B0604020202020204" pitchFamily="34" charset="0"/>
                          <a:cs typeface="Arial" panose="020B0604020202020204" pitchFamily="34" charset="0"/>
                        </a:rPr>
                        <a:t>92% Economically Disadvantaged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61.0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65.1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512097"/>
                  </a:ext>
                </a:extLst>
              </a:tr>
              <a:tr h="1014325">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School B</a:t>
                      </a:r>
                    </a:p>
                    <a:p>
                      <a:pPr marL="0" marR="0">
                        <a:lnSpc>
                          <a:spcPct val="107000"/>
                        </a:lnSpc>
                        <a:spcBef>
                          <a:spcPts val="0"/>
                        </a:spcBef>
                        <a:spcAft>
                          <a:spcPts val="0"/>
                        </a:spcAft>
                      </a:pPr>
                      <a:r>
                        <a:rPr lang="en-US" sz="2000" b="0" i="1" dirty="0">
                          <a:effectLst/>
                          <a:latin typeface="Arial" panose="020B0604020202020204" pitchFamily="34" charset="0"/>
                          <a:cs typeface="Arial" panose="020B0604020202020204" pitchFamily="34" charset="0"/>
                        </a:rPr>
                        <a:t>38.5% Economically Disadvantaged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61.0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62.7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959270"/>
                  </a:ext>
                </a:extLst>
              </a:tr>
            </a:tbl>
          </a:graphicData>
        </a:graphic>
      </p:graphicFrame>
      <p:sp>
        <p:nvSpPr>
          <p:cNvPr id="3" name="TextBox 2">
            <a:extLst>
              <a:ext uri="{FF2B5EF4-FFF2-40B4-BE49-F238E27FC236}">
                <a16:creationId xmlns:a16="http://schemas.microsoft.com/office/drawing/2014/main" id="{9DDD237D-B1F3-C02F-8788-3467DBAEE34E}"/>
              </a:ext>
            </a:extLst>
          </p:cNvPr>
          <p:cNvSpPr txBox="1"/>
          <p:nvPr/>
        </p:nvSpPr>
        <p:spPr>
          <a:xfrm>
            <a:off x="1583076" y="5348313"/>
            <a:ext cx="8599470" cy="800219"/>
          </a:xfrm>
          <a:prstGeom prst="rect">
            <a:avLst/>
          </a:prstGeom>
          <a:noFill/>
        </p:spPr>
        <p:txBody>
          <a:bodyPr wrap="square" rtlCol="0">
            <a:spAutoFit/>
          </a:bodyPr>
          <a:lstStyle/>
          <a:p>
            <a:pPr algn="ctr"/>
            <a:r>
              <a:rPr lang="en-US" sz="28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2021-22 Act 13 Building Level Score (pa.gov)</a:t>
            </a:r>
            <a:endParaRPr lang="en-US" sz="2800" dirty="0">
              <a:latin typeface="Arial" panose="020B0604020202020204" pitchFamily="34" charset="0"/>
              <a:ea typeface="Calibri" panose="020F0502020204030204" pitchFamily="34" charset="0"/>
              <a:cs typeface="Arial" panose="020B0604020202020204" pitchFamily="34" charset="0"/>
            </a:endParaRPr>
          </a:p>
          <a:p>
            <a:pPr algn="ctr"/>
            <a:endParaRPr lang="en-US" dirty="0"/>
          </a:p>
        </p:txBody>
      </p:sp>
      <p:sp>
        <p:nvSpPr>
          <p:cNvPr id="7" name="Date Placeholder 6">
            <a:extLst>
              <a:ext uri="{FF2B5EF4-FFF2-40B4-BE49-F238E27FC236}">
                <a16:creationId xmlns:a16="http://schemas.microsoft.com/office/drawing/2014/main" id="{E86F4F70-91C6-7744-B227-6A32057C4968}"/>
              </a:ext>
            </a:extLst>
          </p:cNvPr>
          <p:cNvSpPr>
            <a:spLocks noGrp="1"/>
          </p:cNvSpPr>
          <p:nvPr>
            <p:ph type="dt" sz="half" idx="10"/>
          </p:nvPr>
        </p:nvSpPr>
        <p:spPr/>
        <p:txBody>
          <a:bodyPr/>
          <a:lstStyle/>
          <a:p>
            <a:fld id="{0960D5E9-816A-404D-95C5-1BCCD4E30359}" type="datetime1">
              <a:rPr lang="en-US" smtClean="0"/>
              <a:t>7/31/2023</a:t>
            </a:fld>
            <a:endParaRPr lang="en-US" dirty="0"/>
          </a:p>
        </p:txBody>
      </p:sp>
      <p:sp>
        <p:nvSpPr>
          <p:cNvPr id="8" name="Slide Number Placeholder 7">
            <a:extLst>
              <a:ext uri="{FF2B5EF4-FFF2-40B4-BE49-F238E27FC236}">
                <a16:creationId xmlns:a16="http://schemas.microsoft.com/office/drawing/2014/main" id="{68A8AEC3-54B1-7B40-97A8-885B0D24D749}"/>
              </a:ext>
            </a:extLst>
          </p:cNvPr>
          <p:cNvSpPr>
            <a:spLocks noGrp="1"/>
          </p:cNvSpPr>
          <p:nvPr>
            <p:ph type="sldNum" sz="quarter" idx="12"/>
          </p:nvPr>
        </p:nvSpPr>
        <p:spPr/>
        <p:txBody>
          <a:bodyPr/>
          <a:lstStyle/>
          <a:p>
            <a:fld id="{680C5762-CF65-4775-9966-A58D40CC61B9}" type="slidenum">
              <a:rPr lang="en-US" smtClean="0"/>
              <a:t>10</a:t>
            </a:fld>
            <a:endParaRPr lang="en-US" dirty="0"/>
          </a:p>
        </p:txBody>
      </p:sp>
    </p:spTree>
    <p:extLst>
      <p:ext uri="{BB962C8B-B14F-4D97-AF65-F5344CB8AC3E}">
        <p14:creationId xmlns:p14="http://schemas.microsoft.com/office/powerpoint/2010/main" val="28045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527807" y="274638"/>
            <a:ext cx="10515600" cy="1325563"/>
          </a:xfrm>
        </p:spPr>
        <p:txBody>
          <a:bodyPr>
            <a:normAutofit/>
          </a:bodyPr>
          <a:lstStyle/>
          <a:p>
            <a:r>
              <a:rPr lang="en-US" sz="3600" dirty="0"/>
              <a:t>Building Level Data Scenarios</a:t>
            </a:r>
          </a:p>
        </p:txBody>
      </p:sp>
      <p:sp>
        <p:nvSpPr>
          <p:cNvPr id="9" name="Content Placeholder 8">
            <a:extLst>
              <a:ext uri="{FF2B5EF4-FFF2-40B4-BE49-F238E27FC236}">
                <a16:creationId xmlns:a16="http://schemas.microsoft.com/office/drawing/2014/main" id="{CD960D98-1475-4997-88A5-6AB74372936E}"/>
              </a:ext>
            </a:extLst>
          </p:cNvPr>
          <p:cNvSpPr>
            <a:spLocks noGrp="1"/>
          </p:cNvSpPr>
          <p:nvPr>
            <p:ph idx="1"/>
          </p:nvPr>
        </p:nvSpPr>
        <p:spPr>
          <a:xfrm>
            <a:off x="1846058" y="2423909"/>
            <a:ext cx="8229600" cy="3028935"/>
          </a:xfrm>
        </p:spPr>
        <p:txBody>
          <a:bodyPr>
            <a:normAutofit/>
          </a:bodyPr>
          <a:lstStyle/>
          <a:p>
            <a:pPr marL="514350" indent="-514350">
              <a:spcBef>
                <a:spcPts val="0"/>
              </a:spcBef>
              <a:spcAft>
                <a:spcPts val="3000"/>
              </a:spcAft>
              <a:buFont typeface="+mj-lt"/>
              <a:buAutoNum type="arabicPeriod"/>
            </a:pPr>
            <a:r>
              <a:rPr lang="en-US" dirty="0">
                <a:solidFill>
                  <a:srgbClr val="082A3D"/>
                </a:solidFill>
              </a:rPr>
              <a:t>Which employees do not receive a building level score as part of their evaluation?</a:t>
            </a:r>
          </a:p>
          <a:p>
            <a:pPr marL="514350" indent="-514350">
              <a:spcBef>
                <a:spcPts val="0"/>
              </a:spcBef>
              <a:spcAft>
                <a:spcPts val="3000"/>
              </a:spcAft>
              <a:buFont typeface="+mj-lt"/>
              <a:buAutoNum type="arabicPeriod"/>
            </a:pPr>
            <a:r>
              <a:rPr lang="en-US" b="0" i="0" dirty="0">
                <a:solidFill>
                  <a:srgbClr val="082A3D"/>
                </a:solidFill>
                <a:effectLst/>
              </a:rPr>
              <a:t>What </a:t>
            </a:r>
            <a:r>
              <a:rPr lang="en-US" dirty="0">
                <a:solidFill>
                  <a:srgbClr val="082A3D"/>
                </a:solidFill>
              </a:rPr>
              <a:t>measures may be substituted in the case of a professional transferred from one building to another?</a:t>
            </a:r>
            <a:endParaRPr lang="en-US" b="0" i="0" dirty="0">
              <a:solidFill>
                <a:srgbClr val="082A3D"/>
              </a:solidFill>
              <a:effectLst/>
            </a:endParaRPr>
          </a:p>
        </p:txBody>
      </p:sp>
      <p:sp>
        <p:nvSpPr>
          <p:cNvPr id="13" name="Oval 12">
            <a:extLst>
              <a:ext uri="{FF2B5EF4-FFF2-40B4-BE49-F238E27FC236}">
                <a16:creationId xmlns:a16="http://schemas.microsoft.com/office/drawing/2014/main" id="{465F402D-6449-44B2-89E3-593C3CE0347C}"/>
              </a:ext>
              <a:ext uri="{C183D7F6-B498-43B3-948B-1728B52AA6E4}">
                <adec:decorative xmlns:adec="http://schemas.microsoft.com/office/drawing/2017/decorative" val="1"/>
              </a:ext>
            </a:extLst>
          </p:cNvPr>
          <p:cNvSpPr/>
          <p:nvPr/>
        </p:nvSpPr>
        <p:spPr>
          <a:xfrm>
            <a:off x="1713232" y="2447447"/>
            <a:ext cx="576961" cy="53758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1</a:t>
            </a:r>
          </a:p>
        </p:txBody>
      </p:sp>
      <p:sp>
        <p:nvSpPr>
          <p:cNvPr id="14" name="Oval 13">
            <a:extLst>
              <a:ext uri="{FF2B5EF4-FFF2-40B4-BE49-F238E27FC236}">
                <a16:creationId xmlns:a16="http://schemas.microsoft.com/office/drawing/2014/main" id="{FF656E03-7D5F-4EAC-A0D3-F40E5152DC9E}"/>
              </a:ext>
              <a:ext uri="{C183D7F6-B498-43B3-948B-1728B52AA6E4}">
                <adec:decorative xmlns:adec="http://schemas.microsoft.com/office/drawing/2017/decorative" val="1"/>
              </a:ext>
            </a:extLst>
          </p:cNvPr>
          <p:cNvSpPr/>
          <p:nvPr/>
        </p:nvSpPr>
        <p:spPr>
          <a:xfrm>
            <a:off x="1713233" y="3582020"/>
            <a:ext cx="576961" cy="53758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2</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7/31/2023</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11</a:t>
            </a:fld>
            <a:endParaRPr lang="en-US" dirty="0"/>
          </a:p>
        </p:txBody>
      </p:sp>
    </p:spTree>
    <p:extLst>
      <p:ext uri="{BB962C8B-B14F-4D97-AF65-F5344CB8AC3E}">
        <p14:creationId xmlns:p14="http://schemas.microsoft.com/office/powerpoint/2010/main" val="313701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C364-BD37-4959-9A0A-A14D6636E10C}"/>
              </a:ext>
            </a:extLst>
          </p:cNvPr>
          <p:cNvSpPr>
            <a:spLocks noGrp="1"/>
          </p:cNvSpPr>
          <p:nvPr>
            <p:ph type="title"/>
          </p:nvPr>
        </p:nvSpPr>
        <p:spPr>
          <a:xfrm>
            <a:off x="343250" y="136525"/>
            <a:ext cx="10515600" cy="1325563"/>
          </a:xfrm>
        </p:spPr>
        <p:txBody>
          <a:bodyPr>
            <a:normAutofit/>
          </a:bodyPr>
          <a:lstStyle/>
          <a:p>
            <a:r>
              <a:rPr lang="en-US" sz="3600" dirty="0"/>
              <a:t>Data vs. Non-Data Available Scenario</a:t>
            </a:r>
          </a:p>
        </p:txBody>
      </p:sp>
      <p:grpSp>
        <p:nvGrpSpPr>
          <p:cNvPr id="16" name="Group 15" descr="Data vs. Non-data">
            <a:extLst>
              <a:ext uri="{FF2B5EF4-FFF2-40B4-BE49-F238E27FC236}">
                <a16:creationId xmlns:a16="http://schemas.microsoft.com/office/drawing/2014/main" id="{973CFBD2-317A-4203-975F-DF9363D9F318}"/>
              </a:ext>
            </a:extLst>
          </p:cNvPr>
          <p:cNvGrpSpPr/>
          <p:nvPr/>
        </p:nvGrpSpPr>
        <p:grpSpPr>
          <a:xfrm>
            <a:off x="1945127" y="1988979"/>
            <a:ext cx="7680960" cy="3840480"/>
            <a:chOff x="731520" y="1599806"/>
            <a:chExt cx="7680960" cy="3689998"/>
          </a:xfrm>
        </p:grpSpPr>
        <p:sp>
          <p:nvSpPr>
            <p:cNvPr id="9" name="Oval 8">
              <a:extLst>
                <a:ext uri="{FF2B5EF4-FFF2-40B4-BE49-F238E27FC236}">
                  <a16:creationId xmlns:a16="http://schemas.microsoft.com/office/drawing/2014/main" id="{740E6622-3B50-4F21-8998-0CA7A128F014}"/>
                </a:ext>
              </a:extLst>
            </p:cNvPr>
            <p:cNvSpPr/>
            <p:nvPr/>
          </p:nvSpPr>
          <p:spPr>
            <a:xfrm>
              <a:off x="731520" y="1599806"/>
              <a:ext cx="3840480" cy="3689998"/>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Who is classified as a </a:t>
              </a:r>
              <a:r>
                <a:rPr lang="en-US" sz="3200" b="1" dirty="0">
                  <a:latin typeface="Arial" panose="020B0604020202020204" pitchFamily="34" charset="0"/>
                  <a:cs typeface="Arial" panose="020B0604020202020204" pitchFamily="34" charset="0"/>
                </a:rPr>
                <a:t>Data </a:t>
              </a:r>
              <a:r>
                <a:rPr lang="en-US" sz="3200" dirty="0">
                  <a:latin typeface="Arial" panose="020B0604020202020204" pitchFamily="34" charset="0"/>
                  <a:cs typeface="Arial" panose="020B0604020202020204" pitchFamily="34" charset="0"/>
                </a:rPr>
                <a:t>Available Classroom Teacher?</a:t>
              </a:r>
            </a:p>
          </p:txBody>
        </p:sp>
        <p:sp>
          <p:nvSpPr>
            <p:cNvPr id="10" name="Oval 9">
              <a:extLst>
                <a:ext uri="{FF2B5EF4-FFF2-40B4-BE49-F238E27FC236}">
                  <a16:creationId xmlns:a16="http://schemas.microsoft.com/office/drawing/2014/main" id="{633BB0A2-FC6D-4BA9-9769-B7243A9160FA}"/>
                </a:ext>
              </a:extLst>
            </p:cNvPr>
            <p:cNvSpPr/>
            <p:nvPr/>
          </p:nvSpPr>
          <p:spPr>
            <a:xfrm>
              <a:off x="4572000" y="1599806"/>
              <a:ext cx="3840480" cy="3689998"/>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Who is classified as a </a:t>
              </a:r>
              <a:r>
                <a:rPr lang="en-US" sz="3200" b="1" dirty="0">
                  <a:latin typeface="Arial" panose="020B0604020202020204" pitchFamily="34" charset="0"/>
                  <a:cs typeface="Arial" panose="020B0604020202020204" pitchFamily="34" charset="0"/>
                </a:rPr>
                <a:t>Non-Data</a:t>
              </a:r>
              <a:r>
                <a:rPr lang="en-US" sz="3200" dirty="0">
                  <a:latin typeface="Arial" panose="020B0604020202020204" pitchFamily="34" charset="0"/>
                  <a:cs typeface="Arial" panose="020B0604020202020204" pitchFamily="34" charset="0"/>
                </a:rPr>
                <a:t> Available Classroom Teacher?</a:t>
              </a:r>
            </a:p>
          </p:txBody>
        </p:sp>
        <p:sp>
          <p:nvSpPr>
            <p:cNvPr id="15" name="Oval 14">
              <a:extLst>
                <a:ext uri="{FF2B5EF4-FFF2-40B4-BE49-F238E27FC236}">
                  <a16:creationId xmlns:a16="http://schemas.microsoft.com/office/drawing/2014/main" id="{F3CF72A6-0848-4418-B9C3-8006A993A3B7}"/>
                </a:ext>
              </a:extLst>
            </p:cNvPr>
            <p:cNvSpPr/>
            <p:nvPr/>
          </p:nvSpPr>
          <p:spPr>
            <a:xfrm>
              <a:off x="3955271" y="2805249"/>
              <a:ext cx="1233459" cy="1247503"/>
            </a:xfrm>
            <a:prstGeom prst="ellipse">
              <a:avLst/>
            </a:prstGeom>
            <a:solidFill>
              <a:schemeClr val="bg1"/>
            </a:solidFill>
          </p:spPr>
          <p:txBody>
            <a:bodyPr wrap="none" lIns="91440" tIns="45720" rIns="91440" bIns="45720" anchor="ctr">
              <a:spAutoFit/>
            </a:bodyPr>
            <a:lstStyle/>
            <a:p>
              <a:pPr algn="ctr"/>
              <a:r>
                <a:rPr lang="en-US" sz="5400" dirty="0">
                  <a:ln w="0"/>
                  <a:solidFill>
                    <a:srgbClr val="003C7C"/>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vs</a:t>
              </a:r>
            </a:p>
          </p:txBody>
        </p:sp>
      </p:grpSp>
      <p:sp>
        <p:nvSpPr>
          <p:cNvPr id="5" name="Date Placeholder 4">
            <a:extLst>
              <a:ext uri="{FF2B5EF4-FFF2-40B4-BE49-F238E27FC236}">
                <a16:creationId xmlns:a16="http://schemas.microsoft.com/office/drawing/2014/main" id="{8A601C4C-84CD-458B-A536-8344BB927F72}"/>
              </a:ext>
            </a:extLst>
          </p:cNvPr>
          <p:cNvSpPr>
            <a:spLocks noGrp="1"/>
          </p:cNvSpPr>
          <p:nvPr>
            <p:ph type="dt" sz="half" idx="10"/>
          </p:nvPr>
        </p:nvSpPr>
        <p:spPr/>
        <p:txBody>
          <a:bodyPr/>
          <a:lstStyle/>
          <a:p>
            <a:fld id="{2886EB9F-620D-4745-B0DC-239369A89773}" type="datetime1">
              <a:rPr lang="en-US" smtClean="0"/>
              <a:t>7/31/2023</a:t>
            </a:fld>
            <a:endParaRPr lang="en-US" dirty="0"/>
          </a:p>
        </p:txBody>
      </p:sp>
      <p:sp>
        <p:nvSpPr>
          <p:cNvPr id="6" name="Slide Number Placeholder 5">
            <a:extLst>
              <a:ext uri="{FF2B5EF4-FFF2-40B4-BE49-F238E27FC236}">
                <a16:creationId xmlns:a16="http://schemas.microsoft.com/office/drawing/2014/main" id="{67034D9F-C2D6-406A-B19C-D2EB58D972EF}"/>
              </a:ext>
            </a:extLst>
          </p:cNvPr>
          <p:cNvSpPr>
            <a:spLocks noGrp="1"/>
          </p:cNvSpPr>
          <p:nvPr>
            <p:ph type="sldNum" sz="quarter" idx="12"/>
          </p:nvPr>
        </p:nvSpPr>
        <p:spPr/>
        <p:txBody>
          <a:bodyPr/>
          <a:lstStyle/>
          <a:p>
            <a:fld id="{680C5762-CF65-4775-9966-A58D40CC61B9}" type="slidenum">
              <a:rPr lang="en-US" dirty="0" smtClean="0"/>
              <a:t>12</a:t>
            </a:fld>
            <a:endParaRPr lang="en-US" dirty="0"/>
          </a:p>
        </p:txBody>
      </p:sp>
    </p:spTree>
    <p:extLst>
      <p:ext uri="{BB962C8B-B14F-4D97-AF65-F5344CB8AC3E}">
        <p14:creationId xmlns:p14="http://schemas.microsoft.com/office/powerpoint/2010/main" val="1370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403561" y="93032"/>
            <a:ext cx="10515600" cy="1325563"/>
          </a:xfrm>
        </p:spPr>
        <p:txBody>
          <a:bodyPr>
            <a:normAutofit/>
          </a:bodyPr>
          <a:lstStyle/>
          <a:p>
            <a:r>
              <a:rPr lang="en-US" sz="3600" dirty="0"/>
              <a:t>Act 13: Teacher Specific Data (Set 10%)</a:t>
            </a:r>
          </a:p>
        </p:txBody>
      </p:sp>
      <p:grpSp>
        <p:nvGrpSpPr>
          <p:cNvPr id="3" name="Group 2" descr="Act 13 teacher specific data set">
            <a:extLst>
              <a:ext uri="{FF2B5EF4-FFF2-40B4-BE49-F238E27FC236}">
                <a16:creationId xmlns:a16="http://schemas.microsoft.com/office/drawing/2014/main" id="{DA937EEF-5D27-4C4C-8BCF-64F6AF3BAD3E}"/>
              </a:ext>
            </a:extLst>
          </p:cNvPr>
          <p:cNvGrpSpPr/>
          <p:nvPr/>
        </p:nvGrpSpPr>
        <p:grpSpPr>
          <a:xfrm>
            <a:off x="1571903" y="1854989"/>
            <a:ext cx="8796525" cy="4184608"/>
            <a:chOff x="173737" y="2407520"/>
            <a:chExt cx="8796525" cy="3939378"/>
          </a:xfrm>
        </p:grpSpPr>
        <p:grpSp>
          <p:nvGrpSpPr>
            <p:cNvPr id="7" name="Group 6">
              <a:extLst>
                <a:ext uri="{FF2B5EF4-FFF2-40B4-BE49-F238E27FC236}">
                  <a16:creationId xmlns:a16="http://schemas.microsoft.com/office/drawing/2014/main" id="{C76752EA-82F6-4568-9DA8-7BCFCEA63649}"/>
                </a:ext>
              </a:extLst>
            </p:cNvPr>
            <p:cNvGrpSpPr/>
            <p:nvPr/>
          </p:nvGrpSpPr>
          <p:grpSpPr>
            <a:xfrm>
              <a:off x="173738" y="2407520"/>
              <a:ext cx="2743200" cy="2645212"/>
              <a:chOff x="642937" y="2254333"/>
              <a:chExt cx="2586037" cy="2691843"/>
            </a:xfrm>
          </p:grpSpPr>
          <p:sp>
            <p:nvSpPr>
              <p:cNvPr id="5" name="Rectangle 4">
                <a:extLst>
                  <a:ext uri="{FF2B5EF4-FFF2-40B4-BE49-F238E27FC236}">
                    <a16:creationId xmlns:a16="http://schemas.microsoft.com/office/drawing/2014/main" id="{A280F2BC-6749-4323-A565-FA888875E035}"/>
                  </a:ext>
                </a:extLst>
              </p:cNvPr>
              <p:cNvSpPr/>
              <p:nvPr/>
            </p:nvSpPr>
            <p:spPr>
              <a:xfrm>
                <a:off x="642937" y="2590799"/>
                <a:ext cx="2586037" cy="23553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r>
                  <a:rPr lang="en-US" b="1" dirty="0">
                    <a:solidFill>
                      <a:schemeClr val="tx1"/>
                    </a:solidFill>
                    <a:latin typeface="Arial" panose="020B0604020202020204" pitchFamily="34" charset="0"/>
                    <a:cs typeface="Arial" panose="020B0604020202020204" pitchFamily="34" charset="0"/>
                  </a:rPr>
                  <a:t>ELA</a:t>
                </a:r>
                <a:r>
                  <a:rPr lang="en-US" dirty="0">
                    <a:solidFill>
                      <a:schemeClr val="tx1"/>
                    </a:solidFill>
                    <a:latin typeface="Arial" panose="020B0604020202020204" pitchFamily="34" charset="0"/>
                    <a:cs typeface="Arial" panose="020B0604020202020204" pitchFamily="34" charset="0"/>
                  </a:rPr>
                  <a:t>        15 points</a:t>
                </a:r>
              </a:p>
              <a:p>
                <a:r>
                  <a:rPr lang="en-US" b="1" dirty="0">
                    <a:solidFill>
                      <a:schemeClr val="tx1"/>
                    </a:solidFill>
                    <a:latin typeface="Arial" panose="020B0604020202020204" pitchFamily="34" charset="0"/>
                    <a:cs typeface="Arial" panose="020B0604020202020204" pitchFamily="34" charset="0"/>
                  </a:rPr>
                  <a:t>Math       </a:t>
                </a:r>
                <a:r>
                  <a:rPr lang="en-US" dirty="0">
                    <a:solidFill>
                      <a:schemeClr val="tx1"/>
                    </a:solidFill>
                    <a:latin typeface="Arial" panose="020B0604020202020204" pitchFamily="34" charset="0"/>
                    <a:cs typeface="Arial" panose="020B0604020202020204" pitchFamily="34" charset="0"/>
                  </a:rPr>
                  <a:t>15 points</a:t>
                </a:r>
              </a:p>
              <a:p>
                <a:r>
                  <a:rPr lang="en-US" b="1" dirty="0">
                    <a:solidFill>
                      <a:schemeClr val="tx1"/>
                    </a:solidFill>
                    <a:latin typeface="Arial" panose="020B0604020202020204" pitchFamily="34" charset="0"/>
                    <a:cs typeface="Arial" panose="020B0604020202020204" pitchFamily="34" charset="0"/>
                  </a:rPr>
                  <a:t>Science</a:t>
                </a:r>
                <a:r>
                  <a:rPr lang="en-US" dirty="0">
                    <a:solidFill>
                      <a:schemeClr val="tx1"/>
                    </a:solidFill>
                    <a:latin typeface="Arial" panose="020B0604020202020204" pitchFamily="34" charset="0"/>
                    <a:cs typeface="Arial" panose="020B0604020202020204" pitchFamily="34" charset="0"/>
                  </a:rPr>
                  <a:t>  10 points</a:t>
                </a:r>
                <a:endParaRPr lang="en-US" b="1" dirty="0">
                  <a:latin typeface="Arial" panose="020B0604020202020204" pitchFamily="34" charset="0"/>
                  <a:cs typeface="Arial" panose="020B0604020202020204" pitchFamily="34" charset="0"/>
                </a:endParaRPr>
              </a:p>
            </p:txBody>
          </p:sp>
          <p:sp>
            <p:nvSpPr>
              <p:cNvPr id="6" name="Flowchart: Off-page Connector 5">
                <a:extLst>
                  <a:ext uri="{FF2B5EF4-FFF2-40B4-BE49-F238E27FC236}">
                    <a16:creationId xmlns:a16="http://schemas.microsoft.com/office/drawing/2014/main" id="{61B507F5-1C5D-4A23-9608-9A069807B3F8}"/>
                  </a:ext>
                </a:extLst>
              </p:cNvPr>
              <p:cNvSpPr/>
              <p:nvPr/>
            </p:nvSpPr>
            <p:spPr>
              <a:xfrm>
                <a:off x="642937" y="2254333"/>
                <a:ext cx="2586036" cy="7165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Achievement</a:t>
                </a:r>
              </a:p>
            </p:txBody>
          </p:sp>
        </p:grpSp>
        <p:grpSp>
          <p:nvGrpSpPr>
            <p:cNvPr id="35" name="Group 34">
              <a:extLst>
                <a:ext uri="{FF2B5EF4-FFF2-40B4-BE49-F238E27FC236}">
                  <a16:creationId xmlns:a16="http://schemas.microsoft.com/office/drawing/2014/main" id="{AFDFCA7F-975E-460D-B380-3909978BC574}"/>
                </a:ext>
              </a:extLst>
            </p:cNvPr>
            <p:cNvGrpSpPr/>
            <p:nvPr/>
          </p:nvGrpSpPr>
          <p:grpSpPr>
            <a:xfrm>
              <a:off x="3063240" y="2413545"/>
              <a:ext cx="3035808" cy="2645664"/>
              <a:chOff x="642937" y="2278326"/>
              <a:chExt cx="2586037" cy="2645664"/>
            </a:xfrm>
          </p:grpSpPr>
          <p:sp>
            <p:nvSpPr>
              <p:cNvPr id="36" name="Rectangle 35">
                <a:extLst>
                  <a:ext uri="{FF2B5EF4-FFF2-40B4-BE49-F238E27FC236}">
                    <a16:creationId xmlns:a16="http://schemas.microsoft.com/office/drawing/2014/main" id="{91D50B97-0452-477B-A339-A2DAB4EA54AE}"/>
                  </a:ext>
                </a:extLst>
              </p:cNvPr>
              <p:cNvSpPr/>
              <p:nvPr/>
            </p:nvSpPr>
            <p:spPr>
              <a:xfrm>
                <a:off x="642937" y="2590800"/>
                <a:ext cx="2586037" cy="233319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Applicable Measures (5% each)</a:t>
                </a:r>
                <a:endParaRPr lang="en-US" sz="1600" dirty="0">
                  <a:solidFill>
                    <a:schemeClr val="tx1"/>
                  </a:solidFill>
                  <a:cs typeface="Arial" panose="020B0604020202020204" pitchFamily="34" charset="0"/>
                </a:endParaRPr>
              </a:p>
              <a:p>
                <a:pPr marL="285750" indent="-285750">
                  <a:buFont typeface="Arial" panose="020B0604020202020204" pitchFamily="34" charset="0"/>
                  <a:buChar char="•"/>
                </a:pPr>
                <a:endParaRPr lang="en-US" sz="1600" dirty="0">
                  <a:cs typeface="Arial" panose="020B0604020202020204" pitchFamily="34" charset="0"/>
                </a:endParaRPr>
              </a:p>
            </p:txBody>
          </p:sp>
          <p:sp>
            <p:nvSpPr>
              <p:cNvPr id="37" name="Flowchart: Off-page Connector 36">
                <a:extLst>
                  <a:ext uri="{FF2B5EF4-FFF2-40B4-BE49-F238E27FC236}">
                    <a16:creationId xmlns:a16="http://schemas.microsoft.com/office/drawing/2014/main" id="{BCC91EBB-762F-4FE8-96B8-2FD591878547}"/>
                  </a:ext>
                </a:extLst>
              </p:cNvPr>
              <p:cNvSpPr/>
              <p:nvPr/>
            </p:nvSpPr>
            <p:spPr>
              <a:xfrm>
                <a:off x="642938" y="2278326"/>
                <a:ext cx="2586036" cy="95477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Only 2 Measures </a:t>
                </a:r>
              </a:p>
              <a:p>
                <a:pPr algn="ctr"/>
                <a:r>
                  <a:rPr lang="en-US" b="1" dirty="0">
                    <a:latin typeface="Arial" panose="020B0604020202020204" pitchFamily="34" charset="0"/>
                    <a:cs typeface="Arial" panose="020B0604020202020204" pitchFamily="34" charset="0"/>
                  </a:rPr>
                  <a:t>available and </a:t>
                </a:r>
                <a:r>
                  <a:rPr lang="en-US" b="1" i="1" dirty="0">
                    <a:latin typeface="Arial" panose="020B0604020202020204" pitchFamily="34" charset="0"/>
                    <a:cs typeface="Arial" panose="020B0604020202020204" pitchFamily="34" charset="0"/>
                  </a:rPr>
                  <a:t>directly attributable</a:t>
                </a:r>
              </a:p>
              <a:p>
                <a:pPr algn="ctr"/>
                <a:endParaRPr lang="en-US"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EA855050-CC4A-4D5E-8DD9-4A5DA52F558D}"/>
                </a:ext>
              </a:extLst>
            </p:cNvPr>
            <p:cNvGrpSpPr/>
            <p:nvPr/>
          </p:nvGrpSpPr>
          <p:grpSpPr>
            <a:xfrm>
              <a:off x="6227062" y="2413545"/>
              <a:ext cx="2743200" cy="2627050"/>
              <a:chOff x="642937" y="2256379"/>
              <a:chExt cx="2586037" cy="2627050"/>
            </a:xfrm>
          </p:grpSpPr>
          <p:sp>
            <p:nvSpPr>
              <p:cNvPr id="40" name="Rectangle 39">
                <a:extLst>
                  <a:ext uri="{FF2B5EF4-FFF2-40B4-BE49-F238E27FC236}">
                    <a16:creationId xmlns:a16="http://schemas.microsoft.com/office/drawing/2014/main" id="{9860F7C3-1827-4548-8C8B-83CB947CAD32}"/>
                  </a:ext>
                </a:extLst>
              </p:cNvPr>
              <p:cNvSpPr/>
              <p:nvPr/>
            </p:nvSpPr>
            <p:spPr>
              <a:xfrm>
                <a:off x="642937" y="2590801"/>
                <a:ext cx="2586037" cy="229262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Applicable Measure (10%)</a:t>
                </a:r>
              </a:p>
              <a:p>
                <a:endParaRPr lang="en-US" sz="1000" dirty="0">
                  <a:solidFill>
                    <a:schemeClr val="tx1"/>
                  </a:solidFill>
                  <a:latin typeface="Arial" panose="020B0604020202020204" pitchFamily="34" charset="0"/>
                  <a:cs typeface="Arial" panose="020B0604020202020204" pitchFamily="34" charset="0"/>
                </a:endParaRPr>
              </a:p>
            </p:txBody>
          </p:sp>
          <p:sp>
            <p:nvSpPr>
              <p:cNvPr id="41" name="Flowchart: Off-page Connector 40">
                <a:extLst>
                  <a:ext uri="{FF2B5EF4-FFF2-40B4-BE49-F238E27FC236}">
                    <a16:creationId xmlns:a16="http://schemas.microsoft.com/office/drawing/2014/main" id="{838E27A0-671C-44CC-88CF-7BA90D6D14A9}"/>
                  </a:ext>
                </a:extLst>
              </p:cNvPr>
              <p:cNvSpPr/>
              <p:nvPr/>
            </p:nvSpPr>
            <p:spPr>
              <a:xfrm>
                <a:off x="642938" y="2256379"/>
                <a:ext cx="2586036" cy="954775"/>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Only 1 Measure </a:t>
                </a:r>
              </a:p>
              <a:p>
                <a:pPr algn="ctr"/>
                <a:r>
                  <a:rPr lang="en-US" b="1" dirty="0">
                    <a:latin typeface="Arial" panose="020B0604020202020204" pitchFamily="34" charset="0"/>
                    <a:cs typeface="Arial" panose="020B0604020202020204" pitchFamily="34" charset="0"/>
                  </a:rPr>
                  <a:t>available and </a:t>
                </a:r>
                <a:r>
                  <a:rPr lang="en-US" b="1" i="1" dirty="0">
                    <a:latin typeface="Arial" panose="020B0604020202020204" pitchFamily="34" charset="0"/>
                    <a:cs typeface="Arial" panose="020B0604020202020204" pitchFamily="34" charset="0"/>
                  </a:rPr>
                  <a:t>directly attributable</a:t>
                </a:r>
              </a:p>
            </p:txBody>
          </p:sp>
        </p:grpSp>
        <p:sp>
          <p:nvSpPr>
            <p:cNvPr id="17" name="Isosceles Triangle 16">
              <a:extLst>
                <a:ext uri="{FF2B5EF4-FFF2-40B4-BE49-F238E27FC236}">
                  <a16:creationId xmlns:a16="http://schemas.microsoft.com/office/drawing/2014/main" id="{EE762109-F968-4785-B051-2EE2ED0C5374}"/>
                </a:ext>
              </a:extLst>
            </p:cNvPr>
            <p:cNvSpPr/>
            <p:nvPr/>
          </p:nvSpPr>
          <p:spPr>
            <a:xfrm rot="10800000">
              <a:off x="173737" y="5214493"/>
              <a:ext cx="8795378" cy="516764"/>
            </a:xfrm>
            <a:prstGeom prst="triangle">
              <a:avLst>
                <a:gd name="adj" fmla="val 50504"/>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A8BD174-B75C-4AF8-AA2B-76037839CADB}"/>
                </a:ext>
              </a:extLst>
            </p:cNvPr>
            <p:cNvSpPr txBox="1"/>
            <p:nvPr/>
          </p:nvSpPr>
          <p:spPr>
            <a:xfrm>
              <a:off x="173738" y="5796392"/>
              <a:ext cx="8795377" cy="550506"/>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pPr algn="ctr"/>
              <a:r>
                <a:rPr lang="en-US" sz="1600" dirty="0">
                  <a:latin typeface="Arial"/>
                  <a:cs typeface="Arial"/>
                </a:rPr>
                <a:t>If no measures are available and directly attributable to the teacher, </a:t>
              </a:r>
            </a:p>
            <a:p>
              <a:pPr algn="ctr"/>
              <a:r>
                <a:rPr lang="en-US" sz="1600" dirty="0">
                  <a:latin typeface="Arial"/>
                  <a:cs typeface="Arial"/>
                </a:rPr>
                <a:t>the 10% will be re-allocated to LEA Selected Measures.</a:t>
              </a:r>
            </a:p>
          </p:txBody>
        </p:sp>
        <p:grpSp>
          <p:nvGrpSpPr>
            <p:cNvPr id="59" name="Group 58">
              <a:extLst>
                <a:ext uri="{FF2B5EF4-FFF2-40B4-BE49-F238E27FC236}">
                  <a16:creationId xmlns:a16="http://schemas.microsoft.com/office/drawing/2014/main" id="{8E2ECB2D-C7A6-44B6-8FEB-5EAE6D3D635B}"/>
                </a:ext>
              </a:extLst>
            </p:cNvPr>
            <p:cNvGrpSpPr/>
            <p:nvPr/>
          </p:nvGrpSpPr>
          <p:grpSpPr>
            <a:xfrm>
              <a:off x="173737" y="2415513"/>
              <a:ext cx="2743200" cy="2625081"/>
              <a:chOff x="642937" y="2254333"/>
              <a:chExt cx="2586037" cy="2671357"/>
            </a:xfrm>
          </p:grpSpPr>
          <p:sp>
            <p:nvSpPr>
              <p:cNvPr id="60" name="Rectangle 59">
                <a:extLst>
                  <a:ext uri="{FF2B5EF4-FFF2-40B4-BE49-F238E27FC236}">
                    <a16:creationId xmlns:a16="http://schemas.microsoft.com/office/drawing/2014/main" id="{328B5860-74F5-429E-B150-416949160076}"/>
                  </a:ext>
                </a:extLst>
              </p:cNvPr>
              <p:cNvSpPr/>
              <p:nvPr/>
            </p:nvSpPr>
            <p:spPr>
              <a:xfrm>
                <a:off x="642937" y="2590799"/>
                <a:ext cx="2586037" cy="233489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marL="285750" indent="-285750">
                  <a:buFont typeface="Wingdings"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State Assessments (2.5%)</a:t>
                </a: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PVAAS (5.0%)</a:t>
                </a:r>
              </a:p>
              <a:p>
                <a:pPr marL="285750" indent="-285750">
                  <a:buFont typeface="Wingdings" pitchFamily="2" charset="2"/>
                  <a:buChar char="§"/>
                </a:pPr>
                <a:r>
                  <a:rPr lang="en-US" dirty="0">
                    <a:solidFill>
                      <a:schemeClr val="tx1"/>
                    </a:solidFill>
                    <a:latin typeface="Arial" panose="020B0604020202020204" pitchFamily="34" charset="0"/>
                    <a:cs typeface="Arial" panose="020B0604020202020204" pitchFamily="34" charset="0"/>
                  </a:rPr>
                  <a:t>IEP Goals Progress  (2.5%)</a:t>
                </a:r>
              </a:p>
              <a:p>
                <a:endParaRPr lang="en-US" sz="1600" b="1" dirty="0">
                  <a:cs typeface="Arial" panose="020B0604020202020204" pitchFamily="34" charset="0"/>
                </a:endParaRPr>
              </a:p>
            </p:txBody>
          </p:sp>
          <p:sp>
            <p:nvSpPr>
              <p:cNvPr id="61" name="Flowchart: Off-page Connector 60">
                <a:extLst>
                  <a:ext uri="{FF2B5EF4-FFF2-40B4-BE49-F238E27FC236}">
                    <a16:creationId xmlns:a16="http://schemas.microsoft.com/office/drawing/2014/main" id="{DC1AD8A5-4934-4DF1-9E30-5B3B6FF59B86}"/>
                  </a:ext>
                </a:extLst>
              </p:cNvPr>
              <p:cNvSpPr/>
              <p:nvPr/>
            </p:nvSpPr>
            <p:spPr>
              <a:xfrm>
                <a:off x="642937" y="2254333"/>
                <a:ext cx="2586036" cy="885329"/>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 Measures </a:t>
                </a:r>
              </a:p>
              <a:p>
                <a:pPr algn="ctr"/>
                <a:r>
                  <a:rPr lang="en-US" b="1" dirty="0">
                    <a:latin typeface="Arial" panose="020B0604020202020204" pitchFamily="34" charset="0"/>
                    <a:cs typeface="Arial" panose="020B0604020202020204" pitchFamily="34" charset="0"/>
                  </a:rPr>
                  <a:t>available and </a:t>
                </a:r>
                <a:r>
                  <a:rPr lang="en-US" b="1" i="1" dirty="0">
                    <a:latin typeface="Arial" panose="020B0604020202020204" pitchFamily="34" charset="0"/>
                    <a:cs typeface="Arial" panose="020B0604020202020204" pitchFamily="34" charset="0"/>
                  </a:rPr>
                  <a:t>directly attributable</a:t>
                </a:r>
              </a:p>
            </p:txBody>
          </p:sp>
        </p:grpSp>
      </p:grpSp>
    </p:spTree>
    <p:extLst>
      <p:ext uri="{BB962C8B-B14F-4D97-AF65-F5344CB8AC3E}">
        <p14:creationId xmlns:p14="http://schemas.microsoft.com/office/powerpoint/2010/main" val="141185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477473" y="136525"/>
            <a:ext cx="10515600" cy="1325563"/>
          </a:xfrm>
        </p:spPr>
        <p:txBody>
          <a:bodyPr>
            <a:normAutofit/>
          </a:bodyPr>
          <a:lstStyle/>
          <a:p>
            <a:r>
              <a:rPr lang="en-US" sz="3600" dirty="0"/>
              <a:t>IEP Goals Progress Measure </a:t>
            </a:r>
          </a:p>
        </p:txBody>
      </p:sp>
      <p:sp>
        <p:nvSpPr>
          <p:cNvPr id="4" name="Content Placeholder 3">
            <a:extLst>
              <a:ext uri="{FF2B5EF4-FFF2-40B4-BE49-F238E27FC236}">
                <a16:creationId xmlns:a16="http://schemas.microsoft.com/office/drawing/2014/main" id="{B7BEF6E8-DE76-40F9-BE1B-AB3F627FFDBA}"/>
              </a:ext>
            </a:extLst>
          </p:cNvPr>
          <p:cNvSpPr>
            <a:spLocks noGrp="1"/>
          </p:cNvSpPr>
          <p:nvPr>
            <p:ph idx="1"/>
          </p:nvPr>
        </p:nvSpPr>
        <p:spPr>
          <a:xfrm>
            <a:off x="1494638" y="1684091"/>
            <a:ext cx="8229600" cy="3021676"/>
          </a:xfrm>
        </p:spPr>
        <p:txBody>
          <a:bodyPr>
            <a:normAutofit/>
          </a:bodyPr>
          <a:lstStyle/>
          <a:p>
            <a:pPr marL="0" indent="0">
              <a:buNone/>
            </a:pPr>
            <a:r>
              <a:rPr lang="en-US" sz="2200" dirty="0"/>
              <a:t>Chapter 19 of the Pennsylvania School Code clarifies “applicable and attributable” thusly: “Regardless of certification area,</a:t>
            </a:r>
            <a:r>
              <a:rPr lang="en-US" sz="2200" b="1" dirty="0"/>
              <a:t> </a:t>
            </a:r>
            <a:r>
              <a:rPr lang="en-US" sz="2200" b="1" dirty="0">
                <a:solidFill>
                  <a:srgbClr val="23447F"/>
                </a:solidFill>
              </a:rPr>
              <a:t>all classroom teachers</a:t>
            </a:r>
            <a:r>
              <a:rPr lang="en-US" sz="2200" b="1" dirty="0"/>
              <a:t> </a:t>
            </a:r>
            <a:r>
              <a:rPr lang="en-US" sz="2200" dirty="0"/>
              <a:t>shall be accountable for student progress toward IEP Goals.”</a:t>
            </a:r>
          </a:p>
        </p:txBody>
      </p:sp>
      <p:sp>
        <p:nvSpPr>
          <p:cNvPr id="9" name="Content Placeholder 3">
            <a:extLst>
              <a:ext uri="{FF2B5EF4-FFF2-40B4-BE49-F238E27FC236}">
                <a16:creationId xmlns:a16="http://schemas.microsoft.com/office/drawing/2014/main" id="{AC3FC472-A601-438E-94FA-DE18CA4EEE54}"/>
              </a:ext>
            </a:extLst>
          </p:cNvPr>
          <p:cNvSpPr txBox="1">
            <a:spLocks/>
          </p:cNvSpPr>
          <p:nvPr/>
        </p:nvSpPr>
        <p:spPr>
          <a:xfrm>
            <a:off x="1494638" y="3419373"/>
            <a:ext cx="8229600" cy="25727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a:t>The IEP Goals Progress measure is required under the Individuals with Disabilities Education Act if:</a:t>
            </a:r>
          </a:p>
          <a:p>
            <a:r>
              <a:rPr lang="en-US" sz="2200" dirty="0"/>
              <a:t>the teacher provides instruction to a sufficient number of students with IEPs (meeting n count), and</a:t>
            </a:r>
          </a:p>
          <a:p>
            <a:r>
              <a:rPr lang="en-US" sz="2200" dirty="0"/>
              <a:t>those students have </a:t>
            </a:r>
            <a:r>
              <a:rPr lang="en-US" sz="2200" b="1" dirty="0">
                <a:solidFill>
                  <a:srgbClr val="23447F"/>
                </a:solidFill>
              </a:rPr>
              <a:t>similar academic </a:t>
            </a:r>
            <a:r>
              <a:rPr lang="en-US" sz="2200" dirty="0"/>
              <a:t>or </a:t>
            </a:r>
            <a:r>
              <a:rPr lang="en-US" sz="2200" b="1" dirty="0">
                <a:solidFill>
                  <a:srgbClr val="23447F"/>
                </a:solidFill>
              </a:rPr>
              <a:t>non-academic</a:t>
            </a:r>
            <a:r>
              <a:rPr lang="en-US" sz="2200" dirty="0"/>
              <a:t> IEP Goals to which the teacher contributes data used by the IEP team to monitor student progress.</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7/31/2023</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14</a:t>
            </a:fld>
            <a:endParaRPr lang="en-US" dirty="0"/>
          </a:p>
        </p:txBody>
      </p:sp>
    </p:spTree>
    <p:extLst>
      <p:ext uri="{BB962C8B-B14F-4D97-AF65-F5344CB8AC3E}">
        <p14:creationId xmlns:p14="http://schemas.microsoft.com/office/powerpoint/2010/main" val="114683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225804" y="239290"/>
            <a:ext cx="10515600" cy="1325563"/>
          </a:xfrm>
        </p:spPr>
        <p:txBody>
          <a:bodyPr>
            <a:normAutofit/>
          </a:bodyPr>
          <a:lstStyle/>
          <a:p>
            <a:r>
              <a:rPr lang="en-US" sz="3600" dirty="0"/>
              <a:t>IEP Goals Progress Measure Continued</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7/31/2023</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15</a:t>
            </a:fld>
            <a:endParaRPr lang="en-US" dirty="0"/>
          </a:p>
        </p:txBody>
      </p:sp>
      <p:sp>
        <p:nvSpPr>
          <p:cNvPr id="9" name="Content Placeholder 8">
            <a:extLst>
              <a:ext uri="{FF2B5EF4-FFF2-40B4-BE49-F238E27FC236}">
                <a16:creationId xmlns:a16="http://schemas.microsoft.com/office/drawing/2014/main" id="{CD960D98-1475-4997-88A5-6AB74372936E}"/>
              </a:ext>
            </a:extLst>
          </p:cNvPr>
          <p:cNvSpPr>
            <a:spLocks noGrp="1"/>
          </p:cNvSpPr>
          <p:nvPr>
            <p:ph idx="1"/>
          </p:nvPr>
        </p:nvSpPr>
        <p:spPr/>
        <p:txBody>
          <a:bodyPr>
            <a:normAutofit/>
          </a:bodyPr>
          <a:lstStyle/>
          <a:p>
            <a:pPr marL="0" indent="0">
              <a:spcBef>
                <a:spcPts val="0"/>
              </a:spcBef>
              <a:spcAft>
                <a:spcPts val="1800"/>
              </a:spcAft>
              <a:buNone/>
            </a:pPr>
            <a:r>
              <a:rPr lang="en-US" dirty="0"/>
              <a:t>The n count is defined as follows:</a:t>
            </a:r>
          </a:p>
          <a:p>
            <a:pPr>
              <a:spcBef>
                <a:spcPts val="0"/>
              </a:spcBef>
              <a:spcAft>
                <a:spcPts val="1200"/>
              </a:spcAft>
            </a:pPr>
            <a:r>
              <a:rPr lang="en-US" sz="2600" dirty="0"/>
              <a:t>The n count set must be </a:t>
            </a:r>
            <a:r>
              <a:rPr lang="en-US" sz="2600" b="1" dirty="0">
                <a:solidFill>
                  <a:srgbClr val="23447F"/>
                </a:solidFill>
              </a:rPr>
              <a:t>less than or equal to 11</a:t>
            </a:r>
            <a:r>
              <a:rPr lang="en-US" sz="2600" dirty="0"/>
              <a:t>. </a:t>
            </a:r>
          </a:p>
          <a:p>
            <a:pPr>
              <a:spcBef>
                <a:spcPts val="0"/>
              </a:spcBef>
              <a:spcAft>
                <a:spcPts val="1200"/>
              </a:spcAft>
            </a:pPr>
            <a:r>
              <a:rPr lang="en-US" sz="2600" dirty="0"/>
              <a:t>An “</a:t>
            </a:r>
            <a:r>
              <a:rPr lang="en-US" sz="2600" b="1" dirty="0">
                <a:solidFill>
                  <a:srgbClr val="23447F"/>
                </a:solidFill>
              </a:rPr>
              <a:t>active n count</a:t>
            </a:r>
            <a:r>
              <a:rPr lang="en-US" sz="2600" dirty="0"/>
              <a:t>” based on the portion of instructional responsibility may be used rather than an “</a:t>
            </a:r>
            <a:r>
              <a:rPr lang="en-US" sz="2600" b="1" dirty="0">
                <a:solidFill>
                  <a:srgbClr val="23447F"/>
                </a:solidFill>
              </a:rPr>
              <a:t>actual n count</a:t>
            </a:r>
            <a:r>
              <a:rPr lang="en-US" sz="2600" dirty="0"/>
              <a:t>”.  </a:t>
            </a:r>
          </a:p>
          <a:p>
            <a:pPr>
              <a:spcBef>
                <a:spcPts val="0"/>
              </a:spcBef>
              <a:spcAft>
                <a:spcPts val="1200"/>
              </a:spcAft>
            </a:pPr>
            <a:r>
              <a:rPr lang="en-US" sz="2600" dirty="0"/>
              <a:t>The n count should apply to a </a:t>
            </a:r>
            <a:r>
              <a:rPr lang="en-US" sz="2600" b="1" dirty="0">
                <a:solidFill>
                  <a:srgbClr val="23447F"/>
                </a:solidFill>
              </a:rPr>
              <a:t>grade-level cohort </a:t>
            </a:r>
            <a:r>
              <a:rPr lang="en-US" sz="2600" dirty="0"/>
              <a:t>or </a:t>
            </a:r>
            <a:r>
              <a:rPr lang="en-US" sz="2600" b="1" dirty="0">
                <a:solidFill>
                  <a:srgbClr val="23447F"/>
                </a:solidFill>
              </a:rPr>
              <a:t>correlate to all students within a subject area</a:t>
            </a:r>
            <a:r>
              <a:rPr lang="en-US" sz="2600" b="1" dirty="0"/>
              <a:t> </a:t>
            </a:r>
            <a:r>
              <a:rPr lang="en-US" sz="2600" dirty="0"/>
              <a:t>rather than a single class or course taught by the teacher.</a:t>
            </a:r>
          </a:p>
        </p:txBody>
      </p:sp>
    </p:spTree>
    <p:extLst>
      <p:ext uri="{BB962C8B-B14F-4D97-AF65-F5344CB8AC3E}">
        <p14:creationId xmlns:p14="http://schemas.microsoft.com/office/powerpoint/2010/main" val="31370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452306" y="240944"/>
            <a:ext cx="10515600" cy="1325563"/>
          </a:xfrm>
        </p:spPr>
        <p:txBody>
          <a:bodyPr>
            <a:normAutofit/>
          </a:bodyPr>
          <a:lstStyle/>
          <a:p>
            <a:r>
              <a:rPr lang="en-US" sz="3600" dirty="0"/>
              <a:t>IEP Goals Progress Scenario</a:t>
            </a:r>
          </a:p>
        </p:txBody>
      </p:sp>
      <p:sp>
        <p:nvSpPr>
          <p:cNvPr id="9" name="Content Placeholder 8">
            <a:extLst>
              <a:ext uri="{FF2B5EF4-FFF2-40B4-BE49-F238E27FC236}">
                <a16:creationId xmlns:a16="http://schemas.microsoft.com/office/drawing/2014/main" id="{CD960D98-1475-4997-88A5-6AB74372936E}"/>
              </a:ext>
            </a:extLst>
          </p:cNvPr>
          <p:cNvSpPr>
            <a:spLocks noGrp="1"/>
          </p:cNvSpPr>
          <p:nvPr>
            <p:ph idx="1"/>
          </p:nvPr>
        </p:nvSpPr>
        <p:spPr>
          <a:xfrm>
            <a:off x="762699" y="1825625"/>
            <a:ext cx="10515600" cy="4351338"/>
          </a:xfrm>
        </p:spPr>
        <p:txBody>
          <a:bodyPr>
            <a:normAutofit/>
          </a:bodyPr>
          <a:lstStyle/>
          <a:p>
            <a:pPr marL="0" indent="0">
              <a:spcBef>
                <a:spcPts val="0"/>
              </a:spcBef>
              <a:spcAft>
                <a:spcPts val="1800"/>
              </a:spcAft>
              <a:buNone/>
            </a:pPr>
            <a:r>
              <a:rPr lang="en-US" dirty="0">
                <a:solidFill>
                  <a:srgbClr val="082A3D"/>
                </a:solidFill>
              </a:rPr>
              <a:t>A math teacher who instructs 12 students with IEPs. The LEA has set the n-count at 10.</a:t>
            </a:r>
          </a:p>
          <a:p>
            <a:pPr>
              <a:spcBef>
                <a:spcPts val="0"/>
              </a:spcBef>
              <a:spcAft>
                <a:spcPts val="600"/>
              </a:spcAft>
            </a:pPr>
            <a:r>
              <a:rPr lang="en-US" dirty="0">
                <a:solidFill>
                  <a:srgbClr val="082A3D"/>
                </a:solidFill>
              </a:rPr>
              <a:t>Students have similar behavioral goals.</a:t>
            </a:r>
          </a:p>
          <a:p>
            <a:pPr>
              <a:spcBef>
                <a:spcPts val="0"/>
              </a:spcBef>
              <a:spcAft>
                <a:spcPts val="1800"/>
              </a:spcAft>
            </a:pPr>
            <a:r>
              <a:rPr lang="en-US" dirty="0">
                <a:solidFill>
                  <a:srgbClr val="082A3D"/>
                </a:solidFill>
              </a:rPr>
              <a:t>The teacher has 25% instructional responsibility reported for each of the 12 students.</a:t>
            </a:r>
          </a:p>
        </p:txBody>
      </p:sp>
      <p:sp>
        <p:nvSpPr>
          <p:cNvPr id="3" name="Rectangle 2">
            <a:extLst>
              <a:ext uri="{FF2B5EF4-FFF2-40B4-BE49-F238E27FC236}">
                <a16:creationId xmlns:a16="http://schemas.microsoft.com/office/drawing/2014/main" id="{B009FFA0-9F63-4CEA-82E8-4412309B4345}"/>
              </a:ext>
            </a:extLst>
          </p:cNvPr>
          <p:cNvSpPr/>
          <p:nvPr/>
        </p:nvSpPr>
        <p:spPr>
          <a:xfrm>
            <a:off x="1620832" y="4265259"/>
            <a:ext cx="4173165" cy="797669"/>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What is the actual n-count? </a:t>
            </a:r>
          </a:p>
        </p:txBody>
      </p:sp>
      <p:sp>
        <p:nvSpPr>
          <p:cNvPr id="7" name="Rectangle 6">
            <a:extLst>
              <a:ext uri="{FF2B5EF4-FFF2-40B4-BE49-F238E27FC236}">
                <a16:creationId xmlns:a16="http://schemas.microsoft.com/office/drawing/2014/main" id="{CA20D3CB-3055-4F9A-9C40-8695714239F5}"/>
              </a:ext>
            </a:extLst>
          </p:cNvPr>
          <p:cNvSpPr/>
          <p:nvPr/>
        </p:nvSpPr>
        <p:spPr>
          <a:xfrm>
            <a:off x="6017729" y="4265259"/>
            <a:ext cx="4173165" cy="797669"/>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What is the active n-count? </a:t>
            </a:r>
          </a:p>
        </p:txBody>
      </p:sp>
      <p:sp>
        <p:nvSpPr>
          <p:cNvPr id="8" name="Rectangle 7">
            <a:extLst>
              <a:ext uri="{FF2B5EF4-FFF2-40B4-BE49-F238E27FC236}">
                <a16:creationId xmlns:a16="http://schemas.microsoft.com/office/drawing/2014/main" id="{9A3FC984-770C-4615-ACC3-F3273FE175B6}"/>
              </a:ext>
            </a:extLst>
          </p:cNvPr>
          <p:cNvSpPr/>
          <p:nvPr/>
        </p:nvSpPr>
        <p:spPr>
          <a:xfrm>
            <a:off x="2968110" y="5215328"/>
            <a:ext cx="5651772" cy="797669"/>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latin typeface="Arial" panose="020B0604020202020204" pitchFamily="34" charset="0"/>
                <a:cs typeface="Arial" panose="020B0604020202020204" pitchFamily="34" charset="0"/>
              </a:rPr>
              <a:t>Is this math teacher responsible for IEP Goals Progress?</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7/31/2023</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16</a:t>
            </a:fld>
            <a:endParaRPr lang="en-US" dirty="0"/>
          </a:p>
        </p:txBody>
      </p:sp>
    </p:spTree>
    <p:extLst>
      <p:ext uri="{BB962C8B-B14F-4D97-AF65-F5344CB8AC3E}">
        <p14:creationId xmlns:p14="http://schemas.microsoft.com/office/powerpoint/2010/main" val="418510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83" y="247679"/>
            <a:ext cx="10515600" cy="1325563"/>
          </a:xfrm>
        </p:spPr>
        <p:txBody>
          <a:bodyPr>
            <a:noAutofit/>
          </a:bodyPr>
          <a:lstStyle/>
          <a:p>
            <a:r>
              <a:rPr lang="en-US" sz="3600" dirty="0"/>
              <a:t>Act 13 Teacher Specific Measures</a:t>
            </a:r>
          </a:p>
        </p:txBody>
      </p:sp>
      <p:sp>
        <p:nvSpPr>
          <p:cNvPr id="5" name="TextBox 4">
            <a:extLst>
              <a:ext uri="{FF2B5EF4-FFF2-40B4-BE49-F238E27FC236}">
                <a16:creationId xmlns:a16="http://schemas.microsoft.com/office/drawing/2014/main" id="{DBFC6721-7CEB-4F18-ACFD-CA9D56DFC381}"/>
              </a:ext>
            </a:extLst>
          </p:cNvPr>
          <p:cNvSpPr txBox="1"/>
          <p:nvPr/>
        </p:nvSpPr>
        <p:spPr>
          <a:xfrm>
            <a:off x="788034" y="1946706"/>
            <a:ext cx="10615932" cy="3970318"/>
          </a:xfrm>
          <a:prstGeom prst="rect">
            <a:avLst/>
          </a:prstGeom>
          <a:noFill/>
        </p:spPr>
        <p:txBody>
          <a:bodyPr wrap="square" rtlCol="0">
            <a:spAutoFit/>
          </a:bodyPr>
          <a:lstStyle/>
          <a:p>
            <a:pPr marL="342900" indent="-342900">
              <a:buFont typeface="Wingdings" panose="05000000000000000000" pitchFamily="2" charset="2"/>
              <a:buChar char="v"/>
            </a:pPr>
            <a:r>
              <a:rPr lang="en-US" sz="2800" dirty="0">
                <a:sym typeface="Wingdings" panose="05000000000000000000" pitchFamily="2" charset="2"/>
              </a:rPr>
              <a:t>Teachers will have a 1- year growth measure but will </a:t>
            </a:r>
            <a:r>
              <a:rPr lang="en-US" sz="2800" b="1" dirty="0">
                <a:solidFill>
                  <a:schemeClr val="accent1">
                    <a:lumMod val="50000"/>
                  </a:schemeClr>
                </a:solidFill>
                <a:sym typeface="Wingdings" panose="05000000000000000000" pitchFamily="2" charset="2"/>
              </a:rPr>
              <a:t>NOT</a:t>
            </a:r>
            <a:r>
              <a:rPr lang="en-US" sz="2800" dirty="0">
                <a:sym typeface="Wingdings" panose="05000000000000000000" pitchFamily="2" charset="2"/>
              </a:rPr>
              <a:t> have 3-year rolling average or a 3-year Growth Composite until fall 2024</a:t>
            </a:r>
          </a:p>
          <a:p>
            <a:pPr marL="557213" lvl="1" indent="-214313">
              <a:buFont typeface="Arial" panose="020B0604020202020204" pitchFamily="34" charset="0"/>
              <a:buChar char="•"/>
            </a:pPr>
            <a:r>
              <a:rPr lang="en-US" sz="2800" dirty="0">
                <a:sym typeface="Wingdings" panose="05000000000000000000" pitchFamily="2" charset="2"/>
              </a:rPr>
              <a:t>Need 3 years of consecutive reporting for inclusion in Act 13 evals</a:t>
            </a:r>
          </a:p>
          <a:p>
            <a:pPr marL="557213" lvl="1" indent="-214313">
              <a:buFont typeface="Arial" panose="020B0604020202020204" pitchFamily="34" charset="0"/>
              <a:buChar char="•"/>
            </a:pPr>
            <a:r>
              <a:rPr lang="en-US" sz="2800" dirty="0">
                <a:sym typeface="Wingdings" panose="05000000000000000000" pitchFamily="2" charset="2"/>
              </a:rPr>
              <a:t>SY21-22, SY22-23, SY23-24</a:t>
            </a:r>
            <a:endParaRPr lang="en-US" sz="2800" dirty="0"/>
          </a:p>
          <a:p>
            <a:pPr marL="214313" indent="-214313">
              <a:buFont typeface="Arial" panose="020B0604020202020204" pitchFamily="34" charset="0"/>
              <a:buChar char="•"/>
            </a:pPr>
            <a:endParaRPr lang="en-US" sz="2800" dirty="0">
              <a:sym typeface="Wingdings" panose="05000000000000000000" pitchFamily="2" charset="2"/>
            </a:endParaRPr>
          </a:p>
          <a:p>
            <a:pPr marL="342900" indent="-342900">
              <a:buFont typeface="Wingdings" panose="05000000000000000000" pitchFamily="2" charset="2"/>
              <a:buChar char="v"/>
            </a:pPr>
            <a:r>
              <a:rPr lang="en-US" sz="2800" dirty="0">
                <a:sym typeface="Wingdings" panose="05000000000000000000" pitchFamily="2" charset="2"/>
              </a:rPr>
              <a:t>Teachers will have 1-year %Proficient/Advanced metric EACH year</a:t>
            </a:r>
          </a:p>
          <a:p>
            <a:pPr marL="557213" lvl="1" indent="-214313">
              <a:buFont typeface="Arial" panose="020B0604020202020204" pitchFamily="34" charset="0"/>
              <a:buChar char="•"/>
            </a:pPr>
            <a:r>
              <a:rPr lang="en-US" sz="2800" dirty="0">
                <a:sym typeface="Wingdings" panose="05000000000000000000" pitchFamily="2" charset="2"/>
              </a:rPr>
              <a:t>Included in 13-1 evaluations for data-available teachers</a:t>
            </a:r>
          </a:p>
          <a:p>
            <a:pPr marL="557213" lvl="1" indent="-214313">
              <a:buFont typeface="Arial" panose="020B0604020202020204" pitchFamily="34" charset="0"/>
              <a:buChar char="•"/>
            </a:pPr>
            <a:r>
              <a:rPr lang="en-US" sz="2800" dirty="0">
                <a:sym typeface="Wingdings" panose="05000000000000000000" pitchFamily="2" charset="2"/>
              </a:rPr>
              <a:t>Calculated with roster verification weighting</a:t>
            </a:r>
          </a:p>
          <a:p>
            <a:pPr marL="557213" lvl="1" indent="-214313">
              <a:buFont typeface="Arial" panose="020B0604020202020204" pitchFamily="34" charset="0"/>
              <a:buChar char="•"/>
            </a:pPr>
            <a:r>
              <a:rPr lang="en-US" sz="2800" dirty="0">
                <a:sym typeface="Wingdings" panose="05000000000000000000" pitchFamily="2" charset="2"/>
              </a:rPr>
              <a:t>LEAs can choose to calculate this measure locally</a:t>
            </a:r>
            <a:endParaRPr lang="en-US" sz="2800" dirty="0"/>
          </a:p>
        </p:txBody>
      </p:sp>
    </p:spTree>
    <p:extLst>
      <p:ext uri="{BB962C8B-B14F-4D97-AF65-F5344CB8AC3E}">
        <p14:creationId xmlns:p14="http://schemas.microsoft.com/office/powerpoint/2010/main" val="130409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3E9B5E-0C9E-1583-6BAD-5A10EEC44864}"/>
              </a:ext>
            </a:extLst>
          </p:cNvPr>
          <p:cNvSpPr>
            <a:spLocks noGrp="1"/>
          </p:cNvSpPr>
          <p:nvPr>
            <p:ph type="title"/>
          </p:nvPr>
        </p:nvSpPr>
        <p:spPr>
          <a:xfrm>
            <a:off x="838200" y="257987"/>
            <a:ext cx="10515600" cy="1325563"/>
          </a:xfrm>
        </p:spPr>
        <p:txBody>
          <a:bodyPr/>
          <a:lstStyle/>
          <a:p>
            <a:r>
              <a:rPr lang="en-US" dirty="0"/>
              <a:t>How are These Calculated? </a:t>
            </a:r>
          </a:p>
        </p:txBody>
      </p:sp>
      <p:sp>
        <p:nvSpPr>
          <p:cNvPr id="6" name="Content Placeholder 5">
            <a:extLst>
              <a:ext uri="{FF2B5EF4-FFF2-40B4-BE49-F238E27FC236}">
                <a16:creationId xmlns:a16="http://schemas.microsoft.com/office/drawing/2014/main" id="{D8F6D267-1066-38E7-6E8B-93BF0BD90A4C}"/>
              </a:ext>
            </a:extLst>
          </p:cNvPr>
          <p:cNvSpPr txBox="1">
            <a:spLocks noGrp="1"/>
          </p:cNvSpPr>
          <p:nvPr>
            <p:ph sz="half" idx="1"/>
          </p:nvPr>
        </p:nvSpPr>
        <p:spPr>
          <a:xfrm>
            <a:off x="838200" y="1529871"/>
            <a:ext cx="5181600" cy="4407360"/>
          </a:xfrm>
          <a:prstGeom prst="rect">
            <a:avLst/>
          </a:prstGeom>
          <a:noFill/>
        </p:spPr>
        <p:txBody>
          <a:bodyPr wrap="square" rtlCol="0">
            <a:spAutoFit/>
          </a:bodyPr>
          <a:lstStyle/>
          <a:p>
            <a:pPr marL="0" indent="0" algn="ctr">
              <a:buNone/>
            </a:pPr>
            <a:r>
              <a:rPr lang="en-US" sz="2800" b="1" dirty="0"/>
              <a:t>Roster verification </a:t>
            </a:r>
            <a:r>
              <a:rPr lang="en-US" sz="2800" dirty="0"/>
              <a:t>occurs each Spring and is the process that ensures data accuracy.</a:t>
            </a:r>
          </a:p>
          <a:p>
            <a:pPr marL="0" indent="0" algn="ctr">
              <a:buNone/>
            </a:pPr>
            <a:endParaRPr lang="en-US" sz="2800" b="1" dirty="0"/>
          </a:p>
          <a:p>
            <a:pPr marL="0" indent="0" algn="ctr">
              <a:buNone/>
            </a:pPr>
            <a:endParaRPr lang="en-US" sz="2800" dirty="0">
              <a:hlinkClick r:id="rId2"/>
            </a:endParaRPr>
          </a:p>
          <a:p>
            <a:pPr marL="0" indent="0" algn="ctr">
              <a:buNone/>
            </a:pPr>
            <a:endParaRPr lang="en-US" dirty="0">
              <a:hlinkClick r:id="rId2"/>
            </a:endParaRPr>
          </a:p>
          <a:p>
            <a:pPr marL="0" indent="0" algn="ctr">
              <a:buNone/>
            </a:pPr>
            <a:endParaRPr lang="en-US" sz="2800" dirty="0">
              <a:hlinkClick r:id="rId2"/>
            </a:endParaRPr>
          </a:p>
          <a:p>
            <a:pPr marL="0" indent="0" algn="ctr">
              <a:buNone/>
            </a:pPr>
            <a:endParaRPr lang="en-US" sz="2000" dirty="0">
              <a:hlinkClick r:id="rId2"/>
            </a:endParaRPr>
          </a:p>
          <a:p>
            <a:pPr marL="0" indent="0" algn="ctr">
              <a:buNone/>
            </a:pPr>
            <a:r>
              <a:rPr lang="en-US" sz="2000" dirty="0">
                <a:hlinkClick r:id="rId2"/>
              </a:rPr>
              <a:t>Roster Verification (RV): A Seasonal Approach for Your Lead Act 13 Administrator</a:t>
            </a:r>
            <a:endParaRPr lang="en-US" sz="2000" dirty="0"/>
          </a:p>
        </p:txBody>
      </p:sp>
      <p:sp>
        <p:nvSpPr>
          <p:cNvPr id="7" name="Rounded Rectangle 6">
            <a:extLst>
              <a:ext uri="{FF2B5EF4-FFF2-40B4-BE49-F238E27FC236}">
                <a16:creationId xmlns:a16="http://schemas.microsoft.com/office/drawing/2014/main" id="{03A8865F-BE46-516E-392E-1AA9DC2BF3F6}"/>
              </a:ext>
            </a:extLst>
          </p:cNvPr>
          <p:cNvSpPr/>
          <p:nvPr/>
        </p:nvSpPr>
        <p:spPr>
          <a:xfrm>
            <a:off x="1046018" y="3015269"/>
            <a:ext cx="4765964" cy="1909361"/>
          </a:xfrm>
          <a:prstGeom prst="round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342900"/>
            <a:r>
              <a:rPr lang="en-US" sz="2000" dirty="0">
                <a:solidFill>
                  <a:schemeClr val="bg1"/>
                </a:solidFill>
                <a:latin typeface="Arial" panose="020B0604020202020204" pitchFamily="34" charset="0"/>
                <a:cs typeface="Arial" panose="020B0604020202020204" pitchFamily="34" charset="0"/>
              </a:rPr>
              <a:t>Submission to PVAAS indicates that any, and all, disputes related to an individual educator’s roster data have been resolved prior to submission.</a:t>
            </a:r>
          </a:p>
        </p:txBody>
      </p:sp>
      <p:pic>
        <p:nvPicPr>
          <p:cNvPr id="11" name="Content Placeholder 10" descr="Image of Act 13 Roster Verification By Season">
            <a:extLst>
              <a:ext uri="{FF2B5EF4-FFF2-40B4-BE49-F238E27FC236}">
                <a16:creationId xmlns:a16="http://schemas.microsoft.com/office/drawing/2014/main" id="{DFA10ED9-B97F-4A77-4208-81FF6B238742}"/>
              </a:ext>
            </a:extLst>
          </p:cNvPr>
          <p:cNvPicPr>
            <a:picLocks noGrp="1" noChangeAspect="1"/>
          </p:cNvPicPr>
          <p:nvPr>
            <p:ph sz="half" idx="2"/>
          </p:nvPr>
        </p:nvPicPr>
        <p:blipFill>
          <a:blip r:embed="rId3"/>
          <a:stretch>
            <a:fillRect/>
          </a:stretch>
        </p:blipFill>
        <p:spPr>
          <a:xfrm>
            <a:off x="7273339" y="1397496"/>
            <a:ext cx="3592581" cy="459341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Date Placeholder 3">
            <a:extLst>
              <a:ext uri="{FF2B5EF4-FFF2-40B4-BE49-F238E27FC236}">
                <a16:creationId xmlns:a16="http://schemas.microsoft.com/office/drawing/2014/main" id="{1681FA73-14BC-DE71-417C-006DA8522D87}"/>
              </a:ext>
            </a:extLst>
          </p:cNvPr>
          <p:cNvSpPr>
            <a:spLocks noGrp="1"/>
          </p:cNvSpPr>
          <p:nvPr>
            <p:ph type="dt" sz="half" idx="10"/>
          </p:nvPr>
        </p:nvSpPr>
        <p:spPr/>
        <p:txBody>
          <a:bodyPr/>
          <a:lstStyle/>
          <a:p>
            <a:fld id="{A1DC029C-5B17-409B-86F2-A65FE5BE79A1}" type="datetime1">
              <a:rPr lang="en-US" smtClean="0"/>
              <a:t>7/31/2023</a:t>
            </a:fld>
            <a:endParaRPr lang="en-US" dirty="0"/>
          </a:p>
        </p:txBody>
      </p:sp>
      <p:sp>
        <p:nvSpPr>
          <p:cNvPr id="5" name="Slide Number Placeholder 4">
            <a:extLst>
              <a:ext uri="{FF2B5EF4-FFF2-40B4-BE49-F238E27FC236}">
                <a16:creationId xmlns:a16="http://schemas.microsoft.com/office/drawing/2014/main" id="{06059D17-2FF2-2CDF-DBE9-3989DDE197D7}"/>
              </a:ext>
            </a:extLst>
          </p:cNvPr>
          <p:cNvSpPr>
            <a:spLocks noGrp="1"/>
          </p:cNvSpPr>
          <p:nvPr>
            <p:ph type="sldNum" sz="quarter" idx="12"/>
          </p:nvPr>
        </p:nvSpPr>
        <p:spPr/>
        <p:txBody>
          <a:bodyPr/>
          <a:lstStyle/>
          <a:p>
            <a:fld id="{B24F5015-3417-4B27-A586-E4CCF4D77832}" type="slidenum">
              <a:rPr lang="en-US" smtClean="0"/>
              <a:t>18</a:t>
            </a:fld>
            <a:endParaRPr lang="en-US" dirty="0"/>
          </a:p>
        </p:txBody>
      </p:sp>
    </p:spTree>
    <p:extLst>
      <p:ext uri="{BB962C8B-B14F-4D97-AF65-F5344CB8AC3E}">
        <p14:creationId xmlns:p14="http://schemas.microsoft.com/office/powerpoint/2010/main" val="127221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Where To Find These Measures</a:t>
            </a:r>
          </a:p>
        </p:txBody>
      </p:sp>
      <p:sp>
        <p:nvSpPr>
          <p:cNvPr id="4" name="Content Placeholder 3"/>
          <p:cNvSpPr>
            <a:spLocks noGrp="1"/>
          </p:cNvSpPr>
          <p:nvPr>
            <p:ph sz="half" idx="1"/>
          </p:nvPr>
        </p:nvSpPr>
        <p:spPr/>
        <p:txBody>
          <a:bodyPr>
            <a:normAutofit lnSpcReduction="10000"/>
          </a:bodyPr>
          <a:lstStyle/>
          <a:p>
            <a:pPr marL="0" indent="0">
              <a:lnSpc>
                <a:spcPct val="120000"/>
              </a:lnSpc>
              <a:buNone/>
            </a:pPr>
            <a:r>
              <a:rPr lang="en-US" sz="2400" b="1" dirty="0"/>
              <a:t>PVAAS</a:t>
            </a:r>
            <a:r>
              <a:rPr lang="en-US" sz="2400" dirty="0"/>
              <a:t> provides teacher-specific reporting based on accurate data for use in:</a:t>
            </a:r>
          </a:p>
          <a:p>
            <a:pPr>
              <a:lnSpc>
                <a:spcPct val="120000"/>
              </a:lnSpc>
            </a:pPr>
            <a:r>
              <a:rPr lang="en-US" sz="2400" dirty="0"/>
              <a:t>Teacher Self-Reflection</a:t>
            </a:r>
          </a:p>
          <a:p>
            <a:pPr>
              <a:lnSpc>
                <a:spcPct val="120000"/>
              </a:lnSpc>
            </a:pPr>
            <a:r>
              <a:rPr lang="en-US" sz="2400" dirty="0"/>
              <a:t>Act 13 Teacher Specific PVAAS Growth</a:t>
            </a:r>
          </a:p>
          <a:p>
            <a:pPr>
              <a:lnSpc>
                <a:spcPct val="120000"/>
              </a:lnSpc>
            </a:pPr>
            <a:r>
              <a:rPr lang="en-US" sz="2400" dirty="0"/>
              <a:t>Act 13 Teacher Specific Achievement %Proficient/Advanced</a:t>
            </a:r>
          </a:p>
          <a:p>
            <a:pPr>
              <a:lnSpc>
                <a:spcPct val="120000"/>
              </a:lnSpc>
            </a:pPr>
            <a:endParaRPr lang="en-US" sz="2100" dirty="0"/>
          </a:p>
          <a:p>
            <a:pPr marL="0" indent="0">
              <a:lnSpc>
                <a:spcPct val="120000"/>
              </a:lnSpc>
              <a:buNone/>
            </a:pPr>
            <a:endParaRPr lang="en-US" sz="2100" b="1" dirty="0"/>
          </a:p>
          <a:p>
            <a:pPr lvl="2"/>
            <a:endParaRPr lang="en-US" dirty="0"/>
          </a:p>
        </p:txBody>
      </p:sp>
      <p:pic>
        <p:nvPicPr>
          <p:cNvPr id="9" name="Content Placeholder 8">
            <a:extLst>
              <a:ext uri="{FF2B5EF4-FFF2-40B4-BE49-F238E27FC236}">
                <a16:creationId xmlns:a16="http://schemas.microsoft.com/office/drawing/2014/main" id="{51827124-063D-F787-5675-76AC68206904}"/>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305228" y="2180587"/>
            <a:ext cx="5181600" cy="310467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lide Number Placeholder 2"/>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805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365125"/>
            <a:ext cx="3884802" cy="1325563"/>
          </a:xfrm>
        </p:spPr>
        <p:txBody>
          <a:bodyPr>
            <a:normAutofit/>
          </a:bodyPr>
          <a:lstStyle/>
          <a:p>
            <a:r>
              <a:rPr lang="en-US" sz="3600" dirty="0"/>
              <a:t>Who We Are</a:t>
            </a:r>
          </a:p>
        </p:txBody>
      </p:sp>
      <p:pic>
        <p:nvPicPr>
          <p:cNvPr id="3" name="Picture 2" descr="Amy Lena">
            <a:extLst>
              <a:ext uri="{FF2B5EF4-FFF2-40B4-BE49-F238E27FC236}">
                <a16:creationId xmlns:a16="http://schemas.microsoft.com/office/drawing/2014/main" id="{3122583E-FD9D-4B3A-8668-1ACC37895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049" y="2199168"/>
            <a:ext cx="1667063" cy="2232049"/>
          </a:xfrm>
          <a:prstGeom prst="rect">
            <a:avLst/>
          </a:prstGeom>
          <a:ln>
            <a:solidFill>
              <a:schemeClr val="tx1"/>
            </a:solidFill>
          </a:ln>
          <a:effectLst>
            <a:outerShdw blurRad="63500" sx="102000" sy="102000" algn="ctr" rotWithShape="0">
              <a:prstClr val="black">
                <a:alpha val="40000"/>
              </a:prstClr>
            </a:outerShdw>
          </a:effectLst>
        </p:spPr>
      </p:pic>
      <p:sp>
        <p:nvSpPr>
          <p:cNvPr id="6" name="TextBox 1">
            <a:extLst>
              <a:ext uri="{FF2B5EF4-FFF2-40B4-BE49-F238E27FC236}">
                <a16:creationId xmlns:a16="http://schemas.microsoft.com/office/drawing/2014/main" id="{8E343352-7C2B-46BD-9264-AB6ABDB74A28}"/>
              </a:ext>
            </a:extLst>
          </p:cNvPr>
          <p:cNvSpPr txBox="1">
            <a:spLocks noChangeArrowheads="1"/>
          </p:cNvSpPr>
          <p:nvPr/>
        </p:nvSpPr>
        <p:spPr bwMode="auto">
          <a:xfrm>
            <a:off x="2056131" y="4509868"/>
            <a:ext cx="3505769" cy="9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sz="1500" b="1" dirty="0">
                <a:latin typeface="Arial" panose="020B0604020202020204" pitchFamily="34" charset="0"/>
                <a:cs typeface="Arial" panose="020B0604020202020204" pitchFamily="34" charset="0"/>
              </a:rPr>
              <a:t>Amy Lena </a:t>
            </a:r>
            <a:endParaRPr lang="en-US" sz="1350" dirty="0">
              <a:latin typeface="Arial" panose="020B0604020202020204" pitchFamily="34" charset="0"/>
              <a:cs typeface="Arial" panose="020B0604020202020204" pitchFamily="34" charset="0"/>
            </a:endParaRPr>
          </a:p>
          <a:p>
            <a:pPr algn="ctr" defTabSz="685800">
              <a:defRPr/>
            </a:pPr>
            <a:r>
              <a:rPr lang="en-US" sz="1500" dirty="0">
                <a:latin typeface="Arial" panose="020B0604020202020204" pitchFamily="34" charset="0"/>
                <a:cs typeface="Arial" panose="020B0604020202020204" pitchFamily="34" charset="0"/>
              </a:rPr>
              <a:t>Director, Bureau of School Support</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Pennsylvania Department of Education</a:t>
            </a:r>
          </a:p>
          <a:p>
            <a:pPr algn="ctr" eaLnBrk="1" hangingPunct="1">
              <a:defRPr/>
            </a:pPr>
            <a:endParaRPr lang="en-US" sz="1200" dirty="0">
              <a:latin typeface="Arial" panose="020B0604020202020204" pitchFamily="34" charset="0"/>
              <a:cs typeface="Arial" panose="020B0604020202020204" pitchFamily="34" charset="0"/>
            </a:endParaRPr>
          </a:p>
        </p:txBody>
      </p:sp>
      <p:pic>
        <p:nvPicPr>
          <p:cNvPr id="4" name="Picture 3" descr="Laurie Kolka">
            <a:extLst>
              <a:ext uri="{FF2B5EF4-FFF2-40B4-BE49-F238E27FC236}">
                <a16:creationId xmlns:a16="http://schemas.microsoft.com/office/drawing/2014/main" id="{A040040D-9140-4A6B-A770-11B94530EBAD}"/>
              </a:ext>
            </a:extLst>
          </p:cNvPr>
          <p:cNvPicPr>
            <a:picLocks noChangeAspect="1"/>
          </p:cNvPicPr>
          <p:nvPr/>
        </p:nvPicPr>
        <p:blipFill>
          <a:blip r:embed="rId4"/>
          <a:stretch>
            <a:fillRect/>
          </a:stretch>
        </p:blipFill>
        <p:spPr>
          <a:xfrm>
            <a:off x="6895554" y="2204806"/>
            <a:ext cx="1787172" cy="2209723"/>
          </a:xfrm>
          <a:prstGeom prst="rect">
            <a:avLst/>
          </a:prstGeom>
          <a:ln>
            <a:solidFill>
              <a:schemeClr val="tx1"/>
            </a:solidFill>
          </a:ln>
          <a:effectLst>
            <a:outerShdw blurRad="63500" sx="102000" sy="102000" algn="ctr" rotWithShape="0">
              <a:prstClr val="black">
                <a:alpha val="40000"/>
              </a:prstClr>
            </a:outerShdw>
          </a:effectLst>
        </p:spPr>
      </p:pic>
      <p:sp>
        <p:nvSpPr>
          <p:cNvPr id="12" name="TextBox 1">
            <a:extLst>
              <a:ext uri="{FF2B5EF4-FFF2-40B4-BE49-F238E27FC236}">
                <a16:creationId xmlns:a16="http://schemas.microsoft.com/office/drawing/2014/main" id="{BBE5D41A-F15C-4CE3-AFDD-89977E5E4F34}"/>
              </a:ext>
            </a:extLst>
          </p:cNvPr>
          <p:cNvSpPr txBox="1">
            <a:spLocks noChangeArrowheads="1"/>
          </p:cNvSpPr>
          <p:nvPr/>
        </p:nvSpPr>
        <p:spPr bwMode="auto">
          <a:xfrm>
            <a:off x="6180799" y="4493091"/>
            <a:ext cx="301353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defTabSz="385763" eaLnBrk="1" hangingPunct="1">
              <a:defRPr/>
            </a:pPr>
            <a:r>
              <a:rPr lang="en-US" sz="1500" b="1" dirty="0">
                <a:solidFill>
                  <a:prstClr val="black"/>
                </a:solidFill>
                <a:latin typeface="Arial"/>
                <a:cs typeface="Arial"/>
              </a:rPr>
              <a:t>Laurie Kolka</a:t>
            </a:r>
          </a:p>
          <a:p>
            <a:pPr algn="ctr" defTabSz="385763" eaLnBrk="1" hangingPunct="1">
              <a:defRPr/>
            </a:pPr>
            <a:r>
              <a:rPr lang="en-US" sz="1500" dirty="0">
                <a:solidFill>
                  <a:prstClr val="black"/>
                </a:solidFill>
                <a:latin typeface="Arial"/>
                <a:cs typeface="Arial"/>
              </a:rPr>
              <a:t>PVAAS Statewide Team for PDE</a:t>
            </a:r>
          </a:p>
          <a:p>
            <a:pPr algn="ctr" defTabSz="385763" eaLnBrk="1" hangingPunct="1">
              <a:defRPr/>
            </a:pPr>
            <a:r>
              <a:rPr lang="en-US" sz="1500" dirty="0">
                <a:solidFill>
                  <a:prstClr val="black"/>
                </a:solidFill>
                <a:latin typeface="Arial"/>
                <a:cs typeface="Arial"/>
              </a:rPr>
              <a:t>Lancaster-Lebanon IU 13</a:t>
            </a:r>
          </a:p>
        </p:txBody>
      </p:sp>
      <p:sp>
        <p:nvSpPr>
          <p:cNvPr id="5" name="Slide Number Placeholder 4"/>
          <p:cNvSpPr>
            <a:spLocks noGrp="1"/>
          </p:cNvSpPr>
          <p:nvPr>
            <p:ph type="sldNum" sz="quarter" idx="12"/>
          </p:nvPr>
        </p:nvSpPr>
        <p:spPr/>
        <p:txBody>
          <a:bodyPr/>
          <a:lstStyle/>
          <a:p>
            <a:fld id="{680C5762-CF65-4775-9966-A58D40CC61B9}" type="slidenum">
              <a:rPr lang="en-US" smtClean="0"/>
              <a:t>2</a:t>
            </a:fld>
            <a:endParaRPr lang="en-US" dirty="0"/>
          </a:p>
        </p:txBody>
      </p:sp>
    </p:spTree>
    <p:extLst>
      <p:ext uri="{BB962C8B-B14F-4D97-AF65-F5344CB8AC3E}">
        <p14:creationId xmlns:p14="http://schemas.microsoft.com/office/powerpoint/2010/main" val="293943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84C1-F4C4-504C-8CC9-FCF91DCD3DE2}"/>
              </a:ext>
            </a:extLst>
          </p:cNvPr>
          <p:cNvSpPr>
            <a:spLocks noGrp="1"/>
          </p:cNvSpPr>
          <p:nvPr>
            <p:ph type="title"/>
          </p:nvPr>
        </p:nvSpPr>
        <p:spPr>
          <a:xfrm>
            <a:off x="381000" y="174160"/>
            <a:ext cx="8229600" cy="1143000"/>
          </a:xfrm>
        </p:spPr>
        <p:txBody>
          <a:bodyPr>
            <a:noAutofit/>
          </a:bodyPr>
          <a:lstStyle/>
          <a:p>
            <a:br>
              <a:rPr lang="en-US" sz="3600" dirty="0"/>
            </a:br>
            <a:r>
              <a:rPr lang="en-US" sz="3600" dirty="0"/>
              <a:t>SLO vs. LEA Selected Measure (SPM)</a:t>
            </a:r>
            <a:br>
              <a:rPr lang="en-US" sz="3600" dirty="0">
                <a:solidFill>
                  <a:srgbClr val="C00000"/>
                </a:solidFill>
              </a:rPr>
            </a:br>
            <a:endParaRPr lang="en-US" sz="3600" dirty="0"/>
          </a:p>
        </p:txBody>
      </p:sp>
      <p:sp>
        <p:nvSpPr>
          <p:cNvPr id="10" name="Content Placeholder 9">
            <a:extLst>
              <a:ext uri="{FF2B5EF4-FFF2-40B4-BE49-F238E27FC236}">
                <a16:creationId xmlns:a16="http://schemas.microsoft.com/office/drawing/2014/main" id="{8D6EFD61-7730-A748-80DB-DB82CE4D3815}"/>
              </a:ext>
            </a:extLst>
          </p:cNvPr>
          <p:cNvSpPr>
            <a:spLocks noGrp="1"/>
          </p:cNvSpPr>
          <p:nvPr>
            <p:ph sz="half" idx="1"/>
          </p:nvPr>
        </p:nvSpPr>
        <p:spPr>
          <a:xfrm>
            <a:off x="1503028" y="1842098"/>
            <a:ext cx="4038600" cy="3816759"/>
          </a:xfrm>
          <a:solidFill>
            <a:schemeClr val="bg1"/>
          </a:solidFill>
          <a:ln w="12700">
            <a:noFill/>
          </a:ln>
        </p:spPr>
        <p:txBody>
          <a:bodyPr>
            <a:normAutofit lnSpcReduction="10000"/>
          </a:bodyPr>
          <a:lstStyle/>
          <a:p>
            <a:pPr marL="0" indent="0">
              <a:buNone/>
            </a:pPr>
            <a:r>
              <a:rPr lang="en-US" dirty="0"/>
              <a:t>SLO (Act 82)</a:t>
            </a:r>
          </a:p>
          <a:p>
            <a:pPr marL="692150" indent="-404813">
              <a:buFont typeface="Wingdings" pitchFamily="2" charset="2"/>
              <a:buChar char="§"/>
            </a:pPr>
            <a:r>
              <a:rPr lang="en-US" sz="2400" dirty="0"/>
              <a:t>Required and complex template</a:t>
            </a:r>
          </a:p>
          <a:p>
            <a:pPr marL="692150" indent="-404813">
              <a:buFont typeface="Wingdings" pitchFamily="2" charset="2"/>
              <a:buChar char="§"/>
            </a:pPr>
            <a:r>
              <a:rPr lang="en-US" sz="2400" dirty="0"/>
              <a:t>Rigid structure</a:t>
            </a:r>
          </a:p>
          <a:p>
            <a:pPr marL="692150" indent="-404813">
              <a:buFont typeface="Wingdings" pitchFamily="2" charset="2"/>
              <a:buChar char="§"/>
            </a:pPr>
            <a:r>
              <a:rPr lang="en-US" sz="2400" dirty="0"/>
              <a:t>Quantitative (assessment focus)</a:t>
            </a:r>
          </a:p>
          <a:p>
            <a:pPr marL="692150" indent="-404813">
              <a:buFont typeface="Wingdings" pitchFamily="2" charset="2"/>
              <a:buChar char="§"/>
            </a:pPr>
            <a:r>
              <a:rPr lang="en-US" sz="2400" dirty="0"/>
              <a:t>Lack of alignment between educator and principal templates</a:t>
            </a:r>
          </a:p>
        </p:txBody>
      </p:sp>
      <p:sp>
        <p:nvSpPr>
          <p:cNvPr id="11" name="Content Placeholder 10">
            <a:extLst>
              <a:ext uri="{FF2B5EF4-FFF2-40B4-BE49-F238E27FC236}">
                <a16:creationId xmlns:a16="http://schemas.microsoft.com/office/drawing/2014/main" id="{A5517531-7153-9343-9807-1642F0757FB9}"/>
              </a:ext>
            </a:extLst>
          </p:cNvPr>
          <p:cNvSpPr>
            <a:spLocks noGrp="1"/>
          </p:cNvSpPr>
          <p:nvPr>
            <p:ph sz="half" idx="2"/>
          </p:nvPr>
        </p:nvSpPr>
        <p:spPr>
          <a:xfrm>
            <a:off x="6009715" y="1842098"/>
            <a:ext cx="3866606" cy="3816759"/>
          </a:xfrm>
          <a:solidFill>
            <a:schemeClr val="bg1"/>
          </a:solidFill>
          <a:ln w="12700">
            <a:noFill/>
          </a:ln>
        </p:spPr>
        <p:txBody>
          <a:bodyPr>
            <a:normAutofit lnSpcReduction="10000"/>
          </a:bodyPr>
          <a:lstStyle/>
          <a:p>
            <a:pPr marL="0" indent="0">
              <a:buNone/>
            </a:pPr>
            <a:r>
              <a:rPr lang="en-US" dirty="0"/>
              <a:t>SPM (Act 13)</a:t>
            </a:r>
          </a:p>
          <a:p>
            <a:pPr marL="587375">
              <a:buFont typeface="Wingdings" pitchFamily="2" charset="2"/>
              <a:buChar char="§"/>
            </a:pPr>
            <a:r>
              <a:rPr lang="en-US" sz="2400" dirty="0"/>
              <a:t>Optional and streamlined template</a:t>
            </a:r>
          </a:p>
          <a:p>
            <a:pPr marL="587375">
              <a:buFont typeface="Wingdings" pitchFamily="2" charset="2"/>
              <a:buChar char="§"/>
            </a:pPr>
            <a:r>
              <a:rPr lang="en-US" sz="2400" dirty="0"/>
              <a:t>Flexible structure</a:t>
            </a:r>
          </a:p>
          <a:p>
            <a:pPr marL="587375">
              <a:buFont typeface="Wingdings" pitchFamily="2" charset="2"/>
              <a:buChar char="§"/>
            </a:pPr>
            <a:r>
              <a:rPr lang="en-US" sz="2400" dirty="0"/>
              <a:t>Qualitative addition</a:t>
            </a:r>
          </a:p>
          <a:p>
            <a:pPr marL="587375">
              <a:buFont typeface="Wingdings" pitchFamily="2" charset="2"/>
              <a:buChar char="§"/>
            </a:pPr>
            <a:r>
              <a:rPr lang="en-US" sz="2400" dirty="0"/>
              <a:t>Close alignment to IEP Goals Progress and Principal Performance Goal Template</a:t>
            </a:r>
          </a:p>
          <a:p>
            <a:pPr marL="576263" indent="-331788"/>
            <a:endParaRPr lang="en-US" sz="2400" dirty="0"/>
          </a:p>
        </p:txBody>
      </p:sp>
      <p:sp>
        <p:nvSpPr>
          <p:cNvPr id="9" name="Isosceles Triangle 8">
            <a:extLst>
              <a:ext uri="{FF2B5EF4-FFF2-40B4-BE49-F238E27FC236}">
                <a16:creationId xmlns:a16="http://schemas.microsoft.com/office/drawing/2014/main" id="{A2B53BAE-D163-4C5E-B479-7D089B0F8D1C}"/>
              </a:ext>
              <a:ext uri="{C183D7F6-B498-43B3-948B-1728B52AA6E4}">
                <adec:decorative xmlns:adec="http://schemas.microsoft.com/office/drawing/2017/decorative" val="1"/>
              </a:ext>
            </a:extLst>
          </p:cNvPr>
          <p:cNvSpPr/>
          <p:nvPr/>
        </p:nvSpPr>
        <p:spPr>
          <a:xfrm rot="5400000">
            <a:off x="4113290" y="3521975"/>
            <a:ext cx="3171961" cy="544875"/>
          </a:xfrm>
          <a:prstGeom prst="triangle">
            <a:avLst>
              <a:gd name="adj" fmla="val 46779"/>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FBD24F-7095-4B2A-A3D5-C95E42F8A854}"/>
              </a:ext>
              <a:ext uri="{C183D7F6-B498-43B3-948B-1728B52AA6E4}">
                <adec:decorative xmlns:adec="http://schemas.microsoft.com/office/drawing/2017/decorative" val="1"/>
              </a:ext>
            </a:extLst>
          </p:cNvPr>
          <p:cNvSpPr/>
          <p:nvPr/>
        </p:nvSpPr>
        <p:spPr>
          <a:xfrm>
            <a:off x="6009715" y="1742892"/>
            <a:ext cx="3702137" cy="3827417"/>
          </a:xfrm>
          <a:prstGeom prst="rect">
            <a:avLst/>
          </a:prstGeom>
          <a:solidFill>
            <a:schemeClr val="tx2">
              <a:lumMod val="20000"/>
              <a:lumOff val="8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B4E94BA-AFEE-CA9F-0FB4-2FF4AF1353B7}"/>
              </a:ext>
            </a:extLst>
          </p:cNvPr>
          <p:cNvSpPr txBox="1"/>
          <p:nvPr/>
        </p:nvSpPr>
        <p:spPr>
          <a:xfrm>
            <a:off x="3369117" y="5822050"/>
            <a:ext cx="4038600" cy="800219"/>
          </a:xfrm>
          <a:prstGeom prst="rect">
            <a:avLst/>
          </a:prstGeom>
          <a:noFill/>
        </p:spPr>
        <p:txBody>
          <a:bodyPr wrap="square" rtlCol="0">
            <a:spAutoFit/>
          </a:bodyPr>
          <a:lstStyle/>
          <a:p>
            <a:pPr algn="ctr"/>
            <a:r>
              <a:rPr lang="en-US" sz="2800" b="1"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SAS Resources</a:t>
            </a:r>
            <a:endParaRPr lang="en-US" sz="2800" b="1" dirty="0">
              <a:latin typeface="Arial" panose="020B0604020202020204" pitchFamily="34" charset="0"/>
              <a:ea typeface="Calibri" panose="020F0502020204030204" pitchFamily="34" charset="0"/>
              <a:cs typeface="Arial" panose="020B0604020202020204" pitchFamily="34" charset="0"/>
            </a:endParaRPr>
          </a:p>
          <a:p>
            <a:pPr algn="ctr"/>
            <a:endParaRPr lang="en-US" dirty="0"/>
          </a:p>
        </p:txBody>
      </p:sp>
      <p:sp>
        <p:nvSpPr>
          <p:cNvPr id="7" name="Date Placeholder 6">
            <a:extLst>
              <a:ext uri="{FF2B5EF4-FFF2-40B4-BE49-F238E27FC236}">
                <a16:creationId xmlns:a16="http://schemas.microsoft.com/office/drawing/2014/main" id="{426CA8F9-72E6-1144-93BA-90E21E6B9379}"/>
              </a:ext>
            </a:extLst>
          </p:cNvPr>
          <p:cNvSpPr>
            <a:spLocks noGrp="1"/>
          </p:cNvSpPr>
          <p:nvPr>
            <p:ph type="dt" sz="half" idx="10"/>
          </p:nvPr>
        </p:nvSpPr>
        <p:spPr/>
        <p:txBody>
          <a:bodyPr/>
          <a:lstStyle/>
          <a:p>
            <a:fld id="{0960D5E9-816A-404D-95C5-1BCCD4E30359}" type="datetime1">
              <a:rPr lang="en-US" smtClean="0"/>
              <a:t>7/31/2023</a:t>
            </a:fld>
            <a:endParaRPr lang="en-US" dirty="0"/>
          </a:p>
        </p:txBody>
      </p:sp>
      <p:sp>
        <p:nvSpPr>
          <p:cNvPr id="8" name="Slide Number Placeholder 7">
            <a:extLst>
              <a:ext uri="{FF2B5EF4-FFF2-40B4-BE49-F238E27FC236}">
                <a16:creationId xmlns:a16="http://schemas.microsoft.com/office/drawing/2014/main" id="{FC53EEB2-40C6-C34F-B3DC-5B371CF2E2A3}"/>
              </a:ext>
            </a:extLst>
          </p:cNvPr>
          <p:cNvSpPr>
            <a:spLocks noGrp="1"/>
          </p:cNvSpPr>
          <p:nvPr>
            <p:ph type="sldNum" sz="quarter" idx="12"/>
          </p:nvPr>
        </p:nvSpPr>
        <p:spPr/>
        <p:txBody>
          <a:bodyPr/>
          <a:lstStyle/>
          <a:p>
            <a:fld id="{680C5762-CF65-4775-9966-A58D40CC61B9}" type="slidenum">
              <a:rPr lang="en-US" dirty="0" smtClean="0"/>
              <a:t>20</a:t>
            </a:fld>
            <a:endParaRPr lang="en-US" dirty="0"/>
          </a:p>
        </p:txBody>
      </p:sp>
    </p:spTree>
    <p:extLst>
      <p:ext uri="{BB962C8B-B14F-4D97-AF65-F5344CB8AC3E}">
        <p14:creationId xmlns:p14="http://schemas.microsoft.com/office/powerpoint/2010/main" val="10609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0B6C-492A-1CEB-4B0E-63FC1CAF1C5E}"/>
              </a:ext>
            </a:extLst>
          </p:cNvPr>
          <p:cNvSpPr>
            <a:spLocks noGrp="1"/>
          </p:cNvSpPr>
          <p:nvPr>
            <p:ph type="title"/>
          </p:nvPr>
        </p:nvSpPr>
        <p:spPr/>
        <p:txBody>
          <a:bodyPr/>
          <a:lstStyle/>
          <a:p>
            <a:r>
              <a:rPr lang="en-US" dirty="0"/>
              <a:t>NEW! </a:t>
            </a:r>
            <a:br>
              <a:rPr lang="en-US" dirty="0"/>
            </a:br>
            <a:r>
              <a:rPr lang="en-US" dirty="0"/>
              <a:t>Revised Teacher Self-Reflection Guides</a:t>
            </a:r>
          </a:p>
        </p:txBody>
      </p:sp>
      <p:pic>
        <p:nvPicPr>
          <p:cNvPr id="9" name="Content Placeholder 8">
            <a:extLst>
              <a:ext uri="{FF2B5EF4-FFF2-40B4-BE49-F238E27FC236}">
                <a16:creationId xmlns:a16="http://schemas.microsoft.com/office/drawing/2014/main" id="{4CF6FB78-6BBA-8B72-3CD2-15016C263947}"/>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576943" y="1780742"/>
            <a:ext cx="3684126" cy="4355077"/>
          </a:xfrm>
          <a:ln w="38100">
            <a:solidFill>
              <a:schemeClr val="bg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Content Placeholder 6">
            <a:extLst>
              <a:ext uri="{FF2B5EF4-FFF2-40B4-BE49-F238E27FC236}">
                <a16:creationId xmlns:a16="http://schemas.microsoft.com/office/drawing/2014/main" id="{7D481E35-C7AD-F44B-CF71-E5A12034AE6A}"/>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106291" y="1690688"/>
            <a:ext cx="3695800" cy="4535186"/>
          </a:xfrm>
          <a:ln w="38100">
            <a:solidFill>
              <a:schemeClr val="bg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a:extLst>
              <a:ext uri="{FF2B5EF4-FFF2-40B4-BE49-F238E27FC236}">
                <a16:creationId xmlns:a16="http://schemas.microsoft.com/office/drawing/2014/main" id="{25354633-2745-601B-180D-8A608A75A5FA}"/>
              </a:ext>
            </a:extLst>
          </p:cNvPr>
          <p:cNvSpPr txBox="1"/>
          <p:nvPr/>
        </p:nvSpPr>
        <p:spPr>
          <a:xfrm>
            <a:off x="4733106" y="2016700"/>
            <a:ext cx="3197827" cy="433965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Click to link to the</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5"/>
              </a:rPr>
              <a:t>Teacher Self-Reflection Guide (Data Available)</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6"/>
              </a:rPr>
              <a:t>Teacher Self-Reflection Guide (Non-Data Available)</a:t>
            </a: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82388DB-CF88-885A-F910-741321217029}"/>
              </a:ext>
            </a:extLst>
          </p:cNvPr>
          <p:cNvSpPr>
            <a:spLocks noGrp="1"/>
          </p:cNvSpPr>
          <p:nvPr>
            <p:ph type="sldNum" sz="quarter" idx="12"/>
          </p:nvPr>
        </p:nvSpPr>
        <p:spPr/>
        <p:txBody>
          <a:bodyPr/>
          <a:lstStyle/>
          <a:p>
            <a:fld id="{680C5762-CF65-4775-9966-A58D40CC61B9}" type="slidenum">
              <a:rPr lang="en-US" dirty="0" smtClean="0"/>
              <a:t>21</a:t>
            </a:fld>
            <a:endParaRPr lang="en-US" dirty="0"/>
          </a:p>
        </p:txBody>
      </p:sp>
      <p:sp>
        <p:nvSpPr>
          <p:cNvPr id="3" name="Frame 2">
            <a:extLst>
              <a:ext uri="{FF2B5EF4-FFF2-40B4-BE49-F238E27FC236}">
                <a16:creationId xmlns:a16="http://schemas.microsoft.com/office/drawing/2014/main" id="{31BA316C-7F23-7661-0B04-B1102A0C1113}"/>
              </a:ext>
              <a:ext uri="{C183D7F6-B498-43B3-948B-1728B52AA6E4}">
                <adec:decorative xmlns:adec="http://schemas.microsoft.com/office/drawing/2017/decorative" val="1"/>
              </a:ext>
            </a:extLst>
          </p:cNvPr>
          <p:cNvSpPr/>
          <p:nvPr/>
        </p:nvSpPr>
        <p:spPr>
          <a:xfrm>
            <a:off x="951988" y="2015552"/>
            <a:ext cx="2934781" cy="994907"/>
          </a:xfrm>
          <a:prstGeom prst="frame">
            <a:avLst/>
          </a:prstGeom>
          <a:solidFill>
            <a:srgbClr val="FFFF00"/>
          </a:solidFill>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ame 4">
            <a:extLst>
              <a:ext uri="{FF2B5EF4-FFF2-40B4-BE49-F238E27FC236}">
                <a16:creationId xmlns:a16="http://schemas.microsoft.com/office/drawing/2014/main" id="{845144E6-7AF6-F649-EB1A-B0F1F3E64D1C}"/>
              </a:ext>
              <a:ext uri="{C183D7F6-B498-43B3-948B-1728B52AA6E4}">
                <adec:decorative xmlns:adec="http://schemas.microsoft.com/office/drawing/2017/decorative" val="1"/>
              </a:ext>
            </a:extLst>
          </p:cNvPr>
          <p:cNvSpPr/>
          <p:nvPr/>
        </p:nvSpPr>
        <p:spPr>
          <a:xfrm>
            <a:off x="8106291" y="1943120"/>
            <a:ext cx="3508766" cy="1186030"/>
          </a:xfrm>
          <a:prstGeom prst="frame">
            <a:avLst/>
          </a:prstGeom>
          <a:solidFill>
            <a:srgbClr val="FFC000"/>
          </a:solidFill>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498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432-245C-4566-81A2-4B5E6B38235D}"/>
              </a:ext>
            </a:extLst>
          </p:cNvPr>
          <p:cNvSpPr>
            <a:spLocks noGrp="1"/>
          </p:cNvSpPr>
          <p:nvPr>
            <p:ph type="title"/>
          </p:nvPr>
        </p:nvSpPr>
        <p:spPr>
          <a:xfrm>
            <a:off x="552169" y="212521"/>
            <a:ext cx="8679767" cy="1295400"/>
          </a:xfrm>
        </p:spPr>
        <p:txBody>
          <a:bodyPr>
            <a:normAutofit/>
          </a:bodyPr>
          <a:lstStyle/>
          <a:p>
            <a:r>
              <a:rPr lang="en-US" sz="3600" dirty="0"/>
              <a:t>  13-4 Interim Rating</a:t>
            </a:r>
          </a:p>
        </p:txBody>
      </p:sp>
      <p:sp>
        <p:nvSpPr>
          <p:cNvPr id="5" name="Content Placeholder 4">
            <a:extLst>
              <a:ext uri="{FF2B5EF4-FFF2-40B4-BE49-F238E27FC236}">
                <a16:creationId xmlns:a16="http://schemas.microsoft.com/office/drawing/2014/main" id="{6D1B06E0-3731-485B-A4DA-ACFEB2335B62}"/>
              </a:ext>
            </a:extLst>
          </p:cNvPr>
          <p:cNvSpPr>
            <a:spLocks noGrp="1"/>
          </p:cNvSpPr>
          <p:nvPr>
            <p:ph idx="1"/>
          </p:nvPr>
        </p:nvSpPr>
        <p:spPr>
          <a:xfrm>
            <a:off x="838200" y="1716568"/>
            <a:ext cx="10419826" cy="4351338"/>
          </a:xfrm>
        </p:spPr>
        <p:txBody>
          <a:bodyPr>
            <a:normAutofit fontScale="92500" lnSpcReduction="10000"/>
          </a:bodyPr>
          <a:lstStyle/>
          <a:p>
            <a:pPr>
              <a:lnSpc>
                <a:spcPct val="107000"/>
              </a:lnSpc>
              <a:spcBef>
                <a:spcPts val="0"/>
              </a:spcBef>
              <a:spcAft>
                <a:spcPts val="800"/>
              </a:spcAft>
            </a:pPr>
            <a:r>
              <a:rPr lang="en-US" sz="2000" dirty="0">
                <a:ea typeface="Calibri" panose="020F0502020204030204" pitchFamily="34" charset="0"/>
              </a:rPr>
              <a:t>Professional employees deemed Unsatisfactory in the last evaluation must be rated at least once a year using the measures and weightings appropriate to the employee, as indicated in the table above. </a:t>
            </a:r>
          </a:p>
          <a:p>
            <a:pPr>
              <a:lnSpc>
                <a:spcPct val="107000"/>
              </a:lnSpc>
              <a:spcBef>
                <a:spcPts val="0"/>
              </a:spcBef>
              <a:spcAft>
                <a:spcPts val="800"/>
              </a:spcAft>
            </a:pPr>
            <a:r>
              <a:rPr lang="en-US" sz="2000" dirty="0">
                <a:ea typeface="Calibri" panose="020F0502020204030204" pitchFamily="34" charset="0"/>
              </a:rPr>
              <a:t>Subsequent ratings during the same evaluation period (i.e., interim evaluations) </a:t>
            </a:r>
            <a:r>
              <a:rPr lang="en-US" sz="2000" b="1" dirty="0">
                <a:ea typeface="Calibri" panose="020F0502020204030204" pitchFamily="34" charset="0"/>
              </a:rPr>
              <a:t>are not mandated</a:t>
            </a:r>
            <a:r>
              <a:rPr lang="en-US" sz="2000" dirty="0">
                <a:ea typeface="Calibri" panose="020F0502020204030204" pitchFamily="34" charset="0"/>
              </a:rPr>
              <a:t>; however, should an LEA elect to perform one, the interim evaluation must be comprised of the following:</a:t>
            </a:r>
          </a:p>
          <a:p>
            <a:pPr lvl="1">
              <a:lnSpc>
                <a:spcPct val="107000"/>
              </a:lnSpc>
              <a:spcBef>
                <a:spcPts val="0"/>
              </a:spcBef>
              <a:spcAft>
                <a:spcPts val="800"/>
              </a:spcAft>
            </a:pPr>
            <a:r>
              <a:rPr lang="en-US" sz="1800" dirty="0">
                <a:ea typeface="Calibri" panose="020F0502020204030204" pitchFamily="34" charset="0"/>
              </a:rPr>
              <a:t>70% Observation &amp; Practice (aligns with the 13-1, 13-2, 13-3)</a:t>
            </a:r>
          </a:p>
          <a:p>
            <a:pPr lvl="1">
              <a:lnSpc>
                <a:spcPct val="107000"/>
              </a:lnSpc>
              <a:spcBef>
                <a:spcPts val="0"/>
              </a:spcBef>
              <a:spcAft>
                <a:spcPts val="800"/>
              </a:spcAft>
            </a:pPr>
            <a:r>
              <a:rPr lang="en-US" sz="1800" dirty="0">
                <a:ea typeface="Calibri" panose="020F0502020204030204" pitchFamily="34" charset="0"/>
              </a:rPr>
              <a:t>30% LEA Selected Measures</a:t>
            </a:r>
          </a:p>
          <a:p>
            <a:pPr>
              <a:lnSpc>
                <a:spcPct val="107000"/>
              </a:lnSpc>
              <a:spcBef>
                <a:spcPts val="0"/>
              </a:spcBef>
              <a:spcAft>
                <a:spcPts val="800"/>
              </a:spcAft>
            </a:pPr>
            <a:r>
              <a:rPr lang="en-US" sz="2000" dirty="0">
                <a:ea typeface="Calibri" panose="020F0502020204030204" pitchFamily="34" charset="0"/>
              </a:rPr>
              <a:t>For the LEA Selected Measures rating, the LEA should use measure(s) appropriate to the type of professional employee. Examples as follows:</a:t>
            </a:r>
          </a:p>
          <a:p>
            <a:pPr lvl="1">
              <a:lnSpc>
                <a:spcPct val="107000"/>
              </a:lnSpc>
              <a:spcBef>
                <a:spcPts val="0"/>
              </a:spcBef>
              <a:spcAft>
                <a:spcPts val="800"/>
              </a:spcAft>
            </a:pPr>
            <a:r>
              <a:rPr lang="en-US" sz="1800" dirty="0">
                <a:ea typeface="Calibri" panose="020F0502020204030204" pitchFamily="34" charset="0"/>
              </a:rPr>
              <a:t>Performance Goal benchmarks might serve as a locally developed rubric in the evaluation of a principal.</a:t>
            </a:r>
          </a:p>
          <a:p>
            <a:pPr lvl="1">
              <a:lnSpc>
                <a:spcPct val="107000"/>
              </a:lnSpc>
              <a:spcBef>
                <a:spcPts val="0"/>
              </a:spcBef>
              <a:spcAft>
                <a:spcPts val="800"/>
              </a:spcAft>
            </a:pPr>
            <a:r>
              <a:rPr lang="en-US" sz="1800" dirty="0">
                <a:ea typeface="Calibri" panose="020F0502020204030204" pitchFamily="34" charset="0"/>
              </a:rPr>
              <a:t>Student career readiness portfolios might be used in the evaluation of a school counselor.</a:t>
            </a:r>
          </a:p>
        </p:txBody>
      </p:sp>
    </p:spTree>
    <p:extLst>
      <p:ext uri="{BB962C8B-B14F-4D97-AF65-F5344CB8AC3E}">
        <p14:creationId xmlns:p14="http://schemas.microsoft.com/office/powerpoint/2010/main" val="10392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819B-CE74-2F4E-8954-C54C25639E35}"/>
              </a:ext>
            </a:extLst>
          </p:cNvPr>
          <p:cNvSpPr>
            <a:spLocks noGrp="1"/>
          </p:cNvSpPr>
          <p:nvPr>
            <p:ph type="title"/>
          </p:nvPr>
        </p:nvSpPr>
        <p:spPr>
          <a:xfrm>
            <a:off x="477473" y="256068"/>
            <a:ext cx="10515600" cy="1325563"/>
          </a:xfrm>
        </p:spPr>
        <p:txBody>
          <a:bodyPr>
            <a:normAutofit/>
          </a:bodyPr>
          <a:lstStyle/>
          <a:p>
            <a:r>
              <a:rPr lang="en-US" sz="3600" dirty="0"/>
              <a:t>Interim Rating Scenario</a:t>
            </a:r>
          </a:p>
        </p:txBody>
      </p:sp>
      <p:sp>
        <p:nvSpPr>
          <p:cNvPr id="3" name="Content Placeholder 2">
            <a:extLst>
              <a:ext uri="{FF2B5EF4-FFF2-40B4-BE49-F238E27FC236}">
                <a16:creationId xmlns:a16="http://schemas.microsoft.com/office/drawing/2014/main" id="{047804C7-740B-5846-BF00-B3BF8C343DD3}"/>
              </a:ext>
            </a:extLst>
          </p:cNvPr>
          <p:cNvSpPr>
            <a:spLocks noGrp="1"/>
          </p:cNvSpPr>
          <p:nvPr>
            <p:ph idx="1"/>
          </p:nvPr>
        </p:nvSpPr>
        <p:spPr>
          <a:xfrm>
            <a:off x="662031" y="2077295"/>
            <a:ext cx="10515600" cy="4351338"/>
          </a:xfrm>
        </p:spPr>
        <p:txBody>
          <a:bodyPr/>
          <a:lstStyle/>
          <a:p>
            <a:pPr marL="0" indent="0">
              <a:buNone/>
            </a:pPr>
            <a:r>
              <a:rPr lang="en-US" dirty="0"/>
              <a:t>Counselor A received an Unsatisfactory rating at the conclusion of the last school year.</a:t>
            </a:r>
          </a:p>
          <a:p>
            <a:pPr marL="922338" indent="-328613"/>
            <a:r>
              <a:rPr lang="en-US" dirty="0"/>
              <a:t>What mid-year rating obligation exists?</a:t>
            </a:r>
          </a:p>
          <a:p>
            <a:pPr marL="922338" indent="-328613"/>
            <a:r>
              <a:rPr lang="en-US" dirty="0"/>
              <a:t>What LEA Selected Measure is applicable?</a:t>
            </a:r>
          </a:p>
          <a:p>
            <a:pPr marL="922338" indent="-328613"/>
            <a:endParaRPr lang="en-US" dirty="0"/>
          </a:p>
          <a:p>
            <a:endParaRPr lang="en-US" dirty="0"/>
          </a:p>
        </p:txBody>
      </p:sp>
      <p:sp>
        <p:nvSpPr>
          <p:cNvPr id="4" name="Date Placeholder 3">
            <a:extLst>
              <a:ext uri="{FF2B5EF4-FFF2-40B4-BE49-F238E27FC236}">
                <a16:creationId xmlns:a16="http://schemas.microsoft.com/office/drawing/2014/main" id="{09069E2D-1674-E848-990A-1A61841F8792}"/>
              </a:ext>
            </a:extLst>
          </p:cNvPr>
          <p:cNvSpPr>
            <a:spLocks noGrp="1"/>
          </p:cNvSpPr>
          <p:nvPr>
            <p:ph type="dt" sz="half" idx="10"/>
          </p:nvPr>
        </p:nvSpPr>
        <p:spPr/>
        <p:txBody>
          <a:bodyPr/>
          <a:lstStyle/>
          <a:p>
            <a:fld id="{ED0CF1AE-9D07-4FAF-9EEC-B15CCCFC2843}" type="datetime1">
              <a:rPr lang="en-US" smtClean="0"/>
              <a:t>7/31/2023</a:t>
            </a:fld>
            <a:endParaRPr lang="en-US" dirty="0"/>
          </a:p>
        </p:txBody>
      </p:sp>
      <p:sp>
        <p:nvSpPr>
          <p:cNvPr id="5" name="Slide Number Placeholder 4">
            <a:extLst>
              <a:ext uri="{FF2B5EF4-FFF2-40B4-BE49-F238E27FC236}">
                <a16:creationId xmlns:a16="http://schemas.microsoft.com/office/drawing/2014/main" id="{5F53BA2F-7CDB-5E4E-B03B-D82A72BA0DA5}"/>
              </a:ext>
            </a:extLst>
          </p:cNvPr>
          <p:cNvSpPr>
            <a:spLocks noGrp="1"/>
          </p:cNvSpPr>
          <p:nvPr>
            <p:ph type="sldNum" sz="quarter" idx="12"/>
          </p:nvPr>
        </p:nvSpPr>
        <p:spPr/>
        <p:txBody>
          <a:bodyPr/>
          <a:lstStyle/>
          <a:p>
            <a:fld id="{680C5762-CF65-4775-9966-A58D40CC61B9}" type="slidenum">
              <a:rPr lang="en-US" dirty="0" smtClean="0"/>
              <a:t>23</a:t>
            </a:fld>
            <a:endParaRPr lang="en-US" dirty="0"/>
          </a:p>
        </p:txBody>
      </p:sp>
    </p:spTree>
    <p:extLst>
      <p:ext uri="{BB962C8B-B14F-4D97-AF65-F5344CB8AC3E}">
        <p14:creationId xmlns:p14="http://schemas.microsoft.com/office/powerpoint/2010/main" val="53967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B31A-D5DB-4AA8-81FB-508C1B332C14}"/>
              </a:ext>
            </a:extLst>
          </p:cNvPr>
          <p:cNvSpPr>
            <a:spLocks noGrp="1"/>
          </p:cNvSpPr>
          <p:nvPr>
            <p:ph type="title"/>
          </p:nvPr>
        </p:nvSpPr>
        <p:spPr>
          <a:xfrm>
            <a:off x="789963" y="342108"/>
            <a:ext cx="8229600" cy="1143000"/>
          </a:xfrm>
        </p:spPr>
        <p:txBody>
          <a:bodyPr anchor="ctr">
            <a:normAutofit/>
          </a:bodyPr>
          <a:lstStyle/>
          <a:p>
            <a:r>
              <a:rPr lang="en-US" sz="3600" dirty="0"/>
              <a:t>Completing Act 13 Evaluation Forms</a:t>
            </a:r>
          </a:p>
        </p:txBody>
      </p:sp>
      <p:pic>
        <p:nvPicPr>
          <p:cNvPr id="8" name="Content Placeholder 7" descr="binoculars">
            <a:extLst>
              <a:ext uri="{FF2B5EF4-FFF2-40B4-BE49-F238E27FC236}">
                <a16:creationId xmlns:a16="http://schemas.microsoft.com/office/drawing/2014/main" id="{9A7868A4-74B6-2F81-B3D5-63B6D9063962}"/>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0454" r="22661" b="1"/>
          <a:stretch/>
        </p:blipFill>
        <p:spPr>
          <a:xfrm>
            <a:off x="1528194" y="1600201"/>
            <a:ext cx="4038600" cy="4525963"/>
          </a:xfrm>
          <a:prstGeom prst="rect">
            <a:avLst/>
          </a:prstGeom>
          <a:noFill/>
          <a:effectLst>
            <a:outerShdw blurRad="63500" sx="102000" sy="102000" algn="ctr" rotWithShape="0">
              <a:prstClr val="black">
                <a:alpha val="40000"/>
              </a:prstClr>
            </a:outerShdw>
          </a:effectLst>
        </p:spPr>
      </p:pic>
      <p:sp>
        <p:nvSpPr>
          <p:cNvPr id="13" name="Content Placeholder 2">
            <a:extLst>
              <a:ext uri="{FF2B5EF4-FFF2-40B4-BE49-F238E27FC236}">
                <a16:creationId xmlns:a16="http://schemas.microsoft.com/office/drawing/2014/main" id="{9F8B3AF1-413D-C184-0D1D-3B690555B3A3}"/>
              </a:ext>
            </a:extLst>
          </p:cNvPr>
          <p:cNvSpPr>
            <a:spLocks noGrp="1"/>
          </p:cNvSpPr>
          <p:nvPr>
            <p:ph sz="half" idx="2"/>
          </p:nvPr>
        </p:nvSpPr>
        <p:spPr>
          <a:xfrm>
            <a:off x="6122982" y="1600201"/>
            <a:ext cx="4038600" cy="4525963"/>
          </a:xfrm>
        </p:spPr>
        <p:txBody>
          <a:bodyPr>
            <a:normAutofit/>
          </a:bodyPr>
          <a:lstStyle/>
          <a:p>
            <a:pPr marL="0" indent="0">
              <a:buNone/>
            </a:pPr>
            <a:endParaRPr lang="en-US" b="1" dirty="0"/>
          </a:p>
          <a:p>
            <a:pPr marL="0" indent="0">
              <a:buNone/>
            </a:pPr>
            <a:r>
              <a:rPr lang="en-US" b="1" dirty="0"/>
              <a:t>P</a:t>
            </a:r>
            <a:r>
              <a:rPr lang="en-US" dirty="0"/>
              <a:t>ennsylvania</a:t>
            </a:r>
          </a:p>
          <a:p>
            <a:pPr marL="0" indent="0">
              <a:buNone/>
            </a:pPr>
            <a:r>
              <a:rPr lang="en-US" b="1" dirty="0"/>
              <a:t>E</a:t>
            </a:r>
            <a:r>
              <a:rPr lang="en-US" dirty="0"/>
              <a:t>ducator</a:t>
            </a:r>
          </a:p>
          <a:p>
            <a:pPr marL="0" indent="0">
              <a:buNone/>
            </a:pPr>
            <a:r>
              <a:rPr lang="en-US" b="1" dirty="0"/>
              <a:t>E</a:t>
            </a:r>
            <a:r>
              <a:rPr lang="en-US" dirty="0"/>
              <a:t>ffectiveness</a:t>
            </a:r>
          </a:p>
          <a:p>
            <a:pPr marL="0" indent="0">
              <a:buNone/>
            </a:pPr>
            <a:r>
              <a:rPr lang="en-US" b="1" dirty="0"/>
              <a:t>R</a:t>
            </a:r>
            <a:r>
              <a:rPr lang="en-US" dirty="0"/>
              <a:t>ating</a:t>
            </a:r>
          </a:p>
          <a:p>
            <a:pPr marL="0" indent="0">
              <a:buNone/>
            </a:pPr>
            <a:r>
              <a:rPr lang="en-US" b="1" dirty="0"/>
              <a:t>S</a:t>
            </a:r>
            <a:r>
              <a:rPr lang="en-US" dirty="0"/>
              <a:t>ystem</a:t>
            </a:r>
          </a:p>
          <a:p>
            <a:pPr marL="0" indent="0" algn="ctr">
              <a:buNone/>
            </a:pPr>
            <a:r>
              <a:rPr lang="en-US" b="1" dirty="0"/>
              <a:t>PEERS</a:t>
            </a:r>
            <a:r>
              <a:rPr lang="en-US" dirty="0"/>
              <a:t> is ready for your evaluations!</a:t>
            </a:r>
          </a:p>
        </p:txBody>
      </p:sp>
      <p:sp>
        <p:nvSpPr>
          <p:cNvPr id="4" name="Date Placeholder 3">
            <a:extLst>
              <a:ext uri="{FF2B5EF4-FFF2-40B4-BE49-F238E27FC236}">
                <a16:creationId xmlns:a16="http://schemas.microsoft.com/office/drawing/2014/main" id="{8E47769C-25A1-4071-9C65-AE963DC610BC}"/>
              </a:ext>
            </a:extLst>
          </p:cNvPr>
          <p:cNvSpPr>
            <a:spLocks noGrp="1"/>
          </p:cNvSpPr>
          <p:nvPr>
            <p:ph type="dt" sz="half" idx="10"/>
          </p:nvPr>
        </p:nvSpPr>
        <p:spPr>
          <a:xfrm>
            <a:off x="1981200" y="6356351"/>
            <a:ext cx="2133600" cy="365125"/>
          </a:xfrm>
        </p:spPr>
        <p:txBody>
          <a:bodyPr anchor="ctr">
            <a:normAutofit/>
          </a:bodyPr>
          <a:lstStyle/>
          <a:p>
            <a:pPr>
              <a:spcAft>
                <a:spcPts val="600"/>
              </a:spcAft>
            </a:pPr>
            <a:fld id="{ED0CF1AE-9D07-4FAF-9EEC-B15CCCFC2843}" type="datetime1">
              <a:rPr lang="en-US" smtClean="0"/>
              <a:pPr>
                <a:spcAft>
                  <a:spcPts val="600"/>
                </a:spcAft>
              </a:pPr>
              <a:t>7/31/2023</a:t>
            </a:fld>
            <a:endParaRPr lang="en-US" dirty="0"/>
          </a:p>
        </p:txBody>
      </p:sp>
      <p:sp>
        <p:nvSpPr>
          <p:cNvPr id="5" name="Slide Number Placeholder 4">
            <a:extLst>
              <a:ext uri="{FF2B5EF4-FFF2-40B4-BE49-F238E27FC236}">
                <a16:creationId xmlns:a16="http://schemas.microsoft.com/office/drawing/2014/main" id="{03F8A89B-09D0-4184-8BD8-88C8B0C44772}"/>
              </a:ext>
            </a:extLst>
          </p:cNvPr>
          <p:cNvSpPr>
            <a:spLocks noGrp="1"/>
          </p:cNvSpPr>
          <p:nvPr>
            <p:ph type="sldNum" sz="quarter" idx="12"/>
          </p:nvPr>
        </p:nvSpPr>
        <p:spPr>
          <a:xfrm>
            <a:off x="8077200" y="6356351"/>
            <a:ext cx="2133600" cy="365125"/>
          </a:xfrm>
        </p:spPr>
        <p:txBody>
          <a:bodyPr anchor="ctr">
            <a:normAutofit/>
          </a:bodyPr>
          <a:lstStyle/>
          <a:p>
            <a:pPr>
              <a:spcAft>
                <a:spcPts val="600"/>
              </a:spcAft>
            </a:pPr>
            <a:fld id="{680C5762-CF65-4775-9966-A58D40CC61B9}" type="slidenum">
              <a:rPr lang="en-US" smtClean="0"/>
              <a:pPr>
                <a:spcAft>
                  <a:spcPts val="600"/>
                </a:spcAft>
              </a:pPr>
              <a:t>24</a:t>
            </a:fld>
            <a:endParaRPr lang="en-US" dirty="0"/>
          </a:p>
        </p:txBody>
      </p:sp>
    </p:spTree>
    <p:extLst>
      <p:ext uri="{BB962C8B-B14F-4D97-AF65-F5344CB8AC3E}">
        <p14:creationId xmlns:p14="http://schemas.microsoft.com/office/powerpoint/2010/main" val="170284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6720-E101-491F-A459-1BBE09DE176C}"/>
              </a:ext>
            </a:extLst>
          </p:cNvPr>
          <p:cNvSpPr>
            <a:spLocks noGrp="1"/>
          </p:cNvSpPr>
          <p:nvPr>
            <p:ph type="title"/>
          </p:nvPr>
        </p:nvSpPr>
        <p:spPr/>
        <p:txBody>
          <a:bodyPr>
            <a:normAutofit/>
          </a:bodyPr>
          <a:lstStyle/>
          <a:p>
            <a:r>
              <a:rPr lang="en-US" sz="3600" dirty="0"/>
              <a:t>PEERS Intent and Purpose</a:t>
            </a:r>
          </a:p>
        </p:txBody>
      </p:sp>
      <p:sp>
        <p:nvSpPr>
          <p:cNvPr id="3" name="Content Placeholder 2">
            <a:extLst>
              <a:ext uri="{FF2B5EF4-FFF2-40B4-BE49-F238E27FC236}">
                <a16:creationId xmlns:a16="http://schemas.microsoft.com/office/drawing/2014/main" id="{60BB6932-2068-40D0-8C59-689012D72F6E}"/>
              </a:ext>
            </a:extLst>
          </p:cNvPr>
          <p:cNvSpPr>
            <a:spLocks noGrp="1"/>
          </p:cNvSpPr>
          <p:nvPr>
            <p:ph idx="1"/>
          </p:nvPr>
        </p:nvSpPr>
        <p:spPr/>
        <p:txBody>
          <a:bodyPr vert="horz" lIns="68580" tIns="34290" rIns="68580" bIns="34290" rtlCol="0" anchor="t">
            <a:normAutofit/>
          </a:bodyPr>
          <a:lstStyle/>
          <a:p>
            <a:r>
              <a:rPr lang="en-US" dirty="0"/>
              <a:t>No cost to LEAs</a:t>
            </a:r>
          </a:p>
          <a:p>
            <a:r>
              <a:rPr lang="en-US" dirty="0"/>
              <a:t>Voluntary, web-based tool for LEAs</a:t>
            </a:r>
          </a:p>
          <a:p>
            <a:r>
              <a:rPr lang="en-US" dirty="0"/>
              <a:t>Used for summative evaluation of:</a:t>
            </a:r>
          </a:p>
          <a:p>
            <a:pPr lvl="2"/>
            <a:r>
              <a:rPr lang="en-US" dirty="0"/>
              <a:t>Classroom teachers (PDE 13-1 or 13-1 TPE)</a:t>
            </a:r>
          </a:p>
          <a:p>
            <a:pPr lvl="2"/>
            <a:r>
              <a:rPr lang="en-US" dirty="0"/>
              <a:t>Principals/school leaders (PDE 13-2)</a:t>
            </a:r>
          </a:p>
          <a:p>
            <a:pPr lvl="2"/>
            <a:r>
              <a:rPr lang="en-US" dirty="0"/>
              <a:t>Non-teaching professionals (PDE 13-3 or 13-3 TPE)</a:t>
            </a:r>
          </a:p>
          <a:p>
            <a:pPr lvl="2"/>
            <a:r>
              <a:rPr lang="en-US" dirty="0"/>
              <a:t>Interim Evaluations for Unsatisfactory (Optional: PDE 13-4)</a:t>
            </a:r>
          </a:p>
          <a:p>
            <a:r>
              <a:rPr lang="en-US" dirty="0">
                <a:latin typeface="Arial"/>
                <a:cs typeface="Arial"/>
              </a:rPr>
              <a:t>Provided by PDE through SAS® EVAAS </a:t>
            </a:r>
            <a:endParaRPr lang="en-US" dirty="0"/>
          </a:p>
        </p:txBody>
      </p:sp>
      <p:sp>
        <p:nvSpPr>
          <p:cNvPr id="4" name="Date Placeholder 3">
            <a:extLst>
              <a:ext uri="{FF2B5EF4-FFF2-40B4-BE49-F238E27FC236}">
                <a16:creationId xmlns:a16="http://schemas.microsoft.com/office/drawing/2014/main" id="{059A7E97-506A-428F-BC6B-720FBC4EAB5E}"/>
              </a:ext>
            </a:extLst>
          </p:cNvPr>
          <p:cNvSpPr>
            <a:spLocks noGrp="1"/>
          </p:cNvSpPr>
          <p:nvPr>
            <p:ph type="dt" sz="half" idx="10"/>
          </p:nvPr>
        </p:nvSpPr>
        <p:spPr/>
        <p:txBody>
          <a:bodyPr/>
          <a:lstStyle/>
          <a:p>
            <a:fld id="{ED0CF1AE-9D07-4FAF-9EEC-B15CCCFC2843}" type="datetime1">
              <a:rPr lang="en-US" smtClean="0"/>
              <a:t>7/31/2023</a:t>
            </a:fld>
            <a:endParaRPr lang="en-US" dirty="0"/>
          </a:p>
        </p:txBody>
      </p:sp>
      <p:sp>
        <p:nvSpPr>
          <p:cNvPr id="5" name="Slide Number Placeholder 4">
            <a:extLst>
              <a:ext uri="{FF2B5EF4-FFF2-40B4-BE49-F238E27FC236}">
                <a16:creationId xmlns:a16="http://schemas.microsoft.com/office/drawing/2014/main" id="{630C2773-B8FD-4E27-8F4B-79FB273801B0}"/>
              </a:ext>
            </a:extLst>
          </p:cNvPr>
          <p:cNvSpPr>
            <a:spLocks noGrp="1"/>
          </p:cNvSpPr>
          <p:nvPr>
            <p:ph type="sldNum" sz="quarter" idx="12"/>
          </p:nvPr>
        </p:nvSpPr>
        <p:spPr/>
        <p:txBody>
          <a:bodyPr/>
          <a:lstStyle/>
          <a:p>
            <a:fld id="{680C5762-CF65-4775-9966-A58D40CC61B9}" type="slidenum">
              <a:rPr lang="en-US" smtClean="0"/>
              <a:t>25</a:t>
            </a:fld>
            <a:endParaRPr lang="en-US" dirty="0"/>
          </a:p>
        </p:txBody>
      </p:sp>
    </p:spTree>
    <p:extLst>
      <p:ext uri="{BB962C8B-B14F-4D97-AF65-F5344CB8AC3E}">
        <p14:creationId xmlns:p14="http://schemas.microsoft.com/office/powerpoint/2010/main" val="179097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5C6A-847C-42FE-804E-9696674E7B6D}"/>
              </a:ext>
            </a:extLst>
          </p:cNvPr>
          <p:cNvSpPr>
            <a:spLocks noGrp="1"/>
          </p:cNvSpPr>
          <p:nvPr>
            <p:ph type="title"/>
          </p:nvPr>
        </p:nvSpPr>
        <p:spPr>
          <a:xfrm>
            <a:off x="628475" y="136525"/>
            <a:ext cx="10515600" cy="1325563"/>
          </a:xfrm>
        </p:spPr>
        <p:txBody>
          <a:bodyPr>
            <a:normAutofit/>
          </a:bodyPr>
          <a:lstStyle/>
          <a:p>
            <a:r>
              <a:rPr lang="en-US" sz="3600" dirty="0"/>
              <a:t>PEERS Intent and Purpose</a:t>
            </a:r>
          </a:p>
        </p:txBody>
      </p:sp>
      <p:sp>
        <p:nvSpPr>
          <p:cNvPr id="3" name="Content Placeholder 2">
            <a:extLst>
              <a:ext uri="{FF2B5EF4-FFF2-40B4-BE49-F238E27FC236}">
                <a16:creationId xmlns:a16="http://schemas.microsoft.com/office/drawing/2014/main" id="{9FB14317-6B63-47D5-9FB2-B4C316A9F5B8}"/>
              </a:ext>
            </a:extLst>
          </p:cNvPr>
          <p:cNvSpPr>
            <a:spLocks noGrp="1"/>
          </p:cNvSpPr>
          <p:nvPr>
            <p:ph idx="1"/>
          </p:nvPr>
        </p:nvSpPr>
        <p:spPr>
          <a:xfrm>
            <a:off x="838200" y="2005012"/>
            <a:ext cx="10515600" cy="4351338"/>
          </a:xfrm>
        </p:spPr>
        <p:txBody>
          <a:bodyPr>
            <a:normAutofit/>
          </a:bodyPr>
          <a:lstStyle/>
          <a:p>
            <a:r>
              <a:rPr lang="en-US" dirty="0"/>
              <a:t>Intended to be used alone – OR – in combination with other tools an LEA may use to manage the supervision and evaluation process</a:t>
            </a:r>
          </a:p>
          <a:p>
            <a:r>
              <a:rPr lang="en-US" dirty="0"/>
              <a:t>Can use the entire system or components of PEERS</a:t>
            </a:r>
          </a:p>
          <a:p>
            <a:r>
              <a:rPr lang="en-US" dirty="0"/>
              <a:t>Exclusive home of Act 13 forms </a:t>
            </a:r>
            <a:r>
              <a:rPr lang="en-US" sz="2200" dirty="0"/>
              <a:t>(Excel forms migrated to this platform)</a:t>
            </a:r>
          </a:p>
          <a:p>
            <a:pPr marL="0" indent="0">
              <a:buNone/>
            </a:pPr>
            <a:endParaRPr lang="en-US" dirty="0"/>
          </a:p>
          <a:p>
            <a:pPr marL="82296" indent="0">
              <a:buNone/>
            </a:pPr>
            <a:r>
              <a:rPr lang="en-US" sz="1800" i="1" dirty="0"/>
              <a:t>Note: If you want to talk with another district/LEA who has been using PEERS, email the PVAAS Statewide Team for PDE at </a:t>
            </a:r>
            <a:r>
              <a:rPr lang="en-US" sz="1800" i="1" dirty="0">
                <a:hlinkClick r:id="rId3"/>
              </a:rPr>
              <a:t>pdepvaas@iu13.org</a:t>
            </a:r>
            <a:r>
              <a:rPr lang="en-US" sz="1800" i="1" dirty="0"/>
              <a:t>.</a:t>
            </a:r>
          </a:p>
          <a:p>
            <a:endParaRPr lang="en-US" dirty="0"/>
          </a:p>
        </p:txBody>
      </p:sp>
      <p:sp>
        <p:nvSpPr>
          <p:cNvPr id="4" name="Date Placeholder 3">
            <a:extLst>
              <a:ext uri="{FF2B5EF4-FFF2-40B4-BE49-F238E27FC236}">
                <a16:creationId xmlns:a16="http://schemas.microsoft.com/office/drawing/2014/main" id="{785E5C45-FC30-4401-9E7F-0BA47CB828D0}"/>
              </a:ext>
            </a:extLst>
          </p:cNvPr>
          <p:cNvSpPr>
            <a:spLocks noGrp="1"/>
          </p:cNvSpPr>
          <p:nvPr>
            <p:ph type="dt" sz="half" idx="10"/>
          </p:nvPr>
        </p:nvSpPr>
        <p:spPr/>
        <p:txBody>
          <a:bodyPr/>
          <a:lstStyle/>
          <a:p>
            <a:fld id="{ED0CF1AE-9D07-4FAF-9EEC-B15CCCFC2843}" type="datetime1">
              <a:rPr lang="en-US" smtClean="0"/>
              <a:t>7/31/2023</a:t>
            </a:fld>
            <a:endParaRPr lang="en-US" dirty="0"/>
          </a:p>
        </p:txBody>
      </p:sp>
      <p:sp>
        <p:nvSpPr>
          <p:cNvPr id="5" name="Slide Number Placeholder 4">
            <a:extLst>
              <a:ext uri="{FF2B5EF4-FFF2-40B4-BE49-F238E27FC236}">
                <a16:creationId xmlns:a16="http://schemas.microsoft.com/office/drawing/2014/main" id="{A6A473C6-D9A0-45B3-826C-32E3B68BDD55}"/>
              </a:ext>
            </a:extLst>
          </p:cNvPr>
          <p:cNvSpPr>
            <a:spLocks noGrp="1"/>
          </p:cNvSpPr>
          <p:nvPr>
            <p:ph type="sldNum" sz="quarter" idx="12"/>
          </p:nvPr>
        </p:nvSpPr>
        <p:spPr/>
        <p:txBody>
          <a:bodyPr/>
          <a:lstStyle/>
          <a:p>
            <a:fld id="{680C5762-CF65-4775-9966-A58D40CC61B9}" type="slidenum">
              <a:rPr lang="en-US" smtClean="0"/>
              <a:t>26</a:t>
            </a:fld>
            <a:endParaRPr lang="en-US" dirty="0"/>
          </a:p>
        </p:txBody>
      </p:sp>
    </p:spTree>
    <p:extLst>
      <p:ext uri="{BB962C8B-B14F-4D97-AF65-F5344CB8AC3E}">
        <p14:creationId xmlns:p14="http://schemas.microsoft.com/office/powerpoint/2010/main" val="94355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55E5-F965-4A50-8F51-08C4994726D4}"/>
              </a:ext>
            </a:extLst>
          </p:cNvPr>
          <p:cNvSpPr>
            <a:spLocks noGrp="1"/>
          </p:cNvSpPr>
          <p:nvPr>
            <p:ph type="title"/>
          </p:nvPr>
        </p:nvSpPr>
        <p:spPr>
          <a:xfrm>
            <a:off x="452306" y="136525"/>
            <a:ext cx="10515600" cy="1325563"/>
          </a:xfrm>
        </p:spPr>
        <p:txBody>
          <a:bodyPr>
            <a:normAutofit/>
          </a:bodyPr>
          <a:lstStyle/>
          <a:p>
            <a:r>
              <a:rPr lang="en-US" sz="3600" dirty="0"/>
              <a:t>PEERS Intent &amp; Purpose</a:t>
            </a:r>
          </a:p>
        </p:txBody>
      </p:sp>
      <p:sp>
        <p:nvSpPr>
          <p:cNvPr id="3" name="Content Placeholder 2">
            <a:extLst>
              <a:ext uri="{FF2B5EF4-FFF2-40B4-BE49-F238E27FC236}">
                <a16:creationId xmlns:a16="http://schemas.microsoft.com/office/drawing/2014/main" id="{C41DD457-1734-4BA4-81DD-E9D4A772DE9E}"/>
              </a:ext>
            </a:extLst>
          </p:cNvPr>
          <p:cNvSpPr>
            <a:spLocks noGrp="1"/>
          </p:cNvSpPr>
          <p:nvPr>
            <p:ph idx="1"/>
          </p:nvPr>
        </p:nvSpPr>
        <p:spPr/>
        <p:txBody>
          <a:bodyPr>
            <a:normAutofit/>
          </a:bodyPr>
          <a:lstStyle/>
          <a:p>
            <a:r>
              <a:rPr lang="en-US" dirty="0"/>
              <a:t>Hosted within existing PVAAS web application</a:t>
            </a:r>
          </a:p>
          <a:p>
            <a:pPr lvl="1"/>
            <a:r>
              <a:rPr lang="en-US" dirty="0"/>
              <a:t>Uses/leverages existing PVAAS account system</a:t>
            </a:r>
          </a:p>
          <a:p>
            <a:r>
              <a:rPr lang="en-US" dirty="0"/>
              <a:t>Manages evaluation process, not the supervision process </a:t>
            </a:r>
          </a:p>
          <a:p>
            <a:pPr lvl="1"/>
            <a:r>
              <a:rPr lang="en-US" dirty="0"/>
              <a:t>Final Summative Rating forms</a:t>
            </a:r>
          </a:p>
          <a:p>
            <a:pPr lvl="2"/>
            <a:r>
              <a:rPr lang="en-US" dirty="0"/>
              <a:t>Includes PDE 13-1, 13-1 TPE, 13-2, and 13-3, 13-3 TPE</a:t>
            </a:r>
          </a:p>
          <a:p>
            <a:pPr lvl="2"/>
            <a:r>
              <a:rPr lang="en-US" dirty="0"/>
              <a:t>Pre-populated fields to save time</a:t>
            </a:r>
          </a:p>
          <a:p>
            <a:pPr lvl="2"/>
            <a:r>
              <a:rPr lang="en-US" dirty="0"/>
              <a:t>Forms pre-populated with certain fields</a:t>
            </a:r>
          </a:p>
          <a:p>
            <a:pPr lvl="1"/>
            <a:r>
              <a:rPr lang="en-US" dirty="0"/>
              <a:t>Interim Evaluations for employees unsatisfactory at the last evaluation (Optional: PDE 13-4)</a:t>
            </a:r>
          </a:p>
          <a:p>
            <a:endParaRPr lang="en-US" dirty="0"/>
          </a:p>
        </p:txBody>
      </p:sp>
      <p:sp>
        <p:nvSpPr>
          <p:cNvPr id="4" name="Date Placeholder 3">
            <a:extLst>
              <a:ext uri="{FF2B5EF4-FFF2-40B4-BE49-F238E27FC236}">
                <a16:creationId xmlns:a16="http://schemas.microsoft.com/office/drawing/2014/main" id="{C9AF83E3-F3B6-429B-BDC9-0E94C092DA92}"/>
              </a:ext>
            </a:extLst>
          </p:cNvPr>
          <p:cNvSpPr>
            <a:spLocks noGrp="1"/>
          </p:cNvSpPr>
          <p:nvPr>
            <p:ph type="dt" sz="half" idx="10"/>
          </p:nvPr>
        </p:nvSpPr>
        <p:spPr/>
        <p:txBody>
          <a:bodyPr/>
          <a:lstStyle/>
          <a:p>
            <a:fld id="{ED0CF1AE-9D07-4FAF-9EEC-B15CCCFC2843}" type="datetime1">
              <a:rPr lang="en-US" smtClean="0"/>
              <a:t>7/31/2023</a:t>
            </a:fld>
            <a:endParaRPr lang="en-US" dirty="0"/>
          </a:p>
        </p:txBody>
      </p:sp>
      <p:sp>
        <p:nvSpPr>
          <p:cNvPr id="5" name="Slide Number Placeholder 4">
            <a:extLst>
              <a:ext uri="{FF2B5EF4-FFF2-40B4-BE49-F238E27FC236}">
                <a16:creationId xmlns:a16="http://schemas.microsoft.com/office/drawing/2014/main" id="{ADC4EB06-288C-4336-8188-2AA7A050A457}"/>
              </a:ext>
            </a:extLst>
          </p:cNvPr>
          <p:cNvSpPr>
            <a:spLocks noGrp="1"/>
          </p:cNvSpPr>
          <p:nvPr>
            <p:ph type="sldNum" sz="quarter" idx="12"/>
          </p:nvPr>
        </p:nvSpPr>
        <p:spPr/>
        <p:txBody>
          <a:bodyPr/>
          <a:lstStyle/>
          <a:p>
            <a:fld id="{680C5762-CF65-4775-9966-A58D40CC61B9}" type="slidenum">
              <a:rPr lang="en-US" smtClean="0"/>
              <a:t>27</a:t>
            </a:fld>
            <a:endParaRPr lang="en-US" dirty="0"/>
          </a:p>
        </p:txBody>
      </p:sp>
    </p:spTree>
    <p:extLst>
      <p:ext uri="{BB962C8B-B14F-4D97-AF65-F5344CB8AC3E}">
        <p14:creationId xmlns:p14="http://schemas.microsoft.com/office/powerpoint/2010/main" val="17392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B517-3666-4272-BAAD-095CCA602F8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F8C6F73-0822-42A5-BC05-8C343261852A}"/>
              </a:ext>
            </a:extLst>
          </p:cNvPr>
          <p:cNvSpPr>
            <a:spLocks noGrp="1"/>
          </p:cNvSpPr>
          <p:nvPr>
            <p:ph idx="1"/>
          </p:nvPr>
        </p:nvSpPr>
        <p:spPr>
          <a:xfrm>
            <a:off x="1536584" y="2225677"/>
            <a:ext cx="5250110" cy="3394472"/>
          </a:xfrm>
        </p:spPr>
        <p:txBody>
          <a:bodyPr vert="horz" lIns="68580" tIns="34290" rIns="68580" bIns="34290" rtlCol="0" anchor="t">
            <a:normAutofit fontScale="92500"/>
          </a:bodyPr>
          <a:lstStyle/>
          <a:p>
            <a:pPr marL="0" indent="0">
              <a:buNone/>
            </a:pPr>
            <a:r>
              <a:rPr lang="en-US" dirty="0"/>
              <a:t>Access PEERS Resources:</a:t>
            </a:r>
          </a:p>
          <a:p>
            <a:pPr lvl="1"/>
            <a:r>
              <a:rPr lang="en-US" dirty="0"/>
              <a:t>On the PVAAS site, </a:t>
            </a:r>
            <a:r>
              <a:rPr lang="en-US" dirty="0">
                <a:hlinkClick r:id="rId3"/>
              </a:rPr>
              <a:t>https://pvaas.sas.com</a:t>
            </a:r>
            <a:r>
              <a:rPr lang="en-US" dirty="0"/>
              <a:t>, in the online “Help” system (screenshot at right)</a:t>
            </a:r>
          </a:p>
          <a:p>
            <a:pPr lvl="1"/>
            <a:r>
              <a:rPr lang="en-US" dirty="0">
                <a:latin typeface="Arial"/>
                <a:cs typeface="Arial"/>
                <a:hlinkClick r:id="rId4"/>
              </a:rPr>
              <a:t>PDE's Act 13 Resources</a:t>
            </a:r>
            <a:endParaRPr lang="en-US" dirty="0">
              <a:latin typeface="Arial"/>
              <a:cs typeface="Arial"/>
            </a:endParaRPr>
          </a:p>
          <a:p>
            <a:pPr lvl="2"/>
            <a:r>
              <a:rPr lang="en-US" dirty="0"/>
              <a:t>PEERS FAQ </a:t>
            </a:r>
          </a:p>
          <a:p>
            <a:pPr lvl="2"/>
            <a:r>
              <a:rPr lang="en-US" dirty="0"/>
              <a:t>PEERS Getting Started Guide</a:t>
            </a:r>
          </a:p>
          <a:p>
            <a:pPr marL="90488" lvl="1" indent="0">
              <a:buNone/>
            </a:pPr>
            <a:r>
              <a:rPr lang="en-US" i="1" dirty="0"/>
              <a:t>Email </a:t>
            </a:r>
            <a:r>
              <a:rPr lang="en-US" i="1" dirty="0">
                <a:hlinkClick r:id="rId5"/>
              </a:rPr>
              <a:t>pdepvaas@iu13.org</a:t>
            </a:r>
            <a:r>
              <a:rPr lang="en-US" i="1" dirty="0"/>
              <a:t> if you’d like assistance accessing these resources!</a:t>
            </a:r>
          </a:p>
          <a:p>
            <a:endParaRPr lang="en-US" dirty="0"/>
          </a:p>
        </p:txBody>
      </p:sp>
      <p:grpSp>
        <p:nvGrpSpPr>
          <p:cNvPr id="6" name="Group 5" descr="screenshot with arrow">
            <a:extLst>
              <a:ext uri="{FF2B5EF4-FFF2-40B4-BE49-F238E27FC236}">
                <a16:creationId xmlns:a16="http://schemas.microsoft.com/office/drawing/2014/main" id="{37CD8FEC-F95A-4443-BDB4-78ABC8BFE1A6}"/>
              </a:ext>
            </a:extLst>
          </p:cNvPr>
          <p:cNvGrpSpPr>
            <a:grpSpLocks noChangeAspect="1"/>
          </p:cNvGrpSpPr>
          <p:nvPr/>
        </p:nvGrpSpPr>
        <p:grpSpPr>
          <a:xfrm>
            <a:off x="7541342" y="1882263"/>
            <a:ext cx="2282166" cy="4049308"/>
            <a:chOff x="5986131" y="1201939"/>
            <a:chExt cx="2094613" cy="3716528"/>
          </a:xfrm>
        </p:grpSpPr>
        <p:pic>
          <p:nvPicPr>
            <p:cNvPr id="7" name="Picture 6">
              <a:extLst>
                <a:ext uri="{FF2B5EF4-FFF2-40B4-BE49-F238E27FC236}">
                  <a16:creationId xmlns:a16="http://schemas.microsoft.com/office/drawing/2014/main" id="{272272F2-FD9F-4930-BF51-D779024F3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86131" y="1201939"/>
              <a:ext cx="2094613" cy="371652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Left Arrow 2">
              <a:extLst>
                <a:ext uri="{FF2B5EF4-FFF2-40B4-BE49-F238E27FC236}">
                  <a16:creationId xmlns:a16="http://schemas.microsoft.com/office/drawing/2014/main" id="{05AEA6F5-F348-4DF0-9E88-E756AFD23465}"/>
                </a:ext>
              </a:extLst>
            </p:cNvPr>
            <p:cNvSpPr/>
            <p:nvPr/>
          </p:nvSpPr>
          <p:spPr>
            <a:xfrm>
              <a:off x="7127449" y="3074884"/>
              <a:ext cx="839971" cy="406010"/>
            </a:xfrm>
            <a:prstGeom prst="leftArrow">
              <a:avLst/>
            </a:prstGeom>
            <a:solidFill>
              <a:srgbClr val="FF000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 name="Date Placeholder 3">
            <a:extLst>
              <a:ext uri="{FF2B5EF4-FFF2-40B4-BE49-F238E27FC236}">
                <a16:creationId xmlns:a16="http://schemas.microsoft.com/office/drawing/2014/main" id="{34856F79-233E-4CA9-B924-B5481D318E36}"/>
              </a:ext>
            </a:extLst>
          </p:cNvPr>
          <p:cNvSpPr>
            <a:spLocks noGrp="1"/>
          </p:cNvSpPr>
          <p:nvPr>
            <p:ph type="dt" sz="half" idx="10"/>
          </p:nvPr>
        </p:nvSpPr>
        <p:spPr/>
        <p:txBody>
          <a:bodyPr/>
          <a:lstStyle/>
          <a:p>
            <a:fld id="{ED0CF1AE-9D07-4FAF-9EEC-B15CCCFC2843}" type="datetime1">
              <a:rPr lang="en-US" smtClean="0"/>
              <a:t>7/31/2023</a:t>
            </a:fld>
            <a:endParaRPr lang="en-US" dirty="0"/>
          </a:p>
        </p:txBody>
      </p:sp>
      <p:sp>
        <p:nvSpPr>
          <p:cNvPr id="5" name="Slide Number Placeholder 4">
            <a:extLst>
              <a:ext uri="{FF2B5EF4-FFF2-40B4-BE49-F238E27FC236}">
                <a16:creationId xmlns:a16="http://schemas.microsoft.com/office/drawing/2014/main" id="{7FBB5348-3097-43E1-903F-9DD6AD2AC07C}"/>
              </a:ext>
            </a:extLst>
          </p:cNvPr>
          <p:cNvSpPr>
            <a:spLocks noGrp="1"/>
          </p:cNvSpPr>
          <p:nvPr>
            <p:ph type="sldNum" sz="quarter" idx="12"/>
          </p:nvPr>
        </p:nvSpPr>
        <p:spPr/>
        <p:txBody>
          <a:bodyPr/>
          <a:lstStyle/>
          <a:p>
            <a:fld id="{680C5762-CF65-4775-9966-A58D40CC61B9}" type="slidenum">
              <a:rPr lang="en-US" smtClean="0"/>
              <a:t>28</a:t>
            </a:fld>
            <a:endParaRPr lang="en-US" dirty="0"/>
          </a:p>
        </p:txBody>
      </p:sp>
    </p:spTree>
    <p:extLst>
      <p:ext uri="{BB962C8B-B14F-4D97-AF65-F5344CB8AC3E}">
        <p14:creationId xmlns:p14="http://schemas.microsoft.com/office/powerpoint/2010/main" val="34660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443918" y="197345"/>
            <a:ext cx="10515600" cy="1325563"/>
          </a:xfrm>
        </p:spPr>
        <p:txBody>
          <a:bodyPr>
            <a:normAutofit/>
          </a:bodyPr>
          <a:lstStyle/>
          <a:p>
            <a:r>
              <a:rPr lang="en-US" sz="3600" dirty="0"/>
              <a:t>Act 13 PD Requirements</a:t>
            </a:r>
          </a:p>
        </p:txBody>
      </p:sp>
      <p:grpSp>
        <p:nvGrpSpPr>
          <p:cNvPr id="21" name="Group 20" descr="Act 13 PD requirements">
            <a:extLst>
              <a:ext uri="{FF2B5EF4-FFF2-40B4-BE49-F238E27FC236}">
                <a16:creationId xmlns:a16="http://schemas.microsoft.com/office/drawing/2014/main" id="{C464A9F9-BFF4-45B2-B28A-E66F1AAF4C82}"/>
              </a:ext>
            </a:extLst>
          </p:cNvPr>
          <p:cNvGrpSpPr/>
          <p:nvPr/>
        </p:nvGrpSpPr>
        <p:grpSpPr>
          <a:xfrm>
            <a:off x="1530774" y="2248994"/>
            <a:ext cx="8660670" cy="3622586"/>
            <a:chOff x="300445" y="2167128"/>
            <a:chExt cx="8660670" cy="3622586"/>
          </a:xfrm>
        </p:grpSpPr>
        <p:grpSp>
          <p:nvGrpSpPr>
            <p:cNvPr id="12" name="Group 11">
              <a:extLst>
                <a:ext uri="{FF2B5EF4-FFF2-40B4-BE49-F238E27FC236}">
                  <a16:creationId xmlns:a16="http://schemas.microsoft.com/office/drawing/2014/main" id="{D475F4E5-35B2-475B-BE72-F7F2AE160D9C}"/>
                </a:ext>
              </a:extLst>
            </p:cNvPr>
            <p:cNvGrpSpPr/>
            <p:nvPr/>
          </p:nvGrpSpPr>
          <p:grpSpPr>
            <a:xfrm>
              <a:off x="300445" y="2168434"/>
              <a:ext cx="2011680" cy="3621279"/>
              <a:chOff x="457201" y="2168434"/>
              <a:chExt cx="2011680" cy="3621279"/>
            </a:xfrm>
          </p:grpSpPr>
          <p:sp>
            <p:nvSpPr>
              <p:cNvPr id="7" name="Rectangle 6">
                <a:extLst>
                  <a:ext uri="{FF2B5EF4-FFF2-40B4-BE49-F238E27FC236}">
                    <a16:creationId xmlns:a16="http://schemas.microsoft.com/office/drawing/2014/main" id="{0D158A26-D7EC-40C1-88A5-6F4F11E72B50}"/>
                  </a:ext>
                </a:extLst>
              </p:cNvPr>
              <p:cNvSpPr/>
              <p:nvPr/>
            </p:nvSpPr>
            <p:spPr>
              <a:xfrm>
                <a:off x="457201" y="2834639"/>
                <a:ext cx="2011680" cy="2955074"/>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Act 13 training during probationary period</a:t>
                </a:r>
              </a:p>
            </p:txBody>
          </p:sp>
          <p:sp>
            <p:nvSpPr>
              <p:cNvPr id="6" name="Rectangle 5">
                <a:extLst>
                  <a:ext uri="{FF2B5EF4-FFF2-40B4-BE49-F238E27FC236}">
                    <a16:creationId xmlns:a16="http://schemas.microsoft.com/office/drawing/2014/main" id="{5505CFE0-06DC-41CD-A5CD-FFFBDDB2487D}"/>
                  </a:ext>
                </a:extLst>
              </p:cNvPr>
              <p:cNvSpPr/>
              <p:nvPr/>
            </p:nvSpPr>
            <p:spPr>
              <a:xfrm>
                <a:off x="457201" y="2168434"/>
                <a:ext cx="2011680" cy="836024"/>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Temporary Professional</a:t>
                </a:r>
              </a:p>
            </p:txBody>
          </p:sp>
        </p:grpSp>
        <p:grpSp>
          <p:nvGrpSpPr>
            <p:cNvPr id="13" name="Group 12">
              <a:extLst>
                <a:ext uri="{FF2B5EF4-FFF2-40B4-BE49-F238E27FC236}">
                  <a16:creationId xmlns:a16="http://schemas.microsoft.com/office/drawing/2014/main" id="{64EA5A33-41BC-47EC-86DD-B24E939267F8}"/>
                </a:ext>
              </a:extLst>
            </p:cNvPr>
            <p:cNvGrpSpPr/>
            <p:nvPr/>
          </p:nvGrpSpPr>
          <p:grpSpPr>
            <a:xfrm>
              <a:off x="2516774" y="2168434"/>
              <a:ext cx="2011681" cy="3621280"/>
              <a:chOff x="2947851" y="2168434"/>
              <a:chExt cx="2011681" cy="3621280"/>
            </a:xfrm>
          </p:grpSpPr>
          <p:sp>
            <p:nvSpPr>
              <p:cNvPr id="8" name="Rectangle 7">
                <a:extLst>
                  <a:ext uri="{FF2B5EF4-FFF2-40B4-BE49-F238E27FC236}">
                    <a16:creationId xmlns:a16="http://schemas.microsoft.com/office/drawing/2014/main" id="{1FA44D19-9679-4A78-B9AC-986F4563AAB8}"/>
                  </a:ext>
                </a:extLst>
              </p:cNvPr>
              <p:cNvSpPr/>
              <p:nvPr/>
            </p:nvSpPr>
            <p:spPr>
              <a:xfrm>
                <a:off x="2947852" y="2834640"/>
                <a:ext cx="2011680" cy="2955074"/>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Act 13 training within the first six months of the employee's appointment as a principal.</a:t>
                </a:r>
              </a:p>
            </p:txBody>
          </p:sp>
          <p:sp>
            <p:nvSpPr>
              <p:cNvPr id="9" name="Rectangle 8">
                <a:extLst>
                  <a:ext uri="{FF2B5EF4-FFF2-40B4-BE49-F238E27FC236}">
                    <a16:creationId xmlns:a16="http://schemas.microsoft.com/office/drawing/2014/main" id="{8361309D-B279-4707-BA97-274172ECD88A}"/>
                  </a:ext>
                </a:extLst>
              </p:cNvPr>
              <p:cNvSpPr/>
              <p:nvPr/>
            </p:nvSpPr>
            <p:spPr>
              <a:xfrm>
                <a:off x="2947851" y="2168434"/>
                <a:ext cx="2011680" cy="836024"/>
              </a:xfrm>
              <a:prstGeom prst="rect">
                <a:avLst/>
              </a:prstGeom>
              <a:solidFill>
                <a:srgbClr val="4F81B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Principal</a:t>
                </a:r>
              </a:p>
            </p:txBody>
          </p:sp>
        </p:grpSp>
        <p:grpSp>
          <p:nvGrpSpPr>
            <p:cNvPr id="14" name="Group 13">
              <a:extLst>
                <a:ext uri="{FF2B5EF4-FFF2-40B4-BE49-F238E27FC236}">
                  <a16:creationId xmlns:a16="http://schemas.microsoft.com/office/drawing/2014/main" id="{2EF7D981-7654-433A-83BA-060E044C60C8}"/>
                </a:ext>
              </a:extLst>
            </p:cNvPr>
            <p:cNvGrpSpPr/>
            <p:nvPr/>
          </p:nvGrpSpPr>
          <p:grpSpPr>
            <a:xfrm>
              <a:off x="4733104" y="2168434"/>
              <a:ext cx="2011681" cy="3621280"/>
              <a:chOff x="5438501" y="2168434"/>
              <a:chExt cx="2011681" cy="3621280"/>
            </a:xfrm>
          </p:grpSpPr>
          <p:sp>
            <p:nvSpPr>
              <p:cNvPr id="10" name="Rectangle 9">
                <a:extLst>
                  <a:ext uri="{FF2B5EF4-FFF2-40B4-BE49-F238E27FC236}">
                    <a16:creationId xmlns:a16="http://schemas.microsoft.com/office/drawing/2014/main" id="{8DFF682A-AC33-435E-B77A-1C497E621892}"/>
                  </a:ext>
                </a:extLst>
              </p:cNvPr>
              <p:cNvSpPr/>
              <p:nvPr/>
            </p:nvSpPr>
            <p:spPr>
              <a:xfrm>
                <a:off x="5438502" y="2834639"/>
                <a:ext cx="2011680" cy="2955075"/>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Incorporate Act 13 training into induction programs.</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Include training in the Future Ready Comprehensive Plan</a:t>
                </a:r>
              </a:p>
            </p:txBody>
          </p:sp>
          <p:sp>
            <p:nvSpPr>
              <p:cNvPr id="11" name="Rectangle 10">
                <a:extLst>
                  <a:ext uri="{FF2B5EF4-FFF2-40B4-BE49-F238E27FC236}">
                    <a16:creationId xmlns:a16="http://schemas.microsoft.com/office/drawing/2014/main" id="{C54DCA74-69FF-4430-8D7C-7D389ECF6774}"/>
                  </a:ext>
                </a:extLst>
              </p:cNvPr>
              <p:cNvSpPr/>
              <p:nvPr/>
            </p:nvSpPr>
            <p:spPr>
              <a:xfrm>
                <a:off x="5438501" y="2168434"/>
                <a:ext cx="2011680" cy="836024"/>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School</a:t>
                </a:r>
              </a:p>
            </p:txBody>
          </p:sp>
        </p:grpSp>
        <p:grpSp>
          <p:nvGrpSpPr>
            <p:cNvPr id="15" name="Group 14">
              <a:extLst>
                <a:ext uri="{FF2B5EF4-FFF2-40B4-BE49-F238E27FC236}">
                  <a16:creationId xmlns:a16="http://schemas.microsoft.com/office/drawing/2014/main" id="{197B39F2-5AA8-4F5C-81FF-96AF733D43C5}"/>
                </a:ext>
              </a:extLst>
            </p:cNvPr>
            <p:cNvGrpSpPr/>
            <p:nvPr/>
          </p:nvGrpSpPr>
          <p:grpSpPr>
            <a:xfrm>
              <a:off x="6949434" y="2167128"/>
              <a:ext cx="2011681" cy="3622584"/>
              <a:chOff x="5438501" y="2168434"/>
              <a:chExt cx="2011681" cy="3431311"/>
            </a:xfrm>
          </p:grpSpPr>
          <p:sp>
            <p:nvSpPr>
              <p:cNvPr id="16" name="Rectangle 15">
                <a:extLst>
                  <a:ext uri="{FF2B5EF4-FFF2-40B4-BE49-F238E27FC236}">
                    <a16:creationId xmlns:a16="http://schemas.microsoft.com/office/drawing/2014/main" id="{1A957142-7E97-43F3-BA5C-B5C145ABD1D6}"/>
                  </a:ext>
                </a:extLst>
              </p:cNvPr>
              <p:cNvSpPr/>
              <p:nvPr/>
            </p:nvSpPr>
            <p:spPr>
              <a:xfrm>
                <a:off x="5438502" y="2834640"/>
                <a:ext cx="2011680" cy="2765105"/>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a condensed Act 13 training of the program every seven years</a:t>
                </a:r>
              </a:p>
            </p:txBody>
          </p:sp>
          <p:sp>
            <p:nvSpPr>
              <p:cNvPr id="17" name="Rectangle 16">
                <a:extLst>
                  <a:ext uri="{FF2B5EF4-FFF2-40B4-BE49-F238E27FC236}">
                    <a16:creationId xmlns:a16="http://schemas.microsoft.com/office/drawing/2014/main" id="{AF2E119A-4E07-4B9E-BEB6-D48950997C3C}"/>
                  </a:ext>
                </a:extLst>
              </p:cNvPr>
              <p:cNvSpPr/>
              <p:nvPr/>
            </p:nvSpPr>
            <p:spPr>
              <a:xfrm>
                <a:off x="5438501" y="2168434"/>
                <a:ext cx="2011680" cy="836024"/>
              </a:xfrm>
              <a:prstGeom prst="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Professional Employee</a:t>
                </a:r>
              </a:p>
            </p:txBody>
          </p:sp>
        </p:grpSp>
      </p:grpSp>
    </p:spTree>
    <p:extLst>
      <p:ext uri="{BB962C8B-B14F-4D97-AF65-F5344CB8AC3E}">
        <p14:creationId xmlns:p14="http://schemas.microsoft.com/office/powerpoint/2010/main" val="14331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589247" y="151949"/>
            <a:ext cx="5352875" cy="1325563"/>
          </a:xfrm>
        </p:spPr>
        <p:txBody>
          <a:bodyPr>
            <a:normAutofit/>
          </a:bodyPr>
          <a:lstStyle/>
          <a:p>
            <a:r>
              <a:rPr lang="en-US" sz="3600" dirty="0"/>
              <a:t>Act 13 Requirements</a:t>
            </a:r>
          </a:p>
        </p:txBody>
      </p:sp>
      <p:grpSp>
        <p:nvGrpSpPr>
          <p:cNvPr id="21" name="Group 20" descr="Act 13 Requirements">
            <a:extLst>
              <a:ext uri="{FF2B5EF4-FFF2-40B4-BE49-F238E27FC236}">
                <a16:creationId xmlns:a16="http://schemas.microsoft.com/office/drawing/2014/main" id="{C464A9F9-BFF4-45B2-B28A-E66F1AAF4C82}"/>
              </a:ext>
            </a:extLst>
          </p:cNvPr>
          <p:cNvGrpSpPr/>
          <p:nvPr/>
        </p:nvGrpSpPr>
        <p:grpSpPr>
          <a:xfrm>
            <a:off x="1654029" y="1573006"/>
            <a:ext cx="8229600" cy="4486713"/>
            <a:chOff x="300445" y="1957414"/>
            <a:chExt cx="6444339" cy="4150688"/>
          </a:xfrm>
        </p:grpSpPr>
        <p:grpSp>
          <p:nvGrpSpPr>
            <p:cNvPr id="12" name="Group 11">
              <a:extLst>
                <a:ext uri="{FF2B5EF4-FFF2-40B4-BE49-F238E27FC236}">
                  <a16:creationId xmlns:a16="http://schemas.microsoft.com/office/drawing/2014/main" id="{D475F4E5-35B2-475B-BE72-F7F2AE160D9C}"/>
                </a:ext>
              </a:extLst>
            </p:cNvPr>
            <p:cNvGrpSpPr/>
            <p:nvPr/>
          </p:nvGrpSpPr>
          <p:grpSpPr>
            <a:xfrm>
              <a:off x="300445" y="1957414"/>
              <a:ext cx="2011680" cy="4150687"/>
              <a:chOff x="457201" y="1957414"/>
              <a:chExt cx="2011680" cy="4150687"/>
            </a:xfrm>
          </p:grpSpPr>
          <p:sp>
            <p:nvSpPr>
              <p:cNvPr id="7" name="Rectangle 6">
                <a:extLst>
                  <a:ext uri="{FF2B5EF4-FFF2-40B4-BE49-F238E27FC236}">
                    <a16:creationId xmlns:a16="http://schemas.microsoft.com/office/drawing/2014/main" id="{0D158A26-D7EC-40C1-88A5-6F4F11E72B50}"/>
                  </a:ext>
                </a:extLst>
              </p:cNvPr>
              <p:cNvSpPr/>
              <p:nvPr/>
            </p:nvSpPr>
            <p:spPr>
              <a:xfrm>
                <a:off x="457201" y="2623618"/>
                <a:ext cx="2011680" cy="348448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Provides direct instruction to students related to specific subject or grade level </a:t>
                </a:r>
              </a:p>
            </p:txBody>
          </p:sp>
          <p:sp>
            <p:nvSpPr>
              <p:cNvPr id="6" name="Rectangle 5">
                <a:extLst>
                  <a:ext uri="{FF2B5EF4-FFF2-40B4-BE49-F238E27FC236}">
                    <a16:creationId xmlns:a16="http://schemas.microsoft.com/office/drawing/2014/main" id="{5505CFE0-06DC-41CD-A5CD-FFFBDDB2487D}"/>
                  </a:ext>
                </a:extLst>
              </p:cNvPr>
              <p:cNvSpPr/>
              <p:nvPr/>
            </p:nvSpPr>
            <p:spPr>
              <a:xfrm>
                <a:off x="457201" y="1957414"/>
                <a:ext cx="2011680" cy="836024"/>
              </a:xfrm>
              <a:prstGeom prst="rect">
                <a:avLst/>
              </a:prstGeom>
              <a:solidFill>
                <a:schemeClr val="tx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Classroom Teacher*</a:t>
                </a:r>
              </a:p>
            </p:txBody>
          </p:sp>
        </p:grpSp>
        <p:grpSp>
          <p:nvGrpSpPr>
            <p:cNvPr id="13" name="Group 12">
              <a:extLst>
                <a:ext uri="{FF2B5EF4-FFF2-40B4-BE49-F238E27FC236}">
                  <a16:creationId xmlns:a16="http://schemas.microsoft.com/office/drawing/2014/main" id="{64EA5A33-41BC-47EC-86DD-B24E939267F8}"/>
                </a:ext>
              </a:extLst>
            </p:cNvPr>
            <p:cNvGrpSpPr/>
            <p:nvPr/>
          </p:nvGrpSpPr>
          <p:grpSpPr>
            <a:xfrm>
              <a:off x="2516774" y="1957414"/>
              <a:ext cx="2011681" cy="4150687"/>
              <a:chOff x="2947851" y="1957414"/>
              <a:chExt cx="2011681" cy="4150687"/>
            </a:xfrm>
          </p:grpSpPr>
          <p:sp>
            <p:nvSpPr>
              <p:cNvPr id="8" name="Rectangle 7">
                <a:extLst>
                  <a:ext uri="{FF2B5EF4-FFF2-40B4-BE49-F238E27FC236}">
                    <a16:creationId xmlns:a16="http://schemas.microsoft.com/office/drawing/2014/main" id="{1FA44D19-9679-4A78-B9AC-986F4563AAB8}"/>
                  </a:ext>
                </a:extLst>
              </p:cNvPr>
              <p:cNvSpPr/>
              <p:nvPr/>
            </p:nvSpPr>
            <p:spPr>
              <a:xfrm>
                <a:off x="2947852" y="2623618"/>
                <a:ext cx="2011680" cy="348448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Provides services other than classroom instruction</a:t>
                </a: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Speech Language Pathologist, Social Worker, Home and School Visitor, School Psychologist, Health Specialist, Counselor, Instructional Technology Specialist, Other</a:t>
                </a:r>
              </a:p>
            </p:txBody>
          </p:sp>
          <p:sp>
            <p:nvSpPr>
              <p:cNvPr id="9" name="Rectangle 8">
                <a:extLst>
                  <a:ext uri="{FF2B5EF4-FFF2-40B4-BE49-F238E27FC236}">
                    <a16:creationId xmlns:a16="http://schemas.microsoft.com/office/drawing/2014/main" id="{8361309D-B279-4707-BA97-274172ECD88A}"/>
                  </a:ext>
                </a:extLst>
              </p:cNvPr>
              <p:cNvSpPr/>
              <p:nvPr/>
            </p:nvSpPr>
            <p:spPr>
              <a:xfrm>
                <a:off x="2947851" y="1957414"/>
                <a:ext cx="2011680" cy="836024"/>
              </a:xfrm>
              <a:prstGeom prst="rect">
                <a:avLst/>
              </a:prstGeom>
              <a:solidFill>
                <a:srgbClr val="4F81B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Non-Teaching Professional*</a:t>
                </a:r>
              </a:p>
            </p:txBody>
          </p:sp>
        </p:grpSp>
        <p:grpSp>
          <p:nvGrpSpPr>
            <p:cNvPr id="14" name="Group 13">
              <a:extLst>
                <a:ext uri="{FF2B5EF4-FFF2-40B4-BE49-F238E27FC236}">
                  <a16:creationId xmlns:a16="http://schemas.microsoft.com/office/drawing/2014/main" id="{2EF7D981-7654-433A-83BA-060E044C60C8}"/>
                </a:ext>
              </a:extLst>
            </p:cNvPr>
            <p:cNvGrpSpPr/>
            <p:nvPr/>
          </p:nvGrpSpPr>
          <p:grpSpPr>
            <a:xfrm>
              <a:off x="4733104" y="1957414"/>
              <a:ext cx="2011680" cy="4150688"/>
              <a:chOff x="5438501" y="1957414"/>
              <a:chExt cx="2011680" cy="4150688"/>
            </a:xfrm>
          </p:grpSpPr>
          <p:sp>
            <p:nvSpPr>
              <p:cNvPr id="10" name="Rectangle 9">
                <a:extLst>
                  <a:ext uri="{FF2B5EF4-FFF2-40B4-BE49-F238E27FC236}">
                    <a16:creationId xmlns:a16="http://schemas.microsoft.com/office/drawing/2014/main" id="{8DFF682A-AC33-435E-B77A-1C497E621892}"/>
                  </a:ext>
                </a:extLst>
              </p:cNvPr>
              <p:cNvSpPr/>
              <p:nvPr/>
            </p:nvSpPr>
            <p:spPr>
              <a:xfrm>
                <a:off x="5438502" y="2623619"/>
                <a:ext cx="2011679" cy="3484483"/>
              </a:xfrm>
              <a:prstGeom prst="rect">
                <a:avLst/>
              </a:prstGeom>
              <a:no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Includes the following:</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Principal</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Assistant/Vice Principal</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Director of Career and Technical Education</a:t>
                </a:r>
              </a:p>
              <a:p>
                <a:pPr marL="742950" lvl="1"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Supervisor of Special Education </a:t>
                </a:r>
                <a:r>
                  <a:rPr lang="en-US" sz="1700" b="1" dirty="0">
                    <a:solidFill>
                      <a:schemeClr val="tx1"/>
                    </a:solidFill>
                    <a:latin typeface="Arial" panose="020B0604020202020204" pitchFamily="34" charset="0"/>
                    <a:cs typeface="Arial" panose="020B0604020202020204" pitchFamily="34" charset="0"/>
                  </a:rPr>
                  <a:t>(new with Act 13)</a:t>
                </a:r>
              </a:p>
            </p:txBody>
          </p:sp>
          <p:sp>
            <p:nvSpPr>
              <p:cNvPr id="11" name="Rectangle 10">
                <a:extLst>
                  <a:ext uri="{FF2B5EF4-FFF2-40B4-BE49-F238E27FC236}">
                    <a16:creationId xmlns:a16="http://schemas.microsoft.com/office/drawing/2014/main" id="{C54DCA74-69FF-4430-8D7C-7D389ECF6774}"/>
                  </a:ext>
                </a:extLst>
              </p:cNvPr>
              <p:cNvSpPr/>
              <p:nvPr/>
            </p:nvSpPr>
            <p:spPr>
              <a:xfrm>
                <a:off x="5438501" y="1957414"/>
                <a:ext cx="2011680" cy="836024"/>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Principal*</a:t>
                </a:r>
              </a:p>
            </p:txBody>
          </p:sp>
        </p:grpSp>
      </p:grpSp>
      <p:sp>
        <p:nvSpPr>
          <p:cNvPr id="3" name="TextBox 2">
            <a:extLst>
              <a:ext uri="{FF2B5EF4-FFF2-40B4-BE49-F238E27FC236}">
                <a16:creationId xmlns:a16="http://schemas.microsoft.com/office/drawing/2014/main" id="{FB8A802F-7EC3-1A4D-BF7A-7D0D7E406B04}"/>
              </a:ext>
            </a:extLst>
          </p:cNvPr>
          <p:cNvSpPr txBox="1"/>
          <p:nvPr/>
        </p:nvSpPr>
        <p:spPr>
          <a:xfrm>
            <a:off x="1477680" y="6059720"/>
            <a:ext cx="499403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*Includes Professional or Temporary Employee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08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9003-8E4E-A346-8F28-E3A99934CD78}"/>
              </a:ext>
            </a:extLst>
          </p:cNvPr>
          <p:cNvSpPr>
            <a:spLocks noGrp="1"/>
          </p:cNvSpPr>
          <p:nvPr>
            <p:ph type="title"/>
          </p:nvPr>
        </p:nvSpPr>
        <p:spPr>
          <a:xfrm>
            <a:off x="343249" y="257597"/>
            <a:ext cx="10515600" cy="1325563"/>
          </a:xfrm>
        </p:spPr>
        <p:txBody>
          <a:bodyPr>
            <a:normAutofit/>
          </a:bodyPr>
          <a:lstStyle/>
          <a:p>
            <a:r>
              <a:rPr lang="en-US" sz="3600" dirty="0"/>
              <a:t>Training Requirements Scenarios</a:t>
            </a:r>
          </a:p>
        </p:txBody>
      </p:sp>
      <p:sp>
        <p:nvSpPr>
          <p:cNvPr id="9" name="Content Placeholder 8">
            <a:extLst>
              <a:ext uri="{FF2B5EF4-FFF2-40B4-BE49-F238E27FC236}">
                <a16:creationId xmlns:a16="http://schemas.microsoft.com/office/drawing/2014/main" id="{CD960D98-1475-4997-88A5-6AB74372936E}"/>
              </a:ext>
            </a:extLst>
          </p:cNvPr>
          <p:cNvSpPr>
            <a:spLocks noGrp="1"/>
          </p:cNvSpPr>
          <p:nvPr>
            <p:ph idx="1"/>
          </p:nvPr>
        </p:nvSpPr>
        <p:spPr>
          <a:xfrm>
            <a:off x="1108744" y="1785800"/>
            <a:ext cx="10140893" cy="4525963"/>
          </a:xfrm>
        </p:spPr>
        <p:txBody>
          <a:bodyPr>
            <a:normAutofit/>
          </a:bodyPr>
          <a:lstStyle/>
          <a:p>
            <a:pPr marL="514350" indent="-514350">
              <a:spcBef>
                <a:spcPts val="0"/>
              </a:spcBef>
              <a:spcAft>
                <a:spcPts val="3000"/>
              </a:spcAft>
              <a:buFont typeface="+mj-lt"/>
              <a:buAutoNum type="arabicPeriod"/>
            </a:pPr>
            <a:r>
              <a:rPr lang="en-US" dirty="0">
                <a:solidFill>
                  <a:srgbClr val="082A3D"/>
                </a:solidFill>
              </a:rPr>
              <a:t>An assistant principal in 2020-2021 school year, Principal A was promoted to a building-level principal position in August 2021. Is Principal A required to take the Act 13 PIL Course?</a:t>
            </a:r>
          </a:p>
          <a:p>
            <a:pPr marL="514350" indent="-514350">
              <a:spcBef>
                <a:spcPts val="0"/>
              </a:spcBef>
              <a:spcAft>
                <a:spcPts val="3000"/>
              </a:spcAft>
              <a:buFont typeface="+mj-lt"/>
              <a:buAutoNum type="arabicPeriod"/>
            </a:pPr>
            <a:r>
              <a:rPr lang="en-US" b="0" i="0" dirty="0">
                <a:solidFill>
                  <a:srgbClr val="082A3D"/>
                </a:solidFill>
                <a:effectLst/>
              </a:rPr>
              <a:t>When are p</a:t>
            </a:r>
            <a:r>
              <a:rPr lang="en-US" dirty="0">
                <a:solidFill>
                  <a:srgbClr val="082A3D"/>
                </a:solidFill>
              </a:rPr>
              <a:t>rofessional employees required to take an Act 13 training?</a:t>
            </a:r>
          </a:p>
          <a:p>
            <a:pPr marL="514350" indent="-514350">
              <a:spcBef>
                <a:spcPts val="0"/>
              </a:spcBef>
              <a:spcAft>
                <a:spcPts val="3000"/>
              </a:spcAft>
              <a:buFont typeface="+mj-lt"/>
              <a:buAutoNum type="arabicPeriod"/>
            </a:pPr>
            <a:r>
              <a:rPr lang="en-US" b="0" i="0" dirty="0">
                <a:solidFill>
                  <a:srgbClr val="082A3D"/>
                </a:solidFill>
                <a:effectLst/>
              </a:rPr>
              <a:t>What training options are available for a newly appointed director of special </a:t>
            </a:r>
            <a:r>
              <a:rPr lang="en-US" dirty="0">
                <a:solidFill>
                  <a:srgbClr val="082A3D"/>
                </a:solidFill>
              </a:rPr>
              <a:t>e</a:t>
            </a:r>
            <a:r>
              <a:rPr lang="en-US" b="0" i="0" dirty="0">
                <a:solidFill>
                  <a:srgbClr val="082A3D"/>
                </a:solidFill>
                <a:effectLst/>
              </a:rPr>
              <a:t>ducation?</a:t>
            </a:r>
          </a:p>
        </p:txBody>
      </p:sp>
      <p:sp>
        <p:nvSpPr>
          <p:cNvPr id="8" name="Oval 7">
            <a:extLst>
              <a:ext uri="{FF2B5EF4-FFF2-40B4-BE49-F238E27FC236}">
                <a16:creationId xmlns:a16="http://schemas.microsoft.com/office/drawing/2014/main" id="{9F9A2B9A-500A-40D6-B064-7F3D4B1688A1}"/>
              </a:ext>
              <a:ext uri="{C183D7F6-B498-43B3-948B-1728B52AA6E4}">
                <adec:decorative xmlns:adec="http://schemas.microsoft.com/office/drawing/2017/decorative" val="1"/>
              </a:ext>
            </a:extLst>
          </p:cNvPr>
          <p:cNvSpPr/>
          <p:nvPr/>
        </p:nvSpPr>
        <p:spPr>
          <a:xfrm>
            <a:off x="942363" y="1799936"/>
            <a:ext cx="651264" cy="65292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B280F52A-6D51-445C-9F64-DC8EA07D1314}"/>
              </a:ext>
              <a:ext uri="{C183D7F6-B498-43B3-948B-1728B52AA6E4}">
                <adec:decorative xmlns:adec="http://schemas.microsoft.com/office/drawing/2017/decorative" val="1"/>
              </a:ext>
            </a:extLst>
          </p:cNvPr>
          <p:cNvSpPr/>
          <p:nvPr/>
        </p:nvSpPr>
        <p:spPr>
          <a:xfrm>
            <a:off x="942363" y="3373565"/>
            <a:ext cx="651264" cy="65292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4BC4B146-F1C3-49AD-9308-E7BFBED8ED15}"/>
              </a:ext>
              <a:ext uri="{C183D7F6-B498-43B3-948B-1728B52AA6E4}">
                <adec:decorative xmlns:adec="http://schemas.microsoft.com/office/drawing/2017/decorative" val="1"/>
              </a:ext>
            </a:extLst>
          </p:cNvPr>
          <p:cNvSpPr/>
          <p:nvPr/>
        </p:nvSpPr>
        <p:spPr>
          <a:xfrm>
            <a:off x="942363" y="4538495"/>
            <a:ext cx="651264" cy="652923"/>
          </a:xfrm>
          <a:prstGeom prst="ellipse">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3</a:t>
            </a:r>
          </a:p>
        </p:txBody>
      </p:sp>
      <p:sp>
        <p:nvSpPr>
          <p:cNvPr id="5" name="Date Placeholder 4">
            <a:extLst>
              <a:ext uri="{FF2B5EF4-FFF2-40B4-BE49-F238E27FC236}">
                <a16:creationId xmlns:a16="http://schemas.microsoft.com/office/drawing/2014/main" id="{62786606-B5C8-E243-931C-DF5C5D2E8BFB}"/>
              </a:ext>
            </a:extLst>
          </p:cNvPr>
          <p:cNvSpPr>
            <a:spLocks noGrp="1"/>
          </p:cNvSpPr>
          <p:nvPr>
            <p:ph type="dt" sz="half" idx="10"/>
          </p:nvPr>
        </p:nvSpPr>
        <p:spPr/>
        <p:txBody>
          <a:bodyPr/>
          <a:lstStyle/>
          <a:p>
            <a:fld id="{2886EB9F-620D-4745-B0DC-239369A89773}" type="datetime1">
              <a:rPr lang="en-US" smtClean="0"/>
              <a:t>7/31/2023</a:t>
            </a:fld>
            <a:endParaRPr lang="en-US" dirty="0"/>
          </a:p>
        </p:txBody>
      </p:sp>
      <p:sp>
        <p:nvSpPr>
          <p:cNvPr id="6" name="Slide Number Placeholder 5">
            <a:extLst>
              <a:ext uri="{FF2B5EF4-FFF2-40B4-BE49-F238E27FC236}">
                <a16:creationId xmlns:a16="http://schemas.microsoft.com/office/drawing/2014/main" id="{5776BBA8-5940-3740-BA7C-08A04F41F6A9}"/>
              </a:ext>
            </a:extLst>
          </p:cNvPr>
          <p:cNvSpPr>
            <a:spLocks noGrp="1"/>
          </p:cNvSpPr>
          <p:nvPr>
            <p:ph type="sldNum" sz="quarter" idx="12"/>
          </p:nvPr>
        </p:nvSpPr>
        <p:spPr/>
        <p:txBody>
          <a:bodyPr/>
          <a:lstStyle/>
          <a:p>
            <a:fld id="{680C5762-CF65-4775-9966-A58D40CC61B9}" type="slidenum">
              <a:rPr lang="en-US" smtClean="0"/>
              <a:t>30</a:t>
            </a:fld>
            <a:endParaRPr lang="en-US" dirty="0"/>
          </a:p>
        </p:txBody>
      </p:sp>
    </p:spTree>
    <p:extLst>
      <p:ext uri="{BB962C8B-B14F-4D97-AF65-F5344CB8AC3E}">
        <p14:creationId xmlns:p14="http://schemas.microsoft.com/office/powerpoint/2010/main" val="22657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30DB-B079-54B3-1195-A9F5298D35A8}"/>
              </a:ext>
            </a:extLst>
          </p:cNvPr>
          <p:cNvSpPr>
            <a:spLocks noGrp="1"/>
          </p:cNvSpPr>
          <p:nvPr>
            <p:ph type="title"/>
          </p:nvPr>
        </p:nvSpPr>
        <p:spPr>
          <a:xfrm>
            <a:off x="326472" y="122238"/>
            <a:ext cx="10515600" cy="1325563"/>
          </a:xfrm>
        </p:spPr>
        <p:txBody>
          <a:bodyPr>
            <a:normAutofit/>
          </a:bodyPr>
          <a:lstStyle/>
          <a:p>
            <a:r>
              <a:rPr lang="en-US" sz="3600" dirty="0"/>
              <a:t>Educator Effectiveness Report - FRCPP</a:t>
            </a:r>
          </a:p>
        </p:txBody>
      </p:sp>
      <p:grpSp>
        <p:nvGrpSpPr>
          <p:cNvPr id="15" name="Group 14" descr="Classroom teacher data">
            <a:extLst>
              <a:ext uri="{FF2B5EF4-FFF2-40B4-BE49-F238E27FC236}">
                <a16:creationId xmlns:a16="http://schemas.microsoft.com/office/drawing/2014/main" id="{72EBCCF6-0197-6969-A330-AFD9105BF64B}"/>
              </a:ext>
              <a:ext uri="{C183D7F6-B498-43B3-948B-1728B52AA6E4}">
                <adec:decorative xmlns:adec="http://schemas.microsoft.com/office/drawing/2017/decorative" val="0"/>
              </a:ext>
            </a:extLst>
          </p:cNvPr>
          <p:cNvGrpSpPr/>
          <p:nvPr/>
        </p:nvGrpSpPr>
        <p:grpSpPr>
          <a:xfrm>
            <a:off x="1160869" y="1353841"/>
            <a:ext cx="8620695" cy="1356241"/>
            <a:chOff x="198931" y="1392468"/>
            <a:chExt cx="8734424" cy="1411573"/>
          </a:xfrm>
        </p:grpSpPr>
        <p:pic>
          <p:nvPicPr>
            <p:cNvPr id="7" name="Picture 6">
              <a:extLst>
                <a:ext uri="{FF2B5EF4-FFF2-40B4-BE49-F238E27FC236}">
                  <a16:creationId xmlns:a16="http://schemas.microsoft.com/office/drawing/2014/main" id="{E0B00DA9-E04D-D77F-6934-50B0AC655A14}"/>
                </a:ext>
              </a:extLst>
            </p:cNvPr>
            <p:cNvPicPr>
              <a:picLocks noChangeAspect="1"/>
            </p:cNvPicPr>
            <p:nvPr/>
          </p:nvPicPr>
          <p:blipFill rotWithShape="1">
            <a:blip r:embed="rId3"/>
            <a:srcRect r="78953"/>
            <a:stretch/>
          </p:blipFill>
          <p:spPr>
            <a:xfrm>
              <a:off x="198931" y="1839691"/>
              <a:ext cx="1795645" cy="776872"/>
            </a:xfrm>
            <a:prstGeom prst="rect">
              <a:avLst/>
            </a:prstGeom>
          </p:spPr>
        </p:pic>
        <p:pic>
          <p:nvPicPr>
            <p:cNvPr id="10" name="Picture 9">
              <a:extLst>
                <a:ext uri="{FF2B5EF4-FFF2-40B4-BE49-F238E27FC236}">
                  <a16:creationId xmlns:a16="http://schemas.microsoft.com/office/drawing/2014/main" id="{B92C68C9-F43C-D78A-2E4D-EDA7804D5BA0}"/>
                </a:ext>
              </a:extLst>
            </p:cNvPr>
            <p:cNvPicPr>
              <a:picLocks noChangeAspect="1"/>
            </p:cNvPicPr>
            <p:nvPr/>
          </p:nvPicPr>
          <p:blipFill>
            <a:blip r:embed="rId4"/>
            <a:stretch>
              <a:fillRect/>
            </a:stretch>
          </p:blipFill>
          <p:spPr>
            <a:xfrm>
              <a:off x="2037255" y="1632466"/>
              <a:ext cx="6896100" cy="1171575"/>
            </a:xfrm>
            <a:prstGeom prst="rect">
              <a:avLst/>
            </a:prstGeom>
          </p:spPr>
        </p:pic>
        <p:sp>
          <p:nvSpPr>
            <p:cNvPr id="8" name="TextBox 7">
              <a:extLst>
                <a:ext uri="{FF2B5EF4-FFF2-40B4-BE49-F238E27FC236}">
                  <a16:creationId xmlns:a16="http://schemas.microsoft.com/office/drawing/2014/main" id="{53DAC5DD-07FB-5F3A-888D-607896FD2350}"/>
                </a:ext>
              </a:extLst>
            </p:cNvPr>
            <p:cNvSpPr txBox="1"/>
            <p:nvPr/>
          </p:nvSpPr>
          <p:spPr>
            <a:xfrm>
              <a:off x="210645" y="1392468"/>
              <a:ext cx="3745148" cy="369332"/>
            </a:xfrm>
            <a:prstGeom prst="rect">
              <a:avLst/>
            </a:prstGeom>
            <a:noFill/>
          </p:spPr>
          <p:txBody>
            <a:bodyPr wrap="square" rtlCol="0">
              <a:spAutoFit/>
            </a:bodyPr>
            <a:lstStyle/>
            <a:p>
              <a:r>
                <a:rPr lang="en-US" b="1" dirty="0">
                  <a:solidFill>
                    <a:srgbClr val="003C7C"/>
                  </a:solidFill>
                  <a:latin typeface="Arial" panose="020B0604020202020204" pitchFamily="34" charset="0"/>
                  <a:cs typeface="Arial" panose="020B0604020202020204" pitchFamily="34" charset="0"/>
                </a:rPr>
                <a:t>Classroom Teacher Data</a:t>
              </a:r>
            </a:p>
          </p:txBody>
        </p:sp>
      </p:grpSp>
      <p:pic>
        <p:nvPicPr>
          <p:cNvPr id="13" name="Picture 12" descr="Performance ratinngs">
            <a:extLst>
              <a:ext uri="{FF2B5EF4-FFF2-40B4-BE49-F238E27FC236}">
                <a16:creationId xmlns:a16="http://schemas.microsoft.com/office/drawing/2014/main" id="{94855B5B-B11E-79BF-C826-7AD1083190FB}"/>
              </a:ext>
            </a:extLst>
          </p:cNvPr>
          <p:cNvPicPr>
            <a:picLocks noChangeAspect="1"/>
          </p:cNvPicPr>
          <p:nvPr/>
        </p:nvPicPr>
        <p:blipFill>
          <a:blip r:embed="rId5"/>
          <a:stretch>
            <a:fillRect/>
          </a:stretch>
        </p:blipFill>
        <p:spPr>
          <a:xfrm>
            <a:off x="1172584" y="2871165"/>
            <a:ext cx="2557185" cy="3821649"/>
          </a:xfrm>
          <a:prstGeom prst="rect">
            <a:avLst/>
          </a:prstGeom>
          <a:ln>
            <a:solidFill>
              <a:schemeClr val="bg1">
                <a:lumMod val="85000"/>
              </a:schemeClr>
            </a:solidFill>
          </a:ln>
          <a:effectLst>
            <a:outerShdw blurRad="63500" sx="102000" sy="102000" algn="ctr" rotWithShape="0">
              <a:prstClr val="black">
                <a:alpha val="40000"/>
              </a:prstClr>
            </a:outerShdw>
          </a:effectLst>
        </p:spPr>
      </p:pic>
      <p:grpSp>
        <p:nvGrpSpPr>
          <p:cNvPr id="19" name="Group 18" descr="Principal and non-teaching professionals data">
            <a:extLst>
              <a:ext uri="{FF2B5EF4-FFF2-40B4-BE49-F238E27FC236}">
                <a16:creationId xmlns:a16="http://schemas.microsoft.com/office/drawing/2014/main" id="{7FB7913B-10F1-A1E0-A8F9-2C8C0E75A93C}"/>
              </a:ext>
            </a:extLst>
          </p:cNvPr>
          <p:cNvGrpSpPr/>
          <p:nvPr/>
        </p:nvGrpSpPr>
        <p:grpSpPr>
          <a:xfrm>
            <a:off x="4087234" y="3504396"/>
            <a:ext cx="5460888" cy="1602705"/>
            <a:chOff x="3153869" y="3684627"/>
            <a:chExt cx="5532931" cy="1668092"/>
          </a:xfrm>
        </p:grpSpPr>
        <p:grpSp>
          <p:nvGrpSpPr>
            <p:cNvPr id="17" name="Group 16">
              <a:extLst>
                <a:ext uri="{FF2B5EF4-FFF2-40B4-BE49-F238E27FC236}">
                  <a16:creationId xmlns:a16="http://schemas.microsoft.com/office/drawing/2014/main" id="{2357A6FE-49AB-76D8-F890-D6CE21B57D93}"/>
                </a:ext>
              </a:extLst>
            </p:cNvPr>
            <p:cNvGrpSpPr/>
            <p:nvPr/>
          </p:nvGrpSpPr>
          <p:grpSpPr>
            <a:xfrm>
              <a:off x="3153870" y="3684627"/>
              <a:ext cx="5532930" cy="1668092"/>
              <a:chOff x="3953970" y="3684627"/>
              <a:chExt cx="5532930" cy="1668092"/>
            </a:xfrm>
          </p:grpSpPr>
          <p:pic>
            <p:nvPicPr>
              <p:cNvPr id="14" name="Picture 13">
                <a:extLst>
                  <a:ext uri="{FF2B5EF4-FFF2-40B4-BE49-F238E27FC236}">
                    <a16:creationId xmlns:a16="http://schemas.microsoft.com/office/drawing/2014/main" id="{5014B2CA-54B6-7A53-ED1F-BEDDDD610ECD}"/>
                  </a:ext>
                </a:extLst>
              </p:cNvPr>
              <p:cNvPicPr>
                <a:picLocks noChangeAspect="1"/>
              </p:cNvPicPr>
              <p:nvPr/>
            </p:nvPicPr>
            <p:blipFill rotWithShape="1">
              <a:blip r:embed="rId4"/>
              <a:srcRect r="27624"/>
              <a:stretch/>
            </p:blipFill>
            <p:spPr>
              <a:xfrm>
                <a:off x="3953970" y="4053959"/>
                <a:ext cx="5532930" cy="1298760"/>
              </a:xfrm>
              <a:prstGeom prst="rect">
                <a:avLst/>
              </a:prstGeom>
              <a:ln>
                <a:solidFill>
                  <a:schemeClr val="bg1">
                    <a:lumMod val="75000"/>
                  </a:schemeClr>
                </a:solidFill>
              </a:ln>
            </p:spPr>
          </p:pic>
          <p:sp>
            <p:nvSpPr>
              <p:cNvPr id="16" name="TextBox 15">
                <a:extLst>
                  <a:ext uri="{FF2B5EF4-FFF2-40B4-BE49-F238E27FC236}">
                    <a16:creationId xmlns:a16="http://schemas.microsoft.com/office/drawing/2014/main" id="{BB54A96C-ABE9-5A0B-243A-BB3B41E24A06}"/>
                  </a:ext>
                </a:extLst>
              </p:cNvPr>
              <p:cNvSpPr txBox="1"/>
              <p:nvPr/>
            </p:nvSpPr>
            <p:spPr>
              <a:xfrm>
                <a:off x="3953970" y="3684627"/>
                <a:ext cx="5532929" cy="369332"/>
              </a:xfrm>
              <a:prstGeom prst="rect">
                <a:avLst/>
              </a:prstGeom>
              <a:noFill/>
              <a:ln>
                <a:noFill/>
              </a:ln>
            </p:spPr>
            <p:txBody>
              <a:bodyPr wrap="square" rtlCol="0">
                <a:spAutoFit/>
              </a:bodyPr>
              <a:lstStyle/>
              <a:p>
                <a:pPr algn="ctr"/>
                <a:r>
                  <a:rPr lang="en-US" b="1" dirty="0">
                    <a:solidFill>
                      <a:srgbClr val="003C7C"/>
                    </a:solidFill>
                    <a:latin typeface="Arial" panose="020B0604020202020204" pitchFamily="34" charset="0"/>
                    <a:cs typeface="Arial" panose="020B0604020202020204" pitchFamily="34" charset="0"/>
                  </a:rPr>
                  <a:t>Principal and Non-Teaching Professionals Data</a:t>
                </a:r>
              </a:p>
            </p:txBody>
          </p:sp>
        </p:grpSp>
        <p:sp>
          <p:nvSpPr>
            <p:cNvPr id="18" name="Rectangle 17">
              <a:extLst>
                <a:ext uri="{FF2B5EF4-FFF2-40B4-BE49-F238E27FC236}">
                  <a16:creationId xmlns:a16="http://schemas.microsoft.com/office/drawing/2014/main" id="{DE276993-AC75-74E3-B493-AFBB09C24382}"/>
                </a:ext>
              </a:extLst>
            </p:cNvPr>
            <p:cNvSpPr/>
            <p:nvPr/>
          </p:nvSpPr>
          <p:spPr>
            <a:xfrm>
              <a:off x="3153869" y="3684627"/>
              <a:ext cx="5532930" cy="1668092"/>
            </a:xfrm>
            <a:prstGeom prst="rect">
              <a:avLst/>
            </a:prstGeom>
            <a:no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7D7D84C1-4335-379C-ED3A-9E102393A3A2}"/>
              </a:ext>
              <a:ext uri="{C183D7F6-B498-43B3-948B-1728B52AA6E4}">
                <adec:decorative xmlns:adec="http://schemas.microsoft.com/office/drawing/2017/decorative" val="1"/>
              </a:ext>
            </a:extLst>
          </p:cNvPr>
          <p:cNvSpPr/>
          <p:nvPr/>
        </p:nvSpPr>
        <p:spPr>
          <a:xfrm>
            <a:off x="1172583" y="1405935"/>
            <a:ext cx="8609134" cy="1276885"/>
          </a:xfrm>
          <a:prstGeom prst="rect">
            <a:avLst/>
          </a:prstGeom>
          <a:no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FC4457F-5B29-E0D4-455F-2C4AA459A0FA}"/>
              </a:ext>
            </a:extLst>
          </p:cNvPr>
          <p:cNvSpPr>
            <a:spLocks noGrp="1"/>
          </p:cNvSpPr>
          <p:nvPr>
            <p:ph type="sldNum" sz="quarter" idx="12"/>
          </p:nvPr>
        </p:nvSpPr>
        <p:spPr/>
        <p:txBody>
          <a:bodyPr/>
          <a:lstStyle/>
          <a:p>
            <a:fld id="{680C5762-CF65-4775-9966-A58D40CC61B9}" type="slidenum">
              <a:rPr lang="en-US" smtClean="0"/>
              <a:t>31</a:t>
            </a:fld>
            <a:endParaRPr lang="en-US" dirty="0"/>
          </a:p>
        </p:txBody>
      </p:sp>
    </p:spTree>
    <p:extLst>
      <p:ext uri="{BB962C8B-B14F-4D97-AF65-F5344CB8AC3E}">
        <p14:creationId xmlns:p14="http://schemas.microsoft.com/office/powerpoint/2010/main" val="129596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2580"/>
            <a:ext cx="10972800" cy="1066800"/>
          </a:xfrm>
        </p:spPr>
        <p:txBody>
          <a:bodyPr>
            <a:normAutofit/>
          </a:bodyPr>
          <a:lstStyle/>
          <a:p>
            <a:r>
              <a:rPr lang="en-US" dirty="0"/>
              <a:t>Contact Us!</a:t>
            </a:r>
          </a:p>
        </p:txBody>
      </p:sp>
      <p:sp>
        <p:nvSpPr>
          <p:cNvPr id="3" name="Content Placeholder 2"/>
          <p:cNvSpPr>
            <a:spLocks noGrp="1"/>
          </p:cNvSpPr>
          <p:nvPr>
            <p:ph idx="1"/>
          </p:nvPr>
        </p:nvSpPr>
        <p:spPr>
          <a:xfrm>
            <a:off x="685800" y="1389380"/>
            <a:ext cx="10132621" cy="5355804"/>
          </a:xfrm>
        </p:spPr>
        <p:txBody>
          <a:bodyPr vert="horz" lIns="91440" tIns="45720" rIns="91440" bIns="45720" rtlCol="0" anchor="t">
            <a:noAutofit/>
          </a:bodyPr>
          <a:lstStyle/>
          <a:p>
            <a:pPr marL="0" indent="0">
              <a:buNone/>
            </a:pPr>
            <a:r>
              <a:rPr lang="en-US" sz="2800" dirty="0">
                <a:latin typeface="Arial"/>
                <a:cs typeface="Arial"/>
              </a:rPr>
              <a:t>Contact </a:t>
            </a:r>
            <a:r>
              <a:rPr lang="en-US" dirty="0">
                <a:latin typeface="Arial"/>
                <a:cs typeface="Arial"/>
              </a:rPr>
              <a:t>PDE, </a:t>
            </a:r>
            <a:r>
              <a:rPr lang="en-US" sz="2400" dirty="0">
                <a:solidFill>
                  <a:srgbClr val="1063B0"/>
                </a:solidFill>
                <a:latin typeface="Arial"/>
                <a:cs typeface="Arial"/>
                <a:hlinkClick r:id="rId3"/>
              </a:rPr>
              <a:t>RA-PDE-Evaluation@pa.gov</a:t>
            </a:r>
            <a:endParaRPr lang="en-US" sz="2400" dirty="0">
              <a:solidFill>
                <a:srgbClr val="1063B0"/>
              </a:solidFill>
              <a:latin typeface="Arial"/>
              <a:cs typeface="Arial"/>
            </a:endParaRPr>
          </a:p>
          <a:p>
            <a:pPr marL="971550" lvl="1" indent="-285750">
              <a:buFont typeface="Wingdings,Sans-Serif"/>
              <a:buChar char="§"/>
            </a:pPr>
            <a:r>
              <a:rPr lang="en-US" dirty="0">
                <a:latin typeface="Arial"/>
                <a:cs typeface="Arial"/>
              </a:rPr>
              <a:t>Act 13 questions</a:t>
            </a:r>
            <a:endParaRPr lang="en-US" dirty="0"/>
          </a:p>
          <a:p>
            <a:pPr marL="971550" lvl="1" indent="-285750">
              <a:buFont typeface="Wingdings,Sans-Serif"/>
              <a:buChar char="§"/>
            </a:pPr>
            <a:endParaRPr lang="en-US" dirty="0">
              <a:latin typeface="Arial"/>
              <a:cs typeface="Arial"/>
            </a:endParaRPr>
          </a:p>
          <a:p>
            <a:pPr lvl="1" indent="-685800">
              <a:buNone/>
            </a:pPr>
            <a:r>
              <a:rPr lang="en-US" sz="2800" dirty="0">
                <a:latin typeface="Arial"/>
                <a:cs typeface="Arial"/>
              </a:rPr>
              <a:t>Contact local IU PVAAS Point of Contact</a:t>
            </a:r>
            <a:endParaRPr lang="en-US" sz="2800" dirty="0"/>
          </a:p>
          <a:p>
            <a:pPr lvl="1">
              <a:buFont typeface="Wingdings" panose="05000000000000000000" pitchFamily="2" charset="2"/>
              <a:buChar char="§"/>
            </a:pPr>
            <a:r>
              <a:rPr lang="en-US" dirty="0"/>
              <a:t>Link on </a:t>
            </a:r>
            <a:r>
              <a:rPr lang="en-US" dirty="0">
                <a:hlinkClick r:id="rId4"/>
              </a:rPr>
              <a:t>PVAAS login page</a:t>
            </a:r>
            <a:endParaRPr lang="en-US" dirty="0"/>
          </a:p>
          <a:p>
            <a:pPr marL="109220" indent="0">
              <a:buNone/>
            </a:pPr>
            <a:endParaRPr lang="en-US" dirty="0">
              <a:latin typeface="Arial"/>
              <a:cs typeface="Arial"/>
            </a:endParaRPr>
          </a:p>
          <a:p>
            <a:pPr marL="109220" indent="-109220">
              <a:buNone/>
            </a:pPr>
            <a:r>
              <a:rPr lang="en-US" sz="2800" i="0" dirty="0">
                <a:latin typeface="Arial"/>
                <a:cs typeface="Arial"/>
              </a:rPr>
              <a:t>Contact SAS EVAAS Support Team</a:t>
            </a:r>
            <a:endParaRPr lang="en-US" dirty="0"/>
          </a:p>
          <a:p>
            <a:pPr lvl="1">
              <a:buFont typeface="Wingdings" panose="05000000000000000000" pitchFamily="2" charset="2"/>
              <a:buChar char="§"/>
            </a:pPr>
            <a:r>
              <a:rPr lang="en-US" dirty="0">
                <a:latin typeface="Arial"/>
                <a:cs typeface="Arial"/>
              </a:rPr>
              <a:t>Needs concerning the accessing or navigating the system</a:t>
            </a:r>
          </a:p>
          <a:p>
            <a:pPr>
              <a:buFont typeface="Wingdings" panose="05000000000000000000" pitchFamily="2" charset="2"/>
              <a:buChar char="§"/>
            </a:pPr>
            <a:endParaRPr lang="en-US" sz="2800" i="0" dirty="0"/>
          </a:p>
          <a:p>
            <a:pPr marL="109220" indent="-109220">
              <a:buNone/>
            </a:pPr>
            <a:r>
              <a:rPr lang="en-US" sz="2800" dirty="0"/>
              <a:t>Contact PVAAS Statewide Team, </a:t>
            </a:r>
            <a:r>
              <a:rPr lang="en-US" sz="2400" dirty="0">
                <a:solidFill>
                  <a:schemeClr val="accent6">
                    <a:lumMod val="75000"/>
                  </a:schemeClr>
                </a:solidFill>
                <a:hlinkClick r:id="rId5"/>
              </a:rPr>
              <a:t>pdepvaas@iu13.org</a:t>
            </a:r>
            <a:r>
              <a:rPr lang="en-US" sz="2400" dirty="0"/>
              <a:t> </a:t>
            </a:r>
          </a:p>
          <a:p>
            <a:pPr lvl="1">
              <a:buFont typeface="Wingdings" panose="05000000000000000000" pitchFamily="2" charset="2"/>
              <a:buChar char="§"/>
            </a:pPr>
            <a:r>
              <a:rPr lang="en-US" dirty="0">
                <a:latin typeface="Arial"/>
                <a:cs typeface="Arial"/>
              </a:rPr>
              <a:t>Needs</a:t>
            </a:r>
            <a:r>
              <a:rPr lang="en-US" i="0" dirty="0">
                <a:latin typeface="Arial"/>
                <a:cs typeface="Arial"/>
              </a:rPr>
              <a:t> concerning policies or use of the reporting</a:t>
            </a:r>
          </a:p>
          <a:p>
            <a:pPr lvl="1">
              <a:buFont typeface="Wingdings" panose="05000000000000000000" pitchFamily="2" charset="2"/>
              <a:buChar char="§"/>
            </a:pPr>
            <a:endParaRPr lang="en-US" dirty="0"/>
          </a:p>
          <a:p>
            <a:pPr>
              <a:buFont typeface="Wingdings" panose="05000000000000000000" pitchFamily="2" charset="2"/>
              <a:buChar char="§"/>
            </a:pPr>
            <a:endParaRPr lang="en-US" dirty="0">
              <a:solidFill>
                <a:srgbClr val="1063B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i="0" dirty="0"/>
          </a:p>
          <a:p>
            <a:pPr marL="411480" lvl="1" indent="0">
              <a:buNone/>
            </a:pPr>
            <a:endParaRPr lang="en-US" sz="2400" dirty="0"/>
          </a:p>
          <a:p>
            <a:pPr lvl="1">
              <a:buFont typeface="Wingdings" panose="05000000000000000000" pitchFamily="2" charset="2"/>
              <a:buChar char="§"/>
            </a:pPr>
            <a:endParaRPr lang="en-US" sz="2400" i="0" dirty="0"/>
          </a:p>
        </p:txBody>
      </p:sp>
      <p:pic>
        <p:nvPicPr>
          <p:cNvPr id="5" name="Picture 4" descr="An envelope icon and &quot;Contact Us&quot; written on a dark blue rectangle"/>
          <p:cNvPicPr>
            <a:picLocks noChangeAspect="1"/>
          </p:cNvPicPr>
          <p:nvPr/>
        </p:nvPicPr>
        <p:blipFill>
          <a:blip r:embed="rId6"/>
          <a:stretch>
            <a:fillRect/>
          </a:stretch>
        </p:blipFill>
        <p:spPr>
          <a:xfrm>
            <a:off x="9826089" y="4150567"/>
            <a:ext cx="1763509" cy="615178"/>
          </a:xfrm>
          <a:prstGeom prst="rect">
            <a:avLst/>
          </a:prstGeom>
        </p:spPr>
      </p:pic>
    </p:spTree>
    <p:extLst>
      <p:ext uri="{BB962C8B-B14F-4D97-AF65-F5344CB8AC3E}">
        <p14:creationId xmlns:p14="http://schemas.microsoft.com/office/powerpoint/2010/main" val="293179643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837" name="Google Shape;837;p66"/>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33</a:t>
            </a:fld>
            <a:endParaRPr dirty="0"/>
          </a:p>
        </p:txBody>
      </p:sp>
      <p:pic>
        <p:nvPicPr>
          <p:cNvPr id="4" name="Picture 3" descr="A group of children's hands with painted faces&#10;&#10;Description automatically generated">
            <a:extLst>
              <a:ext uri="{FF2B5EF4-FFF2-40B4-BE49-F238E27FC236}">
                <a16:creationId xmlns:a16="http://schemas.microsoft.com/office/drawing/2014/main" id="{A3E4C776-9FCB-99AB-B08C-426D446BC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52" cy="6858000"/>
          </a:xfrm>
          <a:prstGeom prst="rect">
            <a:avLst/>
          </a:prstGeom>
        </p:spPr>
      </p:pic>
      <p:sp>
        <p:nvSpPr>
          <p:cNvPr id="6" name="TextBox 5">
            <a:extLst>
              <a:ext uri="{FF2B5EF4-FFF2-40B4-BE49-F238E27FC236}">
                <a16:creationId xmlns:a16="http://schemas.microsoft.com/office/drawing/2014/main" id="{3C5371E3-44FF-DA95-B6ED-503D2265F6B1}"/>
              </a:ext>
            </a:extLst>
          </p:cNvPr>
          <p:cNvSpPr txBox="1"/>
          <p:nvPr/>
        </p:nvSpPr>
        <p:spPr>
          <a:xfrm>
            <a:off x="3262961" y="2363190"/>
            <a:ext cx="5664530"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Thank you for joining us today!</a:t>
            </a:r>
          </a:p>
        </p:txBody>
      </p:sp>
    </p:spTree>
    <p:extLst>
      <p:ext uri="{BB962C8B-B14F-4D97-AF65-F5344CB8AC3E}">
        <p14:creationId xmlns:p14="http://schemas.microsoft.com/office/powerpoint/2010/main" val="2182391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64E5-7E06-40AB-8776-1A8A44348925}"/>
              </a:ext>
            </a:extLst>
          </p:cNvPr>
          <p:cNvSpPr>
            <a:spLocks noGrp="1"/>
          </p:cNvSpPr>
          <p:nvPr>
            <p:ph type="title"/>
          </p:nvPr>
        </p:nvSpPr>
        <p:spPr>
          <a:xfrm>
            <a:off x="512617" y="136525"/>
            <a:ext cx="8002208" cy="1325563"/>
          </a:xfrm>
        </p:spPr>
        <p:txBody>
          <a:bodyPr>
            <a:normAutofit/>
          </a:bodyPr>
          <a:lstStyle/>
          <a:p>
            <a:r>
              <a:rPr lang="en-US" sz="3600" dirty="0"/>
              <a:t>Employee Category Scenarios</a:t>
            </a:r>
          </a:p>
        </p:txBody>
      </p:sp>
      <p:sp>
        <p:nvSpPr>
          <p:cNvPr id="3" name="Text Placeholder 2">
            <a:extLst>
              <a:ext uri="{FF2B5EF4-FFF2-40B4-BE49-F238E27FC236}">
                <a16:creationId xmlns:a16="http://schemas.microsoft.com/office/drawing/2014/main" id="{0BFDFEBE-9CEB-4F8F-B754-045D11485399}"/>
              </a:ext>
            </a:extLst>
          </p:cNvPr>
          <p:cNvSpPr>
            <a:spLocks noGrp="1"/>
          </p:cNvSpPr>
          <p:nvPr>
            <p:ph type="body" idx="1"/>
          </p:nvPr>
        </p:nvSpPr>
        <p:spPr>
          <a:xfrm>
            <a:off x="1335248" y="1836352"/>
            <a:ext cx="4040188" cy="639762"/>
          </a:xfrm>
        </p:spPr>
        <p:txBody>
          <a:bodyPr>
            <a:noAutofit/>
          </a:bodyPr>
          <a:lstStyle/>
          <a:p>
            <a:pPr algn="ctr">
              <a:spcBef>
                <a:spcPts val="0"/>
              </a:spcBef>
            </a:pPr>
            <a:r>
              <a:rPr lang="en-US" dirty="0">
                <a:solidFill>
                  <a:srgbClr val="003C7C"/>
                </a:solidFill>
              </a:rPr>
              <a:t>Emergency Certificates</a:t>
            </a:r>
          </a:p>
        </p:txBody>
      </p:sp>
      <p:sp>
        <p:nvSpPr>
          <p:cNvPr id="4" name="Content Placeholder 3">
            <a:extLst>
              <a:ext uri="{FF2B5EF4-FFF2-40B4-BE49-F238E27FC236}">
                <a16:creationId xmlns:a16="http://schemas.microsoft.com/office/drawing/2014/main" id="{A3582148-252B-457C-99AD-73EBA29A4955}"/>
              </a:ext>
            </a:extLst>
          </p:cNvPr>
          <p:cNvSpPr>
            <a:spLocks noGrp="1"/>
          </p:cNvSpPr>
          <p:nvPr>
            <p:ph sz="half" idx="2"/>
          </p:nvPr>
        </p:nvSpPr>
        <p:spPr>
          <a:xfrm>
            <a:off x="1335248" y="2543025"/>
            <a:ext cx="4040188" cy="1424359"/>
          </a:xfrm>
        </p:spPr>
        <p:txBody>
          <a:bodyPr>
            <a:normAutofit/>
          </a:bodyPr>
          <a:lstStyle/>
          <a:p>
            <a:r>
              <a:rPr lang="en-US" dirty="0"/>
              <a:t>Individual is hired as a substitute to teach Biology</a:t>
            </a:r>
          </a:p>
          <a:p>
            <a:endParaRPr lang="en-US" dirty="0"/>
          </a:p>
          <a:p>
            <a:pPr marL="0" indent="0">
              <a:buNone/>
            </a:pPr>
            <a:endParaRPr lang="en-US" dirty="0"/>
          </a:p>
        </p:txBody>
      </p:sp>
      <p:sp>
        <p:nvSpPr>
          <p:cNvPr id="5" name="Text Placeholder 4">
            <a:extLst>
              <a:ext uri="{FF2B5EF4-FFF2-40B4-BE49-F238E27FC236}">
                <a16:creationId xmlns:a16="http://schemas.microsoft.com/office/drawing/2014/main" id="{F3DCB392-2393-482C-B0E0-4EFCF53F1F4C}"/>
              </a:ext>
            </a:extLst>
          </p:cNvPr>
          <p:cNvSpPr>
            <a:spLocks noGrp="1"/>
          </p:cNvSpPr>
          <p:nvPr>
            <p:ph type="body" sz="quarter" idx="3"/>
          </p:nvPr>
        </p:nvSpPr>
        <p:spPr>
          <a:xfrm>
            <a:off x="5744229" y="1973604"/>
            <a:ext cx="5183188" cy="483328"/>
          </a:xfrm>
        </p:spPr>
        <p:txBody>
          <a:bodyPr>
            <a:normAutofit/>
          </a:bodyPr>
          <a:lstStyle/>
          <a:p>
            <a:pPr>
              <a:spcBef>
                <a:spcPts val="0"/>
              </a:spcBef>
            </a:pPr>
            <a:r>
              <a:rPr lang="en-US" dirty="0">
                <a:solidFill>
                  <a:srgbClr val="003C7C"/>
                </a:solidFill>
              </a:rPr>
              <a:t>Social Worker</a:t>
            </a:r>
          </a:p>
        </p:txBody>
      </p:sp>
      <p:sp>
        <p:nvSpPr>
          <p:cNvPr id="6" name="Content Placeholder 5">
            <a:extLst>
              <a:ext uri="{FF2B5EF4-FFF2-40B4-BE49-F238E27FC236}">
                <a16:creationId xmlns:a16="http://schemas.microsoft.com/office/drawing/2014/main" id="{E30B1B7A-F765-49A5-BBBE-001CB29A5777}"/>
              </a:ext>
            </a:extLst>
          </p:cNvPr>
          <p:cNvSpPr>
            <a:spLocks noGrp="1"/>
          </p:cNvSpPr>
          <p:nvPr>
            <p:ph sz="quarter" idx="4"/>
          </p:nvPr>
        </p:nvSpPr>
        <p:spPr>
          <a:xfrm>
            <a:off x="5523074" y="2540690"/>
            <a:ext cx="4041775" cy="1560612"/>
          </a:xfrm>
        </p:spPr>
        <p:txBody>
          <a:bodyPr>
            <a:normAutofit/>
          </a:bodyPr>
          <a:lstStyle/>
          <a:p>
            <a:r>
              <a:rPr lang="en-US" dirty="0"/>
              <a:t>Individual is licensed and certificated and works full time.</a:t>
            </a:r>
          </a:p>
          <a:p>
            <a:pPr marL="0" indent="0">
              <a:buNone/>
            </a:pPr>
            <a:endParaRPr lang="en-US" dirty="0"/>
          </a:p>
          <a:p>
            <a:pPr marL="0" indent="0">
              <a:buNone/>
            </a:pPr>
            <a:endParaRPr lang="en-US" dirty="0"/>
          </a:p>
        </p:txBody>
      </p:sp>
      <p:sp>
        <p:nvSpPr>
          <p:cNvPr id="9" name="Rectangle 8">
            <a:extLst>
              <a:ext uri="{FF2B5EF4-FFF2-40B4-BE49-F238E27FC236}">
                <a16:creationId xmlns:a16="http://schemas.microsoft.com/office/drawing/2014/main" id="{A335DA70-8C81-482F-89BF-7A0A577CF4F8}"/>
              </a:ext>
            </a:extLst>
          </p:cNvPr>
          <p:cNvSpPr/>
          <p:nvPr/>
        </p:nvSpPr>
        <p:spPr>
          <a:xfrm>
            <a:off x="1169196" y="4698674"/>
            <a:ext cx="4206240" cy="786084"/>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What category is used to evaluate the educator?</a:t>
            </a:r>
          </a:p>
        </p:txBody>
      </p:sp>
      <p:sp>
        <p:nvSpPr>
          <p:cNvPr id="10" name="Rectangle 9">
            <a:extLst>
              <a:ext uri="{FF2B5EF4-FFF2-40B4-BE49-F238E27FC236}">
                <a16:creationId xmlns:a16="http://schemas.microsoft.com/office/drawing/2014/main" id="{9AE3CECA-B46D-4DAD-9393-1FE626C54390}"/>
              </a:ext>
            </a:extLst>
          </p:cNvPr>
          <p:cNvSpPr/>
          <p:nvPr/>
        </p:nvSpPr>
        <p:spPr>
          <a:xfrm>
            <a:off x="5524660" y="4698675"/>
            <a:ext cx="4206240" cy="797669"/>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What category is used to evaluate the social worker?</a:t>
            </a:r>
          </a:p>
        </p:txBody>
      </p:sp>
      <p:cxnSp>
        <p:nvCxnSpPr>
          <p:cNvPr id="11" name="Straight Connector 10">
            <a:extLst>
              <a:ext uri="{FF2B5EF4-FFF2-40B4-BE49-F238E27FC236}">
                <a16:creationId xmlns:a16="http://schemas.microsoft.com/office/drawing/2014/main" id="{8FE6A9A3-B8D4-48AE-8596-445B8F42A968}"/>
              </a:ext>
              <a:ext uri="{C183D7F6-B498-43B3-948B-1728B52AA6E4}">
                <adec:decorative xmlns:adec="http://schemas.microsoft.com/office/drawing/2017/decorative" val="1"/>
              </a:ext>
            </a:extLst>
          </p:cNvPr>
          <p:cNvCxnSpPr/>
          <p:nvPr/>
        </p:nvCxnSpPr>
        <p:spPr>
          <a:xfrm>
            <a:off x="5450048" y="1818314"/>
            <a:ext cx="0" cy="4508770"/>
          </a:xfrm>
          <a:prstGeom prst="line">
            <a:avLst/>
          </a:prstGeom>
          <a:ln w="19050">
            <a:solidFill>
              <a:schemeClr val="bg1">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CE70230F-E87F-4B98-BA72-7181471C8117}"/>
              </a:ext>
            </a:extLst>
          </p:cNvPr>
          <p:cNvSpPr>
            <a:spLocks noGrp="1"/>
          </p:cNvSpPr>
          <p:nvPr>
            <p:ph type="dt" sz="half" idx="10"/>
          </p:nvPr>
        </p:nvSpPr>
        <p:spPr/>
        <p:txBody>
          <a:bodyPr/>
          <a:lstStyle/>
          <a:p>
            <a:fld id="{0960D5E9-816A-404D-95C5-1BCCD4E30359}" type="datetime1">
              <a:rPr lang="en-US" smtClean="0"/>
              <a:t>7/31/2023</a:t>
            </a:fld>
            <a:endParaRPr lang="en-US" dirty="0"/>
          </a:p>
        </p:txBody>
      </p:sp>
      <p:sp>
        <p:nvSpPr>
          <p:cNvPr id="8" name="Slide Number Placeholder 7">
            <a:extLst>
              <a:ext uri="{FF2B5EF4-FFF2-40B4-BE49-F238E27FC236}">
                <a16:creationId xmlns:a16="http://schemas.microsoft.com/office/drawing/2014/main" id="{0BA72DED-B4C5-4F61-B4E0-EE80EFBA6980}"/>
              </a:ext>
            </a:extLst>
          </p:cNvPr>
          <p:cNvSpPr>
            <a:spLocks noGrp="1"/>
          </p:cNvSpPr>
          <p:nvPr>
            <p:ph type="sldNum" sz="quarter" idx="12"/>
          </p:nvPr>
        </p:nvSpPr>
        <p:spPr/>
        <p:txBody>
          <a:bodyPr/>
          <a:lstStyle/>
          <a:p>
            <a:fld id="{680C5762-CF65-4775-9966-A58D40CC61B9}" type="slidenum">
              <a:rPr lang="en-US" smtClean="0"/>
              <a:t>4</a:t>
            </a:fld>
            <a:endParaRPr lang="en-US" dirty="0"/>
          </a:p>
        </p:txBody>
      </p:sp>
      <p:sp>
        <p:nvSpPr>
          <p:cNvPr id="12" name="TextBox 11">
            <a:extLst>
              <a:ext uri="{FF2B5EF4-FFF2-40B4-BE49-F238E27FC236}">
                <a16:creationId xmlns:a16="http://schemas.microsoft.com/office/drawing/2014/main" id="{A662F1F2-51E7-0ADD-651C-55E93D04CB64}"/>
              </a:ext>
              <a:ext uri="{C183D7F6-B498-43B3-948B-1728B52AA6E4}">
                <adec:decorative xmlns:adec="http://schemas.microsoft.com/office/drawing/2017/decorative" val="1"/>
              </a:ext>
            </a:extLst>
          </p:cNvPr>
          <p:cNvSpPr txBox="1"/>
          <p:nvPr/>
        </p:nvSpPr>
        <p:spPr>
          <a:xfrm>
            <a:off x="838200" y="1462088"/>
            <a:ext cx="9374579" cy="4864996"/>
          </a:xfrm>
          <a:prstGeom prst="rect">
            <a:avLst/>
          </a:prstGeom>
          <a:noFill/>
          <a:ln>
            <a:solidFill>
              <a:schemeClr val="bg1">
                <a:lumMod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18184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432-245C-4566-81A2-4B5E6B38235D}"/>
              </a:ext>
            </a:extLst>
          </p:cNvPr>
          <p:cNvSpPr>
            <a:spLocks noGrp="1"/>
          </p:cNvSpPr>
          <p:nvPr>
            <p:ph type="title"/>
          </p:nvPr>
        </p:nvSpPr>
        <p:spPr>
          <a:xfrm>
            <a:off x="157886" y="33337"/>
            <a:ext cx="9707568" cy="1295400"/>
          </a:xfrm>
        </p:spPr>
        <p:txBody>
          <a:bodyPr>
            <a:normAutofit/>
          </a:bodyPr>
          <a:lstStyle/>
          <a:p>
            <a:r>
              <a:rPr lang="en-US" sz="3200" dirty="0"/>
              <a:t> What’s a Temporary Professional Employee?</a:t>
            </a:r>
          </a:p>
        </p:txBody>
      </p:sp>
      <p:sp>
        <p:nvSpPr>
          <p:cNvPr id="5" name="Content Placeholder 4">
            <a:extLst>
              <a:ext uri="{FF2B5EF4-FFF2-40B4-BE49-F238E27FC236}">
                <a16:creationId xmlns:a16="http://schemas.microsoft.com/office/drawing/2014/main" id="{6D1B06E0-3731-485B-A4DA-ACFEB2335B62}"/>
              </a:ext>
            </a:extLst>
          </p:cNvPr>
          <p:cNvSpPr>
            <a:spLocks noGrp="1"/>
          </p:cNvSpPr>
          <p:nvPr>
            <p:ph idx="1"/>
          </p:nvPr>
        </p:nvSpPr>
        <p:spPr/>
        <p:txBody>
          <a:bodyPr>
            <a:normAutofit fontScale="92500"/>
          </a:bodyPr>
          <a:lstStyle/>
          <a:p>
            <a:pPr marL="0" indent="0">
              <a:lnSpc>
                <a:spcPct val="107000"/>
              </a:lnSpc>
              <a:spcBef>
                <a:spcPts val="0"/>
              </a:spcBef>
              <a:spcAft>
                <a:spcPts val="800"/>
              </a:spcAft>
              <a:buNone/>
            </a:pPr>
            <a:r>
              <a:rPr lang="en-US" sz="2400" dirty="0">
                <a:ea typeface="Calibri" panose="020F0502020204030204" pitchFamily="34" charset="0"/>
              </a:rPr>
              <a:t>Article XI of the Pa. Public School Code defines the term "temporary professional employee" (TPE) to mean</a:t>
            </a:r>
            <a:r>
              <a:rPr lang="en-US" sz="2400" i="1" dirty="0">
                <a:ea typeface="Calibri" panose="020F0502020204030204" pitchFamily="34" charset="0"/>
              </a:rPr>
              <a:t> </a:t>
            </a:r>
            <a:r>
              <a:rPr lang="en-US" sz="2400" b="1" i="1" dirty="0">
                <a:ea typeface="Calibri" panose="020F0502020204030204" pitchFamily="34" charset="0"/>
              </a:rPr>
              <a:t>any individual who has been employed to perform, for a limited time (established by the LEA), the duties of a newly created position or of a regular professional employee whose services have been terminated by death, resignation, suspension, or removal</a:t>
            </a:r>
            <a:r>
              <a:rPr lang="en-US" sz="2400" dirty="0">
                <a:ea typeface="Calibri" panose="020F0502020204030204" pitchFamily="34" charset="0"/>
              </a:rPr>
              <a:t>. </a:t>
            </a:r>
          </a:p>
          <a:p>
            <a:pPr marL="0" indent="0">
              <a:lnSpc>
                <a:spcPct val="107000"/>
              </a:lnSpc>
              <a:spcBef>
                <a:spcPts val="0"/>
              </a:spcBef>
              <a:spcAft>
                <a:spcPts val="800"/>
              </a:spcAft>
              <a:buNone/>
            </a:pPr>
            <a:endParaRPr lang="en-US" sz="2400" dirty="0">
              <a:ea typeface="Calibri" panose="020F0502020204030204" pitchFamily="34" charset="0"/>
            </a:endParaRPr>
          </a:p>
          <a:p>
            <a:pPr marL="0" indent="0">
              <a:lnSpc>
                <a:spcPct val="107000"/>
              </a:lnSpc>
              <a:spcBef>
                <a:spcPts val="0"/>
              </a:spcBef>
              <a:spcAft>
                <a:spcPts val="800"/>
              </a:spcAft>
              <a:buNone/>
            </a:pPr>
            <a:r>
              <a:rPr lang="en-US" sz="2400" dirty="0">
                <a:ea typeface="Calibri" panose="020F0502020204030204" pitchFamily="34" charset="0"/>
              </a:rPr>
              <a:t>Although Pa. Act 13 of 2020 </a:t>
            </a:r>
            <a:r>
              <a:rPr lang="en-US" sz="2400" b="1" dirty="0">
                <a:ea typeface="Calibri" panose="020F0502020204030204" pitchFamily="34" charset="0"/>
              </a:rPr>
              <a:t>amends the measures by which a TPE will be evaluated</a:t>
            </a:r>
            <a:r>
              <a:rPr lang="en-US" sz="2400" dirty="0">
                <a:ea typeface="Calibri" panose="020F0502020204030204" pitchFamily="34" charset="0"/>
              </a:rPr>
              <a:t>, the legislation </a:t>
            </a:r>
            <a:r>
              <a:rPr lang="en-US" sz="2400" b="1" dirty="0">
                <a:ea typeface="Calibri" panose="020F0502020204030204" pitchFamily="34" charset="0"/>
              </a:rPr>
              <a:t>does not alter the definitions</a:t>
            </a:r>
            <a:r>
              <a:rPr lang="en-US" sz="2400" dirty="0">
                <a:ea typeface="Calibri" panose="020F0502020204030204" pitchFamily="34" charset="0"/>
              </a:rPr>
              <a:t> of professional employees under Article XI. Administrators should check with their Human Resource personnel on how professional employees are currently classified by the LEA.   </a:t>
            </a:r>
          </a:p>
        </p:txBody>
      </p:sp>
    </p:spTree>
    <p:extLst>
      <p:ext uri="{BB962C8B-B14F-4D97-AF65-F5344CB8AC3E}">
        <p14:creationId xmlns:p14="http://schemas.microsoft.com/office/powerpoint/2010/main" val="16929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432-245C-4566-81A2-4B5E6B38235D}"/>
              </a:ext>
            </a:extLst>
          </p:cNvPr>
          <p:cNvSpPr>
            <a:spLocks noGrp="1"/>
          </p:cNvSpPr>
          <p:nvPr>
            <p:ph type="title"/>
          </p:nvPr>
        </p:nvSpPr>
        <p:spPr>
          <a:xfrm>
            <a:off x="385195" y="122238"/>
            <a:ext cx="10515600" cy="1325563"/>
          </a:xfrm>
        </p:spPr>
        <p:txBody>
          <a:bodyPr>
            <a:normAutofit/>
          </a:bodyPr>
          <a:lstStyle/>
          <a:p>
            <a:r>
              <a:rPr lang="en-US" sz="3600" dirty="0"/>
              <a:t>Act 13: Temporary Teacher</a:t>
            </a:r>
          </a:p>
        </p:txBody>
      </p:sp>
      <p:graphicFrame>
        <p:nvGraphicFramePr>
          <p:cNvPr id="4" name="Content Placeholder 3" descr="Pie chart showing breakdown">
            <a:extLst>
              <a:ext uri="{FF2B5EF4-FFF2-40B4-BE49-F238E27FC236}">
                <a16:creationId xmlns:a16="http://schemas.microsoft.com/office/drawing/2014/main" id="{7492C48E-860D-4237-9486-481381D42062}"/>
              </a:ext>
            </a:extLst>
          </p:cNvPr>
          <p:cNvGraphicFramePr>
            <a:graphicFrameLocks noGrp="1"/>
          </p:cNvGraphicFramePr>
          <p:nvPr>
            <p:ph idx="1"/>
            <p:extLst>
              <p:ext uri="{D42A27DB-BD31-4B8C-83A1-F6EECF244321}">
                <p14:modId xmlns:p14="http://schemas.microsoft.com/office/powerpoint/2010/main" val="774791930"/>
              </p:ext>
            </p:extLst>
          </p:nvPr>
        </p:nvGraphicFramePr>
        <p:xfrm>
          <a:off x="1249958" y="1686187"/>
          <a:ext cx="8881145" cy="5155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3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7BE8F-FB53-4E1C-84EB-C8039266BA84}"/>
              </a:ext>
            </a:extLst>
          </p:cNvPr>
          <p:cNvSpPr>
            <a:spLocks noGrp="1"/>
          </p:cNvSpPr>
          <p:nvPr>
            <p:ph type="title"/>
          </p:nvPr>
        </p:nvSpPr>
        <p:spPr>
          <a:xfrm>
            <a:off x="688395" y="136525"/>
            <a:ext cx="10515600" cy="1325563"/>
          </a:xfrm>
        </p:spPr>
        <p:txBody>
          <a:bodyPr>
            <a:normAutofit/>
          </a:bodyPr>
          <a:lstStyle/>
          <a:p>
            <a:r>
              <a:rPr lang="en-US" sz="3600" dirty="0"/>
              <a:t>TPE Scenarios</a:t>
            </a:r>
          </a:p>
        </p:txBody>
      </p:sp>
      <p:sp>
        <p:nvSpPr>
          <p:cNvPr id="5" name="Content Placeholder 4">
            <a:extLst>
              <a:ext uri="{FF2B5EF4-FFF2-40B4-BE49-F238E27FC236}">
                <a16:creationId xmlns:a16="http://schemas.microsoft.com/office/drawing/2014/main" id="{D64B5F0B-8E92-4EAD-B6DB-7F0875DF9BAB}"/>
              </a:ext>
            </a:extLst>
          </p:cNvPr>
          <p:cNvSpPr>
            <a:spLocks noGrp="1"/>
          </p:cNvSpPr>
          <p:nvPr>
            <p:ph sz="half" idx="1"/>
          </p:nvPr>
        </p:nvSpPr>
        <p:spPr>
          <a:xfrm>
            <a:off x="1981200" y="1600201"/>
            <a:ext cx="4038600" cy="3088532"/>
          </a:xfrm>
        </p:spPr>
        <p:txBody>
          <a:bodyPr>
            <a:normAutofit fontScale="92500" lnSpcReduction="10000"/>
          </a:bodyPr>
          <a:lstStyle/>
          <a:p>
            <a:pPr marL="0" indent="0" algn="ctr">
              <a:buNone/>
            </a:pPr>
            <a:r>
              <a:rPr lang="en-US" b="1" dirty="0">
                <a:solidFill>
                  <a:srgbClr val="003C7C"/>
                </a:solidFill>
              </a:rPr>
              <a:t>Teacher A</a:t>
            </a:r>
          </a:p>
          <a:p>
            <a:pPr marL="0" indent="0">
              <a:buNone/>
            </a:pPr>
            <a:endParaRPr lang="en-US" dirty="0"/>
          </a:p>
          <a:p>
            <a:pPr marL="0" indent="0">
              <a:buNone/>
            </a:pPr>
            <a:r>
              <a:rPr lang="en-US" dirty="0"/>
              <a:t>Teacher A is a 15-year veteran with a Level 2 certificate and is working in your district as a long-term substitute for the full year.</a:t>
            </a:r>
          </a:p>
          <a:p>
            <a:pPr marL="0" indent="0">
              <a:buNone/>
            </a:pPr>
            <a:endParaRPr lang="en-US" dirty="0"/>
          </a:p>
        </p:txBody>
      </p:sp>
      <p:sp>
        <p:nvSpPr>
          <p:cNvPr id="11" name="Rectangle 10">
            <a:extLst>
              <a:ext uri="{FF2B5EF4-FFF2-40B4-BE49-F238E27FC236}">
                <a16:creationId xmlns:a16="http://schemas.microsoft.com/office/drawing/2014/main" id="{5E624DEE-1B90-4BAA-A273-279F3D498101}"/>
              </a:ext>
            </a:extLst>
          </p:cNvPr>
          <p:cNvSpPr/>
          <p:nvPr/>
        </p:nvSpPr>
        <p:spPr>
          <a:xfrm>
            <a:off x="1922835" y="4707277"/>
            <a:ext cx="4023360" cy="797669"/>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Is Teacher A a TPE or PE?</a:t>
            </a:r>
          </a:p>
        </p:txBody>
      </p:sp>
      <p:sp>
        <p:nvSpPr>
          <p:cNvPr id="6" name="Content Placeholder 5">
            <a:extLst>
              <a:ext uri="{FF2B5EF4-FFF2-40B4-BE49-F238E27FC236}">
                <a16:creationId xmlns:a16="http://schemas.microsoft.com/office/drawing/2014/main" id="{CFAB0931-6435-4ADF-938A-CCB6106C8819}"/>
              </a:ext>
            </a:extLst>
          </p:cNvPr>
          <p:cNvSpPr>
            <a:spLocks noGrp="1"/>
          </p:cNvSpPr>
          <p:nvPr>
            <p:ph sz="half" idx="2"/>
          </p:nvPr>
        </p:nvSpPr>
        <p:spPr>
          <a:xfrm>
            <a:off x="6172200" y="1600201"/>
            <a:ext cx="4038600" cy="2427051"/>
          </a:xfrm>
        </p:spPr>
        <p:txBody>
          <a:bodyPr>
            <a:normAutofit fontScale="92500" lnSpcReduction="10000"/>
          </a:bodyPr>
          <a:lstStyle/>
          <a:p>
            <a:pPr marL="0" indent="0" algn="ctr">
              <a:buNone/>
            </a:pPr>
            <a:r>
              <a:rPr lang="en-US" b="1" dirty="0">
                <a:solidFill>
                  <a:srgbClr val="003C7C"/>
                </a:solidFill>
              </a:rPr>
              <a:t>Teacher B</a:t>
            </a:r>
          </a:p>
          <a:p>
            <a:pPr marL="0" indent="0">
              <a:buNone/>
            </a:pPr>
            <a:endParaRPr lang="en-US" dirty="0"/>
          </a:p>
          <a:p>
            <a:pPr marL="0" indent="0">
              <a:buNone/>
            </a:pPr>
            <a:r>
              <a:rPr lang="en-US" dirty="0"/>
              <a:t>Teacher B is a second-year contracted teacher with a Level 1 certificate. </a:t>
            </a:r>
          </a:p>
          <a:p>
            <a:pPr marL="0" indent="0">
              <a:buNone/>
            </a:pPr>
            <a:endParaRPr lang="en-US" dirty="0"/>
          </a:p>
          <a:p>
            <a:pPr marL="0" indent="0">
              <a:buNone/>
            </a:pPr>
            <a:endParaRPr lang="en-US" dirty="0"/>
          </a:p>
          <a:p>
            <a:pPr marL="0" indent="0">
              <a:buNone/>
            </a:pPr>
            <a:endParaRPr lang="en-US" dirty="0"/>
          </a:p>
        </p:txBody>
      </p:sp>
      <p:sp>
        <p:nvSpPr>
          <p:cNvPr id="12" name="Rectangle 11">
            <a:extLst>
              <a:ext uri="{FF2B5EF4-FFF2-40B4-BE49-F238E27FC236}">
                <a16:creationId xmlns:a16="http://schemas.microsoft.com/office/drawing/2014/main" id="{C86808ED-C0CA-41C1-A68F-318077C81064}"/>
              </a:ext>
            </a:extLst>
          </p:cNvPr>
          <p:cNvSpPr/>
          <p:nvPr/>
        </p:nvSpPr>
        <p:spPr>
          <a:xfrm>
            <a:off x="6187440" y="4688734"/>
            <a:ext cx="4023360" cy="797669"/>
          </a:xfrm>
          <a:prstGeom prst="rect">
            <a:avLst/>
          </a:prstGeom>
          <a:solidFill>
            <a:srgbClr val="003C7C"/>
          </a:solidFill>
          <a:ln>
            <a:solidFill>
              <a:srgbClr val="003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pPr>
            <a:r>
              <a:rPr lang="en-US" sz="2400" b="1" dirty="0">
                <a:solidFill>
                  <a:schemeClr val="bg1"/>
                </a:solidFill>
                <a:latin typeface="Arial" panose="020B0604020202020204" pitchFamily="34" charset="0"/>
                <a:cs typeface="Arial" panose="020B0604020202020204" pitchFamily="34" charset="0"/>
              </a:rPr>
              <a:t>Is Teacher B a TPE or PE?</a:t>
            </a:r>
          </a:p>
        </p:txBody>
      </p:sp>
      <p:cxnSp>
        <p:nvCxnSpPr>
          <p:cNvPr id="18" name="Straight Connector 17">
            <a:extLst>
              <a:ext uri="{FF2B5EF4-FFF2-40B4-BE49-F238E27FC236}">
                <a16:creationId xmlns:a16="http://schemas.microsoft.com/office/drawing/2014/main" id="{750907CD-D5E6-40BD-8A40-B58B95FE2781}"/>
              </a:ext>
              <a:ext uri="{C183D7F6-B498-43B3-948B-1728B52AA6E4}">
                <adec:decorative xmlns:adec="http://schemas.microsoft.com/office/drawing/2017/decorative" val="1"/>
              </a:ext>
            </a:extLst>
          </p:cNvPr>
          <p:cNvCxnSpPr/>
          <p:nvPr/>
        </p:nvCxnSpPr>
        <p:spPr>
          <a:xfrm>
            <a:off x="6066817" y="1600200"/>
            <a:ext cx="0" cy="4508770"/>
          </a:xfrm>
          <a:prstGeom prst="line">
            <a:avLst/>
          </a:prstGeom>
          <a:ln w="19050">
            <a:solidFill>
              <a:schemeClr val="bg1">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DB764377-D3DB-4288-AF6B-B24799E228A0}"/>
              </a:ext>
            </a:extLst>
          </p:cNvPr>
          <p:cNvSpPr>
            <a:spLocks noGrp="1"/>
          </p:cNvSpPr>
          <p:nvPr>
            <p:ph type="dt" sz="half" idx="10"/>
          </p:nvPr>
        </p:nvSpPr>
        <p:spPr/>
        <p:txBody>
          <a:bodyPr/>
          <a:lstStyle/>
          <a:p>
            <a:fld id="{1A7996F1-C86A-40F8-B29C-18DAE3D14AAE}" type="datetime1">
              <a:rPr lang="en-US" smtClean="0"/>
              <a:t>7/31/2023</a:t>
            </a:fld>
            <a:endParaRPr lang="en-US" dirty="0"/>
          </a:p>
        </p:txBody>
      </p:sp>
      <p:sp>
        <p:nvSpPr>
          <p:cNvPr id="3" name="Slide Number Placeholder 2">
            <a:extLst>
              <a:ext uri="{FF2B5EF4-FFF2-40B4-BE49-F238E27FC236}">
                <a16:creationId xmlns:a16="http://schemas.microsoft.com/office/drawing/2014/main" id="{80D986FF-CEB1-4165-9192-41867F5AD93D}"/>
              </a:ext>
            </a:extLst>
          </p:cNvPr>
          <p:cNvSpPr>
            <a:spLocks noGrp="1"/>
          </p:cNvSpPr>
          <p:nvPr>
            <p:ph type="sldNum" sz="quarter" idx="12"/>
          </p:nvPr>
        </p:nvSpPr>
        <p:spPr/>
        <p:txBody>
          <a:bodyPr/>
          <a:lstStyle/>
          <a:p>
            <a:fld id="{680C5762-CF65-4775-9966-A58D40CC61B9}" type="slidenum">
              <a:rPr lang="en-US" smtClean="0"/>
              <a:t>7</a:t>
            </a:fld>
            <a:endParaRPr lang="en-US" dirty="0"/>
          </a:p>
        </p:txBody>
      </p:sp>
      <p:sp>
        <p:nvSpPr>
          <p:cNvPr id="7" name="TextBox 6">
            <a:extLst>
              <a:ext uri="{FF2B5EF4-FFF2-40B4-BE49-F238E27FC236}">
                <a16:creationId xmlns:a16="http://schemas.microsoft.com/office/drawing/2014/main" id="{6403FBD6-E1B5-291C-746C-147D14C010D5}"/>
              </a:ext>
              <a:ext uri="{C183D7F6-B498-43B3-948B-1728B52AA6E4}">
                <adec:decorative xmlns:adec="http://schemas.microsoft.com/office/drawing/2017/decorative" val="1"/>
              </a:ext>
            </a:extLst>
          </p:cNvPr>
          <p:cNvSpPr txBox="1"/>
          <p:nvPr/>
        </p:nvSpPr>
        <p:spPr>
          <a:xfrm>
            <a:off x="1460665" y="1294410"/>
            <a:ext cx="9203377" cy="4814560"/>
          </a:xfrm>
          <a:prstGeom prst="rect">
            <a:avLst/>
          </a:prstGeom>
          <a:noFill/>
          <a:ln>
            <a:solidFill>
              <a:schemeClr val="bg1">
                <a:lumMod val="50000"/>
              </a:schemeClr>
            </a:solidFill>
          </a:ln>
        </p:spPr>
        <p:txBody>
          <a:bodyPr wrap="square" rtlCol="0">
            <a:spAutoFit/>
          </a:bodyPr>
          <a:lstStyle/>
          <a:p>
            <a:endParaRPr lang="en-US" dirty="0"/>
          </a:p>
        </p:txBody>
      </p:sp>
    </p:spTree>
    <p:extLst>
      <p:ext uri="{BB962C8B-B14F-4D97-AF65-F5344CB8AC3E}">
        <p14:creationId xmlns:p14="http://schemas.microsoft.com/office/powerpoint/2010/main" val="313719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546173" y="145164"/>
            <a:ext cx="10515600" cy="1325563"/>
          </a:xfrm>
        </p:spPr>
        <p:txBody>
          <a:bodyPr>
            <a:normAutofit/>
          </a:bodyPr>
          <a:lstStyle/>
          <a:p>
            <a:r>
              <a:rPr lang="en-US" sz="3600" dirty="0"/>
              <a:t>Building Level Data</a:t>
            </a:r>
          </a:p>
        </p:txBody>
      </p:sp>
      <p:graphicFrame>
        <p:nvGraphicFramePr>
          <p:cNvPr id="18" name="Table 14">
            <a:extLst>
              <a:ext uri="{FF2B5EF4-FFF2-40B4-BE49-F238E27FC236}">
                <a16:creationId xmlns:a16="http://schemas.microsoft.com/office/drawing/2014/main" id="{B4EAE631-33F1-49E8-BDC8-6557F7EF53BD}"/>
              </a:ext>
            </a:extLst>
          </p:cNvPr>
          <p:cNvGraphicFramePr>
            <a:graphicFrameLocks noGrp="1"/>
          </p:cNvGraphicFramePr>
          <p:nvPr>
            <p:extLst>
              <p:ext uri="{D42A27DB-BD31-4B8C-83A1-F6EECF244321}">
                <p14:modId xmlns:p14="http://schemas.microsoft.com/office/powerpoint/2010/main" val="1148158907"/>
              </p:ext>
            </p:extLst>
          </p:nvPr>
        </p:nvGraphicFramePr>
        <p:xfrm>
          <a:off x="1528195" y="1709208"/>
          <a:ext cx="8229600" cy="4772103"/>
        </p:xfrm>
        <a:graphic>
          <a:graphicData uri="http://schemas.openxmlformats.org/drawingml/2006/table">
            <a:tbl>
              <a:tblPr firstRow="1" bandRow="1">
                <a:tableStyleId>{5C22544A-7EE6-4342-B048-85BDC9FD1C3A}</a:tableStyleId>
              </a:tblPr>
              <a:tblGrid>
                <a:gridCol w="5080000">
                  <a:extLst>
                    <a:ext uri="{9D8B030D-6E8A-4147-A177-3AD203B41FA5}">
                      <a16:colId xmlns:a16="http://schemas.microsoft.com/office/drawing/2014/main" val="344108168"/>
                    </a:ext>
                  </a:extLst>
                </a:gridCol>
                <a:gridCol w="1574800">
                  <a:extLst>
                    <a:ext uri="{9D8B030D-6E8A-4147-A177-3AD203B41FA5}">
                      <a16:colId xmlns:a16="http://schemas.microsoft.com/office/drawing/2014/main" val="932613173"/>
                    </a:ext>
                  </a:extLst>
                </a:gridCol>
                <a:gridCol w="1574800">
                  <a:extLst>
                    <a:ext uri="{9D8B030D-6E8A-4147-A177-3AD203B41FA5}">
                      <a16:colId xmlns:a16="http://schemas.microsoft.com/office/drawing/2014/main" val="2818431186"/>
                    </a:ext>
                  </a:extLst>
                </a:gridCol>
              </a:tblGrid>
              <a:tr h="640080">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17375E"/>
                    </a:solidFill>
                  </a:tcPr>
                </a:tc>
                <a:tc>
                  <a:txBody>
                    <a:bodyPr/>
                    <a:lstStyle/>
                    <a:p>
                      <a:pPr algn="ctr"/>
                      <a:endParaRPr lang="en-US" dirty="0">
                        <a:latin typeface="Arial" panose="020B0604020202020204" pitchFamily="34" charset="0"/>
                        <a:cs typeface="Arial" panose="020B0604020202020204" pitchFamily="34" charset="0"/>
                      </a:endParaRPr>
                    </a:p>
                  </a:txBody>
                  <a:tcPr anchor="ctr">
                    <a:lnT w="12700" cap="flat" cmpd="sng" algn="ctr">
                      <a:solidFill>
                        <a:schemeClr val="bg1">
                          <a:lumMod val="85000"/>
                        </a:schemeClr>
                      </a:solidFill>
                      <a:prstDash val="solid"/>
                      <a:round/>
                      <a:headEnd type="none" w="med" len="med"/>
                      <a:tailEnd type="none" w="med" len="med"/>
                    </a:lnT>
                    <a:solidFill>
                      <a:srgbClr val="17375E"/>
                    </a:solidFill>
                  </a:tcPr>
                </a:tc>
                <a:tc>
                  <a:txBody>
                    <a:bodyPr/>
                    <a:lstStyle/>
                    <a:p>
                      <a:pPr algn="ctr"/>
                      <a:endParaRPr lang="en-US" dirty="0">
                        <a:latin typeface="Arial" panose="020B0604020202020204" pitchFamily="34" charset="0"/>
                        <a:cs typeface="Arial" panose="020B0604020202020204" pitchFamily="34" charset="0"/>
                      </a:endParaRP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17375E"/>
                    </a:solidFill>
                  </a:tcPr>
                </a:tc>
                <a:extLst>
                  <a:ext uri="{0D108BD9-81ED-4DB2-BD59-A6C34878D82A}">
                    <a16:rowId xmlns:a16="http://schemas.microsoft.com/office/drawing/2014/main" val="2087218112"/>
                  </a:ext>
                </a:extLst>
              </a:tr>
              <a:tr h="382525">
                <a:tc>
                  <a:txBody>
                    <a:bodyPr/>
                    <a:lstStyle/>
                    <a:p>
                      <a:r>
                        <a:rPr lang="en-US" b="1" dirty="0">
                          <a:latin typeface="Arial" panose="020B0604020202020204" pitchFamily="34" charset="0"/>
                          <a:cs typeface="Arial" panose="020B0604020202020204" pitchFamily="34" charset="0"/>
                        </a:rPr>
                        <a:t>Academic Achievement </a:t>
                      </a:r>
                      <a:r>
                        <a:rPr lang="en-US" b="0" dirty="0">
                          <a:latin typeface="Arial" panose="020B0604020202020204" pitchFamily="34" charset="0"/>
                          <a:cs typeface="Arial" panose="020B0604020202020204" pitchFamily="34" charset="0"/>
                        </a:rPr>
                        <a:t> - S</a:t>
                      </a:r>
                      <a:r>
                        <a:rPr lang="en-US" dirty="0">
                          <a:latin typeface="Arial" panose="020B0604020202020204" pitchFamily="34" charset="0"/>
                          <a:cs typeface="Arial" panose="020B0604020202020204" pitchFamily="34" charset="0"/>
                        </a:rPr>
                        <a:t>tate Assessments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D9D9D9"/>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84189393"/>
                  </a:ext>
                </a:extLst>
              </a:tr>
              <a:tr h="411251">
                <a:tc>
                  <a:txBody>
                    <a:bodyPr/>
                    <a:lstStyle/>
                    <a:p>
                      <a:r>
                        <a:rPr lang="en-US" b="1" dirty="0">
                          <a:latin typeface="Arial" panose="020B0604020202020204" pitchFamily="34" charset="0"/>
                          <a:cs typeface="Arial" panose="020B0604020202020204" pitchFamily="34" charset="0"/>
                        </a:rPr>
                        <a:t>Closing the Achievement Gap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 students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mpd="sng">
                      <a:noFill/>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mpd="sng">
                      <a:noFill/>
                    </a:lnB>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mpd="sng">
                      <a:noFill/>
                    </a:lnB>
                    <a:solidFill>
                      <a:schemeClr val="bg1"/>
                    </a:solidFill>
                  </a:tcPr>
                </a:tc>
                <a:extLst>
                  <a:ext uri="{0D108BD9-81ED-4DB2-BD59-A6C34878D82A}">
                    <a16:rowId xmlns:a16="http://schemas.microsoft.com/office/drawing/2014/main" val="781935768"/>
                  </a:ext>
                </a:extLst>
              </a:tr>
              <a:tr h="640996">
                <a:tc>
                  <a:txBody>
                    <a:bodyPr/>
                    <a:lstStyle/>
                    <a:p>
                      <a:r>
                        <a:rPr lang="en-US" b="1" dirty="0">
                          <a:latin typeface="Arial" panose="020B0604020202020204" pitchFamily="34" charset="0"/>
                          <a:cs typeface="Arial" panose="020B0604020202020204" pitchFamily="34" charset="0"/>
                        </a:rPr>
                        <a:t>Closing the Achievement Gap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Historically Underperforming Students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47107647"/>
                  </a:ext>
                </a:extLst>
              </a:tr>
              <a:tr h="411251">
                <a:tc>
                  <a:txBody>
                    <a:bodyPr/>
                    <a:lstStyle/>
                    <a:p>
                      <a:r>
                        <a:rPr lang="en-US" b="1" dirty="0">
                          <a:latin typeface="Arial" panose="020B0604020202020204" pitchFamily="34" charset="0"/>
                          <a:cs typeface="Arial" panose="020B0604020202020204" pitchFamily="34" charset="0"/>
                        </a:rPr>
                        <a:t>Academic Growth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PVAAS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solidFill>
                      <a:schemeClr val="bg1"/>
                    </a:solidFill>
                  </a:tcPr>
                </a:tc>
                <a:extLst>
                  <a:ext uri="{0D108BD9-81ED-4DB2-BD59-A6C34878D82A}">
                    <a16:rowId xmlns:a16="http://schemas.microsoft.com/office/drawing/2014/main" val="3001187341"/>
                  </a:ext>
                </a:extLst>
              </a:tr>
              <a:tr h="411251">
                <a:tc>
                  <a:txBody>
                    <a:bodyPr/>
                    <a:lstStyle/>
                    <a:p>
                      <a:r>
                        <a:rPr lang="en-US" b="1" dirty="0">
                          <a:latin typeface="Arial" panose="020B0604020202020204" pitchFamily="34" charset="0"/>
                          <a:cs typeface="Arial" panose="020B0604020202020204" pitchFamily="34" charset="0"/>
                        </a:rPr>
                        <a:t>Attendance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015214158"/>
                  </a:ext>
                </a:extLst>
              </a:tr>
              <a:tr h="411251">
                <a:tc>
                  <a:txBody>
                    <a:bodyPr/>
                    <a:lstStyle/>
                    <a:p>
                      <a:r>
                        <a:rPr lang="en-US" b="1" dirty="0">
                          <a:latin typeface="Arial" panose="020B0604020202020204" pitchFamily="34" charset="0"/>
                          <a:cs typeface="Arial" panose="020B0604020202020204" pitchFamily="34" charset="0"/>
                        </a:rPr>
                        <a:t>Promotion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802734192"/>
                  </a:ext>
                </a:extLst>
              </a:tr>
              <a:tr h="411251">
                <a:tc>
                  <a:txBody>
                    <a:bodyPr/>
                    <a:lstStyle/>
                    <a:p>
                      <a:r>
                        <a:rPr lang="en-US" b="1" dirty="0">
                          <a:latin typeface="Arial" panose="020B0604020202020204" pitchFamily="34" charset="0"/>
                          <a:cs typeface="Arial" panose="020B0604020202020204" pitchFamily="34" charset="0"/>
                        </a:rPr>
                        <a:t>Graduation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46554216"/>
                  </a:ext>
                </a:extLst>
              </a:tr>
              <a:tr h="411251">
                <a:tc>
                  <a:txBody>
                    <a:bodyPr/>
                    <a:lstStyle/>
                    <a:p>
                      <a:r>
                        <a:rPr lang="en-US" b="1" dirty="0">
                          <a:latin typeface="Arial" panose="020B0604020202020204" pitchFamily="34" charset="0"/>
                          <a:cs typeface="Arial" panose="020B0604020202020204" pitchFamily="34" charset="0"/>
                        </a:rPr>
                        <a:t>Advanced Achievement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12005398"/>
                  </a:ext>
                </a:extLst>
              </a:tr>
              <a:tr h="640996">
                <a:tc>
                  <a:txBody>
                    <a:bodyPr/>
                    <a:lstStyle/>
                    <a:p>
                      <a:r>
                        <a:rPr lang="en-US" b="1" dirty="0">
                          <a:latin typeface="Arial" panose="020B0604020202020204" pitchFamily="34" charset="0"/>
                          <a:cs typeface="Arial" panose="020B0604020202020204" pitchFamily="34" charset="0"/>
                        </a:rPr>
                        <a:t>Challenge Multiplier </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Adjusted based on economically disadvantaged student population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85475813"/>
                  </a:ext>
                </a:extLst>
              </a:tr>
            </a:tbl>
          </a:graphicData>
        </a:graphic>
      </p:graphicFrame>
      <p:sp>
        <p:nvSpPr>
          <p:cNvPr id="23" name="Freeform 33">
            <a:extLst>
              <a:ext uri="{FF2B5EF4-FFF2-40B4-BE49-F238E27FC236}">
                <a16:creationId xmlns:a16="http://schemas.microsoft.com/office/drawing/2014/main" id="{B5CE2925-24AC-4671-9F68-04106807E24E}"/>
              </a:ext>
              <a:ext uri="{C183D7F6-B498-43B3-948B-1728B52AA6E4}">
                <adec:decorative xmlns:adec="http://schemas.microsoft.com/office/drawing/2017/decorative" val="1"/>
              </a:ext>
            </a:extLst>
          </p:cNvPr>
          <p:cNvSpPr>
            <a:spLocks noChangeArrowheads="1"/>
          </p:cNvSpPr>
          <p:nvPr/>
        </p:nvSpPr>
        <p:spPr bwMode="auto">
          <a:xfrm>
            <a:off x="7261819" y="238806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24" name="Freeform 33">
            <a:extLst>
              <a:ext uri="{FF2B5EF4-FFF2-40B4-BE49-F238E27FC236}">
                <a16:creationId xmlns:a16="http://schemas.microsoft.com/office/drawing/2014/main" id="{78A13B05-E5CF-4080-B485-DCA52C3693A6}"/>
              </a:ext>
              <a:ext uri="{C183D7F6-B498-43B3-948B-1728B52AA6E4}">
                <adec:decorative xmlns:adec="http://schemas.microsoft.com/office/drawing/2017/decorative" val="1"/>
              </a:ext>
            </a:extLst>
          </p:cNvPr>
          <p:cNvSpPr>
            <a:spLocks noChangeArrowheads="1"/>
          </p:cNvSpPr>
          <p:nvPr/>
        </p:nvSpPr>
        <p:spPr bwMode="auto">
          <a:xfrm>
            <a:off x="8838660" y="2384990"/>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grpSp>
        <p:nvGrpSpPr>
          <p:cNvPr id="4" name="Group 3">
            <a:extLst>
              <a:ext uri="{FF2B5EF4-FFF2-40B4-BE49-F238E27FC236}">
                <a16:creationId xmlns:a16="http://schemas.microsoft.com/office/drawing/2014/main" id="{C7CF2B46-4A6A-5861-1151-7A8AD4B6F355}"/>
              </a:ext>
              <a:ext uri="{C183D7F6-B498-43B3-948B-1728B52AA6E4}">
                <adec:decorative xmlns:adec="http://schemas.microsoft.com/office/drawing/2017/decorative" val="1"/>
              </a:ext>
            </a:extLst>
          </p:cNvPr>
          <p:cNvGrpSpPr/>
          <p:nvPr/>
        </p:nvGrpSpPr>
        <p:grpSpPr>
          <a:xfrm>
            <a:off x="6644916" y="1533788"/>
            <a:ext cx="1486058" cy="731520"/>
            <a:chOff x="6644916" y="1533788"/>
            <a:chExt cx="1486058" cy="731520"/>
          </a:xfrm>
        </p:grpSpPr>
        <p:sp>
          <p:nvSpPr>
            <p:cNvPr id="27" name="Freeform 87">
              <a:extLst>
                <a:ext uri="{FF2B5EF4-FFF2-40B4-BE49-F238E27FC236}">
                  <a16:creationId xmlns:a16="http://schemas.microsoft.com/office/drawing/2014/main" id="{184D4AAF-802D-4725-81EB-8098D5159DE7}"/>
                </a:ext>
              </a:extLst>
            </p:cNvPr>
            <p:cNvSpPr>
              <a:spLocks/>
            </p:cNvSpPr>
            <p:nvPr/>
          </p:nvSpPr>
          <p:spPr bwMode="auto">
            <a:xfrm rot="8138100">
              <a:off x="7948094" y="1581764"/>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29" name="Freeform 87">
              <a:extLst>
                <a:ext uri="{FF2B5EF4-FFF2-40B4-BE49-F238E27FC236}">
                  <a16:creationId xmlns:a16="http://schemas.microsoft.com/office/drawing/2014/main" id="{55EF3B34-C366-40C3-BBCF-DC52FBB0751D}"/>
                </a:ext>
              </a:extLst>
            </p:cNvPr>
            <p:cNvSpPr>
              <a:spLocks/>
            </p:cNvSpPr>
            <p:nvPr/>
          </p:nvSpPr>
          <p:spPr bwMode="auto">
            <a:xfrm rot="18468534">
              <a:off x="6644916" y="1566215"/>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25" name="Rectangle 01" descr="Act 82 15%">
              <a:extLst>
                <a:ext uri="{FF2B5EF4-FFF2-40B4-BE49-F238E27FC236}">
                  <a16:creationId xmlns:a16="http://schemas.microsoft.com/office/drawing/2014/main" id="{E76D96BA-C3BE-4B4E-8DD5-1109562A3BE1}"/>
                </a:ext>
              </a:extLst>
            </p:cNvPr>
            <p:cNvSpPr>
              <a:spLocks noChangeArrowheads="1"/>
            </p:cNvSpPr>
            <p:nvPr/>
          </p:nvSpPr>
          <p:spPr bwMode="auto">
            <a:xfrm>
              <a:off x="6720400" y="1533788"/>
              <a:ext cx="1353462" cy="731520"/>
            </a:xfrm>
            <a:prstGeom prst="flowChartOffpageConnector">
              <a:avLst/>
            </a:prstGeom>
            <a:solidFill>
              <a:srgbClr val="7082B1"/>
            </a:solidFill>
            <a:ln>
              <a:noFill/>
            </a:ln>
            <a:effectLst>
              <a:outerShdw blurRad="101600" dist="127000" dir="5400000" sx="90000" sy="90000" algn="t" rotWithShape="0">
                <a:prstClr val="black">
                  <a:alpha val="40000"/>
                </a:prstClr>
              </a:outerShdw>
            </a:effectLst>
          </p:spPr>
          <p:txBody>
            <a:bodyPr/>
            <a:lstStyle/>
            <a:p>
              <a:pPr algn="ctr">
                <a:defRPr/>
              </a:pPr>
              <a:r>
                <a:rPr lang="en-US" b="1" dirty="0">
                  <a:solidFill>
                    <a:schemeClr val="bg1"/>
                  </a:solidFill>
                  <a:latin typeface="Arial" panose="020B0604020202020204" pitchFamily="34" charset="0"/>
                  <a:cs typeface="Arial" panose="020B0604020202020204" pitchFamily="34" charset="0"/>
                </a:rPr>
                <a:t>Act 82</a:t>
              </a:r>
            </a:p>
            <a:p>
              <a:pPr algn="ctr">
                <a:defRPr/>
              </a:pPr>
              <a:r>
                <a:rPr lang="en-US" dirty="0">
                  <a:solidFill>
                    <a:schemeClr val="bg1"/>
                  </a:solidFill>
                  <a:latin typeface="Arial" panose="020B0604020202020204" pitchFamily="34" charset="0"/>
                  <a:cs typeface="Arial" panose="020B0604020202020204" pitchFamily="34" charset="0"/>
                </a:rPr>
                <a:t>15%</a:t>
              </a:r>
              <a:endParaRPr lang="ru-RU" dirty="0">
                <a:solidFill>
                  <a:schemeClr val="bg1"/>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DA79F223-2268-C758-409E-181771BFD9FA}"/>
              </a:ext>
              <a:ext uri="{C183D7F6-B498-43B3-948B-1728B52AA6E4}">
                <adec:decorative xmlns:adec="http://schemas.microsoft.com/office/drawing/2017/decorative" val="1"/>
              </a:ext>
            </a:extLst>
          </p:cNvPr>
          <p:cNvGrpSpPr/>
          <p:nvPr/>
        </p:nvGrpSpPr>
        <p:grpSpPr>
          <a:xfrm>
            <a:off x="8207247" y="1534598"/>
            <a:ext cx="1486058" cy="731520"/>
            <a:chOff x="8207247" y="1534598"/>
            <a:chExt cx="1486058" cy="731520"/>
          </a:xfrm>
        </p:grpSpPr>
        <p:sp>
          <p:nvSpPr>
            <p:cNvPr id="32" name="Freeform 87">
              <a:extLst>
                <a:ext uri="{FF2B5EF4-FFF2-40B4-BE49-F238E27FC236}">
                  <a16:creationId xmlns:a16="http://schemas.microsoft.com/office/drawing/2014/main" id="{14A167F5-E8BD-4E3D-8D44-F0998162B38F}"/>
                </a:ext>
              </a:extLst>
            </p:cNvPr>
            <p:cNvSpPr>
              <a:spLocks/>
            </p:cNvSpPr>
            <p:nvPr/>
          </p:nvSpPr>
          <p:spPr bwMode="auto">
            <a:xfrm rot="8138100">
              <a:off x="9510425" y="1582574"/>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33" name="Freeform 87">
              <a:extLst>
                <a:ext uri="{FF2B5EF4-FFF2-40B4-BE49-F238E27FC236}">
                  <a16:creationId xmlns:a16="http://schemas.microsoft.com/office/drawing/2014/main" id="{63917884-61B1-4570-B8A7-4AC013B80865}"/>
                </a:ext>
              </a:extLst>
            </p:cNvPr>
            <p:cNvSpPr>
              <a:spLocks/>
            </p:cNvSpPr>
            <p:nvPr/>
          </p:nvSpPr>
          <p:spPr bwMode="auto">
            <a:xfrm rot="18468534">
              <a:off x="8207247" y="1567025"/>
              <a:ext cx="182880" cy="182880"/>
            </a:xfrm>
            <a:custGeom>
              <a:avLst/>
              <a:gdLst>
                <a:gd name="T0" fmla="*/ 130 w 130"/>
                <a:gd name="T1" fmla="*/ 0 h 130"/>
                <a:gd name="T2" fmla="*/ 0 w 130"/>
                <a:gd name="T3" fmla="*/ 130 h 130"/>
                <a:gd name="T4" fmla="*/ 0 w 130"/>
                <a:gd name="T5" fmla="*/ 0 h 130"/>
                <a:gd name="T6" fmla="*/ 130 w 130"/>
                <a:gd name="T7" fmla="*/ 0 h 130"/>
              </a:gdLst>
              <a:ahLst/>
              <a:cxnLst>
                <a:cxn ang="0">
                  <a:pos x="T0" y="T1"/>
                </a:cxn>
                <a:cxn ang="0">
                  <a:pos x="T2" y="T3"/>
                </a:cxn>
                <a:cxn ang="0">
                  <a:pos x="T4" y="T5"/>
                </a:cxn>
                <a:cxn ang="0">
                  <a:pos x="T6" y="T7"/>
                </a:cxn>
              </a:cxnLst>
              <a:rect l="0" t="0" r="r" b="b"/>
              <a:pathLst>
                <a:path w="130" h="130">
                  <a:moveTo>
                    <a:pt x="130" y="0"/>
                  </a:moveTo>
                  <a:lnTo>
                    <a:pt x="0" y="130"/>
                  </a:lnTo>
                  <a:lnTo>
                    <a:pt x="0" y="0"/>
                  </a:lnTo>
                  <a:lnTo>
                    <a:pt x="130" y="0"/>
                  </a:lnTo>
                  <a:close/>
                </a:path>
              </a:pathLst>
            </a:custGeom>
            <a:solidFill>
              <a:schemeClr val="accent1">
                <a:lumMod val="75000"/>
              </a:schemeClr>
            </a:solidFill>
            <a:ln>
              <a:noFill/>
            </a:ln>
          </p:spPr>
          <p:txBody>
            <a:bodyPr/>
            <a:lstStyle/>
            <a:p>
              <a:pPr>
                <a:defRPr/>
              </a:pPr>
              <a:endParaRPr lang="ru-RU" dirty="0"/>
            </a:p>
          </p:txBody>
        </p:sp>
        <p:sp>
          <p:nvSpPr>
            <p:cNvPr id="34" name="Rectangle 01" descr="Act 13 10%">
              <a:extLst>
                <a:ext uri="{FF2B5EF4-FFF2-40B4-BE49-F238E27FC236}">
                  <a16:creationId xmlns:a16="http://schemas.microsoft.com/office/drawing/2014/main" id="{6E879927-75A7-431A-82A7-78C5A9BFD6DA}"/>
                </a:ext>
              </a:extLst>
            </p:cNvPr>
            <p:cNvSpPr>
              <a:spLocks noChangeArrowheads="1"/>
            </p:cNvSpPr>
            <p:nvPr/>
          </p:nvSpPr>
          <p:spPr bwMode="auto">
            <a:xfrm>
              <a:off x="8282731" y="1534598"/>
              <a:ext cx="1353462" cy="731520"/>
            </a:xfrm>
            <a:prstGeom prst="flowChartOffpageConnector">
              <a:avLst/>
            </a:prstGeom>
            <a:solidFill>
              <a:srgbClr val="7082B1"/>
            </a:solidFill>
            <a:ln>
              <a:noFill/>
            </a:ln>
            <a:effectLst>
              <a:outerShdw blurRad="101600" dist="127000" dir="5400000" sx="90000" sy="90000" algn="t" rotWithShape="0">
                <a:prstClr val="black">
                  <a:alpha val="40000"/>
                </a:prstClr>
              </a:outerShdw>
            </a:effectLst>
          </p:spPr>
          <p:txBody>
            <a:bodyPr/>
            <a:lstStyle/>
            <a:p>
              <a:pPr algn="ctr">
                <a:defRPr/>
              </a:pPr>
              <a:r>
                <a:rPr lang="en-US" b="1" dirty="0">
                  <a:solidFill>
                    <a:schemeClr val="bg1"/>
                  </a:solidFill>
                  <a:latin typeface="Arial" panose="020B0604020202020204" pitchFamily="34" charset="0"/>
                  <a:cs typeface="Arial" panose="020B0604020202020204" pitchFamily="34" charset="0"/>
                </a:rPr>
                <a:t>Act 13</a:t>
              </a:r>
            </a:p>
            <a:p>
              <a:pPr algn="ctr">
                <a:defRPr/>
              </a:pPr>
              <a:r>
                <a:rPr lang="en-US" dirty="0">
                  <a:solidFill>
                    <a:schemeClr val="bg1"/>
                  </a:solidFill>
                  <a:latin typeface="Arial" panose="020B0604020202020204" pitchFamily="34" charset="0"/>
                  <a:cs typeface="Arial" panose="020B0604020202020204" pitchFamily="34" charset="0"/>
                </a:rPr>
                <a:t>10%</a:t>
              </a:r>
              <a:endParaRPr lang="ru-RU" dirty="0">
                <a:solidFill>
                  <a:schemeClr val="bg1"/>
                </a:solidFill>
                <a:latin typeface="Arial" panose="020B0604020202020204" pitchFamily="34" charset="0"/>
                <a:cs typeface="Arial" panose="020B0604020202020204" pitchFamily="34" charset="0"/>
              </a:endParaRPr>
            </a:p>
          </p:txBody>
        </p:sp>
      </p:grpSp>
      <p:sp>
        <p:nvSpPr>
          <p:cNvPr id="38" name="Freeform 33">
            <a:extLst>
              <a:ext uri="{FF2B5EF4-FFF2-40B4-BE49-F238E27FC236}">
                <a16:creationId xmlns:a16="http://schemas.microsoft.com/office/drawing/2014/main" id="{03B8001B-BD2B-4561-B3BC-CBF9184F0E13}"/>
              </a:ext>
              <a:ext uri="{C183D7F6-B498-43B3-948B-1728B52AA6E4}">
                <adec:decorative xmlns:adec="http://schemas.microsoft.com/office/drawing/2017/decorative" val="1"/>
              </a:ext>
            </a:extLst>
          </p:cNvPr>
          <p:cNvSpPr>
            <a:spLocks noChangeArrowheads="1"/>
          </p:cNvSpPr>
          <p:nvPr/>
        </p:nvSpPr>
        <p:spPr bwMode="auto">
          <a:xfrm>
            <a:off x="7261484" y="2778223"/>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2" name="Freeform 33">
            <a:extLst>
              <a:ext uri="{FF2B5EF4-FFF2-40B4-BE49-F238E27FC236}">
                <a16:creationId xmlns:a16="http://schemas.microsoft.com/office/drawing/2014/main" id="{E5F058D8-C2B6-4F34-9BE7-67C02E5FE9D6}"/>
              </a:ext>
              <a:ext uri="{C183D7F6-B498-43B3-948B-1728B52AA6E4}">
                <adec:decorative xmlns:adec="http://schemas.microsoft.com/office/drawing/2017/decorative" val="1"/>
              </a:ext>
            </a:extLst>
          </p:cNvPr>
          <p:cNvSpPr>
            <a:spLocks noChangeArrowheads="1"/>
          </p:cNvSpPr>
          <p:nvPr/>
        </p:nvSpPr>
        <p:spPr bwMode="auto">
          <a:xfrm>
            <a:off x="7261484" y="3328246"/>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3" name="Freeform 33">
            <a:extLst>
              <a:ext uri="{FF2B5EF4-FFF2-40B4-BE49-F238E27FC236}">
                <a16:creationId xmlns:a16="http://schemas.microsoft.com/office/drawing/2014/main" id="{42039ED2-DB84-4F8F-9491-EC86F0767ABE}"/>
              </a:ext>
              <a:ext uri="{C183D7F6-B498-43B3-948B-1728B52AA6E4}">
                <adec:decorative xmlns:adec="http://schemas.microsoft.com/office/drawing/2017/decorative" val="1"/>
              </a:ext>
            </a:extLst>
          </p:cNvPr>
          <p:cNvSpPr>
            <a:spLocks noChangeArrowheads="1"/>
          </p:cNvSpPr>
          <p:nvPr/>
        </p:nvSpPr>
        <p:spPr bwMode="auto">
          <a:xfrm>
            <a:off x="7261484" y="3830834"/>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4" name="Freeform 33">
            <a:extLst>
              <a:ext uri="{FF2B5EF4-FFF2-40B4-BE49-F238E27FC236}">
                <a16:creationId xmlns:a16="http://schemas.microsoft.com/office/drawing/2014/main" id="{C8CD98E8-E136-4A1B-AFB0-3B52F16954E2}"/>
              </a:ext>
              <a:ext uri="{C183D7F6-B498-43B3-948B-1728B52AA6E4}">
                <adec:decorative xmlns:adec="http://schemas.microsoft.com/office/drawing/2017/decorative" val="1"/>
              </a:ext>
            </a:extLst>
          </p:cNvPr>
          <p:cNvSpPr>
            <a:spLocks noChangeArrowheads="1"/>
          </p:cNvSpPr>
          <p:nvPr/>
        </p:nvSpPr>
        <p:spPr bwMode="auto">
          <a:xfrm>
            <a:off x="7261484" y="4230202"/>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5" name="Freeform 33">
            <a:extLst>
              <a:ext uri="{FF2B5EF4-FFF2-40B4-BE49-F238E27FC236}">
                <a16:creationId xmlns:a16="http://schemas.microsoft.com/office/drawing/2014/main" id="{CF7A9111-1D5D-4F90-BCB4-8B4AE2DB1B13}"/>
              </a:ext>
              <a:ext uri="{C183D7F6-B498-43B3-948B-1728B52AA6E4}">
                <adec:decorative xmlns:adec="http://schemas.microsoft.com/office/drawing/2017/decorative" val="1"/>
              </a:ext>
            </a:extLst>
          </p:cNvPr>
          <p:cNvSpPr>
            <a:spLocks noChangeArrowheads="1"/>
          </p:cNvSpPr>
          <p:nvPr/>
        </p:nvSpPr>
        <p:spPr bwMode="auto">
          <a:xfrm>
            <a:off x="7259264" y="464385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6" name="Freeform 33">
            <a:extLst>
              <a:ext uri="{FF2B5EF4-FFF2-40B4-BE49-F238E27FC236}">
                <a16:creationId xmlns:a16="http://schemas.microsoft.com/office/drawing/2014/main" id="{711745B6-97B0-41A1-9793-298FCB9A5669}"/>
              </a:ext>
              <a:ext uri="{C183D7F6-B498-43B3-948B-1728B52AA6E4}">
                <adec:decorative xmlns:adec="http://schemas.microsoft.com/office/drawing/2017/decorative" val="1"/>
              </a:ext>
            </a:extLst>
          </p:cNvPr>
          <p:cNvSpPr>
            <a:spLocks noChangeArrowheads="1"/>
          </p:cNvSpPr>
          <p:nvPr/>
        </p:nvSpPr>
        <p:spPr bwMode="auto">
          <a:xfrm>
            <a:off x="7262376" y="5057514"/>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47" name="Freeform 33">
            <a:extLst>
              <a:ext uri="{FF2B5EF4-FFF2-40B4-BE49-F238E27FC236}">
                <a16:creationId xmlns:a16="http://schemas.microsoft.com/office/drawing/2014/main" id="{6B92D7C8-5462-490C-A0E7-5F5C246F2A0C}"/>
              </a:ext>
              <a:ext uri="{C183D7F6-B498-43B3-948B-1728B52AA6E4}">
                <adec:decorative xmlns:adec="http://schemas.microsoft.com/office/drawing/2017/decorative" val="1"/>
              </a:ext>
            </a:extLst>
          </p:cNvPr>
          <p:cNvSpPr>
            <a:spLocks noChangeArrowheads="1"/>
          </p:cNvSpPr>
          <p:nvPr/>
        </p:nvSpPr>
        <p:spPr bwMode="auto">
          <a:xfrm>
            <a:off x="7265488" y="5471170"/>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3" name="Freeform 33">
            <a:extLst>
              <a:ext uri="{FF2B5EF4-FFF2-40B4-BE49-F238E27FC236}">
                <a16:creationId xmlns:a16="http://schemas.microsoft.com/office/drawing/2014/main" id="{1F6FCDAC-09B0-4D45-A4CB-1AF6093032F6}"/>
              </a:ext>
              <a:ext uri="{C183D7F6-B498-43B3-948B-1728B52AA6E4}">
                <adec:decorative xmlns:adec="http://schemas.microsoft.com/office/drawing/2017/decorative" val="1"/>
              </a:ext>
            </a:extLst>
          </p:cNvPr>
          <p:cNvSpPr>
            <a:spLocks noChangeArrowheads="1"/>
          </p:cNvSpPr>
          <p:nvPr/>
        </p:nvSpPr>
        <p:spPr bwMode="auto">
          <a:xfrm>
            <a:off x="8843396" y="3829742"/>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4" name="Freeform 33">
            <a:extLst>
              <a:ext uri="{FF2B5EF4-FFF2-40B4-BE49-F238E27FC236}">
                <a16:creationId xmlns:a16="http://schemas.microsoft.com/office/drawing/2014/main" id="{50E3B134-3088-4604-8EF6-DD080477F707}"/>
              </a:ext>
              <a:ext uri="{C183D7F6-B498-43B3-948B-1728B52AA6E4}">
                <adec:decorative xmlns:adec="http://schemas.microsoft.com/office/drawing/2017/decorative" val="1"/>
              </a:ext>
            </a:extLst>
          </p:cNvPr>
          <p:cNvSpPr>
            <a:spLocks noChangeArrowheads="1"/>
          </p:cNvSpPr>
          <p:nvPr/>
        </p:nvSpPr>
        <p:spPr bwMode="auto">
          <a:xfrm>
            <a:off x="8843396" y="423207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5" name="Freeform 33">
            <a:extLst>
              <a:ext uri="{FF2B5EF4-FFF2-40B4-BE49-F238E27FC236}">
                <a16:creationId xmlns:a16="http://schemas.microsoft.com/office/drawing/2014/main" id="{96A1996D-BA73-4E1D-9B5A-A8AC6092C440}"/>
              </a:ext>
              <a:ext uri="{C183D7F6-B498-43B3-948B-1728B52AA6E4}">
                <adec:decorative xmlns:adec="http://schemas.microsoft.com/office/drawing/2017/decorative" val="1"/>
              </a:ext>
            </a:extLst>
          </p:cNvPr>
          <p:cNvSpPr>
            <a:spLocks noChangeArrowheads="1"/>
          </p:cNvSpPr>
          <p:nvPr/>
        </p:nvSpPr>
        <p:spPr bwMode="auto">
          <a:xfrm>
            <a:off x="8843396" y="5055038"/>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
        <p:nvSpPr>
          <p:cNvPr id="56" name="Freeform 33">
            <a:extLst>
              <a:ext uri="{FF2B5EF4-FFF2-40B4-BE49-F238E27FC236}">
                <a16:creationId xmlns:a16="http://schemas.microsoft.com/office/drawing/2014/main" id="{673D505C-5DE0-4304-B78D-C18CEE564BC1}"/>
              </a:ext>
              <a:ext uri="{C183D7F6-B498-43B3-948B-1728B52AA6E4}">
                <adec:decorative xmlns:adec="http://schemas.microsoft.com/office/drawing/2017/decorative" val="1"/>
              </a:ext>
            </a:extLst>
          </p:cNvPr>
          <p:cNvSpPr>
            <a:spLocks noChangeArrowheads="1"/>
          </p:cNvSpPr>
          <p:nvPr/>
        </p:nvSpPr>
        <p:spPr bwMode="auto">
          <a:xfrm>
            <a:off x="8843396" y="5986731"/>
            <a:ext cx="262301" cy="275962"/>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17375E"/>
          </a:solidFill>
          <a:ln>
            <a:noFill/>
          </a:ln>
          <a:effectLst/>
        </p:spPr>
        <p:txBody>
          <a:bodyPr wrap="none" lIns="34290" tIns="17145" rIns="34290" bIns="17145" anchor="ctr"/>
          <a:lstStyle/>
          <a:p>
            <a:pPr>
              <a:defRPr/>
            </a:pPr>
            <a:endParaRPr lang="en-US" dirty="0"/>
          </a:p>
        </p:txBody>
      </p:sp>
    </p:spTree>
    <p:extLst>
      <p:ext uri="{BB962C8B-B14F-4D97-AF65-F5344CB8AC3E}">
        <p14:creationId xmlns:p14="http://schemas.microsoft.com/office/powerpoint/2010/main" val="18763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FC39-0A5E-450E-890C-F6432AC2B515}"/>
              </a:ext>
            </a:extLst>
          </p:cNvPr>
          <p:cNvSpPr>
            <a:spLocks noGrp="1"/>
          </p:cNvSpPr>
          <p:nvPr>
            <p:ph type="title"/>
          </p:nvPr>
        </p:nvSpPr>
        <p:spPr>
          <a:xfrm>
            <a:off x="479062" y="122238"/>
            <a:ext cx="7456923" cy="1325563"/>
          </a:xfrm>
        </p:spPr>
        <p:txBody>
          <a:bodyPr>
            <a:normAutofit/>
          </a:bodyPr>
          <a:lstStyle/>
          <a:p>
            <a:r>
              <a:rPr lang="en-US" sz="3600" dirty="0"/>
              <a:t>Building Level Score</a:t>
            </a:r>
          </a:p>
        </p:txBody>
      </p:sp>
      <p:sp>
        <p:nvSpPr>
          <p:cNvPr id="4" name="TextBox 3">
            <a:extLst>
              <a:ext uri="{FF2B5EF4-FFF2-40B4-BE49-F238E27FC236}">
                <a16:creationId xmlns:a16="http://schemas.microsoft.com/office/drawing/2014/main" id="{393A62F0-A16F-4CC9-BEA6-BF62B12404CC}"/>
              </a:ext>
            </a:extLst>
          </p:cNvPr>
          <p:cNvSpPr txBox="1"/>
          <p:nvPr/>
        </p:nvSpPr>
        <p:spPr>
          <a:xfrm>
            <a:off x="1232039" y="1433167"/>
            <a:ext cx="893820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The Building Level Score will provide a quantitative academic score based upon a </a:t>
            </a:r>
          </a:p>
          <a:p>
            <a:pPr algn="ctr"/>
            <a:r>
              <a:rPr lang="en-US" sz="1600" dirty="0">
                <a:latin typeface="Arial" panose="020B0604020202020204" pitchFamily="34" charset="0"/>
                <a:cs typeface="Arial" panose="020B0604020202020204" pitchFamily="34" charset="0"/>
              </a:rPr>
              <a:t>100-point scale to represent the overall academic performance of each school in Pennsylvania.</a:t>
            </a:r>
          </a:p>
        </p:txBody>
      </p:sp>
      <p:grpSp>
        <p:nvGrpSpPr>
          <p:cNvPr id="7" name="Group 6" descr="Academic achievement">
            <a:extLst>
              <a:ext uri="{FF2B5EF4-FFF2-40B4-BE49-F238E27FC236}">
                <a16:creationId xmlns:a16="http://schemas.microsoft.com/office/drawing/2014/main" id="{C76752EA-82F6-4568-9DA8-7BCFCEA63649}"/>
              </a:ext>
            </a:extLst>
          </p:cNvPr>
          <p:cNvGrpSpPr/>
          <p:nvPr/>
        </p:nvGrpSpPr>
        <p:grpSpPr>
          <a:xfrm>
            <a:off x="1303455" y="2306853"/>
            <a:ext cx="2743200" cy="2645212"/>
            <a:chOff x="642937" y="2254333"/>
            <a:chExt cx="2586037" cy="2691843"/>
          </a:xfrm>
        </p:grpSpPr>
        <p:sp>
          <p:nvSpPr>
            <p:cNvPr id="5" name="Rectangle 4">
              <a:extLst>
                <a:ext uri="{FF2B5EF4-FFF2-40B4-BE49-F238E27FC236}">
                  <a16:creationId xmlns:a16="http://schemas.microsoft.com/office/drawing/2014/main" id="{A280F2BC-6749-4323-A565-FA888875E035}"/>
                </a:ext>
              </a:extLst>
            </p:cNvPr>
            <p:cNvSpPr/>
            <p:nvPr/>
          </p:nvSpPr>
          <p:spPr>
            <a:xfrm>
              <a:off x="642937" y="2590799"/>
              <a:ext cx="2586037" cy="23553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r>
                <a:rPr lang="en-US" b="1" dirty="0">
                  <a:solidFill>
                    <a:schemeClr val="tx1"/>
                  </a:solidFill>
                  <a:latin typeface="Arial" panose="020B0604020202020204" pitchFamily="34" charset="0"/>
                  <a:cs typeface="Arial" panose="020B0604020202020204" pitchFamily="34" charset="0"/>
                </a:rPr>
                <a:t>ELA</a:t>
              </a:r>
              <a:r>
                <a:rPr lang="en-US" dirty="0">
                  <a:solidFill>
                    <a:schemeClr val="tx1"/>
                  </a:solidFill>
                  <a:latin typeface="Arial" panose="020B0604020202020204" pitchFamily="34" charset="0"/>
                  <a:cs typeface="Arial" panose="020B0604020202020204" pitchFamily="34" charset="0"/>
                </a:rPr>
                <a:t>        15 points</a:t>
              </a:r>
            </a:p>
            <a:p>
              <a:r>
                <a:rPr lang="en-US" b="1" dirty="0">
                  <a:solidFill>
                    <a:schemeClr val="tx1"/>
                  </a:solidFill>
                  <a:latin typeface="Arial" panose="020B0604020202020204" pitchFamily="34" charset="0"/>
                  <a:cs typeface="Arial" panose="020B0604020202020204" pitchFamily="34" charset="0"/>
                </a:rPr>
                <a:t>Math       </a:t>
              </a:r>
              <a:r>
                <a:rPr lang="en-US" dirty="0">
                  <a:solidFill>
                    <a:schemeClr val="tx1"/>
                  </a:solidFill>
                  <a:latin typeface="Arial" panose="020B0604020202020204" pitchFamily="34" charset="0"/>
                  <a:cs typeface="Arial" panose="020B0604020202020204" pitchFamily="34" charset="0"/>
                </a:rPr>
                <a:t>15 points</a:t>
              </a:r>
            </a:p>
            <a:p>
              <a:r>
                <a:rPr lang="en-US" b="1" dirty="0">
                  <a:solidFill>
                    <a:schemeClr val="tx1"/>
                  </a:solidFill>
                  <a:latin typeface="Arial" panose="020B0604020202020204" pitchFamily="34" charset="0"/>
                  <a:cs typeface="Arial" panose="020B0604020202020204" pitchFamily="34" charset="0"/>
                </a:rPr>
                <a:t>Science</a:t>
              </a:r>
              <a:r>
                <a:rPr lang="en-US" dirty="0">
                  <a:solidFill>
                    <a:schemeClr val="tx1"/>
                  </a:solidFill>
                  <a:latin typeface="Arial" panose="020B0604020202020204" pitchFamily="34" charset="0"/>
                  <a:cs typeface="Arial" panose="020B0604020202020204" pitchFamily="34" charset="0"/>
                </a:rPr>
                <a:t>  10 points</a:t>
              </a:r>
              <a:endParaRPr lang="en-US" b="1" dirty="0">
                <a:latin typeface="Arial" panose="020B0604020202020204" pitchFamily="34" charset="0"/>
                <a:cs typeface="Arial" panose="020B0604020202020204" pitchFamily="34" charset="0"/>
              </a:endParaRPr>
            </a:p>
          </p:txBody>
        </p:sp>
        <p:sp>
          <p:nvSpPr>
            <p:cNvPr id="6" name="Flowchart: Off-page Connector 5">
              <a:extLst>
                <a:ext uri="{FF2B5EF4-FFF2-40B4-BE49-F238E27FC236}">
                  <a16:creationId xmlns:a16="http://schemas.microsoft.com/office/drawing/2014/main" id="{61B507F5-1C5D-4A23-9608-9A069807B3F8}"/>
                </a:ext>
              </a:extLst>
            </p:cNvPr>
            <p:cNvSpPr/>
            <p:nvPr/>
          </p:nvSpPr>
          <p:spPr>
            <a:xfrm>
              <a:off x="642937" y="2254333"/>
              <a:ext cx="2586036" cy="7165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Achievement</a:t>
              </a:r>
            </a:p>
          </p:txBody>
        </p:sp>
      </p:grpSp>
      <p:grpSp>
        <p:nvGrpSpPr>
          <p:cNvPr id="35" name="Group 34" descr="Academic Growth">
            <a:extLst>
              <a:ext uri="{FF2B5EF4-FFF2-40B4-BE49-F238E27FC236}">
                <a16:creationId xmlns:a16="http://schemas.microsoft.com/office/drawing/2014/main" id="{AFDFCA7F-975E-460D-B380-3909978BC574}"/>
              </a:ext>
            </a:extLst>
          </p:cNvPr>
          <p:cNvGrpSpPr/>
          <p:nvPr/>
        </p:nvGrpSpPr>
        <p:grpSpPr>
          <a:xfrm>
            <a:off x="4330117" y="2313349"/>
            <a:ext cx="2743200" cy="2626578"/>
            <a:chOff x="642937" y="2278797"/>
            <a:chExt cx="2586037" cy="2626578"/>
          </a:xfrm>
        </p:grpSpPr>
        <p:sp>
          <p:nvSpPr>
            <p:cNvPr id="36" name="Rectangle 35">
              <a:extLst>
                <a:ext uri="{FF2B5EF4-FFF2-40B4-BE49-F238E27FC236}">
                  <a16:creationId xmlns:a16="http://schemas.microsoft.com/office/drawing/2014/main" id="{91D50B97-0452-477B-A339-A2DAB4EA54AE}"/>
                </a:ext>
              </a:extLst>
            </p:cNvPr>
            <p:cNvSpPr/>
            <p:nvPr/>
          </p:nvSpPr>
          <p:spPr>
            <a:xfrm>
              <a:off x="642937" y="2590800"/>
              <a:ext cx="2586037" cy="23145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lgn="ctr"/>
              <a:r>
                <a:rPr lang="en-US" sz="1600" b="1" dirty="0">
                  <a:solidFill>
                    <a:schemeClr val="tx1"/>
                  </a:solidFill>
                  <a:latin typeface="Arial" panose="020B0604020202020204" pitchFamily="34" charset="0"/>
                  <a:cs typeface="Arial" panose="020B0604020202020204" pitchFamily="34" charset="0"/>
                </a:rPr>
                <a:t>ELA</a:t>
              </a:r>
              <a:r>
                <a:rPr lang="en-US" sz="1600" dirty="0">
                  <a:solidFill>
                    <a:schemeClr val="tx1"/>
                  </a:solidFill>
                  <a:latin typeface="Arial" panose="020B0604020202020204" pitchFamily="34" charset="0"/>
                  <a:cs typeface="Arial" panose="020B0604020202020204" pitchFamily="34" charset="0"/>
                </a:rPr>
                <a:t>        15 pts</a:t>
              </a:r>
            </a:p>
            <a:p>
              <a:pPr algn="ctr"/>
              <a:r>
                <a:rPr lang="en-US" sz="1600" b="1" dirty="0">
                  <a:solidFill>
                    <a:schemeClr val="tx1"/>
                  </a:solidFill>
                  <a:latin typeface="Arial" panose="020B0604020202020204" pitchFamily="34" charset="0"/>
                  <a:cs typeface="Arial" panose="020B0604020202020204" pitchFamily="34" charset="0"/>
                </a:rPr>
                <a:t>Math       </a:t>
              </a:r>
              <a:r>
                <a:rPr lang="en-US" sz="1600" dirty="0">
                  <a:solidFill>
                    <a:schemeClr val="tx1"/>
                  </a:solidFill>
                  <a:latin typeface="Arial" panose="020B0604020202020204" pitchFamily="34" charset="0"/>
                  <a:cs typeface="Arial" panose="020B0604020202020204" pitchFamily="34" charset="0"/>
                </a:rPr>
                <a:t>15 pts</a:t>
              </a:r>
            </a:p>
            <a:p>
              <a:pPr algn="ctr"/>
              <a:r>
                <a:rPr lang="en-US" sz="1600" b="1" dirty="0">
                  <a:solidFill>
                    <a:schemeClr val="tx1"/>
                  </a:solidFill>
                  <a:latin typeface="Arial" panose="020B0604020202020204" pitchFamily="34" charset="0"/>
                  <a:cs typeface="Arial" panose="020B0604020202020204" pitchFamily="34" charset="0"/>
                </a:rPr>
                <a:t>Science</a:t>
              </a:r>
              <a:r>
                <a:rPr lang="en-US" sz="1600" dirty="0">
                  <a:solidFill>
                    <a:schemeClr val="tx1"/>
                  </a:solidFill>
                  <a:latin typeface="Arial" panose="020B0604020202020204" pitchFamily="34" charset="0"/>
                  <a:cs typeface="Arial" panose="020B0604020202020204" pitchFamily="34" charset="0"/>
                </a:rPr>
                <a:t>  10 pts</a:t>
              </a:r>
            </a:p>
            <a:p>
              <a:pPr algn="ctr"/>
              <a:endParaRPr lang="en-US" sz="1600" dirty="0">
                <a:latin typeface="Arial" panose="020B0604020202020204" pitchFamily="34" charset="0"/>
                <a:cs typeface="Arial" panose="020B0604020202020204" pitchFamily="34" charset="0"/>
              </a:endParaRPr>
            </a:p>
          </p:txBody>
        </p:sp>
        <p:sp>
          <p:nvSpPr>
            <p:cNvPr id="37" name="Flowchart: Off-page Connector 36">
              <a:extLst>
                <a:ext uri="{FF2B5EF4-FFF2-40B4-BE49-F238E27FC236}">
                  <a16:creationId xmlns:a16="http://schemas.microsoft.com/office/drawing/2014/main" id="{BCC91EBB-762F-4FE8-96B8-2FD591878547}"/>
                </a:ext>
              </a:extLst>
            </p:cNvPr>
            <p:cNvSpPr/>
            <p:nvPr/>
          </p:nvSpPr>
          <p:spPr>
            <a:xfrm>
              <a:off x="642938" y="2278797"/>
              <a:ext cx="2586036" cy="70408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Growth</a:t>
              </a:r>
            </a:p>
          </p:txBody>
        </p:sp>
      </p:grpSp>
      <p:grpSp>
        <p:nvGrpSpPr>
          <p:cNvPr id="39" name="Group 38" descr="Other Academic Indicators">
            <a:extLst>
              <a:ext uri="{FF2B5EF4-FFF2-40B4-BE49-F238E27FC236}">
                <a16:creationId xmlns:a16="http://schemas.microsoft.com/office/drawing/2014/main" id="{EA855050-CC4A-4D5E-8DD9-4A5DA52F558D}"/>
              </a:ext>
            </a:extLst>
          </p:cNvPr>
          <p:cNvGrpSpPr/>
          <p:nvPr/>
        </p:nvGrpSpPr>
        <p:grpSpPr>
          <a:xfrm>
            <a:off x="7356779" y="2314847"/>
            <a:ext cx="2743200" cy="2637219"/>
            <a:chOff x="642937" y="2258347"/>
            <a:chExt cx="2586037" cy="2647028"/>
          </a:xfrm>
        </p:grpSpPr>
        <p:sp>
          <p:nvSpPr>
            <p:cNvPr id="40" name="Rectangle 39">
              <a:extLst>
                <a:ext uri="{FF2B5EF4-FFF2-40B4-BE49-F238E27FC236}">
                  <a16:creationId xmlns:a16="http://schemas.microsoft.com/office/drawing/2014/main" id="{9860F7C3-1827-4548-8C8B-83CB947CAD32}"/>
                </a:ext>
              </a:extLst>
            </p:cNvPr>
            <p:cNvSpPr/>
            <p:nvPr/>
          </p:nvSpPr>
          <p:spPr>
            <a:xfrm>
              <a:off x="642937" y="2590800"/>
              <a:ext cx="2586037" cy="23145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lgn="ctr"/>
              <a:r>
                <a:rPr lang="en-US" sz="1600" b="1" dirty="0">
                  <a:solidFill>
                    <a:schemeClr val="tx1"/>
                  </a:solidFill>
                  <a:latin typeface="Arial" panose="020B0604020202020204" pitchFamily="34" charset="0"/>
                  <a:cs typeface="Arial" panose="020B0604020202020204" pitchFamily="34" charset="0"/>
                </a:rPr>
                <a:t>Attendance Rate</a:t>
              </a:r>
              <a:r>
                <a:rPr lang="en-US" sz="1600" dirty="0">
                  <a:solidFill>
                    <a:schemeClr val="tx1"/>
                  </a:solidFill>
                  <a:latin typeface="Arial" panose="020B0604020202020204" pitchFamily="34" charset="0"/>
                  <a:cs typeface="Arial" panose="020B0604020202020204" pitchFamily="34" charset="0"/>
                </a:rPr>
                <a:t>       10 pts</a:t>
              </a:r>
            </a:p>
            <a:p>
              <a:pPr algn="ctr"/>
              <a:r>
                <a:rPr lang="en-US" sz="1600" b="1" dirty="0">
                  <a:solidFill>
                    <a:schemeClr val="tx1"/>
                  </a:solidFill>
                  <a:latin typeface="Arial" panose="020B0604020202020204" pitchFamily="34" charset="0"/>
                  <a:cs typeface="Arial" panose="020B0604020202020204" pitchFamily="34" charset="0"/>
                </a:rPr>
                <a:t>Graduation Rate       </a:t>
              </a:r>
              <a:r>
                <a:rPr lang="en-US" sz="1600" dirty="0">
                  <a:solidFill>
                    <a:schemeClr val="tx1"/>
                  </a:solidFill>
                  <a:latin typeface="Arial" panose="020B0604020202020204" pitchFamily="34" charset="0"/>
                  <a:cs typeface="Arial" panose="020B0604020202020204" pitchFamily="34" charset="0"/>
                </a:rPr>
                <a:t>10 pts</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a:t>
              </a:r>
              <a:r>
                <a:rPr lang="en-US" sz="1500" dirty="0">
                  <a:solidFill>
                    <a:schemeClr val="tx1"/>
                  </a:solidFill>
                  <a:latin typeface="Arial" panose="020B0604020202020204" pitchFamily="34" charset="0"/>
                  <a:cs typeface="Arial" panose="020B0604020202020204" pitchFamily="34" charset="0"/>
                </a:rPr>
                <a:t>Absent a Graduation Rate, Attendance Rate is 20 Points.</a:t>
              </a:r>
            </a:p>
          </p:txBody>
        </p:sp>
        <p:sp>
          <p:nvSpPr>
            <p:cNvPr id="41" name="Flowchart: Off-page Connector 40">
              <a:extLst>
                <a:ext uri="{FF2B5EF4-FFF2-40B4-BE49-F238E27FC236}">
                  <a16:creationId xmlns:a16="http://schemas.microsoft.com/office/drawing/2014/main" id="{838E27A0-671C-44CC-88CF-7BA90D6D14A9}"/>
                </a:ext>
              </a:extLst>
            </p:cNvPr>
            <p:cNvSpPr/>
            <p:nvPr/>
          </p:nvSpPr>
          <p:spPr>
            <a:xfrm>
              <a:off x="642938" y="2258347"/>
              <a:ext cx="2586036" cy="70008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Other Academic Indicators</a:t>
              </a:r>
            </a:p>
          </p:txBody>
        </p:sp>
      </p:grpSp>
      <p:sp>
        <p:nvSpPr>
          <p:cNvPr id="17" name="Isosceles Triangle 16">
            <a:extLst>
              <a:ext uri="{FF2B5EF4-FFF2-40B4-BE49-F238E27FC236}">
                <a16:creationId xmlns:a16="http://schemas.microsoft.com/office/drawing/2014/main" id="{EE762109-F968-4785-B051-2EE2ED0C5374}"/>
              </a:ext>
              <a:ext uri="{C183D7F6-B498-43B3-948B-1728B52AA6E4}">
                <adec:decorative xmlns:adec="http://schemas.microsoft.com/office/drawing/2017/decorative" val="1"/>
              </a:ext>
            </a:extLst>
          </p:cNvPr>
          <p:cNvSpPr/>
          <p:nvPr/>
        </p:nvSpPr>
        <p:spPr>
          <a:xfrm rot="10800000">
            <a:off x="1303454" y="5113826"/>
            <a:ext cx="8795378" cy="516764"/>
          </a:xfrm>
          <a:prstGeom prst="triangle">
            <a:avLst>
              <a:gd name="adj" fmla="val 50504"/>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A8BD174-B75C-4AF8-AA2B-76037839CADB}"/>
              </a:ext>
            </a:extLst>
          </p:cNvPr>
          <p:cNvSpPr txBox="1"/>
          <p:nvPr/>
        </p:nvSpPr>
        <p:spPr>
          <a:xfrm>
            <a:off x="1303456" y="5723719"/>
            <a:ext cx="8795377" cy="830997"/>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US" sz="1600" dirty="0">
                <a:latin typeface="Arial" panose="020B0604020202020204" pitchFamily="34" charset="0"/>
                <a:cs typeface="Arial" panose="020B0604020202020204" pitchFamily="34" charset="0"/>
              </a:rPr>
              <a:t>Where a school is missing an Assessment or Growth indicator, the 100-point scale is reduced proportionally. For example, a K-3 school with no PVAAS data (40 points) and no Science Assessment data (10 points) will have a denominator of 50 points.</a:t>
            </a:r>
          </a:p>
        </p:txBody>
      </p:sp>
      <p:grpSp>
        <p:nvGrpSpPr>
          <p:cNvPr id="59" name="Group 58">
            <a:extLst>
              <a:ext uri="{FF2B5EF4-FFF2-40B4-BE49-F238E27FC236}">
                <a16:creationId xmlns:a16="http://schemas.microsoft.com/office/drawing/2014/main" id="{8E2ECB2D-C7A6-44B6-8FEB-5EAE6D3D635B}"/>
              </a:ext>
              <a:ext uri="{C183D7F6-B498-43B3-948B-1728B52AA6E4}">
                <adec:decorative xmlns:adec="http://schemas.microsoft.com/office/drawing/2017/decorative" val="1"/>
              </a:ext>
            </a:extLst>
          </p:cNvPr>
          <p:cNvGrpSpPr/>
          <p:nvPr/>
        </p:nvGrpSpPr>
        <p:grpSpPr>
          <a:xfrm>
            <a:off x="1303454" y="2314846"/>
            <a:ext cx="2743200" cy="2645212"/>
            <a:chOff x="642937" y="2254333"/>
            <a:chExt cx="2586037" cy="2691843"/>
          </a:xfrm>
        </p:grpSpPr>
        <p:sp>
          <p:nvSpPr>
            <p:cNvPr id="60" name="Rectangle 59">
              <a:extLst>
                <a:ext uri="{FF2B5EF4-FFF2-40B4-BE49-F238E27FC236}">
                  <a16:creationId xmlns:a16="http://schemas.microsoft.com/office/drawing/2014/main" id="{328B5860-74F5-429E-B150-416949160076}"/>
                </a:ext>
              </a:extLst>
            </p:cNvPr>
            <p:cNvSpPr/>
            <p:nvPr/>
          </p:nvSpPr>
          <p:spPr>
            <a:xfrm>
              <a:off x="642937" y="2590799"/>
              <a:ext cx="2586037" cy="235537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457200" rtlCol="0" anchor="t"/>
            <a:lstStyle/>
            <a:p>
              <a:pPr algn="ctr"/>
              <a:r>
                <a:rPr lang="en-US" sz="1600" b="1" dirty="0">
                  <a:solidFill>
                    <a:schemeClr val="tx1"/>
                  </a:solidFill>
                  <a:latin typeface="Arial" panose="020B0604020202020204" pitchFamily="34" charset="0"/>
                  <a:cs typeface="Arial" panose="020B0604020202020204" pitchFamily="34" charset="0"/>
                </a:rPr>
                <a:t>ELA</a:t>
              </a:r>
              <a:r>
                <a:rPr lang="en-US" sz="1600" dirty="0">
                  <a:solidFill>
                    <a:schemeClr val="tx1"/>
                  </a:solidFill>
                  <a:latin typeface="Arial" panose="020B0604020202020204" pitchFamily="34" charset="0"/>
                  <a:cs typeface="Arial" panose="020B0604020202020204" pitchFamily="34" charset="0"/>
                </a:rPr>
                <a:t>        15 points</a:t>
              </a:r>
            </a:p>
            <a:p>
              <a:pPr algn="ctr"/>
              <a:r>
                <a:rPr lang="en-US" sz="1600" b="1" dirty="0">
                  <a:solidFill>
                    <a:schemeClr val="tx1"/>
                  </a:solidFill>
                  <a:latin typeface="Arial" panose="020B0604020202020204" pitchFamily="34" charset="0"/>
                  <a:cs typeface="Arial" panose="020B0604020202020204" pitchFamily="34" charset="0"/>
                </a:rPr>
                <a:t>Math       </a:t>
              </a:r>
              <a:r>
                <a:rPr lang="en-US" sz="1600" dirty="0">
                  <a:solidFill>
                    <a:schemeClr val="tx1"/>
                  </a:solidFill>
                  <a:latin typeface="Arial" panose="020B0604020202020204" pitchFamily="34" charset="0"/>
                  <a:cs typeface="Arial" panose="020B0604020202020204" pitchFamily="34" charset="0"/>
                </a:rPr>
                <a:t>15 points</a:t>
              </a:r>
            </a:p>
            <a:p>
              <a:pPr algn="ctr"/>
              <a:r>
                <a:rPr lang="en-US" sz="1600" b="1" dirty="0">
                  <a:solidFill>
                    <a:schemeClr val="tx1"/>
                  </a:solidFill>
                  <a:latin typeface="Arial" panose="020B0604020202020204" pitchFamily="34" charset="0"/>
                  <a:cs typeface="Arial" panose="020B0604020202020204" pitchFamily="34" charset="0"/>
                </a:rPr>
                <a:t>Science</a:t>
              </a:r>
              <a:r>
                <a:rPr lang="en-US" sz="1600" dirty="0">
                  <a:solidFill>
                    <a:schemeClr val="tx1"/>
                  </a:solidFill>
                  <a:latin typeface="Arial" panose="020B0604020202020204" pitchFamily="34" charset="0"/>
                  <a:cs typeface="Arial" panose="020B0604020202020204" pitchFamily="34" charset="0"/>
                </a:rPr>
                <a:t>  10 points</a:t>
              </a:r>
              <a:endParaRPr lang="en-US" sz="1600" b="1" dirty="0">
                <a:latin typeface="Arial" panose="020B0604020202020204" pitchFamily="34" charset="0"/>
                <a:cs typeface="Arial" panose="020B0604020202020204" pitchFamily="34" charset="0"/>
              </a:endParaRPr>
            </a:p>
          </p:txBody>
        </p:sp>
        <p:sp>
          <p:nvSpPr>
            <p:cNvPr id="61" name="Flowchart: Off-page Connector 60">
              <a:extLst>
                <a:ext uri="{FF2B5EF4-FFF2-40B4-BE49-F238E27FC236}">
                  <a16:creationId xmlns:a16="http://schemas.microsoft.com/office/drawing/2014/main" id="{DC1AD8A5-4934-4DF1-9E30-5B3B6FF59B86}"/>
                </a:ext>
              </a:extLst>
            </p:cNvPr>
            <p:cNvSpPr/>
            <p:nvPr/>
          </p:nvSpPr>
          <p:spPr>
            <a:xfrm>
              <a:off x="642937" y="2254333"/>
              <a:ext cx="2586036" cy="716500"/>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Academic Achievement</a:t>
              </a:r>
            </a:p>
          </p:txBody>
        </p:sp>
      </p:grpSp>
    </p:spTree>
    <p:extLst>
      <p:ext uri="{BB962C8B-B14F-4D97-AF65-F5344CB8AC3E}">
        <p14:creationId xmlns:p14="http://schemas.microsoft.com/office/powerpoint/2010/main" val="18026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id="{0093D5F1-2314-4A16-B3F7-FB33D9E38F32}" vid="{75EA9C68-1CF0-4A2D-A5B0-A3EF5C51C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7f5c76c-c77d-46c7-95d8-7d7e03272f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830E0254A9544493694D55E5BDA56E" ma:contentTypeVersion="16" ma:contentTypeDescription="Create a new document." ma:contentTypeScope="" ma:versionID="ce79c9839fa99d8fd80f14bb078e7c2a">
  <xsd:schema xmlns:xsd="http://www.w3.org/2001/XMLSchema" xmlns:xs="http://www.w3.org/2001/XMLSchema" xmlns:p="http://schemas.microsoft.com/office/2006/metadata/properties" xmlns:ns3="6cc7671a-647f-4585-bbfa-a542c14cdb7f" xmlns:ns4="a7f5c76c-c77d-46c7-95d8-7d7e03272fbd" targetNamespace="http://schemas.microsoft.com/office/2006/metadata/properties" ma:root="true" ma:fieldsID="2d4260b1bfa92109c1b9614d1bc545c6" ns3:_="" ns4:_="">
    <xsd:import namespace="6cc7671a-647f-4585-bbfa-a542c14cdb7f"/>
    <xsd:import namespace="a7f5c76c-c77d-46c7-95d8-7d7e03272f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7671a-647f-4585-bbfa-a542c14cdb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f5c76c-c77d-46c7-95d8-7d7e03272f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C1FC7-4E50-493F-BCB4-8C1A73F486B8}">
  <ds:schemaRefs>
    <ds:schemaRef ds:uri="http://schemas.microsoft.com/sharepoint/v3/contenttype/forms"/>
  </ds:schemaRefs>
</ds:datastoreItem>
</file>

<file path=customXml/itemProps2.xml><?xml version="1.0" encoding="utf-8"?>
<ds:datastoreItem xmlns:ds="http://schemas.openxmlformats.org/officeDocument/2006/customXml" ds:itemID="{B8CB3FC7-B59E-40D5-A9DE-932E9E5BECE3}">
  <ds:schemaRefs>
    <ds:schemaRef ds:uri="http://schemas.microsoft.com/office/2006/documentManagement/types"/>
    <ds:schemaRef ds:uri="http://purl.org/dc/elements/1.1/"/>
    <ds:schemaRef ds:uri="http://schemas.microsoft.com/office/2006/metadata/properties"/>
    <ds:schemaRef ds:uri="a7f5c76c-c77d-46c7-95d8-7d7e03272fbd"/>
    <ds:schemaRef ds:uri="http://purl.org/dc/terms/"/>
    <ds:schemaRef ds:uri="http://purl.org/dc/dcmitype/"/>
    <ds:schemaRef ds:uri="6cc7671a-647f-4585-bbfa-a542c14cdb7f"/>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07478FC-79FB-4039-BCDA-4636EF6A9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7671a-647f-4585-bbfa-a542c14cdb7f"/>
    <ds:schemaRef ds:uri="a7f5c76c-c77d-46c7-95d8-7d7e03272f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Professional PP Template</Template>
  <TotalTime>284</TotalTime>
  <Words>3618</Words>
  <Application>Microsoft Office PowerPoint</Application>
  <PresentationFormat>Widescreen</PresentationFormat>
  <Paragraphs>455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Act 13 and Educator Effectiveness:  Beginning to End  </vt:lpstr>
      <vt:lpstr>Who We Are</vt:lpstr>
      <vt:lpstr>Act 13 Requirements</vt:lpstr>
      <vt:lpstr>Employee Category Scenarios</vt:lpstr>
      <vt:lpstr> What’s a Temporary Professional Employee?</vt:lpstr>
      <vt:lpstr>Act 13: Temporary Teacher</vt:lpstr>
      <vt:lpstr>TPE Scenarios</vt:lpstr>
      <vt:lpstr>Building Level Data</vt:lpstr>
      <vt:lpstr>Building Level Score</vt:lpstr>
      <vt:lpstr>Challenge Multiplier</vt:lpstr>
      <vt:lpstr>Building Level Data Scenarios</vt:lpstr>
      <vt:lpstr>Data vs. Non-Data Available Scenario</vt:lpstr>
      <vt:lpstr>Act 13: Teacher Specific Data (Set 10%)</vt:lpstr>
      <vt:lpstr>IEP Goals Progress Measure </vt:lpstr>
      <vt:lpstr>IEP Goals Progress Measure Continued</vt:lpstr>
      <vt:lpstr>IEP Goals Progress Scenario</vt:lpstr>
      <vt:lpstr>Act 13 Teacher Specific Measures</vt:lpstr>
      <vt:lpstr>How are These Calculated? </vt:lpstr>
      <vt:lpstr>Where To Find These Measures</vt:lpstr>
      <vt:lpstr> SLO vs. LEA Selected Measure (SPM) </vt:lpstr>
      <vt:lpstr>NEW!  Revised Teacher Self-Reflection Guides</vt:lpstr>
      <vt:lpstr>  13-4 Interim Rating</vt:lpstr>
      <vt:lpstr>Interim Rating Scenario</vt:lpstr>
      <vt:lpstr>Completing Act 13 Evaluation Forms</vt:lpstr>
      <vt:lpstr>PEERS Intent and Purpose</vt:lpstr>
      <vt:lpstr>PEERS Intent and Purpose</vt:lpstr>
      <vt:lpstr>PEERS Intent &amp; Purpose</vt:lpstr>
      <vt:lpstr>Resources</vt:lpstr>
      <vt:lpstr>Act 13 PD Requirements</vt:lpstr>
      <vt:lpstr>Training Requirements Scenarios</vt:lpstr>
      <vt:lpstr>Educator Effectiveness Report - FRCPP</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13 and Educator Effectiveness:  Beginning to End</dc:title>
  <dc:creator>Sarah Weinstein</dc:creator>
  <cp:lastModifiedBy>Andrea Brown</cp:lastModifiedBy>
  <cp:revision>12</cp:revision>
  <dcterms:created xsi:type="dcterms:W3CDTF">2023-03-09T14:22:31Z</dcterms:created>
  <dcterms:modified xsi:type="dcterms:W3CDTF">2023-07-31T14:26:03Z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0x0101003F830E0254A9544493694D55E5BDA56E</vt:lpwstr>
  </property>
  <property fmtid="{D5CDD505-2E9C-101B-9397-08002B2CF9AE}" pid="3" name="_dlc_DocIdItemGuid">
    <vt:lpwstr>a41ea413-a211-4435-ac8b-e6428e755f86</vt:lpwstr>
  </property>
  <property fmtid="{D5CDD505-2E9C-101B-9397-08002B2CF9AE}" pid="4" name="MediaServiceImageTags">
    <vt:lpwstr/>
  </property>
</Properties>
</file>