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4"/>
  </p:sldMasterIdLst>
  <p:notesMasterIdLst>
    <p:notesMasterId r:id="rId15"/>
  </p:notesMasterIdLst>
  <p:handoutMasterIdLst>
    <p:handoutMasterId r:id="rId16"/>
  </p:handoutMasterIdLst>
  <p:sldIdLst>
    <p:sldId id="994" r:id="rId5"/>
    <p:sldId id="758" r:id="rId6"/>
    <p:sldId id="750" r:id="rId7"/>
    <p:sldId id="999" r:id="rId8"/>
    <p:sldId id="995" r:id="rId9"/>
    <p:sldId id="877" r:id="rId10"/>
    <p:sldId id="993" r:id="rId11"/>
    <p:sldId id="1020" r:id="rId12"/>
    <p:sldId id="997" r:id="rId13"/>
    <p:sldId id="998" r:id="rId14"/>
  </p:sldIdLst>
  <p:sldSz cx="9144000" cy="6858000" type="screen4x3"/>
  <p:notesSz cx="7010400" cy="92964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85B6FF"/>
    <a:srgbClr val="7495A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outlineView">
  <p:normalViewPr showOutlineIcons="0">
    <p:restoredLeft sz="34557" autoAdjust="0"/>
    <p:restoredTop sz="86384" autoAdjust="0"/>
  </p:normalViewPr>
  <p:slideViewPr>
    <p:cSldViewPr>
      <p:cViewPr varScale="1">
        <p:scale>
          <a:sx n="101" d="100"/>
          <a:sy n="101" d="100"/>
        </p:scale>
        <p:origin x="330"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p:scale>
          <a:sx n="100" d="100"/>
          <a:sy n="100" d="100"/>
        </p:scale>
        <p:origin x="-3504" y="-72"/>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1440" tIns="45720" rIns="91440" bIns="45720" rtlCol="0"/>
          <a:lstStyle>
            <a:lvl1pPr algn="l">
              <a:defRPr sz="1200"/>
            </a:lvl1pPr>
          </a:lstStyle>
          <a:p>
            <a:pPr>
              <a:defRPr/>
            </a:pPr>
            <a:endParaRPr lang="en-US"/>
          </a:p>
        </p:txBody>
      </p:sp>
      <p:sp>
        <p:nvSpPr>
          <p:cNvPr id="3" name="Date Placeholder 2"/>
          <p:cNvSpPr>
            <a:spLocks noGrp="1"/>
          </p:cNvSpPr>
          <p:nvPr>
            <p:ph type="dt" sz="quarter" idx="1"/>
          </p:nvPr>
        </p:nvSpPr>
        <p:spPr>
          <a:xfrm>
            <a:off x="3970338" y="0"/>
            <a:ext cx="3038475" cy="465138"/>
          </a:xfrm>
          <a:prstGeom prst="rect">
            <a:avLst/>
          </a:prstGeom>
        </p:spPr>
        <p:txBody>
          <a:bodyPr vert="horz" lIns="91440" tIns="45720" rIns="91440" bIns="45720" rtlCol="0"/>
          <a:lstStyle>
            <a:lvl1pPr algn="r">
              <a:defRPr sz="1200"/>
            </a:lvl1pPr>
          </a:lstStyle>
          <a:p>
            <a:pPr>
              <a:defRPr/>
            </a:pPr>
            <a:fld id="{DDAE4575-98C4-49B7-967B-55D8017B913E}" type="datetimeFigureOut">
              <a:rPr lang="en-US"/>
              <a:pPr>
                <a:defRPr/>
              </a:pPr>
              <a:t>8/3/2023</a:t>
            </a:fld>
            <a:endParaRPr lang="en-US"/>
          </a:p>
        </p:txBody>
      </p:sp>
      <p:sp>
        <p:nvSpPr>
          <p:cNvPr id="4" name="Footer Placeholder 3"/>
          <p:cNvSpPr>
            <a:spLocks noGrp="1"/>
          </p:cNvSpPr>
          <p:nvPr>
            <p:ph type="ftr" sz="quarter" idx="2"/>
          </p:nvPr>
        </p:nvSpPr>
        <p:spPr>
          <a:xfrm>
            <a:off x="0" y="8829675"/>
            <a:ext cx="3038475" cy="465138"/>
          </a:xfrm>
          <a:prstGeom prst="rect">
            <a:avLst/>
          </a:prstGeom>
        </p:spPr>
        <p:txBody>
          <a:bodyPr vert="horz" lIns="91440" tIns="45720" rIns="91440" bIns="45720" rtlCol="0" anchor="b"/>
          <a:lstStyle>
            <a:lvl1pPr algn="l">
              <a:defRPr sz="1200"/>
            </a:lvl1pPr>
          </a:lstStyle>
          <a:p>
            <a:pPr>
              <a:defRPr/>
            </a:pPr>
            <a:endParaRPr lang="en-US"/>
          </a:p>
        </p:txBody>
      </p:sp>
      <p:sp>
        <p:nvSpPr>
          <p:cNvPr id="5" name="Slide Number Placeholder 4"/>
          <p:cNvSpPr>
            <a:spLocks noGrp="1"/>
          </p:cNvSpPr>
          <p:nvPr>
            <p:ph type="sldNum" sz="quarter" idx="3"/>
          </p:nvPr>
        </p:nvSpPr>
        <p:spPr>
          <a:xfrm>
            <a:off x="3970338" y="8829675"/>
            <a:ext cx="3038475" cy="465138"/>
          </a:xfrm>
          <a:prstGeom prst="rect">
            <a:avLst/>
          </a:prstGeom>
        </p:spPr>
        <p:txBody>
          <a:bodyPr vert="horz" lIns="91440" tIns="45720" rIns="91440" bIns="45720" rtlCol="0" anchor="b"/>
          <a:lstStyle>
            <a:lvl1pPr algn="r">
              <a:defRPr sz="1200"/>
            </a:lvl1pPr>
          </a:lstStyle>
          <a:p>
            <a:pPr>
              <a:defRPr/>
            </a:pPr>
            <a:fld id="{4B71115D-20FF-4E2B-8282-3A2DA5744F97}" type="slidenum">
              <a:rPr lang="en-US"/>
              <a:pPr>
                <a:defRPr/>
              </a:pPr>
              <a:t>‹#›</a:t>
            </a:fld>
            <a:endParaRPr lang="en-US"/>
          </a:p>
        </p:txBody>
      </p:sp>
    </p:spTree>
    <p:extLst>
      <p:ext uri="{BB962C8B-B14F-4D97-AF65-F5344CB8AC3E}">
        <p14:creationId xmlns:p14="http://schemas.microsoft.com/office/powerpoint/2010/main" val="232521734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2830" tIns="46415" rIns="92830" bIns="46415" rtlCol="0"/>
          <a:lstStyle>
            <a:lvl1pPr algn="l">
              <a:defRPr sz="1200"/>
            </a:lvl1pPr>
          </a:lstStyle>
          <a:p>
            <a:pPr>
              <a:defRPr/>
            </a:pPr>
            <a:endParaRPr lang="en-US"/>
          </a:p>
        </p:txBody>
      </p:sp>
      <p:sp>
        <p:nvSpPr>
          <p:cNvPr id="3" name="Date Placeholder 2"/>
          <p:cNvSpPr>
            <a:spLocks noGrp="1"/>
          </p:cNvSpPr>
          <p:nvPr>
            <p:ph type="dt" idx="1"/>
          </p:nvPr>
        </p:nvSpPr>
        <p:spPr>
          <a:xfrm>
            <a:off x="3970338" y="0"/>
            <a:ext cx="3038475" cy="465138"/>
          </a:xfrm>
          <a:prstGeom prst="rect">
            <a:avLst/>
          </a:prstGeom>
        </p:spPr>
        <p:txBody>
          <a:bodyPr vert="horz" lIns="92830" tIns="46415" rIns="92830" bIns="46415" rtlCol="0"/>
          <a:lstStyle>
            <a:lvl1pPr algn="r">
              <a:defRPr sz="1200"/>
            </a:lvl1pPr>
          </a:lstStyle>
          <a:p>
            <a:pPr>
              <a:defRPr/>
            </a:pPr>
            <a:fld id="{9121E7EF-4EDC-47BF-B472-808AAA9BF2A2}" type="datetimeFigureOut">
              <a:rPr lang="en-US"/>
              <a:pPr>
                <a:defRPr/>
              </a:pPr>
              <a:t>8/3/2023</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2830" tIns="46415" rIns="92830" bIns="46415" rtlCol="0" anchor="ctr"/>
          <a:lstStyle/>
          <a:p>
            <a:pPr lvl="0"/>
            <a:endParaRPr lang="en-US" noProof="0"/>
          </a:p>
        </p:txBody>
      </p:sp>
      <p:sp>
        <p:nvSpPr>
          <p:cNvPr id="5" name="Notes Placeholder 4"/>
          <p:cNvSpPr>
            <a:spLocks noGrp="1"/>
          </p:cNvSpPr>
          <p:nvPr>
            <p:ph type="body" sz="quarter" idx="3"/>
          </p:nvPr>
        </p:nvSpPr>
        <p:spPr>
          <a:xfrm>
            <a:off x="701675" y="4416425"/>
            <a:ext cx="5607050" cy="4183063"/>
          </a:xfrm>
          <a:prstGeom prst="rect">
            <a:avLst/>
          </a:prstGeom>
        </p:spPr>
        <p:txBody>
          <a:bodyPr vert="horz" lIns="92830" tIns="46415" rIns="92830" bIns="46415"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829675"/>
            <a:ext cx="3038475" cy="465138"/>
          </a:xfrm>
          <a:prstGeom prst="rect">
            <a:avLst/>
          </a:prstGeom>
        </p:spPr>
        <p:txBody>
          <a:bodyPr vert="horz" lIns="92830" tIns="46415" rIns="92830" bIns="46415" rtlCol="0" anchor="b"/>
          <a:lstStyle>
            <a:lvl1pPr algn="l">
              <a:defRPr sz="1200"/>
            </a:lvl1pPr>
          </a:lstStyle>
          <a:p>
            <a:pPr>
              <a:defRPr/>
            </a:pPr>
            <a:endParaRPr lang="en-US"/>
          </a:p>
        </p:txBody>
      </p:sp>
      <p:sp>
        <p:nvSpPr>
          <p:cNvPr id="7" name="Slide Number Placeholder 6"/>
          <p:cNvSpPr>
            <a:spLocks noGrp="1"/>
          </p:cNvSpPr>
          <p:nvPr>
            <p:ph type="sldNum" sz="quarter" idx="5"/>
          </p:nvPr>
        </p:nvSpPr>
        <p:spPr>
          <a:xfrm>
            <a:off x="3970338" y="8829675"/>
            <a:ext cx="3038475" cy="465138"/>
          </a:xfrm>
          <a:prstGeom prst="rect">
            <a:avLst/>
          </a:prstGeom>
        </p:spPr>
        <p:txBody>
          <a:bodyPr vert="horz" lIns="92830" tIns="46415" rIns="92830" bIns="46415" rtlCol="0" anchor="b"/>
          <a:lstStyle>
            <a:lvl1pPr algn="r">
              <a:defRPr sz="1200"/>
            </a:lvl1pPr>
          </a:lstStyle>
          <a:p>
            <a:pPr>
              <a:defRPr/>
            </a:pPr>
            <a:fld id="{41CC811F-37F6-4B6C-88AC-B43007267EEF}" type="slidenum">
              <a:rPr lang="en-US"/>
              <a:pPr>
                <a:defRPr/>
              </a:pPr>
              <a:t>‹#›</a:t>
            </a:fld>
            <a:endParaRPr lang="en-US"/>
          </a:p>
        </p:txBody>
      </p:sp>
    </p:spTree>
    <p:extLst>
      <p:ext uri="{BB962C8B-B14F-4D97-AF65-F5344CB8AC3E}">
        <p14:creationId xmlns:p14="http://schemas.microsoft.com/office/powerpoint/2010/main" val="46636079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This webinar is focusing on the Science PSSA and Biology Keystone exam that focus on the new STEELS standards.  As the standards have been approved by the State Board of Education, the process of developing and implementing the PSSA and Biology Keystone Exam started once the standards were approved.  The process of developing the new state assessments is flexible and shifting, which will require districts to focus on the implementation of the standards and not focus strictly on the exams.</a:t>
            </a:r>
          </a:p>
          <a:p>
            <a:endParaRPr lang="en-US" dirty="0"/>
          </a:p>
        </p:txBody>
      </p:sp>
      <p:sp>
        <p:nvSpPr>
          <p:cNvPr id="4" name="Slide Number Placeholder 3"/>
          <p:cNvSpPr>
            <a:spLocks noGrp="1"/>
          </p:cNvSpPr>
          <p:nvPr>
            <p:ph type="sldNum" sz="quarter" idx="5"/>
          </p:nvPr>
        </p:nvSpPr>
        <p:spPr/>
        <p:txBody>
          <a:bodyPr/>
          <a:lstStyle/>
          <a:p>
            <a:pPr>
              <a:defRPr/>
            </a:pPr>
            <a:fld id="{41CC811F-37F6-4B6C-88AC-B43007267EEF}" type="slidenum">
              <a:rPr lang="en-US" smtClean="0"/>
              <a:pPr>
                <a:defRPr/>
              </a:pPr>
              <a:t>1</a:t>
            </a:fld>
            <a:endParaRPr lang="en-US"/>
          </a:p>
        </p:txBody>
      </p:sp>
    </p:spTree>
    <p:extLst>
      <p:ext uri="{BB962C8B-B14F-4D97-AF65-F5344CB8AC3E}">
        <p14:creationId xmlns:p14="http://schemas.microsoft.com/office/powerpoint/2010/main" val="391249306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en-US" sz="1800" kern="100">
                <a:effectLst/>
                <a:latin typeface="Calibri" panose="020F0502020204030204" pitchFamily="34" charset="0"/>
                <a:ea typeface="Calibri" panose="020F0502020204030204" pitchFamily="34" charset="0"/>
                <a:cs typeface="Times New Roman" panose="02020603050405020304" pitchFamily="18" charset="0"/>
              </a:rPr>
              <a:t>For further information or questions, please visit the STEELS hub on SAS or contact PDE.</a:t>
            </a:r>
          </a:p>
          <a:p>
            <a:endParaRPr lang="en-US"/>
          </a:p>
        </p:txBody>
      </p:sp>
      <p:sp>
        <p:nvSpPr>
          <p:cNvPr id="4" name="Slide Number Placeholder 3"/>
          <p:cNvSpPr>
            <a:spLocks noGrp="1"/>
          </p:cNvSpPr>
          <p:nvPr>
            <p:ph type="sldNum" sz="quarter" idx="5"/>
          </p:nvPr>
        </p:nvSpPr>
        <p:spPr/>
        <p:txBody>
          <a:bodyPr/>
          <a:lstStyle/>
          <a:p>
            <a:pPr>
              <a:defRPr/>
            </a:pPr>
            <a:fld id="{41CC811F-37F6-4B6C-88AC-B43007267EEF}" type="slidenum">
              <a:rPr lang="en-US" smtClean="0"/>
              <a:pPr>
                <a:defRPr/>
              </a:pPr>
              <a:t>10</a:t>
            </a:fld>
            <a:endParaRPr lang="en-US"/>
          </a:p>
        </p:txBody>
      </p:sp>
    </p:spTree>
    <p:extLst>
      <p:ext uri="{BB962C8B-B14F-4D97-AF65-F5344CB8AC3E}">
        <p14:creationId xmlns:p14="http://schemas.microsoft.com/office/powerpoint/2010/main" val="99719109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All STEELS standards are multidimensional.  This is an example of a life science standard for grades 6-8.  The standard is written to include DCIs (content), Science and Engineering Practices (SEP), and Crosscutting Concepts (CCC).  All science and environmental literacy and sustainability standards are three dimensional and many of the technology and engineering standards are two dimensional.  The TE standards include the Engineering Practices (TEP) and Disciplinary Core Ideas (DCI).  Therefore, the questions must be multi-dimensional in the development of the state assessments.  This is an example of how the process is much like pulling taffy . . . there is give and take within the process to remain consistent and assessing the important items within the standards.</a:t>
            </a:r>
          </a:p>
          <a:p>
            <a:endParaRPr lang="en-US" dirty="0"/>
          </a:p>
        </p:txBody>
      </p:sp>
      <p:sp>
        <p:nvSpPr>
          <p:cNvPr id="4" name="Slide Number Placeholder 3"/>
          <p:cNvSpPr>
            <a:spLocks noGrp="1"/>
          </p:cNvSpPr>
          <p:nvPr>
            <p:ph type="sldNum" sz="quarter" idx="5"/>
          </p:nvPr>
        </p:nvSpPr>
        <p:spPr/>
        <p:txBody>
          <a:bodyPr/>
          <a:lstStyle/>
          <a:p>
            <a:pPr>
              <a:defRPr/>
            </a:pPr>
            <a:fld id="{41CC811F-37F6-4B6C-88AC-B43007267EEF}" type="slidenum">
              <a:rPr lang="en-US" smtClean="0"/>
              <a:pPr>
                <a:defRPr/>
              </a:pPr>
              <a:t>2</a:t>
            </a:fld>
            <a:endParaRPr lang="en-US"/>
          </a:p>
        </p:txBody>
      </p:sp>
    </p:spTree>
    <p:extLst>
      <p:ext uri="{BB962C8B-B14F-4D97-AF65-F5344CB8AC3E}">
        <p14:creationId xmlns:p14="http://schemas.microsoft.com/office/powerpoint/2010/main" val="285742451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All STEELS standards are multidimensional.  This is an example of a life science standard for grades 6-8.  The standard is written to include DCIs (content), Science and Engineering Practices (SEP), and Crosscutting Concepts (CCC).  All science and environmental literacy and sustainability standards are three dimensional and many of the technology and engineering standards are two dimensional.  The TE standards include the Engineering Practices (TEP) and Disciplinary Core Ideas (DCI).  Therefore, the questions must be multi-dimensional in the development of the state assessments.  This is an example of how the process is much like pulling taffy . . . there is give and take within the process to remain consistent and assessing the important items within the standards.</a:t>
            </a:r>
          </a:p>
          <a:p>
            <a:endParaRPr lang="en-US" dirty="0"/>
          </a:p>
        </p:txBody>
      </p:sp>
      <p:sp>
        <p:nvSpPr>
          <p:cNvPr id="4" name="Slide Number Placeholder 3"/>
          <p:cNvSpPr>
            <a:spLocks noGrp="1"/>
          </p:cNvSpPr>
          <p:nvPr>
            <p:ph type="sldNum" sz="quarter" idx="5"/>
          </p:nvPr>
        </p:nvSpPr>
        <p:spPr/>
        <p:txBody>
          <a:bodyPr/>
          <a:lstStyle/>
          <a:p>
            <a:pPr>
              <a:defRPr/>
            </a:pPr>
            <a:fld id="{41CC811F-37F6-4B6C-88AC-B43007267EEF}" type="slidenum">
              <a:rPr lang="en-US" smtClean="0"/>
              <a:pPr>
                <a:defRPr/>
              </a:pPr>
              <a:t>3</a:t>
            </a:fld>
            <a:endParaRPr lang="en-US"/>
          </a:p>
        </p:txBody>
      </p:sp>
    </p:spTree>
    <p:extLst>
      <p:ext uri="{BB962C8B-B14F-4D97-AF65-F5344CB8AC3E}">
        <p14:creationId xmlns:p14="http://schemas.microsoft.com/office/powerpoint/2010/main" val="98899293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lnSpc>
                <a:spcPct val="107000"/>
              </a:lnSpc>
              <a:spcBef>
                <a:spcPts val="0"/>
              </a:spcBef>
              <a:spcAft>
                <a:spcPts val="800"/>
              </a:spcAft>
            </a:pP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The STEELS Standards include physical science, life science, earth and space science, environmental literacy and sustainability, and technology and engineering.  Therefore the PSSA will include the following disciplines.  List/repeat again.</a:t>
            </a:r>
          </a:p>
          <a:p>
            <a:pPr marL="0" marR="0">
              <a:lnSpc>
                <a:spcPct val="107000"/>
              </a:lnSpc>
              <a:spcBef>
                <a:spcPts val="0"/>
              </a:spcBef>
              <a:spcAft>
                <a:spcPts val="800"/>
              </a:spcAft>
            </a:pP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The Biology Keystone Exam will remain an end of course exam and will include the 9-12 Life Science Standards.</a:t>
            </a:r>
          </a:p>
          <a:p>
            <a:endParaRPr lang="en-US" dirty="0"/>
          </a:p>
        </p:txBody>
      </p:sp>
      <p:sp>
        <p:nvSpPr>
          <p:cNvPr id="4" name="Slide Number Placeholder 3"/>
          <p:cNvSpPr>
            <a:spLocks noGrp="1"/>
          </p:cNvSpPr>
          <p:nvPr>
            <p:ph type="sldNum" sz="quarter" idx="5"/>
          </p:nvPr>
        </p:nvSpPr>
        <p:spPr/>
        <p:txBody>
          <a:bodyPr/>
          <a:lstStyle/>
          <a:p>
            <a:pPr>
              <a:defRPr/>
            </a:pPr>
            <a:fld id="{41CC811F-37F6-4B6C-88AC-B43007267EEF}" type="slidenum">
              <a:rPr lang="en-US" smtClean="0"/>
              <a:pPr>
                <a:defRPr/>
              </a:pPr>
              <a:t>4</a:t>
            </a:fld>
            <a:endParaRPr lang="en-US"/>
          </a:p>
        </p:txBody>
      </p:sp>
    </p:spTree>
    <p:extLst>
      <p:ext uri="{BB962C8B-B14F-4D97-AF65-F5344CB8AC3E}">
        <p14:creationId xmlns:p14="http://schemas.microsoft.com/office/powerpoint/2010/main" val="259360600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In the development of the PSSA and Keystone Exams, documents will be created that include test designs and blueprints.  Performance Level Descriptors are currently being developed and are being reviewed by Pennsylvania educators.  These items will be utilized in the development of test items and give direction to the writing of questions.  At this time, Assessment Anchors and Eligible Content will not be developed for the assessments.  The test items will be written to the new standards.  These questions are currently being reviewed by Pennsylvania educators.  Utilizing this process, the focus remains on the standards themselves.</a:t>
            </a:r>
          </a:p>
          <a:p>
            <a:endParaRPr lang="en-US" dirty="0"/>
          </a:p>
        </p:txBody>
      </p:sp>
      <p:sp>
        <p:nvSpPr>
          <p:cNvPr id="4" name="Slide Number Placeholder 3"/>
          <p:cNvSpPr>
            <a:spLocks noGrp="1"/>
          </p:cNvSpPr>
          <p:nvPr>
            <p:ph type="sldNum" sz="quarter" idx="5"/>
          </p:nvPr>
        </p:nvSpPr>
        <p:spPr/>
        <p:txBody>
          <a:bodyPr/>
          <a:lstStyle/>
          <a:p>
            <a:pPr>
              <a:defRPr/>
            </a:pPr>
            <a:fld id="{41CC811F-37F6-4B6C-88AC-B43007267EEF}" type="slidenum">
              <a:rPr lang="en-US" smtClean="0"/>
              <a:pPr>
                <a:defRPr/>
              </a:pPr>
              <a:t>5</a:t>
            </a:fld>
            <a:endParaRPr lang="en-US"/>
          </a:p>
        </p:txBody>
      </p:sp>
    </p:spTree>
    <p:extLst>
      <p:ext uri="{BB962C8B-B14F-4D97-AF65-F5344CB8AC3E}">
        <p14:creationId xmlns:p14="http://schemas.microsoft.com/office/powerpoint/2010/main" val="150778845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Due to the structure of the standards, PDE is planning to move the fourth grade PSSA to fifth grade.  This follows the structure of the standards being K-5, and grades 6-8.  The testing times will remain the same for the science PSSA.  As described earlier, the items and scenarios on the PSSA will be multi-dimensional.  Up to three 3-point constructed response items in each grade level PSSA.  Scenarios will also be included, up to three scenarios in grade 5 and up to five scenarios in grade 8.</a:t>
            </a:r>
          </a:p>
          <a:p>
            <a:endParaRPr lang="en-US" dirty="0"/>
          </a:p>
        </p:txBody>
      </p:sp>
      <p:sp>
        <p:nvSpPr>
          <p:cNvPr id="4" name="Slide Number Placeholder 3"/>
          <p:cNvSpPr>
            <a:spLocks noGrp="1"/>
          </p:cNvSpPr>
          <p:nvPr>
            <p:ph type="sldNum" sz="quarter" idx="5"/>
          </p:nvPr>
        </p:nvSpPr>
        <p:spPr/>
        <p:txBody>
          <a:bodyPr/>
          <a:lstStyle/>
          <a:p>
            <a:pPr>
              <a:defRPr/>
            </a:pPr>
            <a:fld id="{41CC811F-37F6-4B6C-88AC-B43007267EEF}" type="slidenum">
              <a:rPr lang="en-US" smtClean="0"/>
              <a:pPr>
                <a:defRPr/>
              </a:pPr>
              <a:t>6</a:t>
            </a:fld>
            <a:endParaRPr lang="en-US"/>
          </a:p>
        </p:txBody>
      </p:sp>
    </p:spTree>
    <p:extLst>
      <p:ext uri="{BB962C8B-B14F-4D97-AF65-F5344CB8AC3E}">
        <p14:creationId xmlns:p14="http://schemas.microsoft.com/office/powerpoint/2010/main" val="262816376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The reporting categories must also be consistent with the STEELS standards.  Therefore, each of the four reporting categories will consist of 25% of the total assessment for each grade, regardless of the number of the assessable standards.  The reporting categories will include LS/ELS, PS, ESS, and TE.  Note that within each of the reporting categories, LS/ELS includes SEPs and CCCs; PS includes SEPs and CCCs; ESS includes SEPs and CCCs; T&amp;E includes TE Practices and DCIs.  The focus is on more than the content, which brings us back to the multi-dimensionality of the standards.  The reporting categories reflect the shift in teaching and learning required by the implementation of the STEELS standards.  The focus is on all dimensions, DCIs, SEPs, CCCs, TE Practices.</a:t>
            </a:r>
          </a:p>
          <a:p>
            <a:endParaRPr lang="en-US" dirty="0"/>
          </a:p>
        </p:txBody>
      </p:sp>
      <p:sp>
        <p:nvSpPr>
          <p:cNvPr id="4" name="Slide Number Placeholder 3"/>
          <p:cNvSpPr>
            <a:spLocks noGrp="1"/>
          </p:cNvSpPr>
          <p:nvPr>
            <p:ph type="sldNum" sz="quarter" idx="5"/>
          </p:nvPr>
        </p:nvSpPr>
        <p:spPr/>
        <p:txBody>
          <a:bodyPr/>
          <a:lstStyle/>
          <a:p>
            <a:pPr>
              <a:defRPr/>
            </a:pPr>
            <a:fld id="{41CC811F-37F6-4B6C-88AC-B43007267EEF}" type="slidenum">
              <a:rPr lang="en-US" smtClean="0"/>
              <a:pPr>
                <a:defRPr/>
              </a:pPr>
              <a:t>7</a:t>
            </a:fld>
            <a:endParaRPr lang="en-US"/>
          </a:p>
        </p:txBody>
      </p:sp>
    </p:spTree>
    <p:extLst>
      <p:ext uri="{BB962C8B-B14F-4D97-AF65-F5344CB8AC3E}">
        <p14:creationId xmlns:p14="http://schemas.microsoft.com/office/powerpoint/2010/main" val="152973101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lnSpc>
                <a:spcPct val="107000"/>
              </a:lnSpc>
              <a:spcBef>
                <a:spcPts val="0"/>
              </a:spcBef>
              <a:spcAft>
                <a:spcPts val="800"/>
              </a:spcAft>
            </a:pP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The Biology Keystone will remain an end of course exam that is biology focused.  Currently, the existing Biology Keystone Exam includes two modules.  Cells and Cell Processes, along with Continuity and Unity of Life.  With the new standards, there will be two modules, but it has not been determined what each module will contain.  The new standards have greater rigor than the old standards, which necessitates a need to balance the content between the two modules.  Given that, the modules have yet to be determined.  Here again, the focus must be on the STEELS life science standards in developing curricula and preparing students for the Keystone Exam.    </a:t>
            </a:r>
          </a:p>
          <a:p>
            <a:pPr>
              <a:defRPr/>
            </a:pPr>
            <a:endParaRPr lang="en-US" sz="1200" dirty="0">
              <a:solidFill>
                <a:srgbClr val="002060"/>
              </a:solidFill>
              <a:latin typeface="Calibri"/>
              <a:cs typeface="Calibri"/>
            </a:endParaRPr>
          </a:p>
          <a:p>
            <a:pPr>
              <a:defRPr/>
            </a:pPr>
            <a:r>
              <a:rPr lang="en-US" sz="1200" dirty="0">
                <a:solidFill>
                  <a:srgbClr val="002060"/>
                </a:solidFill>
                <a:latin typeface="Calibri"/>
                <a:cs typeface="Calibri"/>
              </a:rPr>
              <a:t>The two modules are yet to be determined.</a:t>
            </a:r>
          </a:p>
          <a:p>
            <a:pPr>
              <a:defRPr/>
            </a:pPr>
            <a:endParaRPr lang="en-US" sz="800" dirty="0">
              <a:solidFill>
                <a:srgbClr val="002060"/>
              </a:solidFill>
              <a:latin typeface="Calibri"/>
              <a:cs typeface="Calibri"/>
            </a:endParaRPr>
          </a:p>
          <a:p>
            <a:pPr>
              <a:defRPr/>
            </a:pPr>
            <a:r>
              <a:rPr lang="en-US" sz="1200" dirty="0">
                <a:solidFill>
                  <a:srgbClr val="002060"/>
                </a:solidFill>
                <a:latin typeface="Calibri"/>
                <a:cs typeface="Calibri"/>
              </a:rPr>
              <a:t>Some old standards do not have an analogous new standard.</a:t>
            </a:r>
          </a:p>
          <a:p>
            <a:pPr>
              <a:defRPr/>
            </a:pPr>
            <a:endParaRPr lang="en-US" sz="800" dirty="0">
              <a:solidFill>
                <a:srgbClr val="002060"/>
              </a:solidFill>
              <a:latin typeface="Calibri"/>
              <a:cs typeface="Calibri"/>
            </a:endParaRPr>
          </a:p>
          <a:p>
            <a:pPr>
              <a:defRPr/>
            </a:pPr>
            <a:r>
              <a:rPr lang="en-US" sz="1200" dirty="0">
                <a:solidFill>
                  <a:srgbClr val="002060"/>
                </a:solidFill>
                <a:latin typeface="Calibri"/>
                <a:cs typeface="Calibri"/>
              </a:rPr>
              <a:t>Some new standards do not have an analogous old standard.</a:t>
            </a:r>
          </a:p>
          <a:p>
            <a:pPr>
              <a:defRPr/>
            </a:pPr>
            <a:endParaRPr lang="en-US" sz="800" dirty="0">
              <a:solidFill>
                <a:srgbClr val="002060"/>
              </a:solidFill>
              <a:latin typeface="Calibri"/>
              <a:cs typeface="Calibri"/>
            </a:endParaRPr>
          </a:p>
          <a:p>
            <a:pPr>
              <a:defRPr/>
            </a:pPr>
            <a:r>
              <a:rPr lang="en-US" sz="1200" dirty="0">
                <a:solidFill>
                  <a:srgbClr val="002060"/>
                </a:solidFill>
                <a:latin typeface="Calibri"/>
                <a:cs typeface="Calibri"/>
              </a:rPr>
              <a:t>All of the new standards have greater rigor than the old standards.</a:t>
            </a:r>
          </a:p>
          <a:p>
            <a:pPr>
              <a:defRPr/>
            </a:pPr>
            <a:endParaRPr lang="en-US" sz="900" dirty="0">
              <a:solidFill>
                <a:srgbClr val="002060"/>
              </a:solidFill>
              <a:latin typeface="Calibri"/>
              <a:cs typeface="Calibri"/>
            </a:endParaRPr>
          </a:p>
        </p:txBody>
      </p:sp>
      <p:sp>
        <p:nvSpPr>
          <p:cNvPr id="4" name="Slide Number Placeholder 3"/>
          <p:cNvSpPr>
            <a:spLocks noGrp="1"/>
          </p:cNvSpPr>
          <p:nvPr>
            <p:ph type="sldNum" sz="quarter" idx="5"/>
          </p:nvPr>
        </p:nvSpPr>
        <p:spPr/>
        <p:txBody>
          <a:bodyPr/>
          <a:lstStyle/>
          <a:p>
            <a:pPr>
              <a:defRPr/>
            </a:pPr>
            <a:fld id="{41CC811F-37F6-4B6C-88AC-B43007267EEF}" type="slidenum">
              <a:rPr lang="en-US" smtClean="0"/>
              <a:pPr>
                <a:defRPr/>
              </a:pPr>
              <a:t>8</a:t>
            </a:fld>
            <a:endParaRPr lang="en-US"/>
          </a:p>
        </p:txBody>
      </p:sp>
    </p:spTree>
    <p:extLst>
      <p:ext uri="{BB962C8B-B14F-4D97-AF65-F5344CB8AC3E}">
        <p14:creationId xmlns:p14="http://schemas.microsoft.com/office/powerpoint/2010/main" val="75051216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The timeline for implementation of the state assessments will be over a several year period.  During the 2024-2025 school year, the CDTs will be fully aligned with the STEELS standards.  The CDTs, which is free for all districts, will be very useful in the implementation of the new standards.  During the 2024-2025 school year, the science PSSA will begin field testing in grades 5 and 8 with the new test items.  This will mean that fourth graders will take the science PSSA in 2023-3024, and then again as fifth graders in 2024-2025.  The science PSSA will be fully operational for grades five and eight during the 2025-2026 school year.  The Biology Keystone will follow a similar timeline.  The CDTs will be fully aligned with the Biology Keystone in 2024-2025; the Biology Keystone will begin field testing during the 2024-2025 school year, and will be fully operational during the 2025-2026. </a:t>
            </a:r>
          </a:p>
          <a:p>
            <a:endParaRPr lang="en-US" dirty="0"/>
          </a:p>
        </p:txBody>
      </p:sp>
      <p:sp>
        <p:nvSpPr>
          <p:cNvPr id="4" name="Slide Number Placeholder 3"/>
          <p:cNvSpPr>
            <a:spLocks noGrp="1"/>
          </p:cNvSpPr>
          <p:nvPr>
            <p:ph type="sldNum" sz="quarter" idx="5"/>
          </p:nvPr>
        </p:nvSpPr>
        <p:spPr/>
        <p:txBody>
          <a:bodyPr/>
          <a:lstStyle/>
          <a:p>
            <a:pPr>
              <a:defRPr/>
            </a:pPr>
            <a:fld id="{41CC811F-37F6-4B6C-88AC-B43007267EEF}" type="slidenum">
              <a:rPr lang="en-US" smtClean="0"/>
              <a:pPr>
                <a:defRPr/>
              </a:pPr>
              <a:t>9</a:t>
            </a:fld>
            <a:endParaRPr lang="en-US"/>
          </a:p>
        </p:txBody>
      </p:sp>
    </p:spTree>
    <p:extLst>
      <p:ext uri="{BB962C8B-B14F-4D97-AF65-F5344CB8AC3E}">
        <p14:creationId xmlns:p14="http://schemas.microsoft.com/office/powerpoint/2010/main" val="53225907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7299D2C0-758F-4C07-97F0-DDD34B99D983}" type="slidenum">
              <a:rPr lang="en-US"/>
              <a:pPr>
                <a:defRPr/>
              </a:pPr>
              <a:t>‹#›</a:t>
            </a:fld>
            <a:endParaRPr lang="en-US"/>
          </a:p>
        </p:txBody>
      </p:sp>
    </p:spTree>
    <p:extLst>
      <p:ext uri="{BB962C8B-B14F-4D97-AF65-F5344CB8AC3E}">
        <p14:creationId xmlns:p14="http://schemas.microsoft.com/office/powerpoint/2010/main" val="16303050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8B6C2AF3-4191-44AF-9DCE-E7C2241E5731}" type="slidenum">
              <a:rPr lang="en-US"/>
              <a:pPr>
                <a:defRPr/>
              </a:pPr>
              <a:t>‹#›</a:t>
            </a:fld>
            <a:endParaRPr lang="en-US"/>
          </a:p>
        </p:txBody>
      </p:sp>
    </p:spTree>
    <p:extLst>
      <p:ext uri="{BB962C8B-B14F-4D97-AF65-F5344CB8AC3E}">
        <p14:creationId xmlns:p14="http://schemas.microsoft.com/office/powerpoint/2010/main" val="22042164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AB730E67-7772-4E43-90EC-0A116373A9AF}" type="slidenum">
              <a:rPr lang="en-US"/>
              <a:pPr>
                <a:defRPr/>
              </a:pPr>
              <a:t>‹#›</a:t>
            </a:fld>
            <a:endParaRPr lang="en-US"/>
          </a:p>
        </p:txBody>
      </p:sp>
    </p:spTree>
    <p:extLst>
      <p:ext uri="{BB962C8B-B14F-4D97-AF65-F5344CB8AC3E}">
        <p14:creationId xmlns:p14="http://schemas.microsoft.com/office/powerpoint/2010/main" val="13595383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Title 1"/>
          <p:cNvSpPr>
            <a:spLocks noGrp="1"/>
          </p:cNvSpPr>
          <p:nvPr>
            <p:ph type="title"/>
          </p:nvPr>
        </p:nvSpPr>
        <p:spPr>
          <a:xfrm>
            <a:off x="457200" y="274638"/>
            <a:ext cx="8229600" cy="1143000"/>
          </a:xfrm>
        </p:spPr>
        <p:txBody>
          <a:bodyPr/>
          <a:lstStyle/>
          <a:p>
            <a:r>
              <a:rPr lang="en-US"/>
              <a:t>Click to edit Master 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047B816A-6282-40BF-AE3F-B9EF169894C6}" type="slidenum">
              <a:rPr lang="en-US"/>
              <a:pPr>
                <a:defRPr/>
              </a:pPr>
              <a:t>‹#›</a:t>
            </a:fld>
            <a:endParaRPr lang="en-US"/>
          </a:p>
        </p:txBody>
      </p:sp>
    </p:spTree>
    <p:extLst>
      <p:ext uri="{BB962C8B-B14F-4D97-AF65-F5344CB8AC3E}">
        <p14:creationId xmlns:p14="http://schemas.microsoft.com/office/powerpoint/2010/main" val="14890933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06FDC37A-684B-4883-A0D0-0035ACADBE2A}" type="slidenum">
              <a:rPr lang="en-US"/>
              <a:pPr>
                <a:defRPr/>
              </a:pPr>
              <a:t>‹#›</a:t>
            </a:fld>
            <a:endParaRPr lang="en-US"/>
          </a:p>
        </p:txBody>
      </p:sp>
    </p:spTree>
    <p:extLst>
      <p:ext uri="{BB962C8B-B14F-4D97-AF65-F5344CB8AC3E}">
        <p14:creationId xmlns:p14="http://schemas.microsoft.com/office/powerpoint/2010/main" val="10557856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D32BA394-356F-48C3-8220-E664DAE26368}" type="slidenum">
              <a:rPr lang="en-US"/>
              <a:pPr>
                <a:defRPr/>
              </a:pPr>
              <a:t>‹#›</a:t>
            </a:fld>
            <a:endParaRPr lang="en-US"/>
          </a:p>
        </p:txBody>
      </p:sp>
    </p:spTree>
    <p:extLst>
      <p:ext uri="{BB962C8B-B14F-4D97-AF65-F5344CB8AC3E}">
        <p14:creationId xmlns:p14="http://schemas.microsoft.com/office/powerpoint/2010/main" val="4871417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B735A36A-3BEF-445A-B0BF-AC69A6A34451}" type="slidenum">
              <a:rPr lang="en-US"/>
              <a:pPr>
                <a:defRPr/>
              </a:pPr>
              <a:t>‹#›</a:t>
            </a:fld>
            <a:endParaRPr lang="en-US"/>
          </a:p>
        </p:txBody>
      </p:sp>
    </p:spTree>
    <p:extLst>
      <p:ext uri="{BB962C8B-B14F-4D97-AF65-F5344CB8AC3E}">
        <p14:creationId xmlns:p14="http://schemas.microsoft.com/office/powerpoint/2010/main" val="20224408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EC163844-4C27-4E7C-AD3A-1BDD2465FD29}" type="slidenum">
              <a:rPr lang="en-US"/>
              <a:pPr>
                <a:defRPr/>
              </a:pPr>
              <a:t>‹#›</a:t>
            </a:fld>
            <a:endParaRPr lang="en-US"/>
          </a:p>
        </p:txBody>
      </p:sp>
    </p:spTree>
    <p:extLst>
      <p:ext uri="{BB962C8B-B14F-4D97-AF65-F5344CB8AC3E}">
        <p14:creationId xmlns:p14="http://schemas.microsoft.com/office/powerpoint/2010/main" val="5024229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19C2392C-A7E4-40DA-8521-5A927E24D380}" type="slidenum">
              <a:rPr lang="en-US"/>
              <a:pPr>
                <a:defRPr/>
              </a:pPr>
              <a:t>‹#›</a:t>
            </a:fld>
            <a:endParaRPr lang="en-US"/>
          </a:p>
        </p:txBody>
      </p:sp>
    </p:spTree>
    <p:extLst>
      <p:ext uri="{BB962C8B-B14F-4D97-AF65-F5344CB8AC3E}">
        <p14:creationId xmlns:p14="http://schemas.microsoft.com/office/powerpoint/2010/main" val="21480787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6695DBAF-9695-41E8-B6D0-78D75E6B91C7}" type="slidenum">
              <a:rPr lang="en-US"/>
              <a:pPr>
                <a:defRPr/>
              </a:pPr>
              <a:t>‹#›</a:t>
            </a:fld>
            <a:endParaRPr lang="en-US"/>
          </a:p>
        </p:txBody>
      </p:sp>
    </p:spTree>
    <p:extLst>
      <p:ext uri="{BB962C8B-B14F-4D97-AF65-F5344CB8AC3E}">
        <p14:creationId xmlns:p14="http://schemas.microsoft.com/office/powerpoint/2010/main" val="22644997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7450EBA6-0F19-47EB-A6CC-97688B0A8049}" type="slidenum">
              <a:rPr lang="en-US"/>
              <a:pPr>
                <a:defRPr/>
              </a:pPr>
              <a:t>‹#›</a:t>
            </a:fld>
            <a:endParaRPr lang="en-US"/>
          </a:p>
        </p:txBody>
      </p:sp>
    </p:spTree>
    <p:extLst>
      <p:ext uri="{BB962C8B-B14F-4D97-AF65-F5344CB8AC3E}">
        <p14:creationId xmlns:p14="http://schemas.microsoft.com/office/powerpoint/2010/main" val="11851929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pPr>
              <a:defRPr/>
            </a:pPr>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pPr>
              <a:defRPr/>
            </a:pPr>
            <a:fld id="{B8CB7CDB-3C77-414C-A326-D2BEFC421FB6}" type="slidenum">
              <a:rPr lang="en-US"/>
              <a:pPr>
                <a:defRPr/>
              </a:pPr>
              <a:t>‹#›</a:t>
            </a:fld>
            <a:endParaRPr lang="en-US"/>
          </a:p>
        </p:txBody>
      </p:sp>
      <p:sp>
        <p:nvSpPr>
          <p:cNvPr id="2"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rtl="0" eaLnBrk="0" fontAlgn="base" hangingPunct="0">
        <a:spcBef>
          <a:spcPct val="0"/>
        </a:spcBef>
        <a:spcAft>
          <a:spcPct val="0"/>
        </a:spcAft>
        <a:defRPr sz="2800">
          <a:solidFill>
            <a:srgbClr val="D9D9D9"/>
          </a:solidFill>
          <a:latin typeface="+mj-lt"/>
          <a:ea typeface="+mj-ea"/>
          <a:cs typeface="+mj-cs"/>
        </a:defRPr>
      </a:lvl1pPr>
      <a:lvl2pPr algn="ctr" rtl="0" eaLnBrk="0" fontAlgn="base" hangingPunct="0">
        <a:spcBef>
          <a:spcPct val="0"/>
        </a:spcBef>
        <a:spcAft>
          <a:spcPct val="0"/>
        </a:spcAft>
        <a:defRPr sz="2800">
          <a:solidFill>
            <a:srgbClr val="D9D9D9"/>
          </a:solidFill>
          <a:latin typeface="Arial" charset="0"/>
        </a:defRPr>
      </a:lvl2pPr>
      <a:lvl3pPr algn="ctr" rtl="0" eaLnBrk="0" fontAlgn="base" hangingPunct="0">
        <a:spcBef>
          <a:spcPct val="0"/>
        </a:spcBef>
        <a:spcAft>
          <a:spcPct val="0"/>
        </a:spcAft>
        <a:defRPr sz="2800">
          <a:solidFill>
            <a:srgbClr val="D9D9D9"/>
          </a:solidFill>
          <a:latin typeface="Arial" charset="0"/>
        </a:defRPr>
      </a:lvl3pPr>
      <a:lvl4pPr algn="ctr" rtl="0" eaLnBrk="0" fontAlgn="base" hangingPunct="0">
        <a:spcBef>
          <a:spcPct val="0"/>
        </a:spcBef>
        <a:spcAft>
          <a:spcPct val="0"/>
        </a:spcAft>
        <a:defRPr sz="2800">
          <a:solidFill>
            <a:srgbClr val="D9D9D9"/>
          </a:solidFill>
          <a:latin typeface="Arial" charset="0"/>
        </a:defRPr>
      </a:lvl4pPr>
      <a:lvl5pPr algn="ctr" rtl="0" eaLnBrk="0" fontAlgn="base" hangingPunct="0">
        <a:spcBef>
          <a:spcPct val="0"/>
        </a:spcBef>
        <a:spcAft>
          <a:spcPct val="0"/>
        </a:spcAft>
        <a:defRPr sz="2800">
          <a:solidFill>
            <a:srgbClr val="D9D9D9"/>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hyperlink" Target="https://www.pdesas.org/Page/Viewer/ViewPage/58?SectionPageItemId=13003"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8.xml"/><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3"/>
          <p:cNvSpPr>
            <a:spLocks noGrp="1"/>
          </p:cNvSpPr>
          <p:nvPr>
            <p:ph type="title"/>
          </p:nvPr>
        </p:nvSpPr>
        <p:spPr>
          <a:xfrm>
            <a:off x="457200" y="274638"/>
            <a:ext cx="8229600" cy="868362"/>
          </a:xfrm>
        </p:spPr>
        <p:txBody>
          <a:bodyPr/>
          <a:lstStyle/>
          <a:p>
            <a:r>
              <a:rPr lang="en-US" altLang="en-US" dirty="0"/>
              <a:t>PSSA and Keystone Exams</a:t>
            </a:r>
          </a:p>
        </p:txBody>
      </p:sp>
      <p:grpSp>
        <p:nvGrpSpPr>
          <p:cNvPr id="4099" name="Group 16">
            <a:extLst>
              <a:ext uri="{C183D7F6-B498-43B3-948B-1728B52AA6E4}">
                <adec:decorative xmlns:adec="http://schemas.microsoft.com/office/drawing/2017/decorative" val="1"/>
              </a:ext>
            </a:extLst>
          </p:cNvPr>
          <p:cNvGrpSpPr>
            <a:grpSpLocks/>
          </p:cNvGrpSpPr>
          <p:nvPr/>
        </p:nvGrpSpPr>
        <p:grpSpPr bwMode="auto">
          <a:xfrm>
            <a:off x="457200" y="6089650"/>
            <a:ext cx="8229600" cy="387350"/>
            <a:chOff x="457200" y="5632704"/>
            <a:chExt cx="8229600" cy="387096"/>
          </a:xfrm>
        </p:grpSpPr>
        <p:grpSp>
          <p:nvGrpSpPr>
            <p:cNvPr id="4108" name="Group 15"/>
            <p:cNvGrpSpPr>
              <a:grpSpLocks/>
            </p:cNvGrpSpPr>
            <p:nvPr/>
          </p:nvGrpSpPr>
          <p:grpSpPr bwMode="auto">
            <a:xfrm>
              <a:off x="457200" y="5638800"/>
              <a:ext cx="8229600" cy="374904"/>
              <a:chOff x="457200" y="5638800"/>
              <a:chExt cx="8229600" cy="374904"/>
            </a:xfrm>
          </p:grpSpPr>
          <p:sp>
            <p:nvSpPr>
              <p:cNvPr id="9" name="Rectangle 8"/>
              <p:cNvSpPr/>
              <p:nvPr/>
            </p:nvSpPr>
            <p:spPr>
              <a:xfrm>
                <a:off x="457200" y="5639050"/>
                <a:ext cx="7196138" cy="374404"/>
              </a:xfrm>
              <a:prstGeom prst="rect">
                <a:avLst/>
              </a:prstGeom>
              <a:solidFill>
                <a:srgbClr val="003E7E"/>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prstClr val="white"/>
                  </a:solidFill>
                </a:endParaRPr>
              </a:p>
            </p:txBody>
          </p:sp>
          <p:sp>
            <p:nvSpPr>
              <p:cNvPr id="10" name="Rectangle 9"/>
              <p:cNvSpPr/>
              <p:nvPr/>
            </p:nvSpPr>
            <p:spPr>
              <a:xfrm>
                <a:off x="7653338" y="5639050"/>
                <a:ext cx="1033462" cy="374404"/>
              </a:xfrm>
              <a:prstGeom prst="rect">
                <a:avLst/>
              </a:prstGeom>
              <a:solidFill>
                <a:srgbClr val="003E7E">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prstClr val="white"/>
                  </a:solidFill>
                </a:endParaRPr>
              </a:p>
            </p:txBody>
          </p:sp>
        </p:grpSp>
        <p:sp>
          <p:nvSpPr>
            <p:cNvPr id="7" name="Rectangle 21"/>
            <p:cNvSpPr>
              <a:spLocks noChangeArrowheads="1"/>
            </p:cNvSpPr>
            <p:nvPr/>
          </p:nvSpPr>
          <p:spPr bwMode="auto">
            <a:xfrm>
              <a:off x="4300538" y="5639050"/>
              <a:ext cx="3352800" cy="380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r" fontAlgn="auto">
                <a:spcBef>
                  <a:spcPts val="0"/>
                </a:spcBef>
                <a:spcAft>
                  <a:spcPts val="0"/>
                </a:spcAft>
                <a:defRPr/>
              </a:pPr>
              <a:r>
                <a:rPr lang="en-US" sz="1400" kern="0" dirty="0">
                  <a:solidFill>
                    <a:srgbClr val="FFFFFF"/>
                  </a:solidFill>
                  <a:latin typeface="Verdana" pitchFamily="34" charset="0"/>
                </a:rPr>
                <a:t>www.education.state.pa.us</a:t>
              </a:r>
            </a:p>
          </p:txBody>
        </p:sp>
        <p:sp>
          <p:nvSpPr>
            <p:cNvPr id="8" name="Rectangle 20"/>
            <p:cNvSpPr>
              <a:spLocks noChangeArrowheads="1"/>
            </p:cNvSpPr>
            <p:nvPr/>
          </p:nvSpPr>
          <p:spPr bwMode="auto">
            <a:xfrm>
              <a:off x="7543800" y="5632704"/>
              <a:ext cx="1143000" cy="380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fontAlgn="auto">
                <a:spcBef>
                  <a:spcPts val="0"/>
                </a:spcBef>
                <a:spcAft>
                  <a:spcPts val="0"/>
                </a:spcAft>
                <a:defRPr/>
              </a:pPr>
              <a:r>
                <a:rPr lang="en-US" sz="1400" kern="0" dirty="0">
                  <a:solidFill>
                    <a:srgbClr val="FFFFFF"/>
                  </a:solidFill>
                  <a:latin typeface="Verdana" pitchFamily="34" charset="0"/>
                </a:rPr>
                <a:t> &gt;</a:t>
              </a:r>
            </a:p>
          </p:txBody>
        </p:sp>
      </p:grpSp>
      <p:grpSp>
        <p:nvGrpSpPr>
          <p:cNvPr id="4100" name="Group 12">
            <a:extLst>
              <a:ext uri="{C183D7F6-B498-43B3-948B-1728B52AA6E4}">
                <adec:decorative xmlns:adec="http://schemas.microsoft.com/office/drawing/2017/decorative" val="1"/>
              </a:ext>
            </a:extLst>
          </p:cNvPr>
          <p:cNvGrpSpPr>
            <a:grpSpLocks/>
          </p:cNvGrpSpPr>
          <p:nvPr/>
        </p:nvGrpSpPr>
        <p:grpSpPr bwMode="auto">
          <a:xfrm>
            <a:off x="508000" y="381000"/>
            <a:ext cx="8178800" cy="660400"/>
            <a:chOff x="507727" y="381000"/>
            <a:chExt cx="8179073" cy="660400"/>
          </a:xfrm>
        </p:grpSpPr>
        <p:grpSp>
          <p:nvGrpSpPr>
            <p:cNvPr id="4104" name="Group 7"/>
            <p:cNvGrpSpPr>
              <a:grpSpLocks/>
            </p:cNvGrpSpPr>
            <p:nvPr/>
          </p:nvGrpSpPr>
          <p:grpSpPr bwMode="auto">
            <a:xfrm>
              <a:off x="507727" y="381000"/>
              <a:ext cx="5769864" cy="660400"/>
              <a:chOff x="1687068" y="2743200"/>
              <a:chExt cx="5769864" cy="660400"/>
            </a:xfrm>
          </p:grpSpPr>
          <p:sp>
            <p:nvSpPr>
              <p:cNvPr id="14" name="Rectangle 13"/>
              <p:cNvSpPr/>
              <p:nvPr/>
            </p:nvSpPr>
            <p:spPr>
              <a:xfrm>
                <a:off x="1687068" y="2743200"/>
                <a:ext cx="5769168" cy="503238"/>
              </a:xfrm>
              <a:prstGeom prst="rect">
                <a:avLst/>
              </a:prstGeom>
              <a:solidFill>
                <a:srgbClr val="003E7E"/>
              </a:solidFill>
              <a:ln w="25400" cap="flat" cmpd="sng" algn="ctr">
                <a:noFill/>
                <a:prstDash val="solid"/>
              </a:ln>
              <a:effectLst/>
            </p:spPr>
            <p:txBody>
              <a:bodyPr anchor="ctr"/>
              <a:lstStyle/>
              <a:p>
                <a:pPr algn="ctr" fontAlgn="auto">
                  <a:spcBef>
                    <a:spcPts val="0"/>
                  </a:spcBef>
                  <a:spcAft>
                    <a:spcPts val="0"/>
                  </a:spcAft>
                  <a:defRPr/>
                </a:pPr>
                <a:endParaRPr lang="en-US" kern="0" dirty="0">
                  <a:solidFill>
                    <a:srgbClr val="FFFFFF"/>
                  </a:solidFill>
                  <a:latin typeface="Arial"/>
                </a:endParaRPr>
              </a:p>
            </p:txBody>
          </p:sp>
          <p:sp>
            <p:nvSpPr>
              <p:cNvPr id="15" name="Rectangle 14"/>
              <p:cNvSpPr/>
              <p:nvPr/>
            </p:nvSpPr>
            <p:spPr>
              <a:xfrm>
                <a:off x="1687068" y="3294063"/>
                <a:ext cx="5769168" cy="109537"/>
              </a:xfrm>
              <a:prstGeom prst="rect">
                <a:avLst/>
              </a:prstGeom>
              <a:solidFill>
                <a:srgbClr val="003E7E">
                  <a:alpha val="50196"/>
                </a:srgbClr>
              </a:solidFill>
              <a:ln w="25400" cap="flat" cmpd="sng" algn="ctr">
                <a:noFill/>
                <a:prstDash val="solid"/>
              </a:ln>
              <a:effectLst/>
            </p:spPr>
            <p:txBody>
              <a:bodyPr anchor="ctr"/>
              <a:lstStyle/>
              <a:p>
                <a:pPr algn="ctr" fontAlgn="auto">
                  <a:spcBef>
                    <a:spcPts val="0"/>
                  </a:spcBef>
                  <a:spcAft>
                    <a:spcPts val="0"/>
                  </a:spcAft>
                  <a:defRPr/>
                </a:pPr>
                <a:endParaRPr lang="en-US" kern="0" dirty="0">
                  <a:solidFill>
                    <a:srgbClr val="FFFFFF"/>
                  </a:solidFill>
                  <a:latin typeface="Arial"/>
                </a:endParaRPr>
              </a:p>
            </p:txBody>
          </p:sp>
        </p:grpSp>
        <p:pic>
          <p:nvPicPr>
            <p:cNvPr id="4105" name="Picture 8"/>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6360566" y="437896"/>
              <a:ext cx="2326234" cy="5486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17" name="TextBox 4"/>
          <p:cNvSpPr txBox="1">
            <a:spLocks noChangeArrowheads="1"/>
          </p:cNvSpPr>
          <p:nvPr/>
        </p:nvSpPr>
        <p:spPr bwMode="auto">
          <a:xfrm>
            <a:off x="508000" y="1295400"/>
            <a:ext cx="8178800" cy="4524315"/>
          </a:xfrm>
          <a:prstGeom prst="rect">
            <a:avLst/>
          </a:prstGeom>
          <a:noFill/>
          <a:ln>
            <a:noFill/>
          </a:ln>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defRPr/>
            </a:pPr>
            <a:endParaRPr lang="en-US" altLang="en-US" sz="3200" b="1" u="sng" dirty="0">
              <a:solidFill>
                <a:srgbClr val="002060"/>
              </a:solidFill>
            </a:endParaRPr>
          </a:p>
          <a:p>
            <a:pPr algn="ctr">
              <a:defRPr/>
            </a:pPr>
            <a:r>
              <a:rPr lang="en-US" altLang="en-US" sz="3200" b="1" u="sng" dirty="0">
                <a:solidFill>
                  <a:srgbClr val="002060"/>
                </a:solidFill>
                <a:latin typeface="Calibri" panose="020F0502020204030204" pitchFamily="34" charset="0"/>
                <a:cs typeface="Calibri" panose="020F0502020204030204" pitchFamily="34" charset="0"/>
              </a:rPr>
              <a:t>S</a:t>
            </a:r>
            <a:r>
              <a:rPr lang="en-US" altLang="en-US" sz="3200" dirty="0">
                <a:solidFill>
                  <a:srgbClr val="002060"/>
                </a:solidFill>
                <a:latin typeface="Calibri" panose="020F0502020204030204" pitchFamily="34" charset="0"/>
                <a:cs typeface="Calibri" panose="020F0502020204030204" pitchFamily="34" charset="0"/>
              </a:rPr>
              <a:t>cience, </a:t>
            </a:r>
            <a:r>
              <a:rPr lang="en-US" altLang="en-US" sz="3200" b="1" u="sng" dirty="0">
                <a:solidFill>
                  <a:srgbClr val="002060"/>
                </a:solidFill>
                <a:latin typeface="Calibri" panose="020F0502020204030204" pitchFamily="34" charset="0"/>
                <a:cs typeface="Calibri" panose="020F0502020204030204" pitchFamily="34" charset="0"/>
              </a:rPr>
              <a:t>T</a:t>
            </a:r>
            <a:r>
              <a:rPr lang="en-US" altLang="en-US" sz="3200" dirty="0">
                <a:solidFill>
                  <a:srgbClr val="002060"/>
                </a:solidFill>
                <a:latin typeface="Calibri" panose="020F0502020204030204" pitchFamily="34" charset="0"/>
                <a:cs typeface="Calibri" panose="020F0502020204030204" pitchFamily="34" charset="0"/>
              </a:rPr>
              <a:t>echnology &amp; </a:t>
            </a:r>
            <a:r>
              <a:rPr lang="en-US" altLang="en-US" sz="3200" b="1" u="sng" dirty="0">
                <a:solidFill>
                  <a:srgbClr val="002060"/>
                </a:solidFill>
                <a:latin typeface="Calibri" panose="020F0502020204030204" pitchFamily="34" charset="0"/>
                <a:cs typeface="Calibri" panose="020F0502020204030204" pitchFamily="34" charset="0"/>
              </a:rPr>
              <a:t>E</a:t>
            </a:r>
            <a:r>
              <a:rPr lang="en-US" altLang="en-US" sz="3200" dirty="0">
                <a:solidFill>
                  <a:srgbClr val="002060"/>
                </a:solidFill>
                <a:latin typeface="Calibri" panose="020F0502020204030204" pitchFamily="34" charset="0"/>
                <a:cs typeface="Calibri" panose="020F0502020204030204" pitchFamily="34" charset="0"/>
              </a:rPr>
              <a:t>ngineering, </a:t>
            </a:r>
            <a:r>
              <a:rPr lang="en-US" altLang="en-US" sz="3200" b="1" u="sng" dirty="0">
                <a:solidFill>
                  <a:srgbClr val="002060"/>
                </a:solidFill>
                <a:latin typeface="Calibri" panose="020F0502020204030204" pitchFamily="34" charset="0"/>
                <a:cs typeface="Calibri" panose="020F0502020204030204" pitchFamily="34" charset="0"/>
              </a:rPr>
              <a:t>E</a:t>
            </a:r>
            <a:r>
              <a:rPr lang="en-US" altLang="en-US" sz="3200" dirty="0">
                <a:solidFill>
                  <a:srgbClr val="002060"/>
                </a:solidFill>
                <a:latin typeface="Calibri" panose="020F0502020204030204" pitchFamily="34" charset="0"/>
                <a:cs typeface="Calibri" panose="020F0502020204030204" pitchFamily="34" charset="0"/>
              </a:rPr>
              <a:t>nvironmental </a:t>
            </a:r>
            <a:r>
              <a:rPr lang="en-US" altLang="en-US" sz="3200" b="1" u="sng" dirty="0">
                <a:solidFill>
                  <a:srgbClr val="002060"/>
                </a:solidFill>
                <a:latin typeface="Calibri" panose="020F0502020204030204" pitchFamily="34" charset="0"/>
                <a:cs typeface="Calibri" panose="020F0502020204030204" pitchFamily="34" charset="0"/>
              </a:rPr>
              <a:t>L</a:t>
            </a:r>
            <a:r>
              <a:rPr lang="en-US" altLang="en-US" sz="3200" dirty="0">
                <a:solidFill>
                  <a:srgbClr val="002060"/>
                </a:solidFill>
                <a:latin typeface="Calibri" panose="020F0502020204030204" pitchFamily="34" charset="0"/>
                <a:cs typeface="Calibri" panose="020F0502020204030204" pitchFamily="34" charset="0"/>
              </a:rPr>
              <a:t>iteracy &amp; </a:t>
            </a:r>
            <a:r>
              <a:rPr lang="en-US" altLang="en-US" sz="3200" b="1" u="sng" dirty="0">
                <a:solidFill>
                  <a:srgbClr val="002060"/>
                </a:solidFill>
                <a:latin typeface="Calibri" panose="020F0502020204030204" pitchFamily="34" charset="0"/>
                <a:cs typeface="Calibri" panose="020F0502020204030204" pitchFamily="34" charset="0"/>
              </a:rPr>
              <a:t>S</a:t>
            </a:r>
            <a:r>
              <a:rPr lang="en-US" altLang="en-US" sz="3200" dirty="0">
                <a:solidFill>
                  <a:srgbClr val="002060"/>
                </a:solidFill>
                <a:latin typeface="Calibri" panose="020F0502020204030204" pitchFamily="34" charset="0"/>
                <a:cs typeface="Calibri" panose="020F0502020204030204" pitchFamily="34" charset="0"/>
              </a:rPr>
              <a:t>ustainability</a:t>
            </a:r>
            <a:br>
              <a:rPr lang="en-US" altLang="en-US" sz="3200" dirty="0">
                <a:solidFill>
                  <a:srgbClr val="002060"/>
                </a:solidFill>
                <a:latin typeface="Calibri" panose="020F0502020204030204" pitchFamily="34" charset="0"/>
                <a:cs typeface="Calibri" panose="020F0502020204030204" pitchFamily="34" charset="0"/>
              </a:rPr>
            </a:br>
            <a:br>
              <a:rPr lang="en-US" altLang="en-US" sz="3200" dirty="0">
                <a:solidFill>
                  <a:srgbClr val="002060"/>
                </a:solidFill>
                <a:latin typeface="Calibri" panose="020F0502020204030204" pitchFamily="34" charset="0"/>
                <a:cs typeface="Calibri" panose="020F0502020204030204" pitchFamily="34" charset="0"/>
              </a:rPr>
            </a:br>
            <a:r>
              <a:rPr lang="en-US" altLang="en-US" sz="3200" dirty="0">
                <a:solidFill>
                  <a:srgbClr val="002060"/>
                </a:solidFill>
                <a:latin typeface="Calibri" panose="020F0502020204030204" pitchFamily="34" charset="0"/>
                <a:cs typeface="Calibri" panose="020F0502020204030204" pitchFamily="34" charset="0"/>
              </a:rPr>
              <a:t>STEELS</a:t>
            </a:r>
            <a:br>
              <a:rPr lang="en-US" altLang="en-US" sz="3200" dirty="0">
                <a:solidFill>
                  <a:srgbClr val="002060"/>
                </a:solidFill>
                <a:latin typeface="Calibri" panose="020F0502020204030204" pitchFamily="34" charset="0"/>
                <a:cs typeface="Calibri" panose="020F0502020204030204" pitchFamily="34" charset="0"/>
              </a:rPr>
            </a:br>
            <a:br>
              <a:rPr lang="en-US" altLang="en-US" sz="3200" dirty="0">
                <a:solidFill>
                  <a:srgbClr val="002060"/>
                </a:solidFill>
                <a:latin typeface="Calibri" panose="020F0502020204030204" pitchFamily="34" charset="0"/>
                <a:cs typeface="Calibri" panose="020F0502020204030204" pitchFamily="34" charset="0"/>
              </a:rPr>
            </a:br>
            <a:r>
              <a:rPr lang="en-US" altLang="en-US" sz="3200" dirty="0">
                <a:solidFill>
                  <a:srgbClr val="002060"/>
                </a:solidFill>
                <a:latin typeface="Calibri" panose="020F0502020204030204" pitchFamily="34" charset="0"/>
                <a:cs typeface="Calibri" panose="020F0502020204030204" pitchFamily="34" charset="0"/>
              </a:rPr>
              <a:t>PSSA and Keystone Exams</a:t>
            </a:r>
          </a:p>
          <a:p>
            <a:pPr algn="ctr">
              <a:defRPr/>
            </a:pPr>
            <a:endParaRPr lang="en-US" sz="3200" dirty="0">
              <a:solidFill>
                <a:srgbClr val="002060"/>
              </a:solidFill>
              <a:latin typeface="Calibri" panose="020F0502020204030204" pitchFamily="34" charset="0"/>
              <a:cs typeface="Calibri" panose="020F0502020204030204" pitchFamily="34" charset="0"/>
            </a:endParaRPr>
          </a:p>
          <a:p>
            <a:pPr algn="ctr">
              <a:defRPr/>
            </a:pPr>
            <a:r>
              <a:rPr lang="en-US" sz="3200" dirty="0">
                <a:solidFill>
                  <a:srgbClr val="002060"/>
                </a:solidFill>
                <a:latin typeface="Calibri" panose="020F0502020204030204" pitchFamily="34" charset="0"/>
                <a:cs typeface="Calibri" panose="020F0502020204030204" pitchFamily="34" charset="0"/>
              </a:rPr>
              <a:t>July 2023</a:t>
            </a:r>
          </a:p>
        </p:txBody>
      </p:sp>
      <p:sp>
        <p:nvSpPr>
          <p:cNvPr id="4103" name="Slide Number Placeholder 19"/>
          <p:cNvSpPr txBox="1">
            <a:spLocks/>
          </p:cNvSpPr>
          <p:nvPr/>
        </p:nvSpPr>
        <p:spPr bwMode="auto">
          <a:xfrm>
            <a:off x="8305800" y="6105525"/>
            <a:ext cx="3810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r" eaLnBrk="1" hangingPunct="1"/>
            <a:fld id="{31E2F336-5471-4996-889D-CFC951D58104}" type="slidenum">
              <a:rPr lang="en-US" altLang="en-US" sz="1400">
                <a:solidFill>
                  <a:schemeClr val="bg1"/>
                </a:solidFill>
                <a:latin typeface="Verdana" pitchFamily="34" charset="0"/>
                <a:ea typeface="Verdana" pitchFamily="34" charset="0"/>
                <a:cs typeface="Verdana" pitchFamily="34" charset="0"/>
              </a:rPr>
              <a:pPr algn="r" eaLnBrk="1" hangingPunct="1"/>
              <a:t>1</a:t>
            </a:fld>
            <a:endParaRPr lang="en-US" altLang="en-US" sz="1400">
              <a:solidFill>
                <a:schemeClr val="bg1"/>
              </a:solidFill>
              <a:latin typeface="Verdana" pitchFamily="34" charset="0"/>
              <a:ea typeface="Verdana" pitchFamily="34" charset="0"/>
              <a:cs typeface="Verdana" pitchFamily="34" charset="0"/>
            </a:endParaRPr>
          </a:p>
        </p:txBody>
      </p:sp>
    </p:spTree>
    <p:extLst>
      <p:ext uri="{BB962C8B-B14F-4D97-AF65-F5344CB8AC3E}">
        <p14:creationId xmlns:p14="http://schemas.microsoft.com/office/powerpoint/2010/main" val="326705818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3"/>
          <p:cNvSpPr>
            <a:spLocks noGrp="1"/>
          </p:cNvSpPr>
          <p:nvPr>
            <p:ph type="title"/>
          </p:nvPr>
        </p:nvSpPr>
        <p:spPr>
          <a:xfrm>
            <a:off x="457200" y="274638"/>
            <a:ext cx="8229600" cy="868362"/>
          </a:xfrm>
        </p:spPr>
        <p:txBody>
          <a:bodyPr/>
          <a:lstStyle/>
          <a:p>
            <a:r>
              <a:rPr lang="en-US" altLang="en-US" dirty="0"/>
              <a:t>Contact/Mission</a:t>
            </a:r>
          </a:p>
        </p:txBody>
      </p:sp>
      <p:grpSp>
        <p:nvGrpSpPr>
          <p:cNvPr id="4099" name="Group 16">
            <a:extLst>
              <a:ext uri="{C183D7F6-B498-43B3-948B-1728B52AA6E4}">
                <adec:decorative xmlns:adec="http://schemas.microsoft.com/office/drawing/2017/decorative" val="1"/>
              </a:ext>
            </a:extLst>
          </p:cNvPr>
          <p:cNvGrpSpPr>
            <a:grpSpLocks/>
          </p:cNvGrpSpPr>
          <p:nvPr/>
        </p:nvGrpSpPr>
        <p:grpSpPr bwMode="auto">
          <a:xfrm>
            <a:off x="457200" y="6089650"/>
            <a:ext cx="8229600" cy="387350"/>
            <a:chOff x="457200" y="5632704"/>
            <a:chExt cx="8229600" cy="387096"/>
          </a:xfrm>
        </p:grpSpPr>
        <p:grpSp>
          <p:nvGrpSpPr>
            <p:cNvPr id="4108" name="Group 15"/>
            <p:cNvGrpSpPr>
              <a:grpSpLocks/>
            </p:cNvGrpSpPr>
            <p:nvPr/>
          </p:nvGrpSpPr>
          <p:grpSpPr bwMode="auto">
            <a:xfrm>
              <a:off x="457200" y="5638800"/>
              <a:ext cx="8229600" cy="374904"/>
              <a:chOff x="457200" y="5638800"/>
              <a:chExt cx="8229600" cy="374904"/>
            </a:xfrm>
          </p:grpSpPr>
          <p:sp>
            <p:nvSpPr>
              <p:cNvPr id="9" name="Rectangle 8"/>
              <p:cNvSpPr/>
              <p:nvPr/>
            </p:nvSpPr>
            <p:spPr>
              <a:xfrm>
                <a:off x="457200" y="5639050"/>
                <a:ext cx="7196138" cy="374404"/>
              </a:xfrm>
              <a:prstGeom prst="rect">
                <a:avLst/>
              </a:prstGeom>
              <a:solidFill>
                <a:srgbClr val="003E7E"/>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prstClr val="white"/>
                  </a:solidFill>
                </a:endParaRPr>
              </a:p>
            </p:txBody>
          </p:sp>
          <p:sp>
            <p:nvSpPr>
              <p:cNvPr id="10" name="Rectangle 9"/>
              <p:cNvSpPr/>
              <p:nvPr/>
            </p:nvSpPr>
            <p:spPr>
              <a:xfrm>
                <a:off x="7653338" y="5639050"/>
                <a:ext cx="1033462" cy="374404"/>
              </a:xfrm>
              <a:prstGeom prst="rect">
                <a:avLst/>
              </a:prstGeom>
              <a:solidFill>
                <a:srgbClr val="003E7E">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prstClr val="white"/>
                  </a:solidFill>
                </a:endParaRPr>
              </a:p>
            </p:txBody>
          </p:sp>
        </p:grpSp>
        <p:sp>
          <p:nvSpPr>
            <p:cNvPr id="7" name="Rectangle 21"/>
            <p:cNvSpPr>
              <a:spLocks noChangeArrowheads="1"/>
            </p:cNvSpPr>
            <p:nvPr/>
          </p:nvSpPr>
          <p:spPr bwMode="auto">
            <a:xfrm>
              <a:off x="4300538" y="5639050"/>
              <a:ext cx="3352800" cy="380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r" fontAlgn="auto">
                <a:spcBef>
                  <a:spcPts val="0"/>
                </a:spcBef>
                <a:spcAft>
                  <a:spcPts val="0"/>
                </a:spcAft>
                <a:defRPr/>
              </a:pPr>
              <a:r>
                <a:rPr lang="en-US" sz="1400" kern="0" dirty="0">
                  <a:solidFill>
                    <a:srgbClr val="FFFFFF"/>
                  </a:solidFill>
                  <a:latin typeface="Verdana" pitchFamily="34" charset="0"/>
                </a:rPr>
                <a:t>www.education.state.pa.us</a:t>
              </a:r>
            </a:p>
          </p:txBody>
        </p:sp>
        <p:sp>
          <p:nvSpPr>
            <p:cNvPr id="8" name="Rectangle 20"/>
            <p:cNvSpPr>
              <a:spLocks noChangeArrowheads="1"/>
            </p:cNvSpPr>
            <p:nvPr/>
          </p:nvSpPr>
          <p:spPr bwMode="auto">
            <a:xfrm>
              <a:off x="7543800" y="5632704"/>
              <a:ext cx="1143000" cy="380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fontAlgn="auto">
                <a:spcBef>
                  <a:spcPts val="0"/>
                </a:spcBef>
                <a:spcAft>
                  <a:spcPts val="0"/>
                </a:spcAft>
                <a:defRPr/>
              </a:pPr>
              <a:r>
                <a:rPr lang="en-US" sz="1400" kern="0" dirty="0">
                  <a:solidFill>
                    <a:srgbClr val="FFFFFF"/>
                  </a:solidFill>
                  <a:latin typeface="Verdana" pitchFamily="34" charset="0"/>
                </a:rPr>
                <a:t> &gt;</a:t>
              </a:r>
            </a:p>
          </p:txBody>
        </p:sp>
      </p:grpSp>
      <p:grpSp>
        <p:nvGrpSpPr>
          <p:cNvPr id="4100" name="Group 12">
            <a:extLst>
              <a:ext uri="{C183D7F6-B498-43B3-948B-1728B52AA6E4}">
                <adec:decorative xmlns:adec="http://schemas.microsoft.com/office/drawing/2017/decorative" val="1"/>
              </a:ext>
            </a:extLst>
          </p:cNvPr>
          <p:cNvGrpSpPr>
            <a:grpSpLocks/>
          </p:cNvGrpSpPr>
          <p:nvPr/>
        </p:nvGrpSpPr>
        <p:grpSpPr bwMode="auto">
          <a:xfrm>
            <a:off x="508000" y="381000"/>
            <a:ext cx="8178800" cy="660400"/>
            <a:chOff x="507727" y="381000"/>
            <a:chExt cx="8179073" cy="660400"/>
          </a:xfrm>
        </p:grpSpPr>
        <p:grpSp>
          <p:nvGrpSpPr>
            <p:cNvPr id="4104" name="Group 7"/>
            <p:cNvGrpSpPr>
              <a:grpSpLocks/>
            </p:cNvGrpSpPr>
            <p:nvPr/>
          </p:nvGrpSpPr>
          <p:grpSpPr bwMode="auto">
            <a:xfrm>
              <a:off x="507727" y="381000"/>
              <a:ext cx="5769864" cy="660400"/>
              <a:chOff x="1687068" y="2743200"/>
              <a:chExt cx="5769864" cy="660400"/>
            </a:xfrm>
          </p:grpSpPr>
          <p:sp>
            <p:nvSpPr>
              <p:cNvPr id="14" name="Rectangle 13"/>
              <p:cNvSpPr/>
              <p:nvPr/>
            </p:nvSpPr>
            <p:spPr>
              <a:xfrm>
                <a:off x="1687068" y="2743200"/>
                <a:ext cx="5769168" cy="503238"/>
              </a:xfrm>
              <a:prstGeom prst="rect">
                <a:avLst/>
              </a:prstGeom>
              <a:solidFill>
                <a:srgbClr val="003E7E"/>
              </a:solidFill>
              <a:ln w="25400" cap="flat" cmpd="sng" algn="ctr">
                <a:noFill/>
                <a:prstDash val="solid"/>
              </a:ln>
              <a:effectLst/>
            </p:spPr>
            <p:txBody>
              <a:bodyPr anchor="ctr"/>
              <a:lstStyle/>
              <a:p>
                <a:pPr algn="ctr" fontAlgn="auto">
                  <a:spcBef>
                    <a:spcPts val="0"/>
                  </a:spcBef>
                  <a:spcAft>
                    <a:spcPts val="0"/>
                  </a:spcAft>
                  <a:defRPr/>
                </a:pPr>
                <a:endParaRPr lang="en-US" kern="0" dirty="0">
                  <a:solidFill>
                    <a:srgbClr val="FFFFFF"/>
                  </a:solidFill>
                  <a:latin typeface="Arial"/>
                </a:endParaRPr>
              </a:p>
            </p:txBody>
          </p:sp>
          <p:sp>
            <p:nvSpPr>
              <p:cNvPr id="15" name="Rectangle 14"/>
              <p:cNvSpPr/>
              <p:nvPr/>
            </p:nvSpPr>
            <p:spPr>
              <a:xfrm>
                <a:off x="1687068" y="3294063"/>
                <a:ext cx="5769168" cy="109537"/>
              </a:xfrm>
              <a:prstGeom prst="rect">
                <a:avLst/>
              </a:prstGeom>
              <a:solidFill>
                <a:srgbClr val="003E7E">
                  <a:alpha val="50196"/>
                </a:srgbClr>
              </a:solidFill>
              <a:ln w="25400" cap="flat" cmpd="sng" algn="ctr">
                <a:noFill/>
                <a:prstDash val="solid"/>
              </a:ln>
              <a:effectLst/>
            </p:spPr>
            <p:txBody>
              <a:bodyPr anchor="ctr"/>
              <a:lstStyle/>
              <a:p>
                <a:pPr algn="ctr" fontAlgn="auto">
                  <a:spcBef>
                    <a:spcPts val="0"/>
                  </a:spcBef>
                  <a:spcAft>
                    <a:spcPts val="0"/>
                  </a:spcAft>
                  <a:defRPr/>
                </a:pPr>
                <a:endParaRPr lang="en-US" kern="0" dirty="0">
                  <a:solidFill>
                    <a:srgbClr val="FFFFFF"/>
                  </a:solidFill>
                  <a:latin typeface="Arial"/>
                </a:endParaRPr>
              </a:p>
            </p:txBody>
          </p:sp>
        </p:grpSp>
        <p:pic>
          <p:nvPicPr>
            <p:cNvPr id="4105" name="Picture 8"/>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6360566" y="437896"/>
              <a:ext cx="2326234" cy="5486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4101" name="TextBox 17"/>
          <p:cNvSpPr txBox="1">
            <a:spLocks noChangeArrowheads="1"/>
          </p:cNvSpPr>
          <p:nvPr/>
        </p:nvSpPr>
        <p:spPr bwMode="auto">
          <a:xfrm>
            <a:off x="772644" y="419100"/>
            <a:ext cx="55880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r>
              <a:rPr lang="en-US" altLang="en-US" sz="2400" dirty="0">
                <a:solidFill>
                  <a:schemeClr val="bg1"/>
                </a:solidFill>
                <a:latin typeface="Verdana" pitchFamily="34" charset="0"/>
                <a:ea typeface="Verdana" pitchFamily="34" charset="0"/>
                <a:cs typeface="Verdana" pitchFamily="34" charset="0"/>
              </a:rPr>
              <a:t>Contact/Mission</a:t>
            </a:r>
          </a:p>
        </p:txBody>
      </p:sp>
      <p:sp>
        <p:nvSpPr>
          <p:cNvPr id="17" name="TextBox 4"/>
          <p:cNvSpPr txBox="1">
            <a:spLocks noChangeArrowheads="1"/>
          </p:cNvSpPr>
          <p:nvPr/>
        </p:nvSpPr>
        <p:spPr bwMode="auto">
          <a:xfrm>
            <a:off x="508000" y="1700748"/>
            <a:ext cx="8178800" cy="3785652"/>
          </a:xfrm>
          <a:prstGeom prst="rect">
            <a:avLst/>
          </a:prstGeom>
          <a:noFill/>
          <a:ln>
            <a:noFill/>
          </a:ln>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defRPr/>
            </a:pPr>
            <a:r>
              <a:rPr lang="en-US" sz="2400" dirty="0">
                <a:solidFill>
                  <a:srgbClr val="002060"/>
                </a:solidFill>
                <a:latin typeface="Calibri"/>
                <a:cs typeface="Calibri"/>
              </a:rPr>
              <a:t>For more information, please visit the </a:t>
            </a:r>
            <a:r>
              <a:rPr lang="en-US" sz="2400" dirty="0">
                <a:solidFill>
                  <a:srgbClr val="002060"/>
                </a:solidFill>
                <a:latin typeface="Calibri"/>
                <a:cs typeface="Calibri"/>
                <a:hlinkClick r:id="rId4"/>
              </a:rPr>
              <a:t>STEELS Hub on SAS</a:t>
            </a:r>
            <a:r>
              <a:rPr lang="en-US" sz="2400" dirty="0">
                <a:solidFill>
                  <a:srgbClr val="002060"/>
                </a:solidFill>
                <a:latin typeface="Calibri"/>
                <a:cs typeface="Calibri"/>
              </a:rPr>
              <a:t>.</a:t>
            </a:r>
          </a:p>
          <a:p>
            <a:pPr>
              <a:defRPr/>
            </a:pPr>
            <a:endParaRPr lang="en-US" sz="2400" dirty="0">
              <a:solidFill>
                <a:srgbClr val="002060"/>
              </a:solidFill>
              <a:latin typeface="Calibri"/>
              <a:cs typeface="Calibri"/>
            </a:endParaRPr>
          </a:p>
          <a:p>
            <a:pPr>
              <a:defRPr/>
            </a:pPr>
            <a:r>
              <a:rPr lang="en-US" sz="2400" i="1" dirty="0">
                <a:solidFill>
                  <a:srgbClr val="002060"/>
                </a:solidFill>
                <a:latin typeface="Calibri"/>
                <a:cs typeface="Calibri"/>
              </a:rPr>
              <a:t>The mission of the Department of Education is to ensure that every learner has access to a world-class education system that academically prepares children and adults to succeed as productive citizens. Further, the Department seeks to establish a culture that is committed to improving opportunities throughout the commonwealth by ensuring that technical support, resources, and optimal learning environments are available for all students, whether children or adults.</a:t>
            </a:r>
          </a:p>
        </p:txBody>
      </p:sp>
      <p:sp>
        <p:nvSpPr>
          <p:cNvPr id="4103" name="Slide Number Placeholder 19"/>
          <p:cNvSpPr txBox="1">
            <a:spLocks/>
          </p:cNvSpPr>
          <p:nvPr/>
        </p:nvSpPr>
        <p:spPr bwMode="auto">
          <a:xfrm>
            <a:off x="8305800" y="6105525"/>
            <a:ext cx="3810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r" eaLnBrk="1" hangingPunct="1"/>
            <a:fld id="{31E2F336-5471-4996-889D-CFC951D58104}" type="slidenum">
              <a:rPr lang="en-US" altLang="en-US" sz="1400">
                <a:solidFill>
                  <a:schemeClr val="bg1"/>
                </a:solidFill>
                <a:latin typeface="Verdana" pitchFamily="34" charset="0"/>
                <a:ea typeface="Verdana" pitchFamily="34" charset="0"/>
                <a:cs typeface="Verdana" pitchFamily="34" charset="0"/>
              </a:rPr>
              <a:pPr algn="r" eaLnBrk="1" hangingPunct="1"/>
              <a:t>10</a:t>
            </a:fld>
            <a:endParaRPr lang="en-US" altLang="en-US" sz="1400">
              <a:solidFill>
                <a:schemeClr val="bg1"/>
              </a:solidFill>
              <a:latin typeface="Verdana" pitchFamily="34" charset="0"/>
              <a:ea typeface="Verdana" pitchFamily="34" charset="0"/>
              <a:cs typeface="Verdana" pitchFamily="34" charset="0"/>
            </a:endParaRPr>
          </a:p>
        </p:txBody>
      </p:sp>
    </p:spTree>
    <p:extLst>
      <p:ext uri="{BB962C8B-B14F-4D97-AF65-F5344CB8AC3E}">
        <p14:creationId xmlns:p14="http://schemas.microsoft.com/office/powerpoint/2010/main" val="35106254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3"/>
          <p:cNvSpPr>
            <a:spLocks noGrp="1"/>
          </p:cNvSpPr>
          <p:nvPr>
            <p:ph type="title"/>
          </p:nvPr>
        </p:nvSpPr>
        <p:spPr>
          <a:xfrm>
            <a:off x="457200" y="274638"/>
            <a:ext cx="8229600" cy="868362"/>
          </a:xfrm>
        </p:spPr>
        <p:txBody>
          <a:bodyPr/>
          <a:lstStyle/>
          <a:p>
            <a:r>
              <a:rPr lang="en-US" altLang="en-US" dirty="0"/>
              <a:t>Multi-Dimensionality</a:t>
            </a:r>
            <a:r>
              <a:rPr lang="en-US" altLang="en-US" baseline="0" dirty="0"/>
              <a:t> of Standards</a:t>
            </a:r>
            <a:endParaRPr lang="en-US" altLang="en-US" dirty="0"/>
          </a:p>
        </p:txBody>
      </p:sp>
      <p:grpSp>
        <p:nvGrpSpPr>
          <p:cNvPr id="4099" name="Group 16">
            <a:extLst>
              <a:ext uri="{C183D7F6-B498-43B3-948B-1728B52AA6E4}">
                <adec:decorative xmlns:adec="http://schemas.microsoft.com/office/drawing/2017/decorative" val="1"/>
              </a:ext>
            </a:extLst>
          </p:cNvPr>
          <p:cNvGrpSpPr>
            <a:grpSpLocks/>
          </p:cNvGrpSpPr>
          <p:nvPr/>
        </p:nvGrpSpPr>
        <p:grpSpPr bwMode="auto">
          <a:xfrm>
            <a:off x="457200" y="6089650"/>
            <a:ext cx="8229600" cy="387350"/>
            <a:chOff x="457200" y="5632704"/>
            <a:chExt cx="8229600" cy="387096"/>
          </a:xfrm>
        </p:grpSpPr>
        <p:grpSp>
          <p:nvGrpSpPr>
            <p:cNvPr id="4108" name="Group 15"/>
            <p:cNvGrpSpPr>
              <a:grpSpLocks/>
            </p:cNvGrpSpPr>
            <p:nvPr/>
          </p:nvGrpSpPr>
          <p:grpSpPr bwMode="auto">
            <a:xfrm>
              <a:off x="457200" y="5638800"/>
              <a:ext cx="8229600" cy="374904"/>
              <a:chOff x="457200" y="5638800"/>
              <a:chExt cx="8229600" cy="374904"/>
            </a:xfrm>
          </p:grpSpPr>
          <p:sp>
            <p:nvSpPr>
              <p:cNvPr id="9" name="Rectangle 8"/>
              <p:cNvSpPr/>
              <p:nvPr/>
            </p:nvSpPr>
            <p:spPr>
              <a:xfrm>
                <a:off x="457200" y="5639050"/>
                <a:ext cx="7196138" cy="374404"/>
              </a:xfrm>
              <a:prstGeom prst="rect">
                <a:avLst/>
              </a:prstGeom>
              <a:solidFill>
                <a:srgbClr val="003E7E"/>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prstClr val="white"/>
                  </a:solidFill>
                </a:endParaRPr>
              </a:p>
            </p:txBody>
          </p:sp>
          <p:sp>
            <p:nvSpPr>
              <p:cNvPr id="10" name="Rectangle 9"/>
              <p:cNvSpPr/>
              <p:nvPr/>
            </p:nvSpPr>
            <p:spPr>
              <a:xfrm>
                <a:off x="7653338" y="5639050"/>
                <a:ext cx="1033462" cy="374404"/>
              </a:xfrm>
              <a:prstGeom prst="rect">
                <a:avLst/>
              </a:prstGeom>
              <a:solidFill>
                <a:srgbClr val="003E7E">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prstClr val="white"/>
                  </a:solidFill>
                </a:endParaRPr>
              </a:p>
            </p:txBody>
          </p:sp>
        </p:grpSp>
        <p:sp>
          <p:nvSpPr>
            <p:cNvPr id="7" name="Rectangle 21"/>
            <p:cNvSpPr>
              <a:spLocks noChangeArrowheads="1"/>
            </p:cNvSpPr>
            <p:nvPr/>
          </p:nvSpPr>
          <p:spPr bwMode="auto">
            <a:xfrm>
              <a:off x="4300538" y="5639050"/>
              <a:ext cx="3352800" cy="380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r" fontAlgn="auto">
                <a:spcBef>
                  <a:spcPts val="0"/>
                </a:spcBef>
                <a:spcAft>
                  <a:spcPts val="0"/>
                </a:spcAft>
                <a:defRPr/>
              </a:pPr>
              <a:r>
                <a:rPr lang="en-US" sz="1400" kern="0" dirty="0">
                  <a:solidFill>
                    <a:srgbClr val="FFFFFF"/>
                  </a:solidFill>
                  <a:latin typeface="Verdana" pitchFamily="34" charset="0"/>
                </a:rPr>
                <a:t>www.education.state.pa.us</a:t>
              </a:r>
            </a:p>
          </p:txBody>
        </p:sp>
        <p:sp>
          <p:nvSpPr>
            <p:cNvPr id="8" name="Rectangle 20"/>
            <p:cNvSpPr>
              <a:spLocks noChangeArrowheads="1"/>
            </p:cNvSpPr>
            <p:nvPr/>
          </p:nvSpPr>
          <p:spPr bwMode="auto">
            <a:xfrm>
              <a:off x="7543800" y="5632704"/>
              <a:ext cx="1143000" cy="380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fontAlgn="auto">
                <a:spcBef>
                  <a:spcPts val="0"/>
                </a:spcBef>
                <a:spcAft>
                  <a:spcPts val="0"/>
                </a:spcAft>
                <a:defRPr/>
              </a:pPr>
              <a:r>
                <a:rPr lang="en-US" sz="1400" kern="0" dirty="0">
                  <a:solidFill>
                    <a:srgbClr val="FFFFFF"/>
                  </a:solidFill>
                  <a:latin typeface="Verdana" pitchFamily="34" charset="0"/>
                </a:rPr>
                <a:t> &gt;</a:t>
              </a:r>
            </a:p>
          </p:txBody>
        </p:sp>
      </p:grpSp>
      <p:grpSp>
        <p:nvGrpSpPr>
          <p:cNvPr id="4100" name="Group 12">
            <a:extLst>
              <a:ext uri="{C183D7F6-B498-43B3-948B-1728B52AA6E4}">
                <adec:decorative xmlns:adec="http://schemas.microsoft.com/office/drawing/2017/decorative" val="1"/>
              </a:ext>
            </a:extLst>
          </p:cNvPr>
          <p:cNvGrpSpPr>
            <a:grpSpLocks/>
          </p:cNvGrpSpPr>
          <p:nvPr/>
        </p:nvGrpSpPr>
        <p:grpSpPr bwMode="auto">
          <a:xfrm>
            <a:off x="508000" y="381000"/>
            <a:ext cx="8178800" cy="660400"/>
            <a:chOff x="507727" y="381000"/>
            <a:chExt cx="8179073" cy="660400"/>
          </a:xfrm>
        </p:grpSpPr>
        <p:grpSp>
          <p:nvGrpSpPr>
            <p:cNvPr id="4104" name="Group 7"/>
            <p:cNvGrpSpPr>
              <a:grpSpLocks/>
            </p:cNvGrpSpPr>
            <p:nvPr/>
          </p:nvGrpSpPr>
          <p:grpSpPr bwMode="auto">
            <a:xfrm>
              <a:off x="507727" y="381000"/>
              <a:ext cx="5769864" cy="660400"/>
              <a:chOff x="1687068" y="2743200"/>
              <a:chExt cx="5769864" cy="660400"/>
            </a:xfrm>
          </p:grpSpPr>
          <p:sp>
            <p:nvSpPr>
              <p:cNvPr id="14" name="Rectangle 13"/>
              <p:cNvSpPr/>
              <p:nvPr/>
            </p:nvSpPr>
            <p:spPr>
              <a:xfrm>
                <a:off x="1687068" y="2743200"/>
                <a:ext cx="5769168" cy="503238"/>
              </a:xfrm>
              <a:prstGeom prst="rect">
                <a:avLst/>
              </a:prstGeom>
              <a:solidFill>
                <a:srgbClr val="003E7E"/>
              </a:solidFill>
              <a:ln w="25400" cap="flat" cmpd="sng" algn="ctr">
                <a:noFill/>
                <a:prstDash val="solid"/>
              </a:ln>
              <a:effectLst/>
            </p:spPr>
            <p:txBody>
              <a:bodyPr anchor="ctr"/>
              <a:lstStyle/>
              <a:p>
                <a:pPr algn="ctr" fontAlgn="auto">
                  <a:spcBef>
                    <a:spcPts val="0"/>
                  </a:spcBef>
                  <a:spcAft>
                    <a:spcPts val="0"/>
                  </a:spcAft>
                  <a:defRPr/>
                </a:pPr>
                <a:endParaRPr lang="en-US" kern="0" dirty="0">
                  <a:solidFill>
                    <a:srgbClr val="FFFFFF"/>
                  </a:solidFill>
                  <a:latin typeface="Arial"/>
                </a:endParaRPr>
              </a:p>
            </p:txBody>
          </p:sp>
          <p:sp>
            <p:nvSpPr>
              <p:cNvPr id="15" name="Rectangle 14"/>
              <p:cNvSpPr/>
              <p:nvPr/>
            </p:nvSpPr>
            <p:spPr>
              <a:xfrm>
                <a:off x="1687068" y="3294063"/>
                <a:ext cx="5769168" cy="109537"/>
              </a:xfrm>
              <a:prstGeom prst="rect">
                <a:avLst/>
              </a:prstGeom>
              <a:solidFill>
                <a:srgbClr val="003E7E">
                  <a:alpha val="50196"/>
                </a:srgbClr>
              </a:solidFill>
              <a:ln w="25400" cap="flat" cmpd="sng" algn="ctr">
                <a:noFill/>
                <a:prstDash val="solid"/>
              </a:ln>
              <a:effectLst/>
            </p:spPr>
            <p:txBody>
              <a:bodyPr anchor="ctr"/>
              <a:lstStyle/>
              <a:p>
                <a:pPr algn="ctr" fontAlgn="auto">
                  <a:spcBef>
                    <a:spcPts val="0"/>
                  </a:spcBef>
                  <a:spcAft>
                    <a:spcPts val="0"/>
                  </a:spcAft>
                  <a:defRPr/>
                </a:pPr>
                <a:endParaRPr lang="en-US" kern="0" dirty="0">
                  <a:solidFill>
                    <a:srgbClr val="FFFFFF"/>
                  </a:solidFill>
                  <a:latin typeface="Arial"/>
                </a:endParaRPr>
              </a:p>
            </p:txBody>
          </p:sp>
        </p:grpSp>
        <p:pic>
          <p:nvPicPr>
            <p:cNvPr id="4105" name="Picture 8"/>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6360566" y="437896"/>
              <a:ext cx="2326234" cy="5486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4101" name="TextBox 17"/>
          <p:cNvSpPr txBox="1">
            <a:spLocks noChangeArrowheads="1"/>
          </p:cNvSpPr>
          <p:nvPr/>
        </p:nvSpPr>
        <p:spPr bwMode="auto">
          <a:xfrm>
            <a:off x="508000" y="438150"/>
            <a:ext cx="55880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r>
              <a:rPr lang="en-US" altLang="en-US" sz="2400" dirty="0">
                <a:solidFill>
                  <a:schemeClr val="bg1"/>
                </a:solidFill>
                <a:latin typeface="Verdana" pitchFamily="34" charset="0"/>
                <a:ea typeface="Verdana" pitchFamily="34" charset="0"/>
                <a:cs typeface="Verdana" pitchFamily="34" charset="0"/>
              </a:rPr>
              <a:t>Multi-Dimensionality of Standards</a:t>
            </a:r>
          </a:p>
        </p:txBody>
      </p:sp>
      <p:sp>
        <p:nvSpPr>
          <p:cNvPr id="17" name="TextBox 4">
            <a:extLst>
              <a:ext uri="{C183D7F6-B498-43B3-948B-1728B52AA6E4}">
                <adec:decorative xmlns:adec="http://schemas.microsoft.com/office/drawing/2017/decorative" val="1"/>
              </a:ext>
            </a:extLst>
          </p:cNvPr>
          <p:cNvSpPr txBox="1">
            <a:spLocks noChangeArrowheads="1"/>
          </p:cNvSpPr>
          <p:nvPr/>
        </p:nvSpPr>
        <p:spPr bwMode="auto">
          <a:xfrm>
            <a:off x="508000" y="1295400"/>
            <a:ext cx="8178800" cy="523220"/>
          </a:xfrm>
          <a:prstGeom prst="rect">
            <a:avLst/>
          </a:prstGeom>
          <a:noFill/>
          <a:ln>
            <a:noFill/>
          </a:ln>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defRPr/>
            </a:pPr>
            <a:endParaRPr lang="en-US" sz="2800" dirty="0">
              <a:solidFill>
                <a:srgbClr val="002060"/>
              </a:solidFill>
              <a:latin typeface="Calibri" pitchFamily="34" charset="0"/>
              <a:cs typeface="Calibri" pitchFamily="34" charset="0"/>
            </a:endParaRPr>
          </a:p>
        </p:txBody>
      </p:sp>
      <p:sp>
        <p:nvSpPr>
          <p:cNvPr id="4103" name="Slide Number Placeholder 19"/>
          <p:cNvSpPr txBox="1">
            <a:spLocks/>
          </p:cNvSpPr>
          <p:nvPr/>
        </p:nvSpPr>
        <p:spPr bwMode="auto">
          <a:xfrm>
            <a:off x="8305800" y="6105525"/>
            <a:ext cx="3810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r" eaLnBrk="1" hangingPunct="1"/>
            <a:fld id="{31E2F336-5471-4996-889D-CFC951D58104}" type="slidenum">
              <a:rPr lang="en-US" altLang="en-US" sz="1400">
                <a:solidFill>
                  <a:schemeClr val="bg1"/>
                </a:solidFill>
                <a:latin typeface="Verdana" pitchFamily="34" charset="0"/>
                <a:ea typeface="Verdana" pitchFamily="34" charset="0"/>
                <a:cs typeface="Verdana" pitchFamily="34" charset="0"/>
              </a:rPr>
              <a:pPr algn="r" eaLnBrk="1" hangingPunct="1"/>
              <a:t>2</a:t>
            </a:fld>
            <a:endParaRPr lang="en-US" altLang="en-US" sz="1400">
              <a:solidFill>
                <a:schemeClr val="bg1"/>
              </a:solidFill>
              <a:latin typeface="Verdana" pitchFamily="34" charset="0"/>
              <a:ea typeface="Verdana" pitchFamily="34" charset="0"/>
              <a:cs typeface="Verdana" pitchFamily="34" charset="0"/>
            </a:endParaRPr>
          </a:p>
        </p:txBody>
      </p:sp>
      <p:pic>
        <p:nvPicPr>
          <p:cNvPr id="16" name="Picture 15" descr="Image of Standard 3.1.6-8B Life Science Foundations Box page.">
            <a:extLst>
              <a:ext uri="{FF2B5EF4-FFF2-40B4-BE49-F238E27FC236}">
                <a16:creationId xmlns:a16="http://schemas.microsoft.com/office/drawing/2014/main" id="{147B0AF7-94C4-79BE-04A2-90603D2EE994}"/>
              </a:ext>
            </a:extLst>
          </p:cNvPr>
          <p:cNvPicPr>
            <a:picLocks noChangeAspect="1"/>
          </p:cNvPicPr>
          <p:nvPr/>
        </p:nvPicPr>
        <p:blipFill>
          <a:blip r:embed="rId4"/>
          <a:stretch>
            <a:fillRect/>
          </a:stretch>
        </p:blipFill>
        <p:spPr>
          <a:xfrm>
            <a:off x="473149" y="1676279"/>
            <a:ext cx="8357969" cy="3001271"/>
          </a:xfrm>
          <a:prstGeom prst="rect">
            <a:avLst/>
          </a:prstGeom>
        </p:spPr>
      </p:pic>
      <p:sp>
        <p:nvSpPr>
          <p:cNvPr id="18" name="Arrow: Right 17">
            <a:extLst>
              <a:ext uri="{FF2B5EF4-FFF2-40B4-BE49-F238E27FC236}">
                <a16:creationId xmlns:a16="http://schemas.microsoft.com/office/drawing/2014/main" id="{D608C103-EFDA-BF81-1163-3F2751405A58}"/>
              </a:ext>
              <a:ext uri="{C183D7F6-B498-43B3-948B-1728B52AA6E4}">
                <adec:decorative xmlns:adec="http://schemas.microsoft.com/office/drawing/2017/decorative" val="1"/>
              </a:ext>
            </a:extLst>
          </p:cNvPr>
          <p:cNvSpPr/>
          <p:nvPr/>
        </p:nvSpPr>
        <p:spPr>
          <a:xfrm>
            <a:off x="88030" y="2199499"/>
            <a:ext cx="419970" cy="286536"/>
          </a:xfrm>
          <a:prstGeom prst="right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Arrow: Right 18">
            <a:extLst>
              <a:ext uri="{FF2B5EF4-FFF2-40B4-BE49-F238E27FC236}">
                <a16:creationId xmlns:a16="http://schemas.microsoft.com/office/drawing/2014/main" id="{BA9B6A83-B50F-C798-1499-28721681107E}"/>
              </a:ext>
              <a:ext uri="{C183D7F6-B498-43B3-948B-1728B52AA6E4}">
                <adec:decorative xmlns:adec="http://schemas.microsoft.com/office/drawing/2017/decorative" val="1"/>
              </a:ext>
            </a:extLst>
          </p:cNvPr>
          <p:cNvSpPr/>
          <p:nvPr/>
        </p:nvSpPr>
        <p:spPr>
          <a:xfrm>
            <a:off x="70605" y="3761217"/>
            <a:ext cx="419970" cy="286536"/>
          </a:xfrm>
          <a:prstGeom prst="right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a:extLst>
              <a:ext uri="{FF2B5EF4-FFF2-40B4-BE49-F238E27FC236}">
                <a16:creationId xmlns:a16="http://schemas.microsoft.com/office/drawing/2014/main" id="{3B1B9510-C420-2704-AA58-87853CB0B806}"/>
              </a:ext>
              <a:ext uri="{C183D7F6-B498-43B3-948B-1728B52AA6E4}">
                <adec:decorative xmlns:adec="http://schemas.microsoft.com/office/drawing/2017/decorative" val="1"/>
              </a:ext>
            </a:extLst>
          </p:cNvPr>
          <p:cNvSpPr/>
          <p:nvPr/>
        </p:nvSpPr>
        <p:spPr>
          <a:xfrm>
            <a:off x="473149" y="3176914"/>
            <a:ext cx="8357969" cy="1500636"/>
          </a:xfrm>
          <a:prstGeom prst="rect">
            <a:avLst/>
          </a:prstGeom>
          <a:no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0674728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8"/>
                                        </p:tgtEl>
                                        <p:attrNameLst>
                                          <p:attrName>style.visibility</p:attrName>
                                        </p:attrNameLst>
                                      </p:cBhvr>
                                      <p:to>
                                        <p:strVal val="visible"/>
                                      </p:to>
                                    </p:set>
                                    <p:animEffect transition="in" filter="fade">
                                      <p:cBhvr>
                                        <p:cTn id="7" dur="500"/>
                                        <p:tgtEl>
                                          <p:spTgt spid="18"/>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grpId="1" nodeType="clickEffect">
                                  <p:stCondLst>
                                    <p:cond delay="0"/>
                                  </p:stCondLst>
                                  <p:childTnLst>
                                    <p:animEffect transition="out" filter="fade">
                                      <p:cBhvr>
                                        <p:cTn id="11" dur="500"/>
                                        <p:tgtEl>
                                          <p:spTgt spid="18"/>
                                        </p:tgtEl>
                                      </p:cBhvr>
                                    </p:animEffect>
                                    <p:set>
                                      <p:cBhvr>
                                        <p:cTn id="12" dur="1" fill="hold">
                                          <p:stCondLst>
                                            <p:cond delay="499"/>
                                          </p:stCondLst>
                                        </p:cTn>
                                        <p:tgtEl>
                                          <p:spTgt spid="18"/>
                                        </p:tgtEl>
                                        <p:attrNameLst>
                                          <p:attrName>style.visibility</p:attrName>
                                        </p:attrNameLst>
                                      </p:cBhvr>
                                      <p:to>
                                        <p:strVal val="hidden"/>
                                      </p:to>
                                    </p:set>
                                  </p:childTnLst>
                                </p:cTn>
                              </p:par>
                              <p:par>
                                <p:cTn id="13" presetID="10" presetClass="entr" presetSubtype="0" fill="hold" grpId="0" nodeType="withEffect">
                                  <p:stCondLst>
                                    <p:cond delay="0"/>
                                  </p:stCondLst>
                                  <p:childTnLst>
                                    <p:set>
                                      <p:cBhvr>
                                        <p:cTn id="14" dur="1" fill="hold">
                                          <p:stCondLst>
                                            <p:cond delay="0"/>
                                          </p:stCondLst>
                                        </p:cTn>
                                        <p:tgtEl>
                                          <p:spTgt spid="19"/>
                                        </p:tgtEl>
                                        <p:attrNameLst>
                                          <p:attrName>style.visibility</p:attrName>
                                        </p:attrNameLst>
                                      </p:cBhvr>
                                      <p:to>
                                        <p:strVal val="visible"/>
                                      </p:to>
                                    </p:set>
                                    <p:animEffect transition="in" filter="fade">
                                      <p:cBhvr>
                                        <p:cTn id="15" dur="500"/>
                                        <p:tgtEl>
                                          <p:spTgt spid="19"/>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xit" presetSubtype="0" fill="hold" grpId="1" nodeType="clickEffect">
                                  <p:stCondLst>
                                    <p:cond delay="0"/>
                                  </p:stCondLst>
                                  <p:childTnLst>
                                    <p:animEffect transition="out" filter="fade">
                                      <p:cBhvr>
                                        <p:cTn id="19" dur="500"/>
                                        <p:tgtEl>
                                          <p:spTgt spid="19"/>
                                        </p:tgtEl>
                                      </p:cBhvr>
                                    </p:animEffect>
                                    <p:set>
                                      <p:cBhvr>
                                        <p:cTn id="20" dur="1" fill="hold">
                                          <p:stCondLst>
                                            <p:cond delay="499"/>
                                          </p:stCondLst>
                                        </p:cTn>
                                        <p:tgtEl>
                                          <p:spTgt spid="19"/>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animBg="1"/>
      <p:bldP spid="18" grpId="1" animBg="1"/>
      <p:bldP spid="19" grpId="0" animBg="1"/>
      <p:bldP spid="19" grpId="1"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3"/>
          <p:cNvSpPr>
            <a:spLocks noGrp="1"/>
          </p:cNvSpPr>
          <p:nvPr>
            <p:ph type="title"/>
          </p:nvPr>
        </p:nvSpPr>
        <p:spPr>
          <a:xfrm>
            <a:off x="457200" y="274638"/>
            <a:ext cx="8229600" cy="868362"/>
          </a:xfrm>
        </p:spPr>
        <p:txBody>
          <a:bodyPr/>
          <a:lstStyle/>
          <a:p>
            <a:r>
              <a:rPr lang="en-US" altLang="en-US" dirty="0"/>
              <a:t>Multi-Dimensionality</a:t>
            </a:r>
            <a:r>
              <a:rPr lang="en-US" altLang="en-US" baseline="0" dirty="0"/>
              <a:t> of Standards, 2</a:t>
            </a:r>
            <a:endParaRPr lang="en-US" altLang="en-US" dirty="0"/>
          </a:p>
        </p:txBody>
      </p:sp>
      <p:grpSp>
        <p:nvGrpSpPr>
          <p:cNvPr id="4099" name="Group 16">
            <a:extLst>
              <a:ext uri="{C183D7F6-B498-43B3-948B-1728B52AA6E4}">
                <adec:decorative xmlns:adec="http://schemas.microsoft.com/office/drawing/2017/decorative" val="1"/>
              </a:ext>
            </a:extLst>
          </p:cNvPr>
          <p:cNvGrpSpPr>
            <a:grpSpLocks/>
          </p:cNvGrpSpPr>
          <p:nvPr/>
        </p:nvGrpSpPr>
        <p:grpSpPr bwMode="auto">
          <a:xfrm>
            <a:off x="457200" y="6089650"/>
            <a:ext cx="8229600" cy="387350"/>
            <a:chOff x="457200" y="5632704"/>
            <a:chExt cx="8229600" cy="387096"/>
          </a:xfrm>
        </p:grpSpPr>
        <p:grpSp>
          <p:nvGrpSpPr>
            <p:cNvPr id="4108" name="Group 15"/>
            <p:cNvGrpSpPr>
              <a:grpSpLocks/>
            </p:cNvGrpSpPr>
            <p:nvPr/>
          </p:nvGrpSpPr>
          <p:grpSpPr bwMode="auto">
            <a:xfrm>
              <a:off x="457200" y="5638800"/>
              <a:ext cx="8229600" cy="374904"/>
              <a:chOff x="457200" y="5638800"/>
              <a:chExt cx="8229600" cy="374904"/>
            </a:xfrm>
          </p:grpSpPr>
          <p:sp>
            <p:nvSpPr>
              <p:cNvPr id="9" name="Rectangle 8"/>
              <p:cNvSpPr/>
              <p:nvPr/>
            </p:nvSpPr>
            <p:spPr>
              <a:xfrm>
                <a:off x="457200" y="5639050"/>
                <a:ext cx="7196138" cy="374404"/>
              </a:xfrm>
              <a:prstGeom prst="rect">
                <a:avLst/>
              </a:prstGeom>
              <a:solidFill>
                <a:srgbClr val="003E7E"/>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prstClr val="white"/>
                  </a:solidFill>
                </a:endParaRPr>
              </a:p>
            </p:txBody>
          </p:sp>
          <p:sp>
            <p:nvSpPr>
              <p:cNvPr id="10" name="Rectangle 9"/>
              <p:cNvSpPr/>
              <p:nvPr/>
            </p:nvSpPr>
            <p:spPr>
              <a:xfrm>
                <a:off x="7653338" y="5639050"/>
                <a:ext cx="1033462" cy="374404"/>
              </a:xfrm>
              <a:prstGeom prst="rect">
                <a:avLst/>
              </a:prstGeom>
              <a:solidFill>
                <a:srgbClr val="003E7E">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prstClr val="white"/>
                  </a:solidFill>
                </a:endParaRPr>
              </a:p>
            </p:txBody>
          </p:sp>
        </p:grpSp>
        <p:sp>
          <p:nvSpPr>
            <p:cNvPr id="7" name="Rectangle 21"/>
            <p:cNvSpPr>
              <a:spLocks noChangeArrowheads="1"/>
            </p:cNvSpPr>
            <p:nvPr/>
          </p:nvSpPr>
          <p:spPr bwMode="auto">
            <a:xfrm>
              <a:off x="4300538" y="5639050"/>
              <a:ext cx="3352800" cy="380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r" fontAlgn="auto">
                <a:spcBef>
                  <a:spcPts val="0"/>
                </a:spcBef>
                <a:spcAft>
                  <a:spcPts val="0"/>
                </a:spcAft>
                <a:defRPr/>
              </a:pPr>
              <a:r>
                <a:rPr lang="en-US" sz="1400" kern="0" dirty="0">
                  <a:solidFill>
                    <a:srgbClr val="FFFFFF"/>
                  </a:solidFill>
                  <a:latin typeface="Verdana" pitchFamily="34" charset="0"/>
                </a:rPr>
                <a:t>www.education.state.pa.us</a:t>
              </a:r>
            </a:p>
          </p:txBody>
        </p:sp>
        <p:sp>
          <p:nvSpPr>
            <p:cNvPr id="8" name="Rectangle 20"/>
            <p:cNvSpPr>
              <a:spLocks noChangeArrowheads="1"/>
            </p:cNvSpPr>
            <p:nvPr/>
          </p:nvSpPr>
          <p:spPr bwMode="auto">
            <a:xfrm>
              <a:off x="7543800" y="5632704"/>
              <a:ext cx="1143000" cy="380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fontAlgn="auto">
                <a:spcBef>
                  <a:spcPts val="0"/>
                </a:spcBef>
                <a:spcAft>
                  <a:spcPts val="0"/>
                </a:spcAft>
                <a:defRPr/>
              </a:pPr>
              <a:r>
                <a:rPr lang="en-US" sz="1400" kern="0" dirty="0">
                  <a:solidFill>
                    <a:srgbClr val="FFFFFF"/>
                  </a:solidFill>
                  <a:latin typeface="Verdana" pitchFamily="34" charset="0"/>
                </a:rPr>
                <a:t> &gt;</a:t>
              </a:r>
            </a:p>
          </p:txBody>
        </p:sp>
      </p:grpSp>
      <p:grpSp>
        <p:nvGrpSpPr>
          <p:cNvPr id="4100" name="Group 12">
            <a:extLst>
              <a:ext uri="{C183D7F6-B498-43B3-948B-1728B52AA6E4}">
                <adec:decorative xmlns:adec="http://schemas.microsoft.com/office/drawing/2017/decorative" val="1"/>
              </a:ext>
            </a:extLst>
          </p:cNvPr>
          <p:cNvGrpSpPr>
            <a:grpSpLocks/>
          </p:cNvGrpSpPr>
          <p:nvPr/>
        </p:nvGrpSpPr>
        <p:grpSpPr bwMode="auto">
          <a:xfrm>
            <a:off x="508000" y="381000"/>
            <a:ext cx="8178800" cy="660400"/>
            <a:chOff x="507727" y="381000"/>
            <a:chExt cx="8179073" cy="660400"/>
          </a:xfrm>
        </p:grpSpPr>
        <p:grpSp>
          <p:nvGrpSpPr>
            <p:cNvPr id="4104" name="Group 7"/>
            <p:cNvGrpSpPr>
              <a:grpSpLocks/>
            </p:cNvGrpSpPr>
            <p:nvPr/>
          </p:nvGrpSpPr>
          <p:grpSpPr bwMode="auto">
            <a:xfrm>
              <a:off x="507727" y="381000"/>
              <a:ext cx="5769864" cy="660400"/>
              <a:chOff x="1687068" y="2743200"/>
              <a:chExt cx="5769864" cy="660400"/>
            </a:xfrm>
          </p:grpSpPr>
          <p:sp>
            <p:nvSpPr>
              <p:cNvPr id="14" name="Rectangle 13"/>
              <p:cNvSpPr/>
              <p:nvPr/>
            </p:nvSpPr>
            <p:spPr>
              <a:xfrm>
                <a:off x="1687068" y="2743200"/>
                <a:ext cx="5769168" cy="503238"/>
              </a:xfrm>
              <a:prstGeom prst="rect">
                <a:avLst/>
              </a:prstGeom>
              <a:solidFill>
                <a:srgbClr val="003E7E"/>
              </a:solidFill>
              <a:ln w="25400" cap="flat" cmpd="sng" algn="ctr">
                <a:noFill/>
                <a:prstDash val="solid"/>
              </a:ln>
              <a:effectLst/>
            </p:spPr>
            <p:txBody>
              <a:bodyPr anchor="ctr"/>
              <a:lstStyle/>
              <a:p>
                <a:pPr algn="ctr" fontAlgn="auto">
                  <a:spcBef>
                    <a:spcPts val="0"/>
                  </a:spcBef>
                  <a:spcAft>
                    <a:spcPts val="0"/>
                  </a:spcAft>
                  <a:defRPr/>
                </a:pPr>
                <a:endParaRPr lang="en-US" kern="0" dirty="0">
                  <a:solidFill>
                    <a:srgbClr val="FFFFFF"/>
                  </a:solidFill>
                  <a:latin typeface="Arial"/>
                </a:endParaRPr>
              </a:p>
            </p:txBody>
          </p:sp>
          <p:sp>
            <p:nvSpPr>
              <p:cNvPr id="15" name="Rectangle 14"/>
              <p:cNvSpPr/>
              <p:nvPr/>
            </p:nvSpPr>
            <p:spPr>
              <a:xfrm>
                <a:off x="1687068" y="3294063"/>
                <a:ext cx="5769168" cy="109537"/>
              </a:xfrm>
              <a:prstGeom prst="rect">
                <a:avLst/>
              </a:prstGeom>
              <a:solidFill>
                <a:srgbClr val="003E7E">
                  <a:alpha val="50196"/>
                </a:srgbClr>
              </a:solidFill>
              <a:ln w="25400" cap="flat" cmpd="sng" algn="ctr">
                <a:noFill/>
                <a:prstDash val="solid"/>
              </a:ln>
              <a:effectLst/>
            </p:spPr>
            <p:txBody>
              <a:bodyPr anchor="ctr"/>
              <a:lstStyle/>
              <a:p>
                <a:pPr algn="ctr" fontAlgn="auto">
                  <a:spcBef>
                    <a:spcPts val="0"/>
                  </a:spcBef>
                  <a:spcAft>
                    <a:spcPts val="0"/>
                  </a:spcAft>
                  <a:defRPr/>
                </a:pPr>
                <a:endParaRPr lang="en-US" kern="0" dirty="0">
                  <a:solidFill>
                    <a:srgbClr val="FFFFFF"/>
                  </a:solidFill>
                  <a:latin typeface="Arial"/>
                </a:endParaRPr>
              </a:p>
            </p:txBody>
          </p:sp>
        </p:grpSp>
        <p:pic>
          <p:nvPicPr>
            <p:cNvPr id="4105" name="Picture 8"/>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6360566" y="437896"/>
              <a:ext cx="2326234" cy="5486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4101" name="TextBox 17"/>
          <p:cNvSpPr txBox="1">
            <a:spLocks noChangeArrowheads="1"/>
          </p:cNvSpPr>
          <p:nvPr/>
        </p:nvSpPr>
        <p:spPr bwMode="auto">
          <a:xfrm>
            <a:off x="508000" y="438150"/>
            <a:ext cx="55880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r>
              <a:rPr lang="en-US" altLang="en-US" sz="2400" dirty="0">
                <a:solidFill>
                  <a:schemeClr val="bg1"/>
                </a:solidFill>
                <a:latin typeface="Verdana" pitchFamily="34" charset="0"/>
                <a:ea typeface="Verdana" pitchFamily="34" charset="0"/>
                <a:cs typeface="Verdana" pitchFamily="34" charset="0"/>
              </a:rPr>
              <a:t>Multi-Dimensionality of Standards</a:t>
            </a:r>
          </a:p>
        </p:txBody>
      </p:sp>
      <p:sp>
        <p:nvSpPr>
          <p:cNvPr id="17" name="TextBox 4"/>
          <p:cNvSpPr txBox="1">
            <a:spLocks noChangeArrowheads="1"/>
          </p:cNvSpPr>
          <p:nvPr/>
        </p:nvSpPr>
        <p:spPr bwMode="auto">
          <a:xfrm>
            <a:off x="508000" y="1295400"/>
            <a:ext cx="8178800" cy="4462760"/>
          </a:xfrm>
          <a:prstGeom prst="rect">
            <a:avLst/>
          </a:prstGeom>
          <a:noFill/>
          <a:ln>
            <a:noFill/>
          </a:ln>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marL="342900" indent="-342900">
              <a:spcAft>
                <a:spcPts val="600"/>
              </a:spcAft>
              <a:buFont typeface="Wingdings" pitchFamily="2" charset="2"/>
              <a:buChar char="ü"/>
            </a:pPr>
            <a:r>
              <a:rPr lang="en-US" sz="2400" dirty="0">
                <a:solidFill>
                  <a:srgbClr val="002060"/>
                </a:solidFill>
                <a:latin typeface="Calibri" panose="020F0502020204030204" pitchFamily="34" charset="0"/>
                <a:cs typeface="Calibri" panose="020F0502020204030204" pitchFamily="34" charset="0"/>
              </a:rPr>
              <a:t>Each Science and Environmental Literacy &amp; Sustainability standard includes Science and Engineering Practices (SEP), Disciplinary Core Ideas (DCI), and Crosscutting Concepts (CCC).</a:t>
            </a:r>
          </a:p>
          <a:p>
            <a:pPr marL="342900" indent="-342900">
              <a:spcAft>
                <a:spcPts val="600"/>
              </a:spcAft>
              <a:buFont typeface="Wingdings" pitchFamily="2" charset="2"/>
              <a:buChar char="ü"/>
            </a:pPr>
            <a:endParaRPr lang="en-US" sz="2400" dirty="0">
              <a:solidFill>
                <a:srgbClr val="002060"/>
              </a:solidFill>
              <a:latin typeface="Calibri" panose="020F0502020204030204" pitchFamily="34" charset="0"/>
              <a:cs typeface="Calibri" panose="020F0502020204030204" pitchFamily="34" charset="0"/>
            </a:endParaRPr>
          </a:p>
          <a:p>
            <a:pPr marL="342900" indent="-342900">
              <a:spcAft>
                <a:spcPts val="600"/>
              </a:spcAft>
              <a:buFont typeface="Wingdings" pitchFamily="2" charset="2"/>
              <a:buChar char="ü"/>
            </a:pPr>
            <a:r>
              <a:rPr lang="en-US" sz="2400" dirty="0">
                <a:solidFill>
                  <a:srgbClr val="002060"/>
                </a:solidFill>
                <a:latin typeface="Calibri" panose="020F0502020204030204" pitchFamily="34" charset="0"/>
                <a:cs typeface="Calibri" panose="020F0502020204030204" pitchFamily="34" charset="0"/>
              </a:rPr>
              <a:t>Most Technology and Engineering standards include Technology and Engineering Practices (TEP) and Disciplinary Core Ideas (DCI).</a:t>
            </a:r>
          </a:p>
          <a:p>
            <a:pPr marL="342900" indent="-342900">
              <a:spcAft>
                <a:spcPts val="600"/>
              </a:spcAft>
              <a:buFont typeface="Wingdings" pitchFamily="2" charset="2"/>
              <a:buChar char="ü"/>
            </a:pPr>
            <a:endParaRPr lang="en-US" sz="2400" dirty="0">
              <a:solidFill>
                <a:srgbClr val="002060"/>
              </a:solidFill>
              <a:latin typeface="Calibri" panose="020F0502020204030204" pitchFamily="34" charset="0"/>
              <a:cs typeface="Calibri" panose="020F0502020204030204" pitchFamily="34" charset="0"/>
            </a:endParaRPr>
          </a:p>
          <a:p>
            <a:pPr marL="342900" indent="-342900">
              <a:spcAft>
                <a:spcPts val="600"/>
              </a:spcAft>
              <a:buFont typeface="Wingdings" pitchFamily="2" charset="2"/>
              <a:buChar char="ü"/>
            </a:pPr>
            <a:r>
              <a:rPr lang="en-US" sz="2400" dirty="0">
                <a:solidFill>
                  <a:srgbClr val="002060"/>
                </a:solidFill>
                <a:latin typeface="Calibri" panose="020F0502020204030204" pitchFamily="34" charset="0"/>
                <a:cs typeface="Calibri" panose="020F0502020204030204" pitchFamily="34" charset="0"/>
              </a:rPr>
              <a:t>Both the PSSA and Biology Keystone Exams will be multi-dimensional.</a:t>
            </a:r>
          </a:p>
        </p:txBody>
      </p:sp>
      <p:sp>
        <p:nvSpPr>
          <p:cNvPr id="4103" name="Slide Number Placeholder 19"/>
          <p:cNvSpPr txBox="1">
            <a:spLocks/>
          </p:cNvSpPr>
          <p:nvPr/>
        </p:nvSpPr>
        <p:spPr bwMode="auto">
          <a:xfrm>
            <a:off x="8305800" y="6105525"/>
            <a:ext cx="3810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r" eaLnBrk="1" hangingPunct="1"/>
            <a:fld id="{31E2F336-5471-4996-889D-CFC951D58104}" type="slidenum">
              <a:rPr lang="en-US" altLang="en-US" sz="1400">
                <a:solidFill>
                  <a:schemeClr val="bg1"/>
                </a:solidFill>
                <a:latin typeface="Verdana" pitchFamily="34" charset="0"/>
                <a:ea typeface="Verdana" pitchFamily="34" charset="0"/>
                <a:cs typeface="Verdana" pitchFamily="34" charset="0"/>
              </a:rPr>
              <a:pPr algn="r" eaLnBrk="1" hangingPunct="1"/>
              <a:t>3</a:t>
            </a:fld>
            <a:endParaRPr lang="en-US" altLang="en-US" sz="1400">
              <a:solidFill>
                <a:schemeClr val="bg1"/>
              </a:solidFill>
              <a:latin typeface="Verdana" pitchFamily="34" charset="0"/>
              <a:ea typeface="Verdana" pitchFamily="34" charset="0"/>
              <a:cs typeface="Verdana" pitchFamily="34" charset="0"/>
            </a:endParaRPr>
          </a:p>
        </p:txBody>
      </p:sp>
    </p:spTree>
    <p:extLst>
      <p:ext uri="{BB962C8B-B14F-4D97-AF65-F5344CB8AC3E}">
        <p14:creationId xmlns:p14="http://schemas.microsoft.com/office/powerpoint/2010/main" val="582652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3"/>
          <p:cNvSpPr>
            <a:spLocks noGrp="1"/>
          </p:cNvSpPr>
          <p:nvPr>
            <p:ph type="title"/>
          </p:nvPr>
        </p:nvSpPr>
        <p:spPr>
          <a:xfrm>
            <a:off x="457200" y="274638"/>
            <a:ext cx="8229600" cy="868362"/>
          </a:xfrm>
        </p:spPr>
        <p:txBody>
          <a:bodyPr/>
          <a:lstStyle/>
          <a:p>
            <a:r>
              <a:rPr lang="en-US" altLang="en-US" dirty="0"/>
              <a:t>Multi-Dimensionality of Standards,</a:t>
            </a:r>
            <a:r>
              <a:rPr lang="en-US" altLang="en-US" baseline="0" dirty="0"/>
              <a:t> 3</a:t>
            </a:r>
            <a:endParaRPr lang="en-US" altLang="en-US" dirty="0"/>
          </a:p>
        </p:txBody>
      </p:sp>
      <p:grpSp>
        <p:nvGrpSpPr>
          <p:cNvPr id="4099" name="Group 16">
            <a:extLst>
              <a:ext uri="{C183D7F6-B498-43B3-948B-1728B52AA6E4}">
                <adec:decorative xmlns:adec="http://schemas.microsoft.com/office/drawing/2017/decorative" val="1"/>
              </a:ext>
            </a:extLst>
          </p:cNvPr>
          <p:cNvGrpSpPr>
            <a:grpSpLocks/>
          </p:cNvGrpSpPr>
          <p:nvPr/>
        </p:nvGrpSpPr>
        <p:grpSpPr bwMode="auto">
          <a:xfrm>
            <a:off x="457200" y="6089650"/>
            <a:ext cx="8229600" cy="387350"/>
            <a:chOff x="457200" y="5632704"/>
            <a:chExt cx="8229600" cy="387096"/>
          </a:xfrm>
        </p:grpSpPr>
        <p:grpSp>
          <p:nvGrpSpPr>
            <p:cNvPr id="4108" name="Group 15"/>
            <p:cNvGrpSpPr>
              <a:grpSpLocks/>
            </p:cNvGrpSpPr>
            <p:nvPr/>
          </p:nvGrpSpPr>
          <p:grpSpPr bwMode="auto">
            <a:xfrm>
              <a:off x="457200" y="5638800"/>
              <a:ext cx="8229600" cy="374904"/>
              <a:chOff x="457200" y="5638800"/>
              <a:chExt cx="8229600" cy="374904"/>
            </a:xfrm>
          </p:grpSpPr>
          <p:sp>
            <p:nvSpPr>
              <p:cNvPr id="9" name="Rectangle 8"/>
              <p:cNvSpPr/>
              <p:nvPr/>
            </p:nvSpPr>
            <p:spPr>
              <a:xfrm>
                <a:off x="457200" y="5639050"/>
                <a:ext cx="7196138" cy="374404"/>
              </a:xfrm>
              <a:prstGeom prst="rect">
                <a:avLst/>
              </a:prstGeom>
              <a:solidFill>
                <a:srgbClr val="003E7E"/>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prstClr val="white"/>
                  </a:solidFill>
                </a:endParaRPr>
              </a:p>
            </p:txBody>
          </p:sp>
          <p:sp>
            <p:nvSpPr>
              <p:cNvPr id="10" name="Rectangle 9"/>
              <p:cNvSpPr/>
              <p:nvPr/>
            </p:nvSpPr>
            <p:spPr>
              <a:xfrm>
                <a:off x="7653338" y="5639050"/>
                <a:ext cx="1033462" cy="374404"/>
              </a:xfrm>
              <a:prstGeom prst="rect">
                <a:avLst/>
              </a:prstGeom>
              <a:solidFill>
                <a:srgbClr val="003E7E">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prstClr val="white"/>
                  </a:solidFill>
                </a:endParaRPr>
              </a:p>
            </p:txBody>
          </p:sp>
        </p:grpSp>
        <p:sp>
          <p:nvSpPr>
            <p:cNvPr id="7" name="Rectangle 21"/>
            <p:cNvSpPr>
              <a:spLocks noChangeArrowheads="1"/>
            </p:cNvSpPr>
            <p:nvPr/>
          </p:nvSpPr>
          <p:spPr bwMode="auto">
            <a:xfrm>
              <a:off x="4300538" y="5639050"/>
              <a:ext cx="3352800" cy="380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r" fontAlgn="auto">
                <a:spcBef>
                  <a:spcPts val="0"/>
                </a:spcBef>
                <a:spcAft>
                  <a:spcPts val="0"/>
                </a:spcAft>
                <a:defRPr/>
              </a:pPr>
              <a:r>
                <a:rPr lang="en-US" sz="1400" kern="0" dirty="0">
                  <a:solidFill>
                    <a:srgbClr val="FFFFFF"/>
                  </a:solidFill>
                  <a:latin typeface="Verdana" pitchFamily="34" charset="0"/>
                </a:rPr>
                <a:t>www.education.state.pa.us</a:t>
              </a:r>
            </a:p>
          </p:txBody>
        </p:sp>
        <p:sp>
          <p:nvSpPr>
            <p:cNvPr id="8" name="Rectangle 20"/>
            <p:cNvSpPr>
              <a:spLocks noChangeArrowheads="1"/>
            </p:cNvSpPr>
            <p:nvPr/>
          </p:nvSpPr>
          <p:spPr bwMode="auto">
            <a:xfrm>
              <a:off x="7543800" y="5632704"/>
              <a:ext cx="1143000" cy="380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fontAlgn="auto">
                <a:spcBef>
                  <a:spcPts val="0"/>
                </a:spcBef>
                <a:spcAft>
                  <a:spcPts val="0"/>
                </a:spcAft>
                <a:defRPr/>
              </a:pPr>
              <a:r>
                <a:rPr lang="en-US" sz="1400" kern="0" dirty="0">
                  <a:solidFill>
                    <a:srgbClr val="FFFFFF"/>
                  </a:solidFill>
                  <a:latin typeface="Verdana" pitchFamily="34" charset="0"/>
                </a:rPr>
                <a:t> &gt;</a:t>
              </a:r>
            </a:p>
          </p:txBody>
        </p:sp>
      </p:grpSp>
      <p:grpSp>
        <p:nvGrpSpPr>
          <p:cNvPr id="4100" name="Group 12">
            <a:extLst>
              <a:ext uri="{C183D7F6-B498-43B3-948B-1728B52AA6E4}">
                <adec:decorative xmlns:adec="http://schemas.microsoft.com/office/drawing/2017/decorative" val="1"/>
              </a:ext>
            </a:extLst>
          </p:cNvPr>
          <p:cNvGrpSpPr>
            <a:grpSpLocks/>
          </p:cNvGrpSpPr>
          <p:nvPr/>
        </p:nvGrpSpPr>
        <p:grpSpPr bwMode="auto">
          <a:xfrm>
            <a:off x="508000" y="381000"/>
            <a:ext cx="8178800" cy="660400"/>
            <a:chOff x="507727" y="381000"/>
            <a:chExt cx="8179073" cy="660400"/>
          </a:xfrm>
        </p:grpSpPr>
        <p:grpSp>
          <p:nvGrpSpPr>
            <p:cNvPr id="4104" name="Group 7"/>
            <p:cNvGrpSpPr>
              <a:grpSpLocks/>
            </p:cNvGrpSpPr>
            <p:nvPr/>
          </p:nvGrpSpPr>
          <p:grpSpPr bwMode="auto">
            <a:xfrm>
              <a:off x="507727" y="381000"/>
              <a:ext cx="5769864" cy="660400"/>
              <a:chOff x="1687068" y="2743200"/>
              <a:chExt cx="5769864" cy="660400"/>
            </a:xfrm>
          </p:grpSpPr>
          <p:sp>
            <p:nvSpPr>
              <p:cNvPr id="14" name="Rectangle 13"/>
              <p:cNvSpPr/>
              <p:nvPr/>
            </p:nvSpPr>
            <p:spPr>
              <a:xfrm>
                <a:off x="1687068" y="2743200"/>
                <a:ext cx="5769168" cy="503238"/>
              </a:xfrm>
              <a:prstGeom prst="rect">
                <a:avLst/>
              </a:prstGeom>
              <a:solidFill>
                <a:srgbClr val="003E7E"/>
              </a:solidFill>
              <a:ln w="25400" cap="flat" cmpd="sng" algn="ctr">
                <a:noFill/>
                <a:prstDash val="solid"/>
              </a:ln>
              <a:effectLst/>
            </p:spPr>
            <p:txBody>
              <a:bodyPr anchor="ctr"/>
              <a:lstStyle/>
              <a:p>
                <a:pPr algn="ctr" fontAlgn="auto">
                  <a:spcBef>
                    <a:spcPts val="0"/>
                  </a:spcBef>
                  <a:spcAft>
                    <a:spcPts val="0"/>
                  </a:spcAft>
                  <a:defRPr/>
                </a:pPr>
                <a:endParaRPr lang="en-US" kern="0" dirty="0">
                  <a:solidFill>
                    <a:srgbClr val="FFFFFF"/>
                  </a:solidFill>
                  <a:latin typeface="Arial"/>
                </a:endParaRPr>
              </a:p>
            </p:txBody>
          </p:sp>
          <p:sp>
            <p:nvSpPr>
              <p:cNvPr id="15" name="Rectangle 14"/>
              <p:cNvSpPr/>
              <p:nvPr/>
            </p:nvSpPr>
            <p:spPr>
              <a:xfrm>
                <a:off x="1687068" y="3294063"/>
                <a:ext cx="5769168" cy="109537"/>
              </a:xfrm>
              <a:prstGeom prst="rect">
                <a:avLst/>
              </a:prstGeom>
              <a:solidFill>
                <a:srgbClr val="003E7E">
                  <a:alpha val="50196"/>
                </a:srgbClr>
              </a:solidFill>
              <a:ln w="25400" cap="flat" cmpd="sng" algn="ctr">
                <a:noFill/>
                <a:prstDash val="solid"/>
              </a:ln>
              <a:effectLst/>
            </p:spPr>
            <p:txBody>
              <a:bodyPr anchor="ctr"/>
              <a:lstStyle/>
              <a:p>
                <a:pPr algn="ctr" fontAlgn="auto">
                  <a:spcBef>
                    <a:spcPts val="0"/>
                  </a:spcBef>
                  <a:spcAft>
                    <a:spcPts val="0"/>
                  </a:spcAft>
                  <a:defRPr/>
                </a:pPr>
                <a:endParaRPr lang="en-US" kern="0" dirty="0">
                  <a:solidFill>
                    <a:srgbClr val="FFFFFF"/>
                  </a:solidFill>
                  <a:latin typeface="Arial"/>
                </a:endParaRPr>
              </a:p>
            </p:txBody>
          </p:sp>
        </p:grpSp>
        <p:pic>
          <p:nvPicPr>
            <p:cNvPr id="4105" name="Picture 8"/>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6360566" y="437896"/>
              <a:ext cx="2326234" cy="5486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4101" name="TextBox 17"/>
          <p:cNvSpPr txBox="1">
            <a:spLocks noChangeArrowheads="1"/>
          </p:cNvSpPr>
          <p:nvPr/>
        </p:nvSpPr>
        <p:spPr bwMode="auto">
          <a:xfrm>
            <a:off x="508000" y="438150"/>
            <a:ext cx="55880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r>
              <a:rPr lang="en-US" altLang="en-US" sz="2400" dirty="0">
                <a:solidFill>
                  <a:schemeClr val="bg1"/>
                </a:solidFill>
                <a:latin typeface="Verdana" pitchFamily="34" charset="0"/>
                <a:ea typeface="Verdana" pitchFamily="34" charset="0"/>
                <a:cs typeface="Verdana" pitchFamily="34" charset="0"/>
              </a:rPr>
              <a:t>Multi-Dimensionality of Standards</a:t>
            </a:r>
          </a:p>
        </p:txBody>
      </p:sp>
      <p:sp>
        <p:nvSpPr>
          <p:cNvPr id="17" name="TextBox 4"/>
          <p:cNvSpPr txBox="1">
            <a:spLocks noChangeArrowheads="1"/>
          </p:cNvSpPr>
          <p:nvPr/>
        </p:nvSpPr>
        <p:spPr bwMode="auto">
          <a:xfrm>
            <a:off x="508000" y="1295400"/>
            <a:ext cx="8178800" cy="3724096"/>
          </a:xfrm>
          <a:prstGeom prst="rect">
            <a:avLst/>
          </a:prstGeom>
          <a:noFill/>
          <a:ln>
            <a:noFill/>
          </a:ln>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marL="342900" indent="-342900">
              <a:spcAft>
                <a:spcPts val="600"/>
              </a:spcAft>
              <a:buFont typeface="Wingdings" pitchFamily="2" charset="2"/>
              <a:buChar char="ü"/>
            </a:pPr>
            <a:r>
              <a:rPr lang="en-US" sz="2400" dirty="0">
                <a:solidFill>
                  <a:srgbClr val="002060"/>
                </a:solidFill>
                <a:latin typeface="Calibri" panose="020F0502020204030204" pitchFamily="34" charset="0"/>
                <a:cs typeface="Calibri" panose="020F0502020204030204" pitchFamily="34" charset="0"/>
              </a:rPr>
              <a:t>The PSSA will include the following disciplines:</a:t>
            </a:r>
          </a:p>
          <a:p>
            <a:pPr marL="800100" lvl="1" indent="-342900">
              <a:buFont typeface="Arial" panose="020B0604020202020204" pitchFamily="34" charset="0"/>
              <a:buChar char="•"/>
            </a:pPr>
            <a:r>
              <a:rPr lang="en-US" sz="2400" dirty="0">
                <a:solidFill>
                  <a:srgbClr val="002060"/>
                </a:solidFill>
                <a:latin typeface="Calibri" panose="020F0502020204030204" pitchFamily="34" charset="0"/>
                <a:cs typeface="Calibri" panose="020F0502020204030204" pitchFamily="34" charset="0"/>
              </a:rPr>
              <a:t>Physical Science</a:t>
            </a:r>
          </a:p>
          <a:p>
            <a:pPr marL="800100" lvl="1" indent="-342900">
              <a:buFont typeface="Arial" panose="020B0604020202020204" pitchFamily="34" charset="0"/>
              <a:buChar char="•"/>
            </a:pPr>
            <a:r>
              <a:rPr lang="en-US" sz="2400" dirty="0">
                <a:solidFill>
                  <a:srgbClr val="002060"/>
                </a:solidFill>
                <a:latin typeface="Calibri" panose="020F0502020204030204" pitchFamily="34" charset="0"/>
                <a:cs typeface="Calibri" panose="020F0502020204030204" pitchFamily="34" charset="0"/>
              </a:rPr>
              <a:t>Life Science and Environmental Literacy &amp; Sustainability</a:t>
            </a:r>
          </a:p>
          <a:p>
            <a:pPr marL="800100" lvl="1" indent="-342900">
              <a:buFont typeface="Arial" panose="020B0604020202020204" pitchFamily="34" charset="0"/>
              <a:buChar char="•"/>
            </a:pPr>
            <a:r>
              <a:rPr lang="en-US" sz="2400" dirty="0">
                <a:solidFill>
                  <a:srgbClr val="002060"/>
                </a:solidFill>
                <a:latin typeface="Calibri" panose="020F0502020204030204" pitchFamily="34" charset="0"/>
                <a:cs typeface="Calibri" panose="020F0502020204030204" pitchFamily="34" charset="0"/>
              </a:rPr>
              <a:t>Earth &amp; Space Science</a:t>
            </a:r>
          </a:p>
          <a:p>
            <a:pPr marL="800100" lvl="1" indent="-342900">
              <a:spcAft>
                <a:spcPts val="600"/>
              </a:spcAft>
              <a:buFont typeface="Arial" panose="020B0604020202020204" pitchFamily="34" charset="0"/>
              <a:buChar char="•"/>
            </a:pPr>
            <a:r>
              <a:rPr lang="en-US" sz="2400" dirty="0">
                <a:solidFill>
                  <a:srgbClr val="002060"/>
                </a:solidFill>
                <a:latin typeface="Calibri" panose="020F0502020204030204" pitchFamily="34" charset="0"/>
                <a:cs typeface="Calibri" panose="020F0502020204030204" pitchFamily="34" charset="0"/>
              </a:rPr>
              <a:t>Technology &amp; Engineering</a:t>
            </a:r>
          </a:p>
          <a:p>
            <a:pPr marL="800100" lvl="1" indent="-342900">
              <a:spcAft>
                <a:spcPts val="600"/>
              </a:spcAft>
              <a:buFont typeface="Arial" panose="020B0604020202020204" pitchFamily="34" charset="0"/>
              <a:buChar char="•"/>
            </a:pPr>
            <a:endParaRPr lang="en-US" sz="2400" dirty="0">
              <a:solidFill>
                <a:srgbClr val="002060"/>
              </a:solidFill>
              <a:latin typeface="Calibri" panose="020F0502020204030204" pitchFamily="34" charset="0"/>
              <a:cs typeface="Calibri" panose="020F0502020204030204" pitchFamily="34" charset="0"/>
            </a:endParaRPr>
          </a:p>
          <a:p>
            <a:pPr marL="342900" indent="-342900">
              <a:spcAft>
                <a:spcPts val="600"/>
              </a:spcAft>
              <a:buFont typeface="Wingdings" pitchFamily="2" charset="2"/>
              <a:buChar char="ü"/>
            </a:pPr>
            <a:r>
              <a:rPr lang="en-US" sz="2400" dirty="0">
                <a:solidFill>
                  <a:srgbClr val="002060"/>
                </a:solidFill>
                <a:latin typeface="Calibri" panose="020F0502020204030204" pitchFamily="34" charset="0"/>
                <a:cs typeface="Calibri" panose="020F0502020204030204" pitchFamily="34" charset="0"/>
              </a:rPr>
              <a:t>The Biology Keystone Exam is an end of course exam and will include:</a:t>
            </a:r>
          </a:p>
          <a:p>
            <a:pPr marL="800100" lvl="1" indent="-342900">
              <a:buFont typeface="Arial" panose="020B0604020202020204" pitchFamily="34" charset="0"/>
              <a:buChar char="•"/>
            </a:pPr>
            <a:r>
              <a:rPr lang="en-US" sz="2400" dirty="0">
                <a:solidFill>
                  <a:srgbClr val="002060"/>
                </a:solidFill>
                <a:latin typeface="Calibri" panose="020F0502020204030204" pitchFamily="34" charset="0"/>
                <a:cs typeface="Calibri" panose="020F0502020204030204" pitchFamily="34" charset="0"/>
              </a:rPr>
              <a:t>Life Science</a:t>
            </a:r>
          </a:p>
        </p:txBody>
      </p:sp>
      <p:sp>
        <p:nvSpPr>
          <p:cNvPr id="4103" name="Slide Number Placeholder 19"/>
          <p:cNvSpPr txBox="1">
            <a:spLocks/>
          </p:cNvSpPr>
          <p:nvPr/>
        </p:nvSpPr>
        <p:spPr bwMode="auto">
          <a:xfrm>
            <a:off x="8305800" y="6105525"/>
            <a:ext cx="3810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r" eaLnBrk="1" hangingPunct="1"/>
            <a:fld id="{31E2F336-5471-4996-889D-CFC951D58104}" type="slidenum">
              <a:rPr lang="en-US" altLang="en-US" sz="1400">
                <a:solidFill>
                  <a:schemeClr val="bg1"/>
                </a:solidFill>
                <a:latin typeface="Verdana" pitchFamily="34" charset="0"/>
                <a:ea typeface="Verdana" pitchFamily="34" charset="0"/>
                <a:cs typeface="Verdana" pitchFamily="34" charset="0"/>
              </a:rPr>
              <a:pPr algn="r" eaLnBrk="1" hangingPunct="1"/>
              <a:t>4</a:t>
            </a:fld>
            <a:endParaRPr lang="en-US" altLang="en-US" sz="1400">
              <a:solidFill>
                <a:schemeClr val="bg1"/>
              </a:solidFill>
              <a:latin typeface="Verdana" pitchFamily="34" charset="0"/>
              <a:ea typeface="Verdana" pitchFamily="34" charset="0"/>
              <a:cs typeface="Verdana" pitchFamily="34" charset="0"/>
            </a:endParaRPr>
          </a:p>
        </p:txBody>
      </p:sp>
    </p:spTree>
    <p:extLst>
      <p:ext uri="{BB962C8B-B14F-4D97-AF65-F5344CB8AC3E}">
        <p14:creationId xmlns:p14="http://schemas.microsoft.com/office/powerpoint/2010/main" val="8146106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3"/>
          <p:cNvSpPr>
            <a:spLocks noGrp="1"/>
          </p:cNvSpPr>
          <p:nvPr>
            <p:ph type="title"/>
          </p:nvPr>
        </p:nvSpPr>
        <p:spPr>
          <a:xfrm>
            <a:off x="457200" y="274638"/>
            <a:ext cx="8229600" cy="868362"/>
          </a:xfrm>
        </p:spPr>
        <p:txBody>
          <a:bodyPr/>
          <a:lstStyle/>
          <a:p>
            <a:r>
              <a:rPr lang="en-US" altLang="en-US" dirty="0"/>
              <a:t>Steps in Development Process</a:t>
            </a:r>
          </a:p>
        </p:txBody>
      </p:sp>
      <p:grpSp>
        <p:nvGrpSpPr>
          <p:cNvPr id="4099" name="Group 16">
            <a:extLst>
              <a:ext uri="{C183D7F6-B498-43B3-948B-1728B52AA6E4}">
                <adec:decorative xmlns:adec="http://schemas.microsoft.com/office/drawing/2017/decorative" val="1"/>
              </a:ext>
            </a:extLst>
          </p:cNvPr>
          <p:cNvGrpSpPr>
            <a:grpSpLocks/>
          </p:cNvGrpSpPr>
          <p:nvPr/>
        </p:nvGrpSpPr>
        <p:grpSpPr bwMode="auto">
          <a:xfrm>
            <a:off x="457200" y="6089650"/>
            <a:ext cx="8229600" cy="387350"/>
            <a:chOff x="457200" y="5632704"/>
            <a:chExt cx="8229600" cy="387096"/>
          </a:xfrm>
        </p:grpSpPr>
        <p:grpSp>
          <p:nvGrpSpPr>
            <p:cNvPr id="4108" name="Group 15"/>
            <p:cNvGrpSpPr>
              <a:grpSpLocks/>
            </p:cNvGrpSpPr>
            <p:nvPr/>
          </p:nvGrpSpPr>
          <p:grpSpPr bwMode="auto">
            <a:xfrm>
              <a:off x="457200" y="5638800"/>
              <a:ext cx="8229600" cy="374904"/>
              <a:chOff x="457200" y="5638800"/>
              <a:chExt cx="8229600" cy="374904"/>
            </a:xfrm>
          </p:grpSpPr>
          <p:sp>
            <p:nvSpPr>
              <p:cNvPr id="9" name="Rectangle 8"/>
              <p:cNvSpPr/>
              <p:nvPr/>
            </p:nvSpPr>
            <p:spPr>
              <a:xfrm>
                <a:off x="457200" y="5639050"/>
                <a:ext cx="7196138" cy="374404"/>
              </a:xfrm>
              <a:prstGeom prst="rect">
                <a:avLst/>
              </a:prstGeom>
              <a:solidFill>
                <a:srgbClr val="003E7E"/>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prstClr val="white"/>
                  </a:solidFill>
                </a:endParaRPr>
              </a:p>
            </p:txBody>
          </p:sp>
          <p:sp>
            <p:nvSpPr>
              <p:cNvPr id="10" name="Rectangle 9"/>
              <p:cNvSpPr/>
              <p:nvPr/>
            </p:nvSpPr>
            <p:spPr>
              <a:xfrm>
                <a:off x="7653338" y="5639050"/>
                <a:ext cx="1033462" cy="374404"/>
              </a:xfrm>
              <a:prstGeom prst="rect">
                <a:avLst/>
              </a:prstGeom>
              <a:solidFill>
                <a:srgbClr val="003E7E">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prstClr val="white"/>
                  </a:solidFill>
                </a:endParaRPr>
              </a:p>
            </p:txBody>
          </p:sp>
        </p:grpSp>
        <p:sp>
          <p:nvSpPr>
            <p:cNvPr id="7" name="Rectangle 21"/>
            <p:cNvSpPr>
              <a:spLocks noChangeArrowheads="1"/>
            </p:cNvSpPr>
            <p:nvPr/>
          </p:nvSpPr>
          <p:spPr bwMode="auto">
            <a:xfrm>
              <a:off x="4300538" y="5639050"/>
              <a:ext cx="3352800" cy="380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r" fontAlgn="auto">
                <a:spcBef>
                  <a:spcPts val="0"/>
                </a:spcBef>
                <a:spcAft>
                  <a:spcPts val="0"/>
                </a:spcAft>
                <a:defRPr/>
              </a:pPr>
              <a:r>
                <a:rPr lang="en-US" sz="1400" kern="0" dirty="0">
                  <a:solidFill>
                    <a:srgbClr val="FFFFFF"/>
                  </a:solidFill>
                  <a:latin typeface="Verdana" pitchFamily="34" charset="0"/>
                </a:rPr>
                <a:t>www.education.state.pa.us</a:t>
              </a:r>
            </a:p>
          </p:txBody>
        </p:sp>
        <p:sp>
          <p:nvSpPr>
            <p:cNvPr id="8" name="Rectangle 20"/>
            <p:cNvSpPr>
              <a:spLocks noChangeArrowheads="1"/>
            </p:cNvSpPr>
            <p:nvPr/>
          </p:nvSpPr>
          <p:spPr bwMode="auto">
            <a:xfrm>
              <a:off x="7543800" y="5632704"/>
              <a:ext cx="1143000" cy="380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fontAlgn="auto">
                <a:spcBef>
                  <a:spcPts val="0"/>
                </a:spcBef>
                <a:spcAft>
                  <a:spcPts val="0"/>
                </a:spcAft>
                <a:defRPr/>
              </a:pPr>
              <a:r>
                <a:rPr lang="en-US" sz="1400" kern="0" dirty="0">
                  <a:solidFill>
                    <a:srgbClr val="FFFFFF"/>
                  </a:solidFill>
                  <a:latin typeface="Verdana" pitchFamily="34" charset="0"/>
                </a:rPr>
                <a:t> &gt;</a:t>
              </a:r>
            </a:p>
          </p:txBody>
        </p:sp>
      </p:grpSp>
      <p:grpSp>
        <p:nvGrpSpPr>
          <p:cNvPr id="4100" name="Group 12">
            <a:extLst>
              <a:ext uri="{C183D7F6-B498-43B3-948B-1728B52AA6E4}">
                <adec:decorative xmlns:adec="http://schemas.microsoft.com/office/drawing/2017/decorative" val="1"/>
              </a:ext>
            </a:extLst>
          </p:cNvPr>
          <p:cNvGrpSpPr>
            <a:grpSpLocks/>
          </p:cNvGrpSpPr>
          <p:nvPr/>
        </p:nvGrpSpPr>
        <p:grpSpPr bwMode="auto">
          <a:xfrm>
            <a:off x="508000" y="381000"/>
            <a:ext cx="8178800" cy="660400"/>
            <a:chOff x="507727" y="381000"/>
            <a:chExt cx="8179073" cy="660400"/>
          </a:xfrm>
        </p:grpSpPr>
        <p:grpSp>
          <p:nvGrpSpPr>
            <p:cNvPr id="4104" name="Group 7"/>
            <p:cNvGrpSpPr>
              <a:grpSpLocks/>
            </p:cNvGrpSpPr>
            <p:nvPr/>
          </p:nvGrpSpPr>
          <p:grpSpPr bwMode="auto">
            <a:xfrm>
              <a:off x="507727" y="381000"/>
              <a:ext cx="5769864" cy="660400"/>
              <a:chOff x="1687068" y="2743200"/>
              <a:chExt cx="5769864" cy="660400"/>
            </a:xfrm>
          </p:grpSpPr>
          <p:sp>
            <p:nvSpPr>
              <p:cNvPr id="14" name="Rectangle 13"/>
              <p:cNvSpPr/>
              <p:nvPr/>
            </p:nvSpPr>
            <p:spPr>
              <a:xfrm>
                <a:off x="1687068" y="2743200"/>
                <a:ext cx="5769168" cy="503238"/>
              </a:xfrm>
              <a:prstGeom prst="rect">
                <a:avLst/>
              </a:prstGeom>
              <a:solidFill>
                <a:srgbClr val="003E7E"/>
              </a:solidFill>
              <a:ln w="25400" cap="flat" cmpd="sng" algn="ctr">
                <a:noFill/>
                <a:prstDash val="solid"/>
              </a:ln>
              <a:effectLst/>
            </p:spPr>
            <p:txBody>
              <a:bodyPr anchor="ctr"/>
              <a:lstStyle/>
              <a:p>
                <a:pPr algn="ctr" fontAlgn="auto">
                  <a:spcBef>
                    <a:spcPts val="0"/>
                  </a:spcBef>
                  <a:spcAft>
                    <a:spcPts val="0"/>
                  </a:spcAft>
                  <a:defRPr/>
                </a:pPr>
                <a:endParaRPr lang="en-US" kern="0" dirty="0">
                  <a:solidFill>
                    <a:srgbClr val="FFFFFF"/>
                  </a:solidFill>
                  <a:latin typeface="Arial"/>
                </a:endParaRPr>
              </a:p>
            </p:txBody>
          </p:sp>
          <p:sp>
            <p:nvSpPr>
              <p:cNvPr id="15" name="Rectangle 14"/>
              <p:cNvSpPr/>
              <p:nvPr/>
            </p:nvSpPr>
            <p:spPr>
              <a:xfrm>
                <a:off x="1687068" y="3294063"/>
                <a:ext cx="5769168" cy="109537"/>
              </a:xfrm>
              <a:prstGeom prst="rect">
                <a:avLst/>
              </a:prstGeom>
              <a:solidFill>
                <a:srgbClr val="003E7E">
                  <a:alpha val="50196"/>
                </a:srgbClr>
              </a:solidFill>
              <a:ln w="25400" cap="flat" cmpd="sng" algn="ctr">
                <a:noFill/>
                <a:prstDash val="solid"/>
              </a:ln>
              <a:effectLst/>
            </p:spPr>
            <p:txBody>
              <a:bodyPr anchor="ctr"/>
              <a:lstStyle/>
              <a:p>
                <a:pPr algn="ctr" fontAlgn="auto">
                  <a:spcBef>
                    <a:spcPts val="0"/>
                  </a:spcBef>
                  <a:spcAft>
                    <a:spcPts val="0"/>
                  </a:spcAft>
                  <a:defRPr/>
                </a:pPr>
                <a:endParaRPr lang="en-US" kern="0" dirty="0">
                  <a:solidFill>
                    <a:srgbClr val="FFFFFF"/>
                  </a:solidFill>
                  <a:latin typeface="Arial"/>
                </a:endParaRPr>
              </a:p>
            </p:txBody>
          </p:sp>
        </p:grpSp>
        <p:pic>
          <p:nvPicPr>
            <p:cNvPr id="4105" name="Picture 8"/>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6360566" y="437896"/>
              <a:ext cx="2326234" cy="5486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4101" name="TextBox 17"/>
          <p:cNvSpPr txBox="1">
            <a:spLocks noChangeArrowheads="1"/>
          </p:cNvSpPr>
          <p:nvPr/>
        </p:nvSpPr>
        <p:spPr bwMode="auto">
          <a:xfrm>
            <a:off x="508000" y="438150"/>
            <a:ext cx="55880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r>
              <a:rPr lang="en-US" altLang="en-US" sz="2400" dirty="0">
                <a:solidFill>
                  <a:schemeClr val="bg1"/>
                </a:solidFill>
                <a:latin typeface="Verdana" pitchFamily="34" charset="0"/>
                <a:ea typeface="Verdana" pitchFamily="34" charset="0"/>
                <a:cs typeface="Verdana" pitchFamily="34" charset="0"/>
              </a:rPr>
              <a:t>Steps in Development Process</a:t>
            </a:r>
          </a:p>
        </p:txBody>
      </p:sp>
      <p:sp>
        <p:nvSpPr>
          <p:cNvPr id="17" name="TextBox 4"/>
          <p:cNvSpPr txBox="1">
            <a:spLocks noChangeArrowheads="1"/>
          </p:cNvSpPr>
          <p:nvPr/>
        </p:nvSpPr>
        <p:spPr bwMode="auto">
          <a:xfrm>
            <a:off x="508000" y="1295400"/>
            <a:ext cx="8178800" cy="3088025"/>
          </a:xfrm>
          <a:prstGeom prst="rect">
            <a:avLst/>
          </a:prstGeom>
          <a:noFill/>
          <a:ln>
            <a:noFill/>
          </a:ln>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marL="354965" marR="5080" indent="-342900">
              <a:lnSpc>
                <a:spcPts val="2590"/>
              </a:lnSpc>
              <a:spcBef>
                <a:spcPts val="425"/>
              </a:spcBef>
              <a:buFont typeface="Wingdings" pitchFamily="2" charset="2"/>
              <a:buChar char="ü"/>
              <a:tabLst>
                <a:tab pos="355600" algn="l"/>
                <a:tab pos="356235" algn="l"/>
              </a:tabLst>
            </a:pPr>
            <a:r>
              <a:rPr lang="en-US" sz="2400" dirty="0">
                <a:solidFill>
                  <a:srgbClr val="002060"/>
                </a:solidFill>
                <a:latin typeface="Calibri" panose="020F0502020204030204" pitchFamily="34" charset="0"/>
                <a:cs typeface="Calibri" panose="020F0502020204030204" pitchFamily="34" charset="0"/>
              </a:rPr>
              <a:t>Documents will be created that include test designs and blueprints.</a:t>
            </a:r>
          </a:p>
          <a:p>
            <a:pPr marL="354965" marR="5080" indent="-342900">
              <a:lnSpc>
                <a:spcPts val="2590"/>
              </a:lnSpc>
              <a:spcBef>
                <a:spcPts val="425"/>
              </a:spcBef>
              <a:buFont typeface="Wingdings" pitchFamily="2" charset="2"/>
              <a:buChar char="ü"/>
              <a:tabLst>
                <a:tab pos="355600" algn="l"/>
                <a:tab pos="356235" algn="l"/>
              </a:tabLst>
            </a:pPr>
            <a:endParaRPr lang="en-US" sz="2400" dirty="0">
              <a:solidFill>
                <a:srgbClr val="002060"/>
              </a:solidFill>
              <a:latin typeface="Calibri" panose="020F0502020204030204" pitchFamily="34" charset="0"/>
              <a:cs typeface="Calibri" panose="020F0502020204030204" pitchFamily="34" charset="0"/>
            </a:endParaRPr>
          </a:p>
          <a:p>
            <a:pPr marL="354965" marR="5080" indent="-342900">
              <a:lnSpc>
                <a:spcPts val="2590"/>
              </a:lnSpc>
              <a:spcBef>
                <a:spcPts val="425"/>
              </a:spcBef>
              <a:buFont typeface="Wingdings" pitchFamily="2" charset="2"/>
              <a:buChar char="ü"/>
              <a:tabLst>
                <a:tab pos="355600" algn="l"/>
                <a:tab pos="356235" algn="l"/>
              </a:tabLst>
            </a:pPr>
            <a:r>
              <a:rPr lang="en-US" sz="2400" dirty="0">
                <a:solidFill>
                  <a:srgbClr val="002060"/>
                </a:solidFill>
                <a:latin typeface="Calibri" panose="020F0502020204030204" pitchFamily="34" charset="0"/>
                <a:cs typeface="Calibri" panose="020F0502020204030204" pitchFamily="34" charset="0"/>
              </a:rPr>
              <a:t>Performance Level Descriptors will be developed and reviewed by Pennsylvania educators and PDE.</a:t>
            </a:r>
          </a:p>
          <a:p>
            <a:pPr marL="354965" marR="5080" indent="-342900">
              <a:lnSpc>
                <a:spcPts val="2590"/>
              </a:lnSpc>
              <a:spcBef>
                <a:spcPts val="425"/>
              </a:spcBef>
              <a:buFont typeface="Wingdings" pitchFamily="2" charset="2"/>
              <a:buChar char="ü"/>
              <a:tabLst>
                <a:tab pos="355600" algn="l"/>
                <a:tab pos="356235" algn="l"/>
              </a:tabLst>
            </a:pPr>
            <a:endParaRPr lang="en-US" sz="2400" dirty="0">
              <a:solidFill>
                <a:srgbClr val="002060"/>
              </a:solidFill>
              <a:latin typeface="Calibri" panose="020F0502020204030204" pitchFamily="34" charset="0"/>
              <a:cs typeface="Calibri" panose="020F0502020204030204" pitchFamily="34" charset="0"/>
            </a:endParaRPr>
          </a:p>
          <a:p>
            <a:pPr marL="354965" marR="5080" indent="-342900">
              <a:lnSpc>
                <a:spcPts val="2590"/>
              </a:lnSpc>
              <a:spcBef>
                <a:spcPts val="425"/>
              </a:spcBef>
              <a:buFont typeface="Wingdings" pitchFamily="2" charset="2"/>
              <a:buChar char="ü"/>
              <a:tabLst>
                <a:tab pos="355600" algn="l"/>
                <a:tab pos="356235" algn="l"/>
              </a:tabLst>
            </a:pPr>
            <a:r>
              <a:rPr lang="en-US" sz="2400" dirty="0">
                <a:solidFill>
                  <a:srgbClr val="002060"/>
                </a:solidFill>
                <a:latin typeface="Calibri" panose="020F0502020204030204" pitchFamily="34" charset="0"/>
                <a:cs typeface="Calibri" panose="020F0502020204030204" pitchFamily="34" charset="0"/>
              </a:rPr>
              <a:t>Test items will be written to the new standards and are currently being reviewed by Pennsylvania educators and PDE</a:t>
            </a:r>
            <a:r>
              <a:rPr lang="en-US" sz="2400" dirty="0">
                <a:latin typeface="Calibri" panose="020F0502020204030204" pitchFamily="34" charset="0"/>
                <a:cs typeface="Calibri" panose="020F0502020204030204" pitchFamily="34" charset="0"/>
              </a:rPr>
              <a:t>.</a:t>
            </a:r>
            <a:endParaRPr lang="en-US" sz="2400" spc="-20" dirty="0">
              <a:latin typeface="Calibri" panose="020F0502020204030204" pitchFamily="34" charset="0"/>
              <a:cs typeface="Calibri" panose="020F0502020204030204" pitchFamily="34" charset="0"/>
            </a:endParaRPr>
          </a:p>
          <a:p>
            <a:pPr>
              <a:defRPr/>
            </a:pPr>
            <a:endParaRPr lang="en-US" sz="800" dirty="0">
              <a:solidFill>
                <a:srgbClr val="002060"/>
              </a:solidFill>
              <a:latin typeface="Calibri"/>
              <a:cs typeface="Calibri"/>
            </a:endParaRPr>
          </a:p>
        </p:txBody>
      </p:sp>
      <p:sp>
        <p:nvSpPr>
          <p:cNvPr id="4103" name="Slide Number Placeholder 19"/>
          <p:cNvSpPr txBox="1">
            <a:spLocks/>
          </p:cNvSpPr>
          <p:nvPr/>
        </p:nvSpPr>
        <p:spPr bwMode="auto">
          <a:xfrm>
            <a:off x="8305800" y="6105525"/>
            <a:ext cx="3810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r" eaLnBrk="1" hangingPunct="1"/>
            <a:fld id="{31E2F336-5471-4996-889D-CFC951D58104}" type="slidenum">
              <a:rPr lang="en-US" altLang="en-US" sz="1400">
                <a:solidFill>
                  <a:schemeClr val="bg1"/>
                </a:solidFill>
                <a:latin typeface="Verdana" pitchFamily="34" charset="0"/>
                <a:ea typeface="Verdana" pitchFamily="34" charset="0"/>
                <a:cs typeface="Verdana" pitchFamily="34" charset="0"/>
              </a:rPr>
              <a:pPr algn="r" eaLnBrk="1" hangingPunct="1"/>
              <a:t>5</a:t>
            </a:fld>
            <a:endParaRPr lang="en-US" altLang="en-US" sz="1400">
              <a:solidFill>
                <a:schemeClr val="bg1"/>
              </a:solidFill>
              <a:latin typeface="Verdana" pitchFamily="34" charset="0"/>
              <a:ea typeface="Verdana" pitchFamily="34" charset="0"/>
              <a:cs typeface="Verdana" pitchFamily="34" charset="0"/>
            </a:endParaRPr>
          </a:p>
        </p:txBody>
      </p:sp>
    </p:spTree>
    <p:extLst>
      <p:ext uri="{BB962C8B-B14F-4D97-AF65-F5344CB8AC3E}">
        <p14:creationId xmlns:p14="http://schemas.microsoft.com/office/powerpoint/2010/main" val="20024296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3"/>
          <p:cNvSpPr>
            <a:spLocks noGrp="1"/>
          </p:cNvSpPr>
          <p:nvPr>
            <p:ph type="title"/>
          </p:nvPr>
        </p:nvSpPr>
        <p:spPr>
          <a:xfrm>
            <a:off x="457200" y="274638"/>
            <a:ext cx="8229600" cy="868362"/>
          </a:xfrm>
        </p:spPr>
        <p:txBody>
          <a:bodyPr/>
          <a:lstStyle/>
          <a:p>
            <a:r>
              <a:rPr lang="en-US" altLang="en-US" dirty="0"/>
              <a:t>PSSA Test Design</a:t>
            </a:r>
          </a:p>
        </p:txBody>
      </p:sp>
      <p:grpSp>
        <p:nvGrpSpPr>
          <p:cNvPr id="4099" name="Group 16">
            <a:extLst>
              <a:ext uri="{C183D7F6-B498-43B3-948B-1728B52AA6E4}">
                <adec:decorative xmlns:adec="http://schemas.microsoft.com/office/drawing/2017/decorative" val="1"/>
              </a:ext>
            </a:extLst>
          </p:cNvPr>
          <p:cNvGrpSpPr>
            <a:grpSpLocks/>
          </p:cNvGrpSpPr>
          <p:nvPr/>
        </p:nvGrpSpPr>
        <p:grpSpPr bwMode="auto">
          <a:xfrm>
            <a:off x="457200" y="6089650"/>
            <a:ext cx="8229600" cy="387350"/>
            <a:chOff x="457200" y="5632704"/>
            <a:chExt cx="8229600" cy="387096"/>
          </a:xfrm>
        </p:grpSpPr>
        <p:grpSp>
          <p:nvGrpSpPr>
            <p:cNvPr id="4108" name="Group 15"/>
            <p:cNvGrpSpPr>
              <a:grpSpLocks/>
            </p:cNvGrpSpPr>
            <p:nvPr/>
          </p:nvGrpSpPr>
          <p:grpSpPr bwMode="auto">
            <a:xfrm>
              <a:off x="457200" y="5638800"/>
              <a:ext cx="8229600" cy="374904"/>
              <a:chOff x="457200" y="5638800"/>
              <a:chExt cx="8229600" cy="374904"/>
            </a:xfrm>
          </p:grpSpPr>
          <p:sp>
            <p:nvSpPr>
              <p:cNvPr id="9" name="Rectangle 8"/>
              <p:cNvSpPr/>
              <p:nvPr/>
            </p:nvSpPr>
            <p:spPr>
              <a:xfrm>
                <a:off x="457200" y="5639050"/>
                <a:ext cx="7196138" cy="374404"/>
              </a:xfrm>
              <a:prstGeom prst="rect">
                <a:avLst/>
              </a:prstGeom>
              <a:solidFill>
                <a:srgbClr val="003E7E"/>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prstClr val="white"/>
                  </a:solidFill>
                </a:endParaRPr>
              </a:p>
            </p:txBody>
          </p:sp>
          <p:sp>
            <p:nvSpPr>
              <p:cNvPr id="10" name="Rectangle 9"/>
              <p:cNvSpPr/>
              <p:nvPr/>
            </p:nvSpPr>
            <p:spPr>
              <a:xfrm>
                <a:off x="7653338" y="5639050"/>
                <a:ext cx="1033462" cy="374404"/>
              </a:xfrm>
              <a:prstGeom prst="rect">
                <a:avLst/>
              </a:prstGeom>
              <a:solidFill>
                <a:srgbClr val="003E7E">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prstClr val="white"/>
                  </a:solidFill>
                </a:endParaRPr>
              </a:p>
            </p:txBody>
          </p:sp>
        </p:grpSp>
        <p:sp>
          <p:nvSpPr>
            <p:cNvPr id="7" name="Rectangle 21"/>
            <p:cNvSpPr>
              <a:spLocks noChangeArrowheads="1"/>
            </p:cNvSpPr>
            <p:nvPr/>
          </p:nvSpPr>
          <p:spPr bwMode="auto">
            <a:xfrm>
              <a:off x="4300538" y="5639050"/>
              <a:ext cx="3352800" cy="380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r" fontAlgn="auto">
                <a:spcBef>
                  <a:spcPts val="0"/>
                </a:spcBef>
                <a:spcAft>
                  <a:spcPts val="0"/>
                </a:spcAft>
                <a:defRPr/>
              </a:pPr>
              <a:r>
                <a:rPr lang="en-US" sz="1400" kern="0" dirty="0">
                  <a:solidFill>
                    <a:srgbClr val="FFFFFF"/>
                  </a:solidFill>
                  <a:latin typeface="Verdana" pitchFamily="34" charset="0"/>
                </a:rPr>
                <a:t>www.education.state.pa.us</a:t>
              </a:r>
            </a:p>
          </p:txBody>
        </p:sp>
        <p:sp>
          <p:nvSpPr>
            <p:cNvPr id="8" name="Rectangle 20"/>
            <p:cNvSpPr>
              <a:spLocks noChangeArrowheads="1"/>
            </p:cNvSpPr>
            <p:nvPr/>
          </p:nvSpPr>
          <p:spPr bwMode="auto">
            <a:xfrm>
              <a:off x="7543800" y="5632704"/>
              <a:ext cx="1143000" cy="380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fontAlgn="auto">
                <a:spcBef>
                  <a:spcPts val="0"/>
                </a:spcBef>
                <a:spcAft>
                  <a:spcPts val="0"/>
                </a:spcAft>
                <a:defRPr/>
              </a:pPr>
              <a:r>
                <a:rPr lang="en-US" sz="1400" kern="0" dirty="0">
                  <a:solidFill>
                    <a:srgbClr val="FFFFFF"/>
                  </a:solidFill>
                  <a:latin typeface="Verdana" pitchFamily="34" charset="0"/>
                </a:rPr>
                <a:t> &gt;</a:t>
              </a:r>
            </a:p>
          </p:txBody>
        </p:sp>
      </p:grpSp>
      <p:grpSp>
        <p:nvGrpSpPr>
          <p:cNvPr id="4100" name="Group 12">
            <a:extLst>
              <a:ext uri="{C183D7F6-B498-43B3-948B-1728B52AA6E4}">
                <adec:decorative xmlns:adec="http://schemas.microsoft.com/office/drawing/2017/decorative" val="1"/>
              </a:ext>
            </a:extLst>
          </p:cNvPr>
          <p:cNvGrpSpPr>
            <a:grpSpLocks/>
          </p:cNvGrpSpPr>
          <p:nvPr/>
        </p:nvGrpSpPr>
        <p:grpSpPr bwMode="auto">
          <a:xfrm>
            <a:off x="508000" y="381000"/>
            <a:ext cx="8178800" cy="660400"/>
            <a:chOff x="507727" y="381000"/>
            <a:chExt cx="8179073" cy="660400"/>
          </a:xfrm>
        </p:grpSpPr>
        <p:grpSp>
          <p:nvGrpSpPr>
            <p:cNvPr id="4104" name="Group 7"/>
            <p:cNvGrpSpPr>
              <a:grpSpLocks/>
            </p:cNvGrpSpPr>
            <p:nvPr/>
          </p:nvGrpSpPr>
          <p:grpSpPr bwMode="auto">
            <a:xfrm>
              <a:off x="507727" y="381000"/>
              <a:ext cx="5769864" cy="660400"/>
              <a:chOff x="1687068" y="2743200"/>
              <a:chExt cx="5769864" cy="660400"/>
            </a:xfrm>
          </p:grpSpPr>
          <p:sp>
            <p:nvSpPr>
              <p:cNvPr id="14" name="Rectangle 13"/>
              <p:cNvSpPr/>
              <p:nvPr/>
            </p:nvSpPr>
            <p:spPr>
              <a:xfrm>
                <a:off x="1687068" y="2743200"/>
                <a:ext cx="5769168" cy="503238"/>
              </a:xfrm>
              <a:prstGeom prst="rect">
                <a:avLst/>
              </a:prstGeom>
              <a:solidFill>
                <a:srgbClr val="003E7E"/>
              </a:solidFill>
              <a:ln w="25400" cap="flat" cmpd="sng" algn="ctr">
                <a:noFill/>
                <a:prstDash val="solid"/>
              </a:ln>
              <a:effectLst/>
            </p:spPr>
            <p:txBody>
              <a:bodyPr anchor="ctr"/>
              <a:lstStyle/>
              <a:p>
                <a:pPr algn="ctr" fontAlgn="auto">
                  <a:spcBef>
                    <a:spcPts val="0"/>
                  </a:spcBef>
                  <a:spcAft>
                    <a:spcPts val="0"/>
                  </a:spcAft>
                  <a:defRPr/>
                </a:pPr>
                <a:endParaRPr lang="en-US" kern="0" dirty="0">
                  <a:solidFill>
                    <a:srgbClr val="FFFFFF"/>
                  </a:solidFill>
                  <a:latin typeface="Arial"/>
                </a:endParaRPr>
              </a:p>
            </p:txBody>
          </p:sp>
          <p:sp>
            <p:nvSpPr>
              <p:cNvPr id="15" name="Rectangle 14"/>
              <p:cNvSpPr/>
              <p:nvPr/>
            </p:nvSpPr>
            <p:spPr>
              <a:xfrm>
                <a:off x="1687068" y="3294063"/>
                <a:ext cx="5769168" cy="109537"/>
              </a:xfrm>
              <a:prstGeom prst="rect">
                <a:avLst/>
              </a:prstGeom>
              <a:solidFill>
                <a:srgbClr val="003E7E">
                  <a:alpha val="50196"/>
                </a:srgbClr>
              </a:solidFill>
              <a:ln w="25400" cap="flat" cmpd="sng" algn="ctr">
                <a:noFill/>
                <a:prstDash val="solid"/>
              </a:ln>
              <a:effectLst/>
            </p:spPr>
            <p:txBody>
              <a:bodyPr anchor="ctr"/>
              <a:lstStyle/>
              <a:p>
                <a:pPr algn="ctr" fontAlgn="auto">
                  <a:spcBef>
                    <a:spcPts val="0"/>
                  </a:spcBef>
                  <a:spcAft>
                    <a:spcPts val="0"/>
                  </a:spcAft>
                  <a:defRPr/>
                </a:pPr>
                <a:endParaRPr lang="en-US" kern="0" dirty="0">
                  <a:solidFill>
                    <a:srgbClr val="FFFFFF"/>
                  </a:solidFill>
                  <a:latin typeface="Arial"/>
                </a:endParaRPr>
              </a:p>
            </p:txBody>
          </p:sp>
        </p:grpSp>
        <p:pic>
          <p:nvPicPr>
            <p:cNvPr id="4105" name="Picture 8"/>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6360566" y="437896"/>
              <a:ext cx="2326234" cy="5486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4101" name="TextBox 17"/>
          <p:cNvSpPr txBox="1">
            <a:spLocks noChangeArrowheads="1"/>
          </p:cNvSpPr>
          <p:nvPr/>
        </p:nvSpPr>
        <p:spPr bwMode="auto">
          <a:xfrm>
            <a:off x="508000" y="438150"/>
            <a:ext cx="55880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r>
              <a:rPr lang="en-US" altLang="en-US" sz="2400" dirty="0">
                <a:solidFill>
                  <a:schemeClr val="bg1"/>
                </a:solidFill>
                <a:latin typeface="Verdana" pitchFamily="34" charset="0"/>
                <a:ea typeface="Verdana" pitchFamily="34" charset="0"/>
                <a:cs typeface="Verdana" pitchFamily="34" charset="0"/>
              </a:rPr>
              <a:t>PSSA Test Design</a:t>
            </a:r>
          </a:p>
        </p:txBody>
      </p:sp>
      <p:sp>
        <p:nvSpPr>
          <p:cNvPr id="17" name="TextBox 4"/>
          <p:cNvSpPr txBox="1">
            <a:spLocks noChangeArrowheads="1"/>
          </p:cNvSpPr>
          <p:nvPr/>
        </p:nvSpPr>
        <p:spPr bwMode="auto">
          <a:xfrm>
            <a:off x="508000" y="1295400"/>
            <a:ext cx="8178800" cy="4524315"/>
          </a:xfrm>
          <a:prstGeom prst="rect">
            <a:avLst/>
          </a:prstGeom>
          <a:noFill/>
          <a:ln>
            <a:noFill/>
          </a:ln>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marL="342900" indent="-342900">
              <a:buFont typeface="Wingdings" pitchFamily="2" charset="2"/>
              <a:buChar char="ü"/>
              <a:defRPr/>
            </a:pPr>
            <a:r>
              <a:rPr lang="en-US" sz="2400" dirty="0">
                <a:solidFill>
                  <a:srgbClr val="002060"/>
                </a:solidFill>
                <a:latin typeface="Calibri"/>
                <a:cs typeface="Calibri"/>
              </a:rPr>
              <a:t>PDE plans to move Grade 4 assessment to Grade 5.</a:t>
            </a:r>
          </a:p>
          <a:p>
            <a:pPr>
              <a:defRPr/>
            </a:pPr>
            <a:endParaRPr lang="en-US" sz="2400" dirty="0">
              <a:solidFill>
                <a:srgbClr val="002060"/>
              </a:solidFill>
              <a:latin typeface="Calibri"/>
              <a:cs typeface="Calibri"/>
            </a:endParaRPr>
          </a:p>
          <a:p>
            <a:pPr marL="342900" indent="-342900">
              <a:buFont typeface="Wingdings" pitchFamily="2" charset="2"/>
              <a:buChar char="ü"/>
              <a:defRPr/>
            </a:pPr>
            <a:r>
              <a:rPr lang="en-US" sz="2400" dirty="0">
                <a:solidFill>
                  <a:srgbClr val="002060"/>
                </a:solidFill>
                <a:latin typeface="Calibri"/>
                <a:cs typeface="Calibri"/>
              </a:rPr>
              <a:t>Testing time will be similar to the current assessments.</a:t>
            </a:r>
          </a:p>
          <a:p>
            <a:pPr marL="342900" indent="-342900">
              <a:buFont typeface="Wingdings" pitchFamily="2" charset="2"/>
              <a:buChar char="ü"/>
              <a:defRPr/>
            </a:pPr>
            <a:endParaRPr lang="en-US" sz="2400" dirty="0">
              <a:solidFill>
                <a:srgbClr val="002060"/>
              </a:solidFill>
              <a:latin typeface="Calibri"/>
              <a:cs typeface="Calibri"/>
            </a:endParaRPr>
          </a:p>
          <a:p>
            <a:pPr marL="342900" indent="-342900">
              <a:buFont typeface="Wingdings" pitchFamily="2" charset="2"/>
              <a:buChar char="ü"/>
              <a:defRPr/>
            </a:pPr>
            <a:r>
              <a:rPr lang="en-US" sz="2400" dirty="0">
                <a:solidFill>
                  <a:srgbClr val="002060"/>
                </a:solidFill>
                <a:latin typeface="Calibri"/>
                <a:cs typeface="Calibri"/>
              </a:rPr>
              <a:t>Items and scenarios will be multi-dimensional.</a:t>
            </a:r>
          </a:p>
          <a:p>
            <a:pPr marL="342900" indent="-342900">
              <a:buFont typeface="Wingdings" pitchFamily="2" charset="2"/>
              <a:buChar char="ü"/>
              <a:defRPr/>
            </a:pPr>
            <a:endParaRPr lang="en-US" sz="2400" dirty="0">
              <a:solidFill>
                <a:srgbClr val="002060"/>
              </a:solidFill>
              <a:latin typeface="Calibri"/>
              <a:cs typeface="Calibri"/>
            </a:endParaRPr>
          </a:p>
          <a:p>
            <a:pPr marL="342900" indent="-342900">
              <a:buFont typeface="Wingdings" pitchFamily="2" charset="2"/>
              <a:buChar char="ü"/>
              <a:defRPr/>
            </a:pPr>
            <a:r>
              <a:rPr lang="en-US" sz="2400" dirty="0">
                <a:solidFill>
                  <a:srgbClr val="002060"/>
                </a:solidFill>
                <a:latin typeface="Calibri"/>
                <a:cs typeface="Calibri"/>
              </a:rPr>
              <a:t>Design will likely include three 3-point operational constructed-response items per grade level.</a:t>
            </a:r>
          </a:p>
          <a:p>
            <a:pPr>
              <a:defRPr/>
            </a:pPr>
            <a:endParaRPr lang="en-US" sz="2400" dirty="0">
              <a:solidFill>
                <a:srgbClr val="002060"/>
              </a:solidFill>
              <a:latin typeface="Calibri"/>
              <a:cs typeface="Calibri"/>
            </a:endParaRPr>
          </a:p>
          <a:p>
            <a:pPr marL="342900" indent="-342900">
              <a:buFont typeface="Wingdings" pitchFamily="2" charset="2"/>
              <a:buChar char="ü"/>
              <a:defRPr/>
            </a:pPr>
            <a:r>
              <a:rPr lang="en-US" sz="2400" dirty="0">
                <a:solidFill>
                  <a:srgbClr val="002060"/>
                </a:solidFill>
                <a:latin typeface="Calibri"/>
                <a:cs typeface="Calibri"/>
              </a:rPr>
              <a:t>Items will include scenarios to engage students.</a:t>
            </a:r>
          </a:p>
          <a:p>
            <a:pPr marL="800100" lvl="1" indent="-342900">
              <a:buFont typeface="Arial" panose="020B0604020202020204" pitchFamily="34" charset="0"/>
              <a:buChar char="•"/>
              <a:defRPr/>
            </a:pPr>
            <a:r>
              <a:rPr lang="en-US" sz="2400" dirty="0">
                <a:solidFill>
                  <a:srgbClr val="002060"/>
                </a:solidFill>
                <a:latin typeface="Calibri"/>
                <a:cs typeface="Calibri"/>
              </a:rPr>
              <a:t>Up to 3 scenarios in Grade 5 </a:t>
            </a:r>
          </a:p>
          <a:p>
            <a:pPr marL="800100" lvl="1" indent="-342900">
              <a:buFont typeface="Arial" panose="020B0604020202020204" pitchFamily="34" charset="0"/>
              <a:buChar char="•"/>
              <a:defRPr/>
            </a:pPr>
            <a:r>
              <a:rPr lang="en-US" sz="2400" dirty="0">
                <a:solidFill>
                  <a:srgbClr val="002060"/>
                </a:solidFill>
                <a:latin typeface="Calibri"/>
                <a:cs typeface="Calibri"/>
              </a:rPr>
              <a:t>Up to 5 scenarios in Grade 8</a:t>
            </a:r>
          </a:p>
        </p:txBody>
      </p:sp>
      <p:sp>
        <p:nvSpPr>
          <p:cNvPr id="4103" name="Slide Number Placeholder 19"/>
          <p:cNvSpPr txBox="1">
            <a:spLocks/>
          </p:cNvSpPr>
          <p:nvPr/>
        </p:nvSpPr>
        <p:spPr bwMode="auto">
          <a:xfrm>
            <a:off x="8305800" y="6105525"/>
            <a:ext cx="3810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r" eaLnBrk="1" hangingPunct="1"/>
            <a:fld id="{31E2F336-5471-4996-889D-CFC951D58104}" type="slidenum">
              <a:rPr lang="en-US" altLang="en-US" sz="1400">
                <a:solidFill>
                  <a:schemeClr val="bg1"/>
                </a:solidFill>
                <a:latin typeface="Verdana" pitchFamily="34" charset="0"/>
                <a:ea typeface="Verdana" pitchFamily="34" charset="0"/>
                <a:cs typeface="Verdana" pitchFamily="34" charset="0"/>
              </a:rPr>
              <a:pPr algn="r" eaLnBrk="1" hangingPunct="1"/>
              <a:t>6</a:t>
            </a:fld>
            <a:endParaRPr lang="en-US" altLang="en-US" sz="1400">
              <a:solidFill>
                <a:schemeClr val="bg1"/>
              </a:solidFill>
              <a:latin typeface="Verdana" pitchFamily="34" charset="0"/>
              <a:ea typeface="Verdana" pitchFamily="34" charset="0"/>
              <a:cs typeface="Verdana" pitchFamily="34" charset="0"/>
            </a:endParaRPr>
          </a:p>
        </p:txBody>
      </p:sp>
    </p:spTree>
    <p:extLst>
      <p:ext uri="{BB962C8B-B14F-4D97-AF65-F5344CB8AC3E}">
        <p14:creationId xmlns:p14="http://schemas.microsoft.com/office/powerpoint/2010/main" val="36475745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3"/>
          <p:cNvSpPr>
            <a:spLocks noGrp="1"/>
          </p:cNvSpPr>
          <p:nvPr>
            <p:ph type="title"/>
          </p:nvPr>
        </p:nvSpPr>
        <p:spPr>
          <a:xfrm>
            <a:off x="457200" y="274638"/>
            <a:ext cx="8229600" cy="868362"/>
          </a:xfrm>
        </p:spPr>
        <p:txBody>
          <a:bodyPr/>
          <a:lstStyle/>
          <a:p>
            <a:r>
              <a:rPr lang="en-US" altLang="en-US" dirty="0"/>
              <a:t>PSSA Reporting Categories</a:t>
            </a:r>
          </a:p>
        </p:txBody>
      </p:sp>
      <p:grpSp>
        <p:nvGrpSpPr>
          <p:cNvPr id="4099" name="Group 16">
            <a:extLst>
              <a:ext uri="{C183D7F6-B498-43B3-948B-1728B52AA6E4}">
                <adec:decorative xmlns:adec="http://schemas.microsoft.com/office/drawing/2017/decorative" val="1"/>
              </a:ext>
            </a:extLst>
          </p:cNvPr>
          <p:cNvGrpSpPr>
            <a:grpSpLocks/>
          </p:cNvGrpSpPr>
          <p:nvPr/>
        </p:nvGrpSpPr>
        <p:grpSpPr bwMode="auto">
          <a:xfrm>
            <a:off x="457200" y="6089650"/>
            <a:ext cx="8229600" cy="387350"/>
            <a:chOff x="457200" y="5632704"/>
            <a:chExt cx="8229600" cy="387096"/>
          </a:xfrm>
        </p:grpSpPr>
        <p:grpSp>
          <p:nvGrpSpPr>
            <p:cNvPr id="4108" name="Group 15"/>
            <p:cNvGrpSpPr>
              <a:grpSpLocks/>
            </p:cNvGrpSpPr>
            <p:nvPr/>
          </p:nvGrpSpPr>
          <p:grpSpPr bwMode="auto">
            <a:xfrm>
              <a:off x="457200" y="5638800"/>
              <a:ext cx="8229600" cy="374904"/>
              <a:chOff x="457200" y="5638800"/>
              <a:chExt cx="8229600" cy="374904"/>
            </a:xfrm>
          </p:grpSpPr>
          <p:sp>
            <p:nvSpPr>
              <p:cNvPr id="9" name="Rectangle 8"/>
              <p:cNvSpPr/>
              <p:nvPr/>
            </p:nvSpPr>
            <p:spPr>
              <a:xfrm>
                <a:off x="457200" y="5639050"/>
                <a:ext cx="7196138" cy="374404"/>
              </a:xfrm>
              <a:prstGeom prst="rect">
                <a:avLst/>
              </a:prstGeom>
              <a:solidFill>
                <a:srgbClr val="003E7E"/>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prstClr val="white"/>
                  </a:solidFill>
                </a:endParaRPr>
              </a:p>
            </p:txBody>
          </p:sp>
          <p:sp>
            <p:nvSpPr>
              <p:cNvPr id="10" name="Rectangle 9"/>
              <p:cNvSpPr/>
              <p:nvPr/>
            </p:nvSpPr>
            <p:spPr>
              <a:xfrm>
                <a:off x="7653338" y="5639050"/>
                <a:ext cx="1033462" cy="374404"/>
              </a:xfrm>
              <a:prstGeom prst="rect">
                <a:avLst/>
              </a:prstGeom>
              <a:solidFill>
                <a:srgbClr val="003E7E">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prstClr val="white"/>
                  </a:solidFill>
                </a:endParaRPr>
              </a:p>
            </p:txBody>
          </p:sp>
        </p:grpSp>
        <p:sp>
          <p:nvSpPr>
            <p:cNvPr id="7" name="Rectangle 21"/>
            <p:cNvSpPr>
              <a:spLocks noChangeArrowheads="1"/>
            </p:cNvSpPr>
            <p:nvPr/>
          </p:nvSpPr>
          <p:spPr bwMode="auto">
            <a:xfrm>
              <a:off x="4300538" y="5639050"/>
              <a:ext cx="3352800" cy="380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r" fontAlgn="auto">
                <a:spcBef>
                  <a:spcPts val="0"/>
                </a:spcBef>
                <a:spcAft>
                  <a:spcPts val="0"/>
                </a:spcAft>
                <a:defRPr/>
              </a:pPr>
              <a:r>
                <a:rPr lang="en-US" sz="1400" kern="0" dirty="0">
                  <a:solidFill>
                    <a:srgbClr val="FFFFFF"/>
                  </a:solidFill>
                  <a:latin typeface="Verdana" pitchFamily="34" charset="0"/>
                </a:rPr>
                <a:t>www.education.state.pa.us</a:t>
              </a:r>
            </a:p>
          </p:txBody>
        </p:sp>
        <p:sp>
          <p:nvSpPr>
            <p:cNvPr id="8" name="Rectangle 20"/>
            <p:cNvSpPr>
              <a:spLocks noChangeArrowheads="1"/>
            </p:cNvSpPr>
            <p:nvPr/>
          </p:nvSpPr>
          <p:spPr bwMode="auto">
            <a:xfrm>
              <a:off x="7543800" y="5632704"/>
              <a:ext cx="1143000" cy="380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fontAlgn="auto">
                <a:spcBef>
                  <a:spcPts val="0"/>
                </a:spcBef>
                <a:spcAft>
                  <a:spcPts val="0"/>
                </a:spcAft>
                <a:defRPr/>
              </a:pPr>
              <a:r>
                <a:rPr lang="en-US" sz="1400" kern="0" dirty="0">
                  <a:solidFill>
                    <a:srgbClr val="FFFFFF"/>
                  </a:solidFill>
                  <a:latin typeface="Verdana" pitchFamily="34" charset="0"/>
                </a:rPr>
                <a:t> &gt;</a:t>
              </a:r>
            </a:p>
          </p:txBody>
        </p:sp>
      </p:grpSp>
      <p:grpSp>
        <p:nvGrpSpPr>
          <p:cNvPr id="4100" name="Group 12">
            <a:extLst>
              <a:ext uri="{C183D7F6-B498-43B3-948B-1728B52AA6E4}">
                <adec:decorative xmlns:adec="http://schemas.microsoft.com/office/drawing/2017/decorative" val="1"/>
              </a:ext>
            </a:extLst>
          </p:cNvPr>
          <p:cNvGrpSpPr>
            <a:grpSpLocks/>
          </p:cNvGrpSpPr>
          <p:nvPr/>
        </p:nvGrpSpPr>
        <p:grpSpPr bwMode="auto">
          <a:xfrm>
            <a:off x="508000" y="381000"/>
            <a:ext cx="8178800" cy="660400"/>
            <a:chOff x="507727" y="381000"/>
            <a:chExt cx="8179073" cy="660400"/>
          </a:xfrm>
        </p:grpSpPr>
        <p:grpSp>
          <p:nvGrpSpPr>
            <p:cNvPr id="4104" name="Group 7"/>
            <p:cNvGrpSpPr>
              <a:grpSpLocks/>
            </p:cNvGrpSpPr>
            <p:nvPr/>
          </p:nvGrpSpPr>
          <p:grpSpPr bwMode="auto">
            <a:xfrm>
              <a:off x="507727" y="381000"/>
              <a:ext cx="5769864" cy="660400"/>
              <a:chOff x="1687068" y="2743200"/>
              <a:chExt cx="5769864" cy="660400"/>
            </a:xfrm>
          </p:grpSpPr>
          <p:sp>
            <p:nvSpPr>
              <p:cNvPr id="14" name="Rectangle 13"/>
              <p:cNvSpPr/>
              <p:nvPr/>
            </p:nvSpPr>
            <p:spPr>
              <a:xfrm>
                <a:off x="1687068" y="2743200"/>
                <a:ext cx="5769168" cy="503238"/>
              </a:xfrm>
              <a:prstGeom prst="rect">
                <a:avLst/>
              </a:prstGeom>
              <a:solidFill>
                <a:srgbClr val="003E7E"/>
              </a:solidFill>
              <a:ln w="25400" cap="flat" cmpd="sng" algn="ctr">
                <a:noFill/>
                <a:prstDash val="solid"/>
              </a:ln>
              <a:effectLst/>
            </p:spPr>
            <p:txBody>
              <a:bodyPr anchor="ctr"/>
              <a:lstStyle/>
              <a:p>
                <a:pPr algn="ctr" fontAlgn="auto">
                  <a:spcBef>
                    <a:spcPts val="0"/>
                  </a:spcBef>
                  <a:spcAft>
                    <a:spcPts val="0"/>
                  </a:spcAft>
                  <a:defRPr/>
                </a:pPr>
                <a:endParaRPr lang="en-US" kern="0" dirty="0">
                  <a:solidFill>
                    <a:srgbClr val="FFFFFF"/>
                  </a:solidFill>
                  <a:latin typeface="Arial"/>
                </a:endParaRPr>
              </a:p>
            </p:txBody>
          </p:sp>
          <p:sp>
            <p:nvSpPr>
              <p:cNvPr id="15" name="Rectangle 14"/>
              <p:cNvSpPr/>
              <p:nvPr/>
            </p:nvSpPr>
            <p:spPr>
              <a:xfrm>
                <a:off x="1687068" y="3294063"/>
                <a:ext cx="5769168" cy="109537"/>
              </a:xfrm>
              <a:prstGeom prst="rect">
                <a:avLst/>
              </a:prstGeom>
              <a:solidFill>
                <a:srgbClr val="003E7E">
                  <a:alpha val="50196"/>
                </a:srgbClr>
              </a:solidFill>
              <a:ln w="25400" cap="flat" cmpd="sng" algn="ctr">
                <a:noFill/>
                <a:prstDash val="solid"/>
              </a:ln>
              <a:effectLst/>
            </p:spPr>
            <p:txBody>
              <a:bodyPr anchor="ctr"/>
              <a:lstStyle/>
              <a:p>
                <a:pPr algn="ctr" fontAlgn="auto">
                  <a:spcBef>
                    <a:spcPts val="0"/>
                  </a:spcBef>
                  <a:spcAft>
                    <a:spcPts val="0"/>
                  </a:spcAft>
                  <a:defRPr/>
                </a:pPr>
                <a:endParaRPr lang="en-US" kern="0" dirty="0">
                  <a:solidFill>
                    <a:srgbClr val="FFFFFF"/>
                  </a:solidFill>
                  <a:latin typeface="Arial"/>
                </a:endParaRPr>
              </a:p>
            </p:txBody>
          </p:sp>
        </p:grpSp>
        <p:pic>
          <p:nvPicPr>
            <p:cNvPr id="4105" name="Picture 8"/>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6360566" y="437896"/>
              <a:ext cx="2326234" cy="5486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4101" name="TextBox 17"/>
          <p:cNvSpPr txBox="1">
            <a:spLocks noChangeArrowheads="1"/>
          </p:cNvSpPr>
          <p:nvPr/>
        </p:nvSpPr>
        <p:spPr bwMode="auto">
          <a:xfrm>
            <a:off x="508000" y="438150"/>
            <a:ext cx="55880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r>
              <a:rPr lang="en-US" altLang="en-US" sz="2400" dirty="0">
                <a:solidFill>
                  <a:schemeClr val="bg1"/>
                </a:solidFill>
                <a:latin typeface="Verdana" pitchFamily="34" charset="0"/>
                <a:ea typeface="Verdana" pitchFamily="34" charset="0"/>
                <a:cs typeface="Verdana" pitchFamily="34" charset="0"/>
              </a:rPr>
              <a:t>PSSA Reporting Categories</a:t>
            </a:r>
          </a:p>
        </p:txBody>
      </p:sp>
      <p:sp>
        <p:nvSpPr>
          <p:cNvPr id="17" name="TextBox 4"/>
          <p:cNvSpPr txBox="1">
            <a:spLocks noChangeArrowheads="1"/>
          </p:cNvSpPr>
          <p:nvPr/>
        </p:nvSpPr>
        <p:spPr bwMode="auto">
          <a:xfrm>
            <a:off x="457200" y="1306258"/>
            <a:ext cx="8229600" cy="4801314"/>
          </a:xfrm>
          <a:prstGeom prst="rect">
            <a:avLst/>
          </a:prstGeom>
          <a:noFill/>
          <a:ln>
            <a:noFill/>
          </a:ln>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spcBef>
                <a:spcPts val="600"/>
              </a:spcBef>
              <a:defRPr/>
            </a:pPr>
            <a:r>
              <a:rPr lang="en-US" sz="2400" dirty="0">
                <a:solidFill>
                  <a:srgbClr val="002060"/>
                </a:solidFill>
                <a:latin typeface="Calibri"/>
                <a:cs typeface="Calibri"/>
              </a:rPr>
              <a:t>Each reporting category will equate to 25% of the total assessment for each grade regardless of the number of assessable standards:</a:t>
            </a:r>
          </a:p>
          <a:p>
            <a:pPr>
              <a:spcBef>
                <a:spcPts val="600"/>
              </a:spcBef>
              <a:defRPr/>
            </a:pPr>
            <a:endParaRPr lang="en-US" sz="800" dirty="0">
              <a:solidFill>
                <a:srgbClr val="002060"/>
              </a:solidFill>
              <a:latin typeface="Calibri"/>
              <a:cs typeface="Calibri"/>
            </a:endParaRPr>
          </a:p>
          <a:p>
            <a:pPr marL="587375" lvl="1" indent="-455613">
              <a:spcBef>
                <a:spcPts val="600"/>
              </a:spcBef>
              <a:buFont typeface="Arial" panose="020B0604020202020204" pitchFamily="34" charset="0"/>
              <a:buChar char="•"/>
              <a:defRPr/>
            </a:pPr>
            <a:r>
              <a:rPr lang="en-US" sz="2400" dirty="0">
                <a:solidFill>
                  <a:srgbClr val="002060"/>
                </a:solidFill>
                <a:latin typeface="Calibri"/>
                <a:cs typeface="Calibri"/>
              </a:rPr>
              <a:t>Life Science and Environmental Literacy &amp; Sustainability, Science and Engineering Practices, and Crosscutting Concepts (25%)</a:t>
            </a:r>
          </a:p>
          <a:p>
            <a:pPr marL="587375" lvl="1" indent="-455613">
              <a:buFont typeface="Arial" panose="020B0604020202020204" pitchFamily="34" charset="0"/>
              <a:buChar char="•"/>
              <a:defRPr/>
            </a:pPr>
            <a:r>
              <a:rPr lang="en-US" sz="2400" dirty="0">
                <a:solidFill>
                  <a:srgbClr val="002060"/>
                </a:solidFill>
                <a:latin typeface="Calibri"/>
                <a:cs typeface="Calibri"/>
              </a:rPr>
              <a:t>Physical Science, Science and Engineering Practices, and Crosscutting Concepts (25%)</a:t>
            </a:r>
          </a:p>
          <a:p>
            <a:pPr marL="587375" lvl="1" indent="-455613">
              <a:buFont typeface="Arial" panose="020B0604020202020204" pitchFamily="34" charset="0"/>
              <a:buChar char="•"/>
              <a:defRPr/>
            </a:pPr>
            <a:r>
              <a:rPr lang="en-US" sz="2400" dirty="0">
                <a:solidFill>
                  <a:srgbClr val="002060"/>
                </a:solidFill>
                <a:latin typeface="Calibri"/>
                <a:cs typeface="Calibri"/>
              </a:rPr>
              <a:t>Earth and Space Science, Science and Engineering Practices, and Crosscutting Concepts (25%)</a:t>
            </a:r>
          </a:p>
          <a:p>
            <a:pPr marL="587375" lvl="1" indent="-455613">
              <a:buFont typeface="Arial" panose="020B0604020202020204" pitchFamily="34" charset="0"/>
              <a:buChar char="•"/>
              <a:defRPr/>
            </a:pPr>
            <a:r>
              <a:rPr lang="en-US" sz="2400" dirty="0">
                <a:solidFill>
                  <a:srgbClr val="002060"/>
                </a:solidFill>
                <a:latin typeface="Calibri"/>
                <a:cs typeface="Calibri"/>
              </a:rPr>
              <a:t>Technology and Engineering, Technology and Engineering Practices, and Disciplinary Core Ideas (25%)</a:t>
            </a:r>
          </a:p>
        </p:txBody>
      </p:sp>
      <p:sp>
        <p:nvSpPr>
          <p:cNvPr id="4103" name="Slide Number Placeholder 19"/>
          <p:cNvSpPr txBox="1">
            <a:spLocks/>
          </p:cNvSpPr>
          <p:nvPr/>
        </p:nvSpPr>
        <p:spPr bwMode="auto">
          <a:xfrm>
            <a:off x="8305800" y="6105525"/>
            <a:ext cx="3810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r" eaLnBrk="1" hangingPunct="1"/>
            <a:fld id="{31E2F336-5471-4996-889D-CFC951D58104}" type="slidenum">
              <a:rPr lang="en-US" altLang="en-US" sz="1400">
                <a:solidFill>
                  <a:schemeClr val="bg1"/>
                </a:solidFill>
                <a:latin typeface="Verdana" pitchFamily="34" charset="0"/>
                <a:ea typeface="Verdana" pitchFamily="34" charset="0"/>
                <a:cs typeface="Verdana" pitchFamily="34" charset="0"/>
              </a:rPr>
              <a:pPr algn="r" eaLnBrk="1" hangingPunct="1"/>
              <a:t>7</a:t>
            </a:fld>
            <a:endParaRPr lang="en-US" altLang="en-US" sz="1400">
              <a:solidFill>
                <a:schemeClr val="bg1"/>
              </a:solidFill>
              <a:latin typeface="Verdana" pitchFamily="34" charset="0"/>
              <a:ea typeface="Verdana" pitchFamily="34" charset="0"/>
              <a:cs typeface="Verdana" pitchFamily="34" charset="0"/>
            </a:endParaRPr>
          </a:p>
        </p:txBody>
      </p:sp>
    </p:spTree>
    <p:extLst>
      <p:ext uri="{BB962C8B-B14F-4D97-AF65-F5344CB8AC3E}">
        <p14:creationId xmlns:p14="http://schemas.microsoft.com/office/powerpoint/2010/main" val="11022733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120070-006C-1CCE-055A-1A05BC511D7F}"/>
              </a:ext>
            </a:extLst>
          </p:cNvPr>
          <p:cNvSpPr>
            <a:spLocks noGrp="1"/>
          </p:cNvSpPr>
          <p:nvPr>
            <p:ph type="title"/>
          </p:nvPr>
        </p:nvSpPr>
        <p:spPr>
          <a:xfrm>
            <a:off x="-381000" y="76200"/>
            <a:ext cx="8229600" cy="1143000"/>
          </a:xfrm>
        </p:spPr>
        <p:txBody>
          <a:bodyPr/>
          <a:lstStyle/>
          <a:p>
            <a:r>
              <a:rPr lang="en-US" dirty="0"/>
              <a:t>Keystone Reporting Categories</a:t>
            </a:r>
          </a:p>
        </p:txBody>
      </p:sp>
      <p:sp>
        <p:nvSpPr>
          <p:cNvPr id="4" name="Text Placeholder 3">
            <a:extLst>
              <a:ext uri="{FF2B5EF4-FFF2-40B4-BE49-F238E27FC236}">
                <a16:creationId xmlns:a16="http://schemas.microsoft.com/office/drawing/2014/main" id="{ED6C8A62-D862-F17E-4445-FF5885A89B95}"/>
              </a:ext>
            </a:extLst>
          </p:cNvPr>
          <p:cNvSpPr>
            <a:spLocks noGrp="1"/>
          </p:cNvSpPr>
          <p:nvPr>
            <p:ph type="body" idx="1"/>
          </p:nvPr>
        </p:nvSpPr>
        <p:spPr>
          <a:xfrm>
            <a:off x="473364" y="1156049"/>
            <a:ext cx="4040188" cy="461963"/>
          </a:xfrm>
        </p:spPr>
        <p:txBody>
          <a:bodyPr/>
          <a:lstStyle/>
          <a:p>
            <a:r>
              <a:rPr lang="en-US" dirty="0">
                <a:solidFill>
                  <a:srgbClr val="002060"/>
                </a:solidFill>
                <a:latin typeface="Calibri" panose="020F0502020204030204" pitchFamily="34" charset="0"/>
                <a:cs typeface="Calibri" panose="020F0502020204030204" pitchFamily="34" charset="0"/>
              </a:rPr>
              <a:t>Existing Keystone Test Design</a:t>
            </a:r>
          </a:p>
        </p:txBody>
      </p:sp>
      <p:sp>
        <p:nvSpPr>
          <p:cNvPr id="5" name="Content Placeholder 4">
            <a:extLst>
              <a:ext uri="{FF2B5EF4-FFF2-40B4-BE49-F238E27FC236}">
                <a16:creationId xmlns:a16="http://schemas.microsoft.com/office/drawing/2014/main" id="{C580A605-7DFA-5C73-3DC8-A9268913FDE6}"/>
              </a:ext>
            </a:extLst>
          </p:cNvPr>
          <p:cNvSpPr>
            <a:spLocks noGrp="1"/>
          </p:cNvSpPr>
          <p:nvPr>
            <p:ph sz="half" idx="2"/>
          </p:nvPr>
        </p:nvSpPr>
        <p:spPr>
          <a:xfrm>
            <a:off x="473364" y="1962499"/>
            <a:ext cx="4040188" cy="3951288"/>
          </a:xfrm>
        </p:spPr>
        <p:txBody>
          <a:bodyPr/>
          <a:lstStyle/>
          <a:p>
            <a:r>
              <a:rPr lang="en-US" dirty="0">
                <a:solidFill>
                  <a:srgbClr val="002060"/>
                </a:solidFill>
                <a:latin typeface="Calibri" panose="020F0502020204030204" pitchFamily="34" charset="0"/>
                <a:cs typeface="Calibri" panose="020F0502020204030204" pitchFamily="34" charset="0"/>
              </a:rPr>
              <a:t>Content is split into two modules:</a:t>
            </a:r>
          </a:p>
          <a:p>
            <a:pPr marL="914400" lvl="1" indent="-457200">
              <a:buAutoNum type="arabicParenR"/>
            </a:pPr>
            <a:r>
              <a:rPr lang="en-US" sz="2400" dirty="0">
                <a:solidFill>
                  <a:srgbClr val="002060"/>
                </a:solidFill>
                <a:latin typeface="Calibri" panose="020F0502020204030204" pitchFamily="34" charset="0"/>
                <a:cs typeface="Calibri" panose="020F0502020204030204" pitchFamily="34" charset="0"/>
              </a:rPr>
              <a:t>Cells and Cell Processes</a:t>
            </a:r>
          </a:p>
          <a:p>
            <a:pPr marL="914400" lvl="1" indent="-457200">
              <a:buAutoNum type="arabicParenR"/>
            </a:pPr>
            <a:r>
              <a:rPr lang="en-US" sz="2400" dirty="0">
                <a:solidFill>
                  <a:srgbClr val="002060"/>
                </a:solidFill>
                <a:latin typeface="Calibri" panose="020F0502020204030204" pitchFamily="34" charset="0"/>
                <a:cs typeface="Calibri" panose="020F0502020204030204" pitchFamily="34" charset="0"/>
              </a:rPr>
              <a:t>Continuity and Unity of Life</a:t>
            </a:r>
          </a:p>
        </p:txBody>
      </p:sp>
      <p:sp>
        <p:nvSpPr>
          <p:cNvPr id="6" name="Text Placeholder 5">
            <a:extLst>
              <a:ext uri="{FF2B5EF4-FFF2-40B4-BE49-F238E27FC236}">
                <a16:creationId xmlns:a16="http://schemas.microsoft.com/office/drawing/2014/main" id="{CB4CB865-A1B2-E6F9-4F44-EFD6D3A015A4}"/>
              </a:ext>
            </a:extLst>
          </p:cNvPr>
          <p:cNvSpPr>
            <a:spLocks noGrp="1"/>
          </p:cNvSpPr>
          <p:nvPr>
            <p:ph type="body" sz="quarter" idx="3"/>
          </p:nvPr>
        </p:nvSpPr>
        <p:spPr>
          <a:xfrm>
            <a:off x="4661189" y="1322737"/>
            <a:ext cx="4041775" cy="639762"/>
          </a:xfrm>
        </p:spPr>
        <p:txBody>
          <a:bodyPr/>
          <a:lstStyle/>
          <a:p>
            <a:r>
              <a:rPr lang="en-US" dirty="0">
                <a:solidFill>
                  <a:srgbClr val="002060"/>
                </a:solidFill>
                <a:latin typeface="Calibri" panose="020F0502020204030204" pitchFamily="34" charset="0"/>
                <a:cs typeface="Calibri" panose="020F0502020204030204" pitchFamily="34" charset="0"/>
              </a:rPr>
              <a:t>Keystone Test Design based on 2022 standards</a:t>
            </a:r>
          </a:p>
        </p:txBody>
      </p:sp>
      <p:sp>
        <p:nvSpPr>
          <p:cNvPr id="11" name="Content Placeholder 10">
            <a:extLst>
              <a:ext uri="{FF2B5EF4-FFF2-40B4-BE49-F238E27FC236}">
                <a16:creationId xmlns:a16="http://schemas.microsoft.com/office/drawing/2014/main" id="{E13395A1-D4FB-D267-3492-14079696E58B}"/>
              </a:ext>
            </a:extLst>
          </p:cNvPr>
          <p:cNvSpPr>
            <a:spLocks noGrp="1"/>
          </p:cNvSpPr>
          <p:nvPr>
            <p:ph sz="quarter" idx="4"/>
          </p:nvPr>
        </p:nvSpPr>
        <p:spPr>
          <a:xfrm>
            <a:off x="4661189" y="1962499"/>
            <a:ext cx="4041775" cy="3951288"/>
          </a:xfrm>
        </p:spPr>
        <p:txBody>
          <a:bodyPr/>
          <a:lstStyle/>
          <a:p>
            <a:r>
              <a:rPr lang="en-US" dirty="0">
                <a:solidFill>
                  <a:srgbClr val="002060"/>
                </a:solidFill>
                <a:latin typeface="Calibri" panose="020F0502020204030204" pitchFamily="34" charset="0"/>
                <a:cs typeface="Calibri" panose="020F0502020204030204" pitchFamily="34" charset="0"/>
              </a:rPr>
              <a:t>The two modules are yet to be determined.</a:t>
            </a:r>
          </a:p>
          <a:p>
            <a:r>
              <a:rPr lang="en-US" dirty="0">
                <a:solidFill>
                  <a:srgbClr val="002060"/>
                </a:solidFill>
                <a:latin typeface="Calibri" panose="020F0502020204030204" pitchFamily="34" charset="0"/>
                <a:cs typeface="Calibri" panose="020F0502020204030204" pitchFamily="34" charset="0"/>
              </a:rPr>
              <a:t>Content of the two modules to be determined.</a:t>
            </a:r>
          </a:p>
          <a:p>
            <a:r>
              <a:rPr lang="en-US" dirty="0">
                <a:solidFill>
                  <a:srgbClr val="002060"/>
                </a:solidFill>
                <a:latin typeface="Calibri" panose="020F0502020204030204" pitchFamily="34" charset="0"/>
                <a:cs typeface="Calibri" panose="020F0502020204030204" pitchFamily="34" charset="0"/>
              </a:rPr>
              <a:t>Need to balance content between modules.</a:t>
            </a:r>
          </a:p>
          <a:p>
            <a:r>
              <a:rPr lang="en-US" dirty="0">
                <a:solidFill>
                  <a:srgbClr val="002060"/>
                </a:solidFill>
                <a:latin typeface="Calibri" panose="020F0502020204030204" pitchFamily="34" charset="0"/>
                <a:cs typeface="Calibri" panose="020F0502020204030204" pitchFamily="34" charset="0"/>
              </a:rPr>
              <a:t>All new standards have greater rigor than the old standards.</a:t>
            </a:r>
          </a:p>
        </p:txBody>
      </p:sp>
      <p:grpSp>
        <p:nvGrpSpPr>
          <p:cNvPr id="4099" name="Group 16">
            <a:extLst>
              <a:ext uri="{C183D7F6-B498-43B3-948B-1728B52AA6E4}">
                <adec:decorative xmlns:adec="http://schemas.microsoft.com/office/drawing/2017/decorative" val="1"/>
              </a:ext>
            </a:extLst>
          </p:cNvPr>
          <p:cNvGrpSpPr>
            <a:grpSpLocks/>
          </p:cNvGrpSpPr>
          <p:nvPr/>
        </p:nvGrpSpPr>
        <p:grpSpPr bwMode="auto">
          <a:xfrm>
            <a:off x="457200" y="6089650"/>
            <a:ext cx="8229600" cy="387350"/>
            <a:chOff x="457200" y="5632704"/>
            <a:chExt cx="8229600" cy="387096"/>
          </a:xfrm>
        </p:grpSpPr>
        <p:grpSp>
          <p:nvGrpSpPr>
            <p:cNvPr id="4108" name="Group 15"/>
            <p:cNvGrpSpPr>
              <a:grpSpLocks/>
            </p:cNvGrpSpPr>
            <p:nvPr/>
          </p:nvGrpSpPr>
          <p:grpSpPr bwMode="auto">
            <a:xfrm>
              <a:off x="457200" y="5638800"/>
              <a:ext cx="8229600" cy="374904"/>
              <a:chOff x="457200" y="5638800"/>
              <a:chExt cx="8229600" cy="374904"/>
            </a:xfrm>
          </p:grpSpPr>
          <p:sp>
            <p:nvSpPr>
              <p:cNvPr id="9" name="Rectangle 8"/>
              <p:cNvSpPr/>
              <p:nvPr/>
            </p:nvSpPr>
            <p:spPr>
              <a:xfrm>
                <a:off x="457200" y="5639050"/>
                <a:ext cx="7196138" cy="374404"/>
              </a:xfrm>
              <a:prstGeom prst="rect">
                <a:avLst/>
              </a:prstGeom>
              <a:solidFill>
                <a:srgbClr val="003E7E"/>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0000"/>
                  </a:solidFill>
                </a:endParaRPr>
              </a:p>
            </p:txBody>
          </p:sp>
          <p:sp>
            <p:nvSpPr>
              <p:cNvPr id="10" name="Rectangle 9"/>
              <p:cNvSpPr/>
              <p:nvPr/>
            </p:nvSpPr>
            <p:spPr>
              <a:xfrm>
                <a:off x="7653338" y="5639050"/>
                <a:ext cx="1033462" cy="374404"/>
              </a:xfrm>
              <a:prstGeom prst="rect">
                <a:avLst/>
              </a:prstGeom>
              <a:solidFill>
                <a:srgbClr val="003E7E">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0000"/>
                  </a:solidFill>
                </a:endParaRPr>
              </a:p>
            </p:txBody>
          </p:sp>
        </p:grpSp>
        <p:sp>
          <p:nvSpPr>
            <p:cNvPr id="7" name="Rectangle 21"/>
            <p:cNvSpPr>
              <a:spLocks noChangeArrowheads="1"/>
            </p:cNvSpPr>
            <p:nvPr/>
          </p:nvSpPr>
          <p:spPr bwMode="auto">
            <a:xfrm>
              <a:off x="4300538" y="5639050"/>
              <a:ext cx="3352800" cy="38075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nchor="ctr"/>
            <a:lstStyle/>
            <a:p>
              <a:pPr algn="r" fontAlgn="auto">
                <a:spcBef>
                  <a:spcPts val="0"/>
                </a:spcBef>
                <a:spcAft>
                  <a:spcPts val="0"/>
                </a:spcAft>
                <a:defRPr/>
              </a:pPr>
              <a:r>
                <a:rPr lang="en-US" sz="1400" kern="0" dirty="0">
                  <a:solidFill>
                    <a:schemeClr val="bg1"/>
                  </a:solidFill>
                  <a:latin typeface="Verdana" pitchFamily="34" charset="0"/>
                </a:rPr>
                <a:t>www.education.state.pa.us</a:t>
              </a:r>
            </a:p>
          </p:txBody>
        </p:sp>
        <p:sp>
          <p:nvSpPr>
            <p:cNvPr id="8" name="Rectangle 20"/>
            <p:cNvSpPr>
              <a:spLocks noChangeArrowheads="1"/>
            </p:cNvSpPr>
            <p:nvPr/>
          </p:nvSpPr>
          <p:spPr bwMode="auto">
            <a:xfrm>
              <a:off x="7543800" y="5632704"/>
              <a:ext cx="1143000" cy="38075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nchor="ctr"/>
            <a:lstStyle/>
            <a:p>
              <a:pPr fontAlgn="auto">
                <a:spcBef>
                  <a:spcPts val="0"/>
                </a:spcBef>
                <a:spcAft>
                  <a:spcPts val="0"/>
                </a:spcAft>
                <a:defRPr/>
              </a:pPr>
              <a:r>
                <a:rPr lang="en-US" sz="1400" kern="0" dirty="0">
                  <a:solidFill>
                    <a:schemeClr val="bg1"/>
                  </a:solidFill>
                  <a:latin typeface="Verdana" pitchFamily="34" charset="0"/>
                </a:rPr>
                <a:t> &gt;</a:t>
              </a:r>
            </a:p>
          </p:txBody>
        </p:sp>
      </p:grpSp>
      <p:grpSp>
        <p:nvGrpSpPr>
          <p:cNvPr id="4100" name="Group 12">
            <a:extLst>
              <a:ext uri="{C183D7F6-B498-43B3-948B-1728B52AA6E4}">
                <adec:decorative xmlns:adec="http://schemas.microsoft.com/office/drawing/2017/decorative" val="1"/>
              </a:ext>
            </a:extLst>
          </p:cNvPr>
          <p:cNvGrpSpPr>
            <a:grpSpLocks/>
          </p:cNvGrpSpPr>
          <p:nvPr/>
        </p:nvGrpSpPr>
        <p:grpSpPr bwMode="auto">
          <a:xfrm>
            <a:off x="508000" y="381000"/>
            <a:ext cx="8178800" cy="660400"/>
            <a:chOff x="507727" y="381000"/>
            <a:chExt cx="8179073" cy="660400"/>
          </a:xfrm>
        </p:grpSpPr>
        <p:grpSp>
          <p:nvGrpSpPr>
            <p:cNvPr id="4104" name="Group 7"/>
            <p:cNvGrpSpPr>
              <a:grpSpLocks/>
            </p:cNvGrpSpPr>
            <p:nvPr/>
          </p:nvGrpSpPr>
          <p:grpSpPr bwMode="auto">
            <a:xfrm>
              <a:off x="507727" y="381000"/>
              <a:ext cx="5769864" cy="660400"/>
              <a:chOff x="1687068" y="2743200"/>
              <a:chExt cx="5769864" cy="660400"/>
            </a:xfrm>
          </p:grpSpPr>
          <p:sp>
            <p:nvSpPr>
              <p:cNvPr id="14" name="Rectangle 13"/>
              <p:cNvSpPr/>
              <p:nvPr/>
            </p:nvSpPr>
            <p:spPr>
              <a:xfrm>
                <a:off x="1687068" y="2743200"/>
                <a:ext cx="5769168" cy="503238"/>
              </a:xfrm>
              <a:prstGeom prst="rect">
                <a:avLst/>
              </a:prstGeom>
              <a:solidFill>
                <a:srgbClr val="003E7E"/>
              </a:solidFill>
              <a:ln w="25400" cap="flat" cmpd="sng" algn="ctr">
                <a:noFill/>
                <a:prstDash val="solid"/>
              </a:ln>
              <a:effectLst/>
            </p:spPr>
            <p:txBody>
              <a:bodyPr anchor="ctr"/>
              <a:lstStyle/>
              <a:p>
                <a:pPr algn="ctr" fontAlgn="auto">
                  <a:spcBef>
                    <a:spcPts val="0"/>
                  </a:spcBef>
                  <a:spcAft>
                    <a:spcPts val="0"/>
                  </a:spcAft>
                  <a:defRPr/>
                </a:pPr>
                <a:endParaRPr lang="en-US" kern="0" dirty="0">
                  <a:solidFill>
                    <a:srgbClr val="FF0000"/>
                  </a:solidFill>
                  <a:latin typeface="Arial"/>
                </a:endParaRPr>
              </a:p>
            </p:txBody>
          </p:sp>
          <p:sp>
            <p:nvSpPr>
              <p:cNvPr id="15" name="Rectangle 14"/>
              <p:cNvSpPr/>
              <p:nvPr/>
            </p:nvSpPr>
            <p:spPr>
              <a:xfrm>
                <a:off x="1687068" y="3294063"/>
                <a:ext cx="5769168" cy="109537"/>
              </a:xfrm>
              <a:prstGeom prst="rect">
                <a:avLst/>
              </a:prstGeom>
              <a:solidFill>
                <a:srgbClr val="003E7E">
                  <a:alpha val="50196"/>
                </a:srgbClr>
              </a:solidFill>
              <a:ln w="25400" cap="flat" cmpd="sng" algn="ctr">
                <a:noFill/>
                <a:prstDash val="solid"/>
              </a:ln>
              <a:effectLst/>
            </p:spPr>
            <p:txBody>
              <a:bodyPr anchor="ctr"/>
              <a:lstStyle/>
              <a:p>
                <a:pPr algn="ctr" fontAlgn="auto">
                  <a:spcBef>
                    <a:spcPts val="0"/>
                  </a:spcBef>
                  <a:spcAft>
                    <a:spcPts val="0"/>
                  </a:spcAft>
                  <a:defRPr/>
                </a:pPr>
                <a:endParaRPr lang="en-US" kern="0" dirty="0">
                  <a:solidFill>
                    <a:srgbClr val="FF0000"/>
                  </a:solidFill>
                  <a:latin typeface="Arial"/>
                </a:endParaRPr>
              </a:p>
            </p:txBody>
          </p:sp>
        </p:grpSp>
        <p:pic>
          <p:nvPicPr>
            <p:cNvPr id="4105" name="Picture 8"/>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6360566" y="437896"/>
              <a:ext cx="2326234" cy="54864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grpSp>
      <p:sp>
        <p:nvSpPr>
          <p:cNvPr id="4101" name="TextBox 17"/>
          <p:cNvSpPr txBox="1">
            <a:spLocks noChangeArrowheads="1"/>
          </p:cNvSpPr>
          <p:nvPr/>
        </p:nvSpPr>
        <p:spPr bwMode="auto">
          <a:xfrm>
            <a:off x="508000" y="438150"/>
            <a:ext cx="5588000" cy="4619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chor="ct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r>
              <a:rPr lang="en-US" altLang="en-US" sz="2400" dirty="0">
                <a:solidFill>
                  <a:schemeClr val="bg1"/>
                </a:solidFill>
                <a:ea typeface="Verdana" pitchFamily="34" charset="0"/>
                <a:cs typeface="Arial" panose="020B0604020202020204" pitchFamily="34" charset="0"/>
              </a:rPr>
              <a:t>Keystone Reporting Categories</a:t>
            </a:r>
          </a:p>
        </p:txBody>
      </p:sp>
      <p:sp>
        <p:nvSpPr>
          <p:cNvPr id="4103" name="Slide Number Placeholder 19"/>
          <p:cNvSpPr txBox="1">
            <a:spLocks/>
          </p:cNvSpPr>
          <p:nvPr/>
        </p:nvSpPr>
        <p:spPr bwMode="auto">
          <a:xfrm>
            <a:off x="8305800" y="6105525"/>
            <a:ext cx="381000" cy="365125"/>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r" eaLnBrk="1" hangingPunct="1"/>
            <a:fld id="{31E2F336-5471-4996-889D-CFC951D58104}" type="slidenum">
              <a:rPr lang="en-US" altLang="en-US" sz="1400">
                <a:solidFill>
                  <a:schemeClr val="bg1"/>
                </a:solidFill>
                <a:latin typeface="Verdana" pitchFamily="34" charset="0"/>
                <a:ea typeface="Verdana" pitchFamily="34" charset="0"/>
                <a:cs typeface="Verdana" pitchFamily="34" charset="0"/>
              </a:rPr>
              <a:pPr algn="r" eaLnBrk="1" hangingPunct="1"/>
              <a:t>8</a:t>
            </a:fld>
            <a:endParaRPr lang="en-US" altLang="en-US" sz="1400" dirty="0">
              <a:solidFill>
                <a:schemeClr val="bg1"/>
              </a:solidFill>
              <a:latin typeface="Verdana" pitchFamily="34" charset="0"/>
              <a:ea typeface="Verdana" pitchFamily="34" charset="0"/>
              <a:cs typeface="Verdana" pitchFamily="34" charset="0"/>
            </a:endParaRPr>
          </a:p>
        </p:txBody>
      </p:sp>
    </p:spTree>
    <p:extLst>
      <p:ext uri="{BB962C8B-B14F-4D97-AF65-F5344CB8AC3E}">
        <p14:creationId xmlns:p14="http://schemas.microsoft.com/office/powerpoint/2010/main" val="143830648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3"/>
          <p:cNvSpPr>
            <a:spLocks noGrp="1"/>
          </p:cNvSpPr>
          <p:nvPr>
            <p:ph type="title"/>
          </p:nvPr>
        </p:nvSpPr>
        <p:spPr>
          <a:xfrm>
            <a:off x="457200" y="274638"/>
            <a:ext cx="8229600" cy="868362"/>
          </a:xfrm>
        </p:spPr>
        <p:txBody>
          <a:bodyPr/>
          <a:lstStyle/>
          <a:p>
            <a:r>
              <a:rPr lang="en-US" altLang="en-US" dirty="0"/>
              <a:t>Timeline</a:t>
            </a:r>
          </a:p>
        </p:txBody>
      </p:sp>
      <p:grpSp>
        <p:nvGrpSpPr>
          <p:cNvPr id="4099" name="Group 16">
            <a:extLst>
              <a:ext uri="{C183D7F6-B498-43B3-948B-1728B52AA6E4}">
                <adec:decorative xmlns:adec="http://schemas.microsoft.com/office/drawing/2017/decorative" val="1"/>
              </a:ext>
            </a:extLst>
          </p:cNvPr>
          <p:cNvGrpSpPr>
            <a:grpSpLocks/>
          </p:cNvGrpSpPr>
          <p:nvPr/>
        </p:nvGrpSpPr>
        <p:grpSpPr bwMode="auto">
          <a:xfrm>
            <a:off x="457200" y="6089650"/>
            <a:ext cx="8229600" cy="387350"/>
            <a:chOff x="457200" y="5632704"/>
            <a:chExt cx="8229600" cy="387096"/>
          </a:xfrm>
        </p:grpSpPr>
        <p:grpSp>
          <p:nvGrpSpPr>
            <p:cNvPr id="4108" name="Group 15"/>
            <p:cNvGrpSpPr>
              <a:grpSpLocks/>
            </p:cNvGrpSpPr>
            <p:nvPr/>
          </p:nvGrpSpPr>
          <p:grpSpPr bwMode="auto">
            <a:xfrm>
              <a:off x="457200" y="5638800"/>
              <a:ext cx="8229600" cy="374904"/>
              <a:chOff x="457200" y="5638800"/>
              <a:chExt cx="8229600" cy="374904"/>
            </a:xfrm>
          </p:grpSpPr>
          <p:sp>
            <p:nvSpPr>
              <p:cNvPr id="9" name="Rectangle 8"/>
              <p:cNvSpPr/>
              <p:nvPr/>
            </p:nvSpPr>
            <p:spPr>
              <a:xfrm>
                <a:off x="457200" y="5639050"/>
                <a:ext cx="7196138" cy="374404"/>
              </a:xfrm>
              <a:prstGeom prst="rect">
                <a:avLst/>
              </a:prstGeom>
              <a:solidFill>
                <a:srgbClr val="003E7E"/>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prstClr val="white"/>
                  </a:solidFill>
                </a:endParaRPr>
              </a:p>
            </p:txBody>
          </p:sp>
          <p:sp>
            <p:nvSpPr>
              <p:cNvPr id="10" name="Rectangle 9"/>
              <p:cNvSpPr/>
              <p:nvPr/>
            </p:nvSpPr>
            <p:spPr>
              <a:xfrm>
                <a:off x="7653338" y="5639050"/>
                <a:ext cx="1033462" cy="374404"/>
              </a:xfrm>
              <a:prstGeom prst="rect">
                <a:avLst/>
              </a:prstGeom>
              <a:solidFill>
                <a:srgbClr val="003E7E">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prstClr val="white"/>
                  </a:solidFill>
                </a:endParaRPr>
              </a:p>
            </p:txBody>
          </p:sp>
        </p:grpSp>
        <p:sp>
          <p:nvSpPr>
            <p:cNvPr id="7" name="Rectangle 21"/>
            <p:cNvSpPr>
              <a:spLocks noChangeArrowheads="1"/>
            </p:cNvSpPr>
            <p:nvPr/>
          </p:nvSpPr>
          <p:spPr bwMode="auto">
            <a:xfrm>
              <a:off x="4300538" y="5639050"/>
              <a:ext cx="3352800" cy="380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r" fontAlgn="auto">
                <a:spcBef>
                  <a:spcPts val="0"/>
                </a:spcBef>
                <a:spcAft>
                  <a:spcPts val="0"/>
                </a:spcAft>
                <a:defRPr/>
              </a:pPr>
              <a:r>
                <a:rPr lang="en-US" sz="1400" kern="0" dirty="0">
                  <a:solidFill>
                    <a:srgbClr val="FFFFFF"/>
                  </a:solidFill>
                  <a:latin typeface="Verdana" pitchFamily="34" charset="0"/>
                </a:rPr>
                <a:t>www.education.state.pa.us</a:t>
              </a:r>
            </a:p>
          </p:txBody>
        </p:sp>
        <p:sp>
          <p:nvSpPr>
            <p:cNvPr id="8" name="Rectangle 20"/>
            <p:cNvSpPr>
              <a:spLocks noChangeArrowheads="1"/>
            </p:cNvSpPr>
            <p:nvPr/>
          </p:nvSpPr>
          <p:spPr bwMode="auto">
            <a:xfrm>
              <a:off x="7543800" y="5632704"/>
              <a:ext cx="1143000" cy="380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fontAlgn="auto">
                <a:spcBef>
                  <a:spcPts val="0"/>
                </a:spcBef>
                <a:spcAft>
                  <a:spcPts val="0"/>
                </a:spcAft>
                <a:defRPr/>
              </a:pPr>
              <a:r>
                <a:rPr lang="en-US" sz="1400" kern="0" dirty="0">
                  <a:solidFill>
                    <a:srgbClr val="FFFFFF"/>
                  </a:solidFill>
                  <a:latin typeface="Verdana" pitchFamily="34" charset="0"/>
                </a:rPr>
                <a:t> &gt;</a:t>
              </a:r>
            </a:p>
          </p:txBody>
        </p:sp>
      </p:grpSp>
      <p:grpSp>
        <p:nvGrpSpPr>
          <p:cNvPr id="4100" name="Group 12">
            <a:extLst>
              <a:ext uri="{C183D7F6-B498-43B3-948B-1728B52AA6E4}">
                <adec:decorative xmlns:adec="http://schemas.microsoft.com/office/drawing/2017/decorative" val="1"/>
              </a:ext>
            </a:extLst>
          </p:cNvPr>
          <p:cNvGrpSpPr>
            <a:grpSpLocks/>
          </p:cNvGrpSpPr>
          <p:nvPr/>
        </p:nvGrpSpPr>
        <p:grpSpPr bwMode="auto">
          <a:xfrm>
            <a:off x="508000" y="381000"/>
            <a:ext cx="8178800" cy="660400"/>
            <a:chOff x="507727" y="381000"/>
            <a:chExt cx="8179073" cy="660400"/>
          </a:xfrm>
        </p:grpSpPr>
        <p:grpSp>
          <p:nvGrpSpPr>
            <p:cNvPr id="4104" name="Group 7"/>
            <p:cNvGrpSpPr>
              <a:grpSpLocks/>
            </p:cNvGrpSpPr>
            <p:nvPr/>
          </p:nvGrpSpPr>
          <p:grpSpPr bwMode="auto">
            <a:xfrm>
              <a:off x="507727" y="381000"/>
              <a:ext cx="5769864" cy="660400"/>
              <a:chOff x="1687068" y="2743200"/>
              <a:chExt cx="5769864" cy="660400"/>
            </a:xfrm>
          </p:grpSpPr>
          <p:sp>
            <p:nvSpPr>
              <p:cNvPr id="14" name="Rectangle 13"/>
              <p:cNvSpPr/>
              <p:nvPr/>
            </p:nvSpPr>
            <p:spPr>
              <a:xfrm>
                <a:off x="1687068" y="2743200"/>
                <a:ext cx="5769168" cy="503238"/>
              </a:xfrm>
              <a:prstGeom prst="rect">
                <a:avLst/>
              </a:prstGeom>
              <a:solidFill>
                <a:srgbClr val="003E7E"/>
              </a:solidFill>
              <a:ln w="25400" cap="flat" cmpd="sng" algn="ctr">
                <a:noFill/>
                <a:prstDash val="solid"/>
              </a:ln>
              <a:effectLst/>
            </p:spPr>
            <p:txBody>
              <a:bodyPr anchor="ctr"/>
              <a:lstStyle/>
              <a:p>
                <a:pPr algn="ctr" fontAlgn="auto">
                  <a:spcBef>
                    <a:spcPts val="0"/>
                  </a:spcBef>
                  <a:spcAft>
                    <a:spcPts val="0"/>
                  </a:spcAft>
                  <a:defRPr/>
                </a:pPr>
                <a:endParaRPr lang="en-US" kern="0" dirty="0">
                  <a:solidFill>
                    <a:srgbClr val="FFFFFF"/>
                  </a:solidFill>
                  <a:latin typeface="Arial"/>
                </a:endParaRPr>
              </a:p>
            </p:txBody>
          </p:sp>
          <p:sp>
            <p:nvSpPr>
              <p:cNvPr id="15" name="Rectangle 14"/>
              <p:cNvSpPr/>
              <p:nvPr/>
            </p:nvSpPr>
            <p:spPr>
              <a:xfrm>
                <a:off x="1687068" y="3294063"/>
                <a:ext cx="5769168" cy="109537"/>
              </a:xfrm>
              <a:prstGeom prst="rect">
                <a:avLst/>
              </a:prstGeom>
              <a:solidFill>
                <a:srgbClr val="003E7E">
                  <a:alpha val="50196"/>
                </a:srgbClr>
              </a:solidFill>
              <a:ln w="25400" cap="flat" cmpd="sng" algn="ctr">
                <a:noFill/>
                <a:prstDash val="solid"/>
              </a:ln>
              <a:effectLst/>
            </p:spPr>
            <p:txBody>
              <a:bodyPr anchor="ctr"/>
              <a:lstStyle/>
              <a:p>
                <a:pPr algn="ctr" fontAlgn="auto">
                  <a:spcBef>
                    <a:spcPts val="0"/>
                  </a:spcBef>
                  <a:spcAft>
                    <a:spcPts val="0"/>
                  </a:spcAft>
                  <a:defRPr/>
                </a:pPr>
                <a:endParaRPr lang="en-US" kern="0" dirty="0">
                  <a:solidFill>
                    <a:srgbClr val="FFFFFF"/>
                  </a:solidFill>
                  <a:latin typeface="Arial"/>
                </a:endParaRPr>
              </a:p>
            </p:txBody>
          </p:sp>
        </p:grpSp>
        <p:pic>
          <p:nvPicPr>
            <p:cNvPr id="4105" name="Picture 8"/>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6360566" y="437896"/>
              <a:ext cx="2326234" cy="5486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4101" name="TextBox 17"/>
          <p:cNvSpPr txBox="1">
            <a:spLocks noChangeArrowheads="1"/>
          </p:cNvSpPr>
          <p:nvPr/>
        </p:nvSpPr>
        <p:spPr bwMode="auto">
          <a:xfrm>
            <a:off x="508000" y="438150"/>
            <a:ext cx="55880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r>
              <a:rPr lang="en-US" altLang="en-US" sz="2400" dirty="0">
                <a:solidFill>
                  <a:schemeClr val="bg1"/>
                </a:solidFill>
                <a:latin typeface="Verdana" pitchFamily="34" charset="0"/>
                <a:ea typeface="Verdana" pitchFamily="34" charset="0"/>
                <a:cs typeface="Verdana" pitchFamily="34" charset="0"/>
              </a:rPr>
              <a:t>Timeline</a:t>
            </a:r>
          </a:p>
        </p:txBody>
      </p:sp>
      <p:sp>
        <p:nvSpPr>
          <p:cNvPr id="4103" name="Slide Number Placeholder 19"/>
          <p:cNvSpPr txBox="1">
            <a:spLocks/>
          </p:cNvSpPr>
          <p:nvPr/>
        </p:nvSpPr>
        <p:spPr bwMode="auto">
          <a:xfrm>
            <a:off x="8305800" y="6105525"/>
            <a:ext cx="3810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r" eaLnBrk="1" hangingPunct="1"/>
            <a:fld id="{31E2F336-5471-4996-889D-CFC951D58104}" type="slidenum">
              <a:rPr lang="en-US" altLang="en-US" sz="1400">
                <a:solidFill>
                  <a:schemeClr val="bg1"/>
                </a:solidFill>
                <a:latin typeface="Verdana" pitchFamily="34" charset="0"/>
                <a:ea typeface="Verdana" pitchFamily="34" charset="0"/>
                <a:cs typeface="Verdana" pitchFamily="34" charset="0"/>
              </a:rPr>
              <a:pPr algn="r" eaLnBrk="1" hangingPunct="1"/>
              <a:t>9</a:t>
            </a:fld>
            <a:endParaRPr lang="en-US" altLang="en-US" sz="1400">
              <a:solidFill>
                <a:schemeClr val="bg1"/>
              </a:solidFill>
              <a:latin typeface="Verdana" pitchFamily="34" charset="0"/>
              <a:ea typeface="Verdana" pitchFamily="34" charset="0"/>
              <a:cs typeface="Verdana" pitchFamily="34" charset="0"/>
            </a:endParaRPr>
          </a:p>
        </p:txBody>
      </p:sp>
      <p:sp>
        <p:nvSpPr>
          <p:cNvPr id="2" name="Content Placeholder 3">
            <a:extLst>
              <a:ext uri="{FF2B5EF4-FFF2-40B4-BE49-F238E27FC236}">
                <a16:creationId xmlns:a16="http://schemas.microsoft.com/office/drawing/2014/main" id="{779A911E-0500-8D9E-EEF8-3E2A82AC8AEC}"/>
              </a:ext>
            </a:extLst>
          </p:cNvPr>
          <p:cNvSpPr txBox="1">
            <a:spLocks/>
          </p:cNvSpPr>
          <p:nvPr/>
        </p:nvSpPr>
        <p:spPr>
          <a:xfrm>
            <a:off x="457199" y="1249362"/>
            <a:ext cx="1676401" cy="4876801"/>
          </a:xfrm>
          <a:prstGeom prst="rect">
            <a:avLst/>
          </a:prstGeom>
        </p:spPr>
        <p:txBody>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marL="0" indent="0">
              <a:buNone/>
            </a:pPr>
            <a:r>
              <a:rPr lang="en-US" sz="2400" kern="0" dirty="0">
                <a:solidFill>
                  <a:srgbClr val="002060"/>
                </a:solidFill>
                <a:latin typeface="Calibri" panose="020F0502020204030204" pitchFamily="34" charset="0"/>
                <a:cs typeface="Calibri" panose="020F0502020204030204" pitchFamily="34" charset="0"/>
              </a:rPr>
              <a:t>2024 - 2025</a:t>
            </a:r>
          </a:p>
          <a:p>
            <a:endParaRPr lang="en-US" sz="900" kern="0" dirty="0">
              <a:solidFill>
                <a:srgbClr val="002060"/>
              </a:solidFill>
              <a:latin typeface="Calibri" panose="020F0502020204030204" pitchFamily="34" charset="0"/>
              <a:cs typeface="Calibri" panose="020F0502020204030204" pitchFamily="34" charset="0"/>
            </a:endParaRPr>
          </a:p>
          <a:p>
            <a:pPr marL="0" indent="0">
              <a:buNone/>
            </a:pPr>
            <a:r>
              <a:rPr lang="en-US" sz="2400" kern="0" dirty="0">
                <a:solidFill>
                  <a:srgbClr val="002060"/>
                </a:solidFill>
                <a:latin typeface="Calibri" panose="020F0502020204030204" pitchFamily="34" charset="0"/>
                <a:cs typeface="Calibri" panose="020F0502020204030204" pitchFamily="34" charset="0"/>
              </a:rPr>
              <a:t>2024 - 2025</a:t>
            </a:r>
          </a:p>
          <a:p>
            <a:endParaRPr lang="en-US" sz="2400" kern="0" dirty="0">
              <a:solidFill>
                <a:srgbClr val="002060"/>
              </a:solidFill>
              <a:latin typeface="Calibri" panose="020F0502020204030204" pitchFamily="34" charset="0"/>
              <a:cs typeface="Calibri" panose="020F0502020204030204" pitchFamily="34" charset="0"/>
            </a:endParaRPr>
          </a:p>
          <a:p>
            <a:pPr marL="0" indent="0">
              <a:buNone/>
            </a:pPr>
            <a:endParaRPr lang="en-US" sz="2000" kern="0" dirty="0">
              <a:solidFill>
                <a:srgbClr val="002060"/>
              </a:solidFill>
              <a:latin typeface="Calibri" panose="020F0502020204030204" pitchFamily="34" charset="0"/>
              <a:cs typeface="Calibri" panose="020F0502020204030204" pitchFamily="34" charset="0"/>
            </a:endParaRPr>
          </a:p>
          <a:p>
            <a:pPr marL="0" indent="0">
              <a:buNone/>
            </a:pPr>
            <a:endParaRPr lang="en-US" sz="1100" kern="0" dirty="0">
              <a:solidFill>
                <a:srgbClr val="002060"/>
              </a:solidFill>
              <a:latin typeface="Calibri" panose="020F0502020204030204" pitchFamily="34" charset="0"/>
              <a:cs typeface="Calibri" panose="020F0502020204030204" pitchFamily="34" charset="0"/>
            </a:endParaRPr>
          </a:p>
          <a:p>
            <a:pPr marL="0" indent="0">
              <a:buNone/>
            </a:pPr>
            <a:endParaRPr lang="en-US" sz="2400" kern="0" dirty="0">
              <a:solidFill>
                <a:srgbClr val="002060"/>
              </a:solidFill>
              <a:latin typeface="Calibri" panose="020F0502020204030204" pitchFamily="34" charset="0"/>
              <a:cs typeface="Calibri" panose="020F0502020204030204" pitchFamily="34" charset="0"/>
            </a:endParaRPr>
          </a:p>
          <a:p>
            <a:pPr marL="0" indent="0">
              <a:buNone/>
            </a:pPr>
            <a:r>
              <a:rPr lang="en-US" sz="2400" kern="0" dirty="0">
                <a:solidFill>
                  <a:srgbClr val="002060"/>
                </a:solidFill>
                <a:latin typeface="Calibri" panose="020F0502020204030204" pitchFamily="34" charset="0"/>
                <a:cs typeface="Calibri" panose="020F0502020204030204" pitchFamily="34" charset="0"/>
              </a:rPr>
              <a:t>2025 - 2026 </a:t>
            </a:r>
          </a:p>
        </p:txBody>
      </p:sp>
      <p:sp>
        <p:nvSpPr>
          <p:cNvPr id="3" name="Content Placeholder 5">
            <a:extLst>
              <a:ext uri="{FF2B5EF4-FFF2-40B4-BE49-F238E27FC236}">
                <a16:creationId xmlns:a16="http://schemas.microsoft.com/office/drawing/2014/main" id="{B5E52425-2091-12AF-9225-9DB8AE9E7DE2}"/>
              </a:ext>
            </a:extLst>
          </p:cNvPr>
          <p:cNvSpPr txBox="1">
            <a:spLocks/>
          </p:cNvSpPr>
          <p:nvPr/>
        </p:nvSpPr>
        <p:spPr>
          <a:xfrm>
            <a:off x="2362200" y="1249362"/>
            <a:ext cx="6324601" cy="4876801"/>
          </a:xfrm>
          <a:prstGeom prst="rect">
            <a:avLst/>
          </a:prstGeom>
        </p:spPr>
        <p:txBody>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marL="0" indent="0">
              <a:buNone/>
            </a:pPr>
            <a:r>
              <a:rPr lang="en-US" sz="2400" kern="0" dirty="0">
                <a:solidFill>
                  <a:srgbClr val="002060"/>
                </a:solidFill>
                <a:latin typeface="Calibri" panose="020F0502020204030204" pitchFamily="34" charset="0"/>
                <a:cs typeface="Calibri" panose="020F0502020204030204" pitchFamily="34" charset="0"/>
              </a:rPr>
              <a:t>CDTs will be fully aligned with the new standards.</a:t>
            </a:r>
          </a:p>
          <a:p>
            <a:pPr marL="0" indent="0">
              <a:buNone/>
            </a:pPr>
            <a:endParaRPr lang="en-US" sz="800" kern="0" dirty="0">
              <a:solidFill>
                <a:srgbClr val="002060"/>
              </a:solidFill>
              <a:latin typeface="Calibri" panose="020F0502020204030204" pitchFamily="34" charset="0"/>
              <a:cs typeface="Calibri" panose="020F0502020204030204" pitchFamily="34" charset="0"/>
            </a:endParaRPr>
          </a:p>
          <a:p>
            <a:pPr marL="0" indent="0">
              <a:buNone/>
            </a:pPr>
            <a:r>
              <a:rPr lang="en-US" sz="2400" dirty="0">
                <a:solidFill>
                  <a:srgbClr val="002060"/>
                </a:solidFill>
                <a:latin typeface="Calibri" panose="020F0502020204030204" pitchFamily="34" charset="0"/>
                <a:cs typeface="Calibri" panose="020F0502020204030204" pitchFamily="34" charset="0"/>
              </a:rPr>
              <a:t>PSSA will begin field testing with items aligned to the new </a:t>
            </a:r>
            <a:r>
              <a:rPr lang="en-US" sz="2400">
                <a:solidFill>
                  <a:srgbClr val="002060"/>
                </a:solidFill>
                <a:latin typeface="Calibri" panose="020F0502020204030204" pitchFamily="34" charset="0"/>
                <a:cs typeface="Calibri" panose="020F0502020204030204" pitchFamily="34" charset="0"/>
              </a:rPr>
              <a:t>standards.</a:t>
            </a:r>
            <a:endParaRPr lang="en-US" sz="2400" dirty="0">
              <a:solidFill>
                <a:srgbClr val="002060"/>
              </a:solidFill>
              <a:latin typeface="Calibri" panose="020F0502020204030204" pitchFamily="34" charset="0"/>
              <a:cs typeface="Calibri" panose="020F0502020204030204" pitchFamily="34" charset="0"/>
            </a:endParaRPr>
          </a:p>
          <a:p>
            <a:pPr marL="0" indent="0">
              <a:buNone/>
            </a:pPr>
            <a:endParaRPr lang="en-US" sz="800" dirty="0">
              <a:solidFill>
                <a:srgbClr val="002060"/>
              </a:solidFill>
              <a:latin typeface="Calibri" panose="020F0502020204030204" pitchFamily="34" charset="0"/>
              <a:cs typeface="Calibri" panose="020F0502020204030204" pitchFamily="34" charset="0"/>
            </a:endParaRPr>
          </a:p>
          <a:p>
            <a:pPr marL="0" indent="0">
              <a:buNone/>
            </a:pPr>
            <a:r>
              <a:rPr lang="en-US" sz="2400" dirty="0">
                <a:solidFill>
                  <a:srgbClr val="002060"/>
                </a:solidFill>
                <a:latin typeface="Calibri" panose="020F0502020204030204" pitchFamily="34" charset="0"/>
                <a:cs typeface="Calibri" panose="020F0502020204030204" pitchFamily="34" charset="0"/>
              </a:rPr>
              <a:t>Biology Keystone will begin field testing with items aligned to the new standards.</a:t>
            </a:r>
          </a:p>
          <a:p>
            <a:pPr marL="0" indent="0">
              <a:buNone/>
            </a:pPr>
            <a:endParaRPr lang="en-US" sz="800" dirty="0">
              <a:solidFill>
                <a:srgbClr val="002060"/>
              </a:solidFill>
              <a:latin typeface="Calibri" panose="020F0502020204030204" pitchFamily="34" charset="0"/>
              <a:cs typeface="Calibri" panose="020F0502020204030204" pitchFamily="34" charset="0"/>
            </a:endParaRPr>
          </a:p>
          <a:p>
            <a:pPr marL="0" indent="0">
              <a:buNone/>
            </a:pPr>
            <a:r>
              <a:rPr lang="en-US" sz="2400" dirty="0">
                <a:solidFill>
                  <a:srgbClr val="002060"/>
                </a:solidFill>
                <a:latin typeface="Calibri" panose="020F0502020204030204" pitchFamily="34" charset="0"/>
                <a:cs typeface="Calibri" panose="020F0502020204030204" pitchFamily="34" charset="0"/>
              </a:rPr>
              <a:t>PSSA will be operationally assessing the new standards.</a:t>
            </a:r>
          </a:p>
          <a:p>
            <a:pPr marL="0" indent="0">
              <a:buNone/>
            </a:pPr>
            <a:endParaRPr lang="en-US" sz="800" dirty="0">
              <a:solidFill>
                <a:srgbClr val="002060"/>
              </a:solidFill>
              <a:latin typeface="Calibri" panose="020F0502020204030204" pitchFamily="34" charset="0"/>
              <a:cs typeface="Calibri" panose="020F0502020204030204" pitchFamily="34" charset="0"/>
            </a:endParaRPr>
          </a:p>
          <a:p>
            <a:pPr marL="0" indent="0">
              <a:buNone/>
            </a:pPr>
            <a:r>
              <a:rPr lang="en-US" sz="2400" dirty="0">
                <a:solidFill>
                  <a:srgbClr val="002060"/>
                </a:solidFill>
                <a:latin typeface="Calibri" panose="020F0502020204030204" pitchFamily="34" charset="0"/>
                <a:cs typeface="Calibri" panose="020F0502020204030204" pitchFamily="34" charset="0"/>
              </a:rPr>
              <a:t>Biology Keystone will be operationally assessing the new standards.</a:t>
            </a:r>
          </a:p>
        </p:txBody>
      </p:sp>
    </p:spTree>
    <p:extLst>
      <p:ext uri="{BB962C8B-B14F-4D97-AF65-F5344CB8AC3E}">
        <p14:creationId xmlns:p14="http://schemas.microsoft.com/office/powerpoint/2010/main" val="3060560440"/>
      </p:ext>
    </p:extLst>
  </p:cSld>
  <p:clrMapOvr>
    <a:masterClrMapping/>
  </p:clrMapOvr>
</p:sld>
</file>

<file path=ppt/theme/theme1.xml><?xml version="1.0" encoding="utf-8"?>
<a:theme xmlns:a="http://schemas.openxmlformats.org/drawingml/2006/main" name="Default Design">
  <a:themeElements>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3F830E0254A9544493694D55E5BDA56E" ma:contentTypeVersion="16" ma:contentTypeDescription="Create a new document." ma:contentTypeScope="" ma:versionID="ce79c9839fa99d8fd80f14bb078e7c2a">
  <xsd:schema xmlns:xsd="http://www.w3.org/2001/XMLSchema" xmlns:xs="http://www.w3.org/2001/XMLSchema" xmlns:p="http://schemas.microsoft.com/office/2006/metadata/properties" xmlns:ns3="6cc7671a-647f-4585-bbfa-a542c14cdb7f" xmlns:ns4="a7f5c76c-c77d-46c7-95d8-7d7e03272fbd" targetNamespace="http://schemas.microsoft.com/office/2006/metadata/properties" ma:root="true" ma:fieldsID="2d4260b1bfa92109c1b9614d1bc545c6" ns3:_="" ns4:_="">
    <xsd:import namespace="6cc7671a-647f-4585-bbfa-a542c14cdb7f"/>
    <xsd:import namespace="a7f5c76c-c77d-46c7-95d8-7d7e03272fbd"/>
    <xsd:element name="properties">
      <xsd:complexType>
        <xsd:sequence>
          <xsd:element name="documentManagement">
            <xsd:complexType>
              <xsd:all>
                <xsd:element ref="ns3:SharedWithUsers" minOccurs="0"/>
                <xsd:element ref="ns3:SharedWithDetails" minOccurs="0"/>
                <xsd:element ref="ns3:SharingHintHash" minOccurs="0"/>
                <xsd:element ref="ns4:MediaServiceMetadata" minOccurs="0"/>
                <xsd:element ref="ns4:MediaServiceFastMetadata" minOccurs="0"/>
                <xsd:element ref="ns4:MediaServiceDateTaken" minOccurs="0"/>
                <xsd:element ref="ns4:MediaServiceAutoTags" minOccurs="0"/>
                <xsd:element ref="ns4:MediaServiceGenerationTime" minOccurs="0"/>
                <xsd:element ref="ns4:MediaServiceEventHashCode" minOccurs="0"/>
                <xsd:element ref="ns4:MediaServiceOCR" minOccurs="0"/>
                <xsd:element ref="ns4:MediaServiceAutoKeyPoints" minOccurs="0"/>
                <xsd:element ref="ns4:MediaServiceKeyPoints" minOccurs="0"/>
                <xsd:element ref="ns4:MediaLengthInSeconds" minOccurs="0"/>
                <xsd:element ref="ns4:MediaServiceLocation" minOccurs="0"/>
                <xsd:element ref="ns4:_activity" minOccurs="0"/>
                <xsd:element ref="ns4: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cc7671a-647f-4585-bbfa-a542c14cdb7f"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element name="SharingHintHash" ma:index="10" nillable="true" ma:displayName="Sharing Hint Hash"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a7f5c76c-c77d-46c7-95d8-7d7e03272fbd" elementFormDefault="qualified">
    <xsd:import namespace="http://schemas.microsoft.com/office/2006/documentManagement/types"/>
    <xsd:import namespace="http://schemas.microsoft.com/office/infopath/2007/PartnerControls"/>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MediaServiceDateTaken" ma:index="13" nillable="true" ma:displayName="MediaServiceDateTaken" ma:hidden="true" ma:internalName="MediaServiceDateTaken" ma:readOnly="true">
      <xsd:simpleType>
        <xsd:restriction base="dms:Text"/>
      </xsd:simpleType>
    </xsd:element>
    <xsd:element name="MediaServiceAutoTags" ma:index="14" nillable="true" ma:displayName="Tags" ma:internalName="MediaServiceAutoTags" ma:readOnly="true">
      <xsd:simpleType>
        <xsd:restriction base="dms:Text"/>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OCR" ma:index="17" nillable="true" ma:displayName="Extracted Text" ma:internalName="MediaServiceOCR" ma:readOnly="true">
      <xsd:simpleType>
        <xsd:restriction base="dms:Note">
          <xsd:maxLength value="255"/>
        </xsd:restriction>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element name="MediaLengthInSeconds" ma:index="20" nillable="true" ma:displayName="MediaLengthInSeconds" ma:hidden="true" ma:internalName="MediaLengthInSeconds" ma:readOnly="true">
      <xsd:simpleType>
        <xsd:restriction base="dms:Unknown"/>
      </xsd:simpleType>
    </xsd:element>
    <xsd:element name="MediaServiceLocation" ma:index="21" nillable="true" ma:displayName="Location" ma:internalName="MediaServiceLocation" ma:readOnly="true">
      <xsd:simpleType>
        <xsd:restriction base="dms:Text"/>
      </xsd:simpleType>
    </xsd:element>
    <xsd:element name="_activity" ma:index="22" nillable="true" ma:displayName="_activity" ma:hidden="true" ma:internalName="_activity">
      <xsd:simpleType>
        <xsd:restriction base="dms:Note"/>
      </xsd:simpleType>
    </xsd:element>
    <xsd:element name="MediaServiceObjectDetectorVersions" ma:index="23" nillable="true" ma:displayName="MediaServiceObjectDetectorVersions" ma:hidden="true" ma:indexed="true" ma:internalName="MediaServiceObjectDetectorVersions"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_activity xmlns="a7f5c76c-c77d-46c7-95d8-7d7e03272fbd" xsi:nil="true"/>
  </documentManagement>
</p:properties>
</file>

<file path=customXml/itemProps1.xml><?xml version="1.0" encoding="utf-8"?>
<ds:datastoreItem xmlns:ds="http://schemas.openxmlformats.org/officeDocument/2006/customXml" ds:itemID="{1087F01C-B4BE-41E8-87A2-6F953D1CDA4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cc7671a-647f-4585-bbfa-a542c14cdb7f"/>
    <ds:schemaRef ds:uri="a7f5c76c-c77d-46c7-95d8-7d7e03272fbd"/>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9170CB27-8ED6-49C6-B46A-A1531DF42724}">
  <ds:schemaRefs>
    <ds:schemaRef ds:uri="http://schemas.microsoft.com/sharepoint/v3/contenttype/forms"/>
  </ds:schemaRefs>
</ds:datastoreItem>
</file>

<file path=customXml/itemProps3.xml><?xml version="1.0" encoding="utf-8"?>
<ds:datastoreItem xmlns:ds="http://schemas.openxmlformats.org/officeDocument/2006/customXml" ds:itemID="{12F853A0-F93B-4FD1-BF71-2BB80991FC5F}">
  <ds:schemaRefs>
    <ds:schemaRef ds:uri="http://schemas.microsoft.com/office/2006/metadata/properties"/>
    <ds:schemaRef ds:uri="http://schemas.microsoft.com/office/2006/documentManagement/types"/>
    <ds:schemaRef ds:uri="http://purl.org/dc/terms/"/>
    <ds:schemaRef ds:uri="http://schemas.openxmlformats.org/package/2006/metadata/core-properties"/>
    <ds:schemaRef ds:uri="http://purl.org/dc/dcmitype/"/>
    <ds:schemaRef ds:uri="http://schemas.microsoft.com/office/infopath/2007/PartnerControls"/>
    <ds:schemaRef ds:uri="http://purl.org/dc/elements/1.1/"/>
    <ds:schemaRef ds:uri="a7f5c76c-c77d-46c7-95d8-7d7e03272fbd"/>
    <ds:schemaRef ds:uri="6cc7671a-647f-4585-bbfa-a542c14cdb7f"/>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otalTime>16590</TotalTime>
  <Words>1829</Words>
  <Application>Microsoft Office PowerPoint</Application>
  <PresentationFormat>On-screen Show (4:3)</PresentationFormat>
  <Paragraphs>146</Paragraphs>
  <Slides>10</Slides>
  <Notes>10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10</vt:i4>
      </vt:variant>
    </vt:vector>
  </HeadingPairs>
  <TitlesOfParts>
    <vt:vector size="15" baseType="lpstr">
      <vt:lpstr>Arial</vt:lpstr>
      <vt:lpstr>Calibri</vt:lpstr>
      <vt:lpstr>Verdana</vt:lpstr>
      <vt:lpstr>Wingdings</vt:lpstr>
      <vt:lpstr>Default Design</vt:lpstr>
      <vt:lpstr>PSSA and Keystone Exams</vt:lpstr>
      <vt:lpstr>Multi-Dimensionality of Standards</vt:lpstr>
      <vt:lpstr>Multi-Dimensionality of Standards, 2</vt:lpstr>
      <vt:lpstr>Multi-Dimensionality of Standards, 3</vt:lpstr>
      <vt:lpstr>Steps in Development Process</vt:lpstr>
      <vt:lpstr>PSSA Test Design</vt:lpstr>
      <vt:lpstr>PSSA Reporting Categories</vt:lpstr>
      <vt:lpstr>Keystone Reporting Categories</vt:lpstr>
      <vt:lpstr>Timeline</vt:lpstr>
      <vt:lpstr>Contact/Mission</vt:lpstr>
    </vt:vector>
  </TitlesOfParts>
  <Company>Office of Administration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aforsman</dc:creator>
  <cp:lastModifiedBy>Andrea Brown</cp:lastModifiedBy>
  <cp:revision>651</cp:revision>
  <cp:lastPrinted>2015-07-20T15:02:49Z</cp:lastPrinted>
  <dcterms:created xsi:type="dcterms:W3CDTF">2011-11-29T20:35:02Z</dcterms:created>
  <dcterms:modified xsi:type="dcterms:W3CDTF">2023-08-03T14:33:59Z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0x0101003F830E0254A9544493694D55E5BDA56E</vt:lpwstr>
  </property>
</Properties>
</file>