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270" r:id="rId5"/>
    <p:sldId id="293" r:id="rId6"/>
    <p:sldId id="2722" r:id="rId7"/>
    <p:sldId id="2718" r:id="rId8"/>
    <p:sldId id="2672" r:id="rId9"/>
    <p:sldId id="2662" r:id="rId10"/>
    <p:sldId id="2699" r:id="rId11"/>
    <p:sldId id="2668" r:id="rId12"/>
    <p:sldId id="2700" r:id="rId13"/>
    <p:sldId id="2703" r:id="rId14"/>
    <p:sldId id="364" r:id="rId15"/>
    <p:sldId id="2695" r:id="rId16"/>
    <p:sldId id="2675" r:id="rId17"/>
    <p:sldId id="356" r:id="rId18"/>
    <p:sldId id="2706" r:id="rId19"/>
    <p:sldId id="2716" r:id="rId20"/>
    <p:sldId id="2712" r:id="rId21"/>
    <p:sldId id="2713" r:id="rId22"/>
    <p:sldId id="2715" r:id="rId23"/>
    <p:sldId id="2714" r:id="rId24"/>
    <p:sldId id="2717" r:id="rId25"/>
    <p:sldId id="2711" r:id="rId26"/>
    <p:sldId id="2709" r:id="rId27"/>
    <p:sldId id="2721" r:id="rId28"/>
    <p:sldId id="2684" r:id="rId29"/>
    <p:sldId id="332"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uro, Kevin" initials="MK" lastIdx="11" clrIdx="0">
    <p:extLst>
      <p:ext uri="{19B8F6BF-5375-455C-9EA6-DF929625EA0E}">
        <p15:presenceInfo xmlns:p15="http://schemas.microsoft.com/office/powerpoint/2012/main" userId="S::kmauro@pa.gov::f23ef690-743d-463a-99da-998bbb27fb2e" providerId="AD"/>
      </p:ext>
    </p:extLst>
  </p:cmAuthor>
  <p:cmAuthor id="2" name="Dyszel, Jean" initials="DJ" lastIdx="3" clrIdx="1">
    <p:extLst>
      <p:ext uri="{19B8F6BF-5375-455C-9EA6-DF929625EA0E}">
        <p15:presenceInfo xmlns:p15="http://schemas.microsoft.com/office/powerpoint/2012/main" userId="S::c-jdyszel@pa.gov::5493b60d-1bc5-4cbd-908b-3a3348c6ac51" providerId="AD"/>
      </p:ext>
    </p:extLst>
  </p:cmAuthor>
  <p:cmAuthor id="3" name="Baum-Leaman, Rebekah" initials="BR" lastIdx="4" clrIdx="2">
    <p:extLst>
      <p:ext uri="{19B8F6BF-5375-455C-9EA6-DF929625EA0E}">
        <p15:presenceInfo xmlns:p15="http://schemas.microsoft.com/office/powerpoint/2012/main" userId="S::rbaumleama@pa.gov::8137aeef-26fe-45ef-a6a3-922900807fbb" providerId="AD"/>
      </p:ext>
    </p:extLst>
  </p:cmAuthor>
  <p:cmAuthor id="4" name="Carrie Soliday" initials="CS" lastIdx="3" clrIdx="3">
    <p:extLst>
      <p:ext uri="{19B8F6BF-5375-455C-9EA6-DF929625EA0E}">
        <p15:presenceInfo xmlns:p15="http://schemas.microsoft.com/office/powerpoint/2012/main" userId="S::casoliday_iu12.org#ext#@pagov.onmicrosoft.com::2edd3c36-08f3-483e-a972-55fb0b030a06" providerId="AD"/>
      </p:ext>
    </p:extLst>
  </p:cmAuthor>
  <p:cmAuthor id="5" name="Maraschiello, Richard" initials="MR" lastIdx="2" clrIdx="4">
    <p:extLst>
      <p:ext uri="{19B8F6BF-5375-455C-9EA6-DF929625EA0E}">
        <p15:presenceInfo xmlns:p15="http://schemas.microsoft.com/office/powerpoint/2012/main" userId="S::c-rmarasch@pa.gov::bf61cd81-8718-483a-8985-9898ade2ee73" providerId="AD"/>
      </p:ext>
    </p:extLst>
  </p:cmAuthor>
  <p:cmAuthor id="6" name="Stem, Matthew" initials="SM" lastIdx="9" clrIdx="5">
    <p:extLst>
      <p:ext uri="{19B8F6BF-5375-455C-9EA6-DF929625EA0E}">
        <p15:presenceInfo xmlns:p15="http://schemas.microsoft.com/office/powerpoint/2012/main" userId="S::mastem@pa.gov::682caf7e-3492-4ab1-b4ef-fb89c3f343b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C7C"/>
    <a:srgbClr val="749BCA"/>
    <a:srgbClr val="477BB9"/>
    <a:srgbClr val="3D6AA1"/>
    <a:srgbClr val="376092"/>
    <a:srgbClr val="4F81BD"/>
    <a:srgbClr val="23447F"/>
    <a:srgbClr val="C4D5DE"/>
    <a:srgbClr val="FFFFFF"/>
    <a:srgbClr val="C3D6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98" autoAdjust="0"/>
    <p:restoredTop sz="56130" autoAdjust="0"/>
  </p:normalViewPr>
  <p:slideViewPr>
    <p:cSldViewPr snapToGrid="0">
      <p:cViewPr varScale="1">
        <p:scale>
          <a:sx n="65" d="100"/>
          <a:sy n="65" d="100"/>
        </p:scale>
        <p:origin x="2598" y="102"/>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3EEBFCE-E1AD-4C66-8436-2B8546317258}" type="datetimeFigureOut">
              <a:rPr lang="en-US" smtClean="0"/>
              <a:t>8/1/2022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C0DDAA2-1C43-4F84-BCB8-BB799C3B521C}" type="slidenum">
              <a:rPr lang="en-US" smtClean="0"/>
              <a:t>‹#›</a:t>
            </a:fld>
            <a:endParaRPr lang="en-US" dirty="0"/>
          </a:p>
        </p:txBody>
      </p:sp>
    </p:spTree>
    <p:extLst>
      <p:ext uri="{BB962C8B-B14F-4D97-AF65-F5344CB8AC3E}">
        <p14:creationId xmlns:p14="http://schemas.microsoft.com/office/powerpoint/2010/main" val="4183074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pdesas.org/Frameworks/TeacherFrameworks/TeacherEffectiveness/"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gcc02.safelinks.protection.outlook.com/?url=https%3A%2F%2Fzoom.us%2Frec%2Fshare%2FJMLYqYvRNF21V1eWLqY8D75H5YX8Um_A8nUdYApnFntpa7g6LxpsxmX9EG6osaJS.E39pOEvJlRs_eqeR&amp;data=05%7C01%7Calena%40pa.gov%7C359f1241b1594fa4b61108da6e6f0579%7C418e284101284dd59b6c47fc5a9a1bde%7C0%7C0%7C637943720501723339%7CUnknown%7CTWFpbGZsb3d8eyJWIjoiMC4wLjAwMDAiLCJQIjoiV2luMzIiLCJBTiI6Ik1haWwiLCJXVCI6Mn0%3D%7C3000%7C%7C%7C&amp;sdata=ektHsTD2MpF63G%2BP8RUxe%2Fv%2BvHVJ87frqa3P%2BJm56q4%3D&amp;reserved=0" TargetMode="External"/><Relationship Id="rId7" Type="http://schemas.openxmlformats.org/officeDocument/2006/relationships/hyperlink" Target="https://gcc02.safelinks.protection.outlook.com/?url=https%3A%2F%2Fwww.education.pa.gov%2FDocuments%2FK-12%2FAssessment%2520and%2520Accountability%2FPVAAS%2FGettingStartedWithPEERS.pdf&amp;data=05%7C01%7CRA-PDE-Evaluation%40pa.gov%7Cdd0b14df31f246e0665708da5f69686d%7C418e284101284dd59b6c47fc5a9a1bde%7C0%7C0%7C637927203712891538%7CUnknown%7CTWFpbGZsb3d8eyJWIjoiMC4wLjAwMDAiLCJQIjoiV2luMzIiLCJBTiI6Ik1haWwiLCJXVCI6Mn0%3D%7C3000%7C%7C%7C&amp;sdata=DHYKKuSOMY6IkAIOZEoTfw%2FhAUv3vm5sR4l4pJG89z4%3D&amp;reserved=0"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gcc02.safelinks.protection.outlook.com/?url=https%3A%2F%2Fwww.education.pa.gov%2FK-12%2FAssessment%2520and%2520Accountability%2FPVAAS%2FPEERS%2FPages%2FPEERSFAQ.aspx&amp;data=05%7C01%7CRA-PDE-Evaluation%40pa.gov%7Cdd0b14df31f246e0665708da5f69686d%7C418e284101284dd59b6c47fc5a9a1bde%7C0%7C0%7C637927203712735256%7CUnknown%7CTWFpbGZsb3d8eyJWIjoiMC4wLjAwMDAiLCJQIjoiV2luMzIiLCJBTiI6Ik1haWwiLCJXVCI6Mn0%3D%7C3000%7C%7C%7C&amp;sdata=XTclnZ%2B096%2F%2BniqMUIsmIlQxJKwa8HoRF56ugmmt104%3D&amp;reserved=0" TargetMode="External"/><Relationship Id="rId5" Type="http://schemas.openxmlformats.org/officeDocument/2006/relationships/hyperlink" Target="mailto:pdepvaas@iu13.org" TargetMode="External"/><Relationship Id="rId4" Type="http://schemas.openxmlformats.org/officeDocument/2006/relationships/hyperlink" Target="https://gcc02.safelinks.protection.outlook.com/?url=https%3A%2F%2Fpvaas.sas.com%2F&amp;data=05%7C01%7CRA-PDE-Evaluation%40pa.gov%7Cdd0b14df31f246e0665708da5f69686d%7C418e284101284dd59b6c47fc5a9a1bde%7C0%7C0%7C637927203712735256%7CUnknown%7CTWFpbGZsb3d8eyJWIjoiMC4wLjAwMDAiLCJQIjoiV2luMzIiLCJBTiI6Ik1haWwiLCJXVCI6Mn0%3D%7C3000%7C%7C%7C&amp;sdata=kaKcxwXxD0OM90hj81RlpeYEqTi%2FSxL64W0Pk657FwU%3D&amp;reserved=0"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1</a:t>
            </a:fld>
            <a:endParaRPr lang="en-US" dirty="0"/>
          </a:p>
        </p:txBody>
      </p:sp>
    </p:spTree>
    <p:extLst>
      <p:ext uri="{BB962C8B-B14F-4D97-AF65-F5344CB8AC3E}">
        <p14:creationId xmlns:p14="http://schemas.microsoft.com/office/powerpoint/2010/main" val="3142843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buFont typeface="Wingdings" pitchFamily="2" charset="2"/>
              <a:buNone/>
            </a:pPr>
            <a:r>
              <a:rPr lang="en-US" dirty="0"/>
              <a:t>Reminder – these percentages cannot be altered.</a:t>
            </a:r>
          </a:p>
          <a:p>
            <a:pPr lvl="1">
              <a:buFont typeface="Wingdings" pitchFamily="2" charset="2"/>
              <a:buNone/>
            </a:pPr>
            <a:endParaRPr lang="en-US" dirty="0"/>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Calibri" panose="020F0502020204030204" pitchFamily="34" charset="0"/>
              </a:rPr>
              <a:t>In fall 2022, the Department will make available </a:t>
            </a:r>
            <a:r>
              <a:rPr lang="en-US" sz="1200" b="1" dirty="0">
                <a:effectLst/>
                <a:latin typeface="Calibri" panose="020F0502020204030204" pitchFamily="34" charset="0"/>
                <a:ea typeface="Calibri" panose="020F0502020204030204" pitchFamily="34" charset="0"/>
                <a:cs typeface="Calibri" panose="020F0502020204030204" pitchFamily="34" charset="0"/>
              </a:rPr>
              <a:t>21/22 SY Assessment data for Teacher-Specific Data attribution</a:t>
            </a:r>
            <a:r>
              <a:rPr lang="en-US" sz="1200" dirty="0">
                <a:effectLst/>
                <a:latin typeface="Calibri" panose="020F0502020204030204" pitchFamily="34" charset="0"/>
                <a:ea typeface="Calibri" panose="020F0502020204030204" pitchFamily="34" charset="0"/>
                <a:cs typeface="Calibri" panose="020F0502020204030204" pitchFamily="34" charset="0"/>
              </a:rPr>
              <a:t>, where applicable to the professional employee.   </a:t>
            </a:r>
          </a:p>
          <a:p>
            <a:pPr marL="0" marR="0" lvl="0" indent="0">
              <a:lnSpc>
                <a:spcPct val="107000"/>
              </a:lnSpc>
              <a:spcBef>
                <a:spcPts val="0"/>
              </a:spcBef>
              <a:spcAft>
                <a:spcPts val="800"/>
              </a:spcAft>
              <a:buFont typeface="Symbol" panose="05050102010706020507" pitchFamily="18" charset="2"/>
              <a:buNone/>
            </a:pP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Calibri" panose="020F0502020204030204" pitchFamily="34" charset="0"/>
              </a:rPr>
              <a:t>Growth data for Teacher-Specific Data attribution will </a:t>
            </a:r>
            <a:r>
              <a:rPr lang="en-US" sz="1200" b="1" dirty="0">
                <a:effectLst/>
                <a:latin typeface="Calibri" panose="020F0502020204030204" pitchFamily="34" charset="0"/>
                <a:ea typeface="Calibri" panose="020F0502020204030204" pitchFamily="34" charset="0"/>
                <a:cs typeface="Calibri" panose="020F0502020204030204" pitchFamily="34" charset="0"/>
              </a:rPr>
              <a:t>NOT</a:t>
            </a:r>
            <a:r>
              <a:rPr lang="en-US" sz="1200" dirty="0">
                <a:effectLst/>
                <a:latin typeface="Calibri" panose="020F0502020204030204" pitchFamily="34" charset="0"/>
                <a:ea typeface="Calibri" panose="020F0502020204030204" pitchFamily="34" charset="0"/>
                <a:cs typeface="Calibri" panose="020F0502020204030204" pitchFamily="34" charset="0"/>
              </a:rPr>
              <a:t> be made available by the Department for the 21/22 SY or the 22/23 SY. However, the Department will make available </a:t>
            </a:r>
            <a:r>
              <a:rPr lang="en-US" sz="1200" b="1" dirty="0">
                <a:effectLst/>
                <a:latin typeface="Calibri" panose="020F0502020204030204" pitchFamily="34" charset="0"/>
                <a:ea typeface="Calibri" panose="020F0502020204030204" pitchFamily="34" charset="0"/>
                <a:cs typeface="Calibri" panose="020F0502020204030204" pitchFamily="34" charset="0"/>
              </a:rPr>
              <a:t>23/24 SY Growth data for Teacher-Specific Data attribution,</a:t>
            </a:r>
            <a:r>
              <a:rPr lang="en-US" sz="1200" dirty="0">
                <a:effectLst/>
                <a:latin typeface="Calibri" panose="020F0502020204030204" pitchFamily="34" charset="0"/>
                <a:ea typeface="Calibri" panose="020F0502020204030204" pitchFamily="34" charset="0"/>
                <a:cs typeface="Calibri" panose="020F0502020204030204" pitchFamily="34" charset="0"/>
              </a:rPr>
              <a:t> where applicable to the professional employee, </a:t>
            </a:r>
            <a:r>
              <a:rPr lang="en-US" sz="1200" u="sng" dirty="0">
                <a:effectLst/>
                <a:latin typeface="Calibri" panose="020F0502020204030204" pitchFamily="34" charset="0"/>
                <a:ea typeface="Calibri" panose="020F0502020204030204" pitchFamily="34" charset="0"/>
                <a:cs typeface="Calibri" panose="020F0502020204030204" pitchFamily="34" charset="0"/>
              </a:rPr>
              <a:t>in the fall of 2024</a:t>
            </a:r>
            <a:r>
              <a:rPr lang="en-US" sz="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lvl="1">
              <a:buFont typeface="Wingdings" pitchFamily="2" charset="2"/>
              <a:buNone/>
            </a:pPr>
            <a:endParaRPr lang="en-US" dirty="0"/>
          </a:p>
        </p:txBody>
      </p:sp>
      <p:sp>
        <p:nvSpPr>
          <p:cNvPr id="4" name="Slide Number Placeholder 3"/>
          <p:cNvSpPr>
            <a:spLocks noGrp="1"/>
          </p:cNvSpPr>
          <p:nvPr>
            <p:ph type="sldNum" sz="quarter" idx="5"/>
          </p:nvPr>
        </p:nvSpPr>
        <p:spPr/>
        <p:txBody>
          <a:bodyPr/>
          <a:lstStyle/>
          <a:p>
            <a:fld id="{CF4D0401-85EB-4347-AB37-A1C53F28E6EF}" type="slidenum">
              <a:rPr lang="en-US" smtClean="0"/>
              <a:t>10</a:t>
            </a:fld>
            <a:endParaRPr lang="en-US" dirty="0"/>
          </a:p>
        </p:txBody>
      </p:sp>
    </p:spTree>
    <p:extLst>
      <p:ext uri="{BB962C8B-B14F-4D97-AF65-F5344CB8AC3E}">
        <p14:creationId xmlns:p14="http://schemas.microsoft.com/office/powerpoint/2010/main" val="2969418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22860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alibri" panose="020F0502020204030204" pitchFamily="34" charset="0"/>
                <a:ea typeface="Times New Roman" panose="02020603050405020304" pitchFamily="18" charset="0"/>
              </a:rPr>
              <a:t>To assist in evaluation, the Department has provided the </a:t>
            </a:r>
            <a:r>
              <a:rPr lang="en-US" sz="1800" u="sng" dirty="0">
                <a:solidFill>
                  <a:srgbClr val="000000"/>
                </a:solidFill>
                <a:effectLst/>
                <a:latin typeface="Calibri" panose="020F0502020204030204" pitchFamily="34" charset="0"/>
                <a:ea typeface="Times New Roman" panose="02020603050405020304" pitchFamily="18" charset="0"/>
                <a:hlinkClick r:id="rId3"/>
              </a:rPr>
              <a:t>Student Performance Measure: LEA Selected Measure </a:t>
            </a:r>
            <a:r>
              <a:rPr lang="en-US" sz="1800" dirty="0">
                <a:solidFill>
                  <a:srgbClr val="000000"/>
                </a:solidFill>
                <a:effectLst/>
                <a:latin typeface="Calibri" panose="020F0502020204030204" pitchFamily="34" charset="0"/>
                <a:ea typeface="Times New Roman" panose="02020603050405020304" pitchFamily="18" charset="0"/>
              </a:rPr>
              <a:t>template. The optional-use template is designed to offer increased flexibility in the identification of student need, educator response, and use of qualitative as well as quantitative measures; however, LEAs may elect to utilize other methods or continue with current processes for measuring student objectives. Whichever approach is chosen, LEAs must assign a rating of 0, 1, 2, or 3 in accordance with Act 13. If more than one student need is identified, an SPM template should be completed for each and weighted accordingly; the total weightings may not exceed 100% of the single, summative LEA Selected Measures rating of 0, 1, 2, or 3.</a:t>
            </a:r>
            <a:endParaRPr lang="en-US" sz="1800" dirty="0">
              <a:effectLst/>
              <a:latin typeface="Calibri" panose="020F0502020204030204" pitchFamily="34" charset="0"/>
              <a:ea typeface="Calibri" panose="020F0502020204030204" pitchFamily="34" charset="0"/>
            </a:endParaRPr>
          </a:p>
          <a:p>
            <a:pPr marL="0" marR="0" indent="-228600"/>
            <a:endParaRPr lang="en-US" sz="1800" dirty="0">
              <a:effectLst/>
              <a:latin typeface="Calibri" panose="020F0502020204030204" pitchFamily="34" charset="0"/>
              <a:ea typeface="Calibri" panose="020F0502020204030204" pitchFamily="34" charset="0"/>
            </a:endParaRPr>
          </a:p>
          <a:p>
            <a:r>
              <a:rPr lang="en-US" sz="1800" dirty="0">
                <a:effectLst/>
                <a:latin typeface="Symbol" panose="05050102010706020507" pitchFamily="18" charset="2"/>
                <a:ea typeface="Calibri" panose="020F0502020204030204" pitchFamily="34" charset="0"/>
                <a:cs typeface="Calibri" panose="020F0502020204030204" pitchFamily="34" charset="0"/>
              </a:rPr>
              <a:t>·</a:t>
            </a:r>
            <a:r>
              <a:rPr lang="en-US" sz="1800" dirty="0">
                <a:effectLst/>
                <a:latin typeface="Times New Roman" panose="02020603050405020304" pitchFamily="18" charset="0"/>
                <a:ea typeface="Calibri" panose="020F0502020204030204" pitchFamily="34" charset="0"/>
              </a:rPr>
              <a:t>      </a:t>
            </a:r>
            <a:r>
              <a:rPr lang="en-US" sz="1800" b="1" dirty="0">
                <a:effectLst/>
                <a:latin typeface="Calibri" panose="020F0502020204030204" pitchFamily="34" charset="0"/>
                <a:ea typeface="Calibri" panose="020F0502020204030204" pitchFamily="34" charset="0"/>
              </a:rPr>
              <a:t>an N-count is not to be factored into this</a:t>
            </a: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C0DDAA2-1C43-4F84-BCB8-BB799C3B521C}" type="slidenum">
              <a:rPr lang="en-US" smtClean="0"/>
              <a:t>11</a:t>
            </a:fld>
            <a:endParaRPr lang="en-US"/>
          </a:p>
        </p:txBody>
      </p:sp>
    </p:spTree>
    <p:extLst>
      <p:ext uri="{BB962C8B-B14F-4D97-AF65-F5344CB8AC3E}">
        <p14:creationId xmlns:p14="http://schemas.microsoft.com/office/powerpoint/2010/main" val="460199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12</a:t>
            </a:fld>
            <a:endParaRPr lang="en-US" dirty="0"/>
          </a:p>
        </p:txBody>
      </p:sp>
    </p:spTree>
    <p:extLst>
      <p:ext uri="{BB962C8B-B14F-4D97-AF65-F5344CB8AC3E}">
        <p14:creationId xmlns:p14="http://schemas.microsoft.com/office/powerpoint/2010/main" val="21580027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completed </a:t>
            </a:r>
            <a:r>
              <a:rPr lang="en-US" dirty="0" err="1"/>
              <a:t>IEP</a:t>
            </a:r>
            <a:r>
              <a:rPr lang="en-US" dirty="0"/>
              <a:t> Goals Progress from IU 3’s module 3</a:t>
            </a:r>
          </a:p>
        </p:txBody>
      </p:sp>
      <p:sp>
        <p:nvSpPr>
          <p:cNvPr id="4" name="Slide Number Placeholder 3"/>
          <p:cNvSpPr>
            <a:spLocks noGrp="1"/>
          </p:cNvSpPr>
          <p:nvPr>
            <p:ph type="sldNum" sz="quarter" idx="5"/>
          </p:nvPr>
        </p:nvSpPr>
        <p:spPr/>
        <p:txBody>
          <a:bodyPr/>
          <a:lstStyle/>
          <a:p>
            <a:fld id="{3C0DDAA2-1C43-4F84-BCB8-BB799C3B521C}" type="slidenum">
              <a:rPr lang="en-US" smtClean="0"/>
              <a:t>13</a:t>
            </a:fld>
            <a:endParaRPr lang="en-US" dirty="0"/>
          </a:p>
        </p:txBody>
      </p:sp>
    </p:spTree>
    <p:extLst>
      <p:ext uri="{BB962C8B-B14F-4D97-AF65-F5344CB8AC3E}">
        <p14:creationId xmlns:p14="http://schemas.microsoft.com/office/powerpoint/2010/main" val="3398857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r>
              <a:rPr lang="en-US" sz="1800" dirty="0">
                <a:effectLst/>
                <a:latin typeface="Calibri" panose="020F0502020204030204" pitchFamily="34" charset="0"/>
                <a:ea typeface="Calibri" panose="020F0502020204030204" pitchFamily="34" charset="0"/>
                <a:cs typeface="Calibri" panose="020F0502020204030204" pitchFamily="34" charset="0"/>
              </a:rPr>
              <a:t>In fall 2022, the Department will make available </a:t>
            </a:r>
            <a:r>
              <a:rPr lang="en-US" sz="1800" b="1" dirty="0">
                <a:effectLst/>
                <a:latin typeface="Calibri" panose="020F0502020204030204" pitchFamily="34" charset="0"/>
                <a:ea typeface="Calibri" panose="020F0502020204030204" pitchFamily="34" charset="0"/>
                <a:cs typeface="Calibri" panose="020F0502020204030204" pitchFamily="34" charset="0"/>
              </a:rPr>
              <a:t>Building Level Scores</a:t>
            </a:r>
            <a:r>
              <a:rPr lang="en-US" sz="1800" dirty="0">
                <a:effectLst/>
                <a:latin typeface="Calibri" panose="020F0502020204030204" pitchFamily="34" charset="0"/>
                <a:ea typeface="Calibri" panose="020F0502020204030204" pitchFamily="34" charset="0"/>
                <a:cs typeface="Calibri" panose="020F0502020204030204" pitchFamily="34" charset="0"/>
              </a:rPr>
              <a:t> comprised of Assessment, Growth, Attendance Rate, and Graduation Rate for the </a:t>
            </a:r>
            <a:r>
              <a:rPr lang="en-US" sz="1800" b="1" dirty="0">
                <a:effectLst/>
                <a:latin typeface="Calibri" panose="020F0502020204030204" pitchFamily="34" charset="0"/>
                <a:ea typeface="Calibri" panose="020F0502020204030204" pitchFamily="34" charset="0"/>
                <a:cs typeface="Calibri" panose="020F0502020204030204" pitchFamily="34" charset="0"/>
              </a:rPr>
              <a:t>21/22 SY</a:t>
            </a:r>
            <a:r>
              <a:rPr lang="en-US" sz="1800" dirty="0">
                <a:effectLst/>
                <a:latin typeface="Calibri" panose="020F0502020204030204" pitchFamily="34" charset="0"/>
                <a:ea typeface="Calibri" panose="020F0502020204030204" pitchFamily="34" charset="0"/>
                <a:cs typeface="Calibri" panose="020F0502020204030204" pitchFamily="34" charset="0"/>
              </a:rPr>
              <a:t>, where the measures are applicable to the building.</a:t>
            </a: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r>
              <a:rPr lang="en-US" sz="1800" dirty="0">
                <a:effectLst/>
                <a:latin typeface="Calibri" panose="020F0502020204030204" pitchFamily="34" charset="0"/>
                <a:ea typeface="Calibri" panose="020F0502020204030204" pitchFamily="34" charset="0"/>
                <a:cs typeface="Calibri" panose="020F0502020204030204" pitchFamily="34" charset="0"/>
              </a:rPr>
              <a:t>PDE sends the scores and publishes them on its website. Chief School Administrator also receives them.</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lvl="0" algn="l">
              <a:buFont typeface="Wingdings" pitchFamily="2" charset="2"/>
              <a:buNone/>
            </a:pPr>
            <a:endParaRPr lang="en-US" dirty="0"/>
          </a:p>
        </p:txBody>
      </p:sp>
      <p:sp>
        <p:nvSpPr>
          <p:cNvPr id="4" name="Slide Number Placeholder 3"/>
          <p:cNvSpPr>
            <a:spLocks noGrp="1"/>
          </p:cNvSpPr>
          <p:nvPr>
            <p:ph type="sldNum" sz="quarter" idx="5"/>
          </p:nvPr>
        </p:nvSpPr>
        <p:spPr/>
        <p:txBody>
          <a:bodyPr/>
          <a:lstStyle/>
          <a:p>
            <a:fld id="{CF4D0401-85EB-4347-AB37-A1C53F28E6EF}" type="slidenum">
              <a:rPr lang="en-US" smtClean="0"/>
              <a:t>14</a:t>
            </a:fld>
            <a:endParaRPr lang="en-US" dirty="0"/>
          </a:p>
        </p:txBody>
      </p:sp>
    </p:spTree>
    <p:extLst>
      <p:ext uri="{BB962C8B-B14F-4D97-AF65-F5344CB8AC3E}">
        <p14:creationId xmlns:p14="http://schemas.microsoft.com/office/powerpoint/2010/main" val="15878958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dirty="0">
                <a:solidFill>
                  <a:srgbClr val="082A3D"/>
                </a:solidFill>
                <a:effectLst/>
              </a:rPr>
              <a:t>Before evaluation in the new location assignment, the employee and the LEA must agree on the substitute measure(s). </a:t>
            </a:r>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15</a:t>
            </a:fld>
            <a:endParaRPr lang="en-US" dirty="0"/>
          </a:p>
        </p:txBody>
      </p:sp>
    </p:spTree>
    <p:extLst>
      <p:ext uri="{BB962C8B-B14F-4D97-AF65-F5344CB8AC3E}">
        <p14:creationId xmlns:p14="http://schemas.microsoft.com/office/powerpoint/2010/main" val="8832267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Times New Roman" panose="02020603050405020304" pitchFamily="18" charset="0"/>
              </a:rPr>
              <a:t>Recorded version of PEERS training -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https://zoom.us/rec/share/JMLYqYvRNF21V1eWLqY8D75H5YX8Um_A8nUdYApnFntpa7g6LxpsxmX9EG6osaJS.E39pOEvJlRs_eqeR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l">
              <a:spcBef>
                <a:spcPts val="0"/>
              </a:spcBef>
              <a:spcAft>
                <a:spcPts val="0"/>
              </a:spcAft>
            </a:pPr>
            <a:endParaRPr lang="en-US" sz="1200" dirty="0">
              <a:effectLst/>
              <a:latin typeface="Calibri" panose="020F0502020204030204" pitchFamily="34" charset="0"/>
              <a:ea typeface="Times New Roman" panose="02020603050405020304" pitchFamily="18" charset="0"/>
            </a:endParaRPr>
          </a:p>
          <a:p>
            <a:pPr marL="457200" marR="0" algn="l">
              <a:spcBef>
                <a:spcPts val="0"/>
              </a:spcBef>
              <a:spcAft>
                <a:spcPts val="0"/>
              </a:spcAft>
            </a:pPr>
            <a:r>
              <a:rPr lang="en-US" sz="1200" dirty="0">
                <a:effectLst/>
                <a:latin typeface="Calibri" panose="020F0502020204030204" pitchFamily="34" charset="0"/>
                <a:ea typeface="Times New Roman" panose="02020603050405020304" pitchFamily="18" charset="0"/>
              </a:rPr>
              <a:t>All rating forms have been moved to </a:t>
            </a:r>
            <a:r>
              <a:rPr lang="en-US" sz="1200" u="sng" dirty="0">
                <a:solidFill>
                  <a:srgbClr val="0000FF"/>
                </a:solidFill>
                <a:effectLst/>
                <a:latin typeface="Calibri" panose="020F0502020204030204" pitchFamily="34" charset="0"/>
                <a:ea typeface="Times New Roman" panose="02020603050405020304" pitchFamily="18" charset="0"/>
                <a:hlinkClick r:id="rId4"/>
              </a:rPr>
              <a:t>PEERS</a:t>
            </a:r>
            <a:r>
              <a:rPr lang="en-US" sz="1200" dirty="0">
                <a:effectLst/>
                <a:latin typeface="Calibri" panose="020F0502020204030204" pitchFamily="34" charset="0"/>
                <a:ea typeface="Times New Roman" panose="02020603050405020304" pitchFamily="18" charset="0"/>
              </a:rPr>
              <a:t> and can be accessed there with a PVAAS account. If you require  technical assistance to log on to </a:t>
            </a:r>
            <a:r>
              <a:rPr lang="en-US" sz="1200" u="sng" dirty="0">
                <a:solidFill>
                  <a:srgbClr val="0000FF"/>
                </a:solidFill>
                <a:effectLst/>
                <a:latin typeface="Calibri" panose="020F0502020204030204" pitchFamily="34" charset="0"/>
                <a:ea typeface="Times New Roman" panose="02020603050405020304" pitchFamily="18" charset="0"/>
                <a:hlinkClick r:id="rId4"/>
              </a:rPr>
              <a:t>PEERS</a:t>
            </a:r>
            <a:r>
              <a:rPr lang="en-US" sz="1200" dirty="0">
                <a:effectLst/>
                <a:latin typeface="Calibri" panose="020F0502020204030204" pitchFamily="34" charset="0"/>
                <a:ea typeface="Times New Roman" panose="02020603050405020304" pitchFamily="18" charset="0"/>
              </a:rPr>
              <a:t> or help  in printing out the rating forms, contact </a:t>
            </a:r>
            <a:r>
              <a:rPr lang="en-US" sz="1200" u="sng" dirty="0">
                <a:solidFill>
                  <a:srgbClr val="0000FF"/>
                </a:solidFill>
                <a:effectLst/>
                <a:latin typeface="Calibri" panose="020F0502020204030204" pitchFamily="34" charset="0"/>
                <a:ea typeface="Times New Roman" panose="02020603050405020304" pitchFamily="18" charset="0"/>
                <a:hlinkClick r:id="rId5"/>
              </a:rPr>
              <a:t>pdepvaas@iu13.org</a:t>
            </a:r>
            <a:r>
              <a:rPr lang="en-US" sz="1200" dirty="0">
                <a:effectLst/>
                <a:latin typeface="Calibri" panose="020F050202020403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200" dirty="0">
                <a:effectLst/>
                <a:latin typeface="Calibri" panose="020F050202020403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457200" marR="0" algn="l">
              <a:spcBef>
                <a:spcPts val="0"/>
              </a:spcBef>
              <a:spcAft>
                <a:spcPts val="0"/>
              </a:spcAft>
            </a:pPr>
            <a:r>
              <a:rPr lang="en-US" sz="1200" dirty="0">
                <a:effectLst/>
                <a:latin typeface="Calibri" panose="020F0502020204030204" pitchFamily="34" charset="0"/>
                <a:ea typeface="Times New Roman" panose="02020603050405020304" pitchFamily="18" charset="0"/>
              </a:rPr>
              <a:t>Both the </a:t>
            </a:r>
            <a:r>
              <a:rPr lang="en-US" sz="1200" u="sng" dirty="0">
                <a:solidFill>
                  <a:srgbClr val="0000FF"/>
                </a:solidFill>
                <a:effectLst/>
                <a:latin typeface="Calibri" panose="020F0502020204030204" pitchFamily="34" charset="0"/>
                <a:ea typeface="Times New Roman" panose="02020603050405020304" pitchFamily="18" charset="0"/>
                <a:hlinkClick r:id="rId6"/>
              </a:rPr>
              <a:t>PEERS FAQ</a:t>
            </a:r>
            <a:r>
              <a:rPr lang="en-US" sz="1200" dirty="0">
                <a:effectLst/>
                <a:latin typeface="Calibri" panose="020F0502020204030204" pitchFamily="34" charset="0"/>
                <a:ea typeface="Times New Roman" panose="02020603050405020304" pitchFamily="18" charset="0"/>
              </a:rPr>
              <a:t> and the </a:t>
            </a:r>
            <a:r>
              <a:rPr lang="en-US" sz="1200" u="sng" dirty="0">
                <a:solidFill>
                  <a:srgbClr val="0000FF"/>
                </a:solidFill>
                <a:effectLst/>
                <a:latin typeface="Calibri" panose="020F0502020204030204" pitchFamily="34" charset="0"/>
                <a:ea typeface="Times New Roman" panose="02020603050405020304" pitchFamily="18" charset="0"/>
                <a:hlinkClick r:id="rId7"/>
              </a:rPr>
              <a:t>Getting Started Guide</a:t>
            </a:r>
            <a:r>
              <a:rPr lang="en-US" sz="1200" dirty="0">
                <a:effectLst/>
                <a:latin typeface="Calibri" panose="020F0502020204030204" pitchFamily="34" charset="0"/>
                <a:ea typeface="Times New Roman" panose="02020603050405020304" pitchFamily="18" charset="0"/>
              </a:rPr>
              <a:t> are available to provide detailed information on the PEERS system.</a:t>
            </a:r>
            <a:endParaRPr lang="en-US" sz="12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200" dirty="0">
                <a:effectLst/>
                <a:latin typeface="Calibri" panose="020F050202020403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457200" marR="0" algn="l">
              <a:spcBef>
                <a:spcPts val="0"/>
              </a:spcBef>
              <a:spcAft>
                <a:spcPts val="0"/>
              </a:spcAft>
            </a:pPr>
            <a:r>
              <a:rPr lang="en-US" sz="1200" dirty="0">
                <a:effectLst/>
                <a:latin typeface="Calibri" panose="020F0502020204030204" pitchFamily="34" charset="0"/>
                <a:ea typeface="Times New Roman" panose="02020603050405020304" pitchFamily="18" charset="0"/>
              </a:rPr>
              <a:t>Note:  Excel spreadsheets and other data files may get infected by a macro virus. These infections are usually difficult to detect and can cause damage to your documents and computer software; thus, Act 13 Excel rating forms are no longer a safe option.</a:t>
            </a:r>
            <a:endParaRPr lang="en-US" sz="12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16</a:t>
            </a:fld>
            <a:endParaRPr lang="en-US" dirty="0"/>
          </a:p>
        </p:txBody>
      </p:sp>
    </p:spTree>
    <p:extLst>
      <p:ext uri="{BB962C8B-B14F-4D97-AF65-F5344CB8AC3E}">
        <p14:creationId xmlns:p14="http://schemas.microsoft.com/office/powerpoint/2010/main" val="5929932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This view is the entrance to PEERS</a:t>
            </a:r>
            <a:r>
              <a:rPr lang="en-US" baseline="0" dirty="0"/>
              <a:t>.  As an evaluator, I see the list of educators assigned to me for a given school year.  This list can be filtered by parameters such as school year and form type.  Each educator is a separate row and their created forms are described in various stages. </a:t>
            </a:r>
            <a:endParaRPr lang="en-US" i="1" dirty="0"/>
          </a:p>
          <a:p>
            <a:endParaRPr lang="en-US" dirty="0"/>
          </a:p>
          <a:p>
            <a:r>
              <a:rPr lang="en-US" dirty="0"/>
              <a:t>1</a:t>
            </a:r>
            <a:r>
              <a:rPr lang="en-US" baseline="0" dirty="0"/>
              <a:t> – For this educator, I could add another evaluation, such as “Annual, 13-1.”  I could also remove this educator if needed.</a:t>
            </a:r>
          </a:p>
          <a:p>
            <a:r>
              <a:rPr lang="en-US" baseline="0" dirty="0"/>
              <a:t>2 – This form is currently in progress and locked by me.  There are  various actions I can take in working with this evaluation form:</a:t>
            </a:r>
          </a:p>
          <a:p>
            <a:pPr marL="628650" lvl="1" indent="-171450">
              <a:lnSpc>
                <a:spcPct val="100000"/>
              </a:lnSpc>
              <a:spcBef>
                <a:spcPts val="600"/>
              </a:spcBef>
              <a:buFont typeface="Arial" panose="020B0604020202020204" pitchFamily="34" charset="0"/>
              <a:buChar char="•"/>
            </a:pPr>
            <a:r>
              <a:rPr lang="en-US" baseline="0" dirty="0"/>
              <a:t>Unlock – if my work is done and someone else needs to enter information then I would need to release the lock I am holding.  Only one evaluator can edit at a time.	</a:t>
            </a:r>
          </a:p>
          <a:p>
            <a:pPr marL="628650" marR="0" lvl="1" indent="-1714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baseline="0" dirty="0"/>
              <a:t>Mark Ready for Conference –When all evaluation data is entered, I can select “ready for conference”. This signals that the evaluation is complete and that I’m ready to hold a conference with the educator. Edits can still be made to the evaluation at this stage, but they can only be made by the District Admin and/or Administrative Evaluator. </a:t>
            </a:r>
          </a:p>
          <a:p>
            <a:pPr marL="628650" marR="0" lvl="1" indent="-1714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baseline="0" dirty="0"/>
              <a:t>Release – once I have marked “ready for conference” and held the conference, the District Admin and/or Administrative Evaluator can “release” the form. This means the educator can view the completed evaluation within PEERS. </a:t>
            </a:r>
            <a:r>
              <a:rPr lang="en-US" b="1" u="none" baseline="0" dirty="0"/>
              <a:t>No changes can be made to a form after it is released.</a:t>
            </a:r>
          </a:p>
          <a:p>
            <a:pPr marL="628650" lvl="1" indent="-171450">
              <a:lnSpc>
                <a:spcPct val="100000"/>
              </a:lnSpc>
              <a:spcBef>
                <a:spcPts val="600"/>
              </a:spcBef>
              <a:buFont typeface="Arial" panose="020B0604020202020204" pitchFamily="34" charset="0"/>
              <a:buChar char="•"/>
            </a:pPr>
            <a:r>
              <a:rPr lang="en-US" baseline="0" dirty="0"/>
              <a:t>Remove – I can remove the form if it is no longer needed or was created in error. Note: the form cannot be removed after it is released, however.</a:t>
            </a:r>
          </a:p>
          <a:p>
            <a:pPr marL="628650" lvl="1" indent="-171450">
              <a:lnSpc>
                <a:spcPct val="100000"/>
              </a:lnSpc>
              <a:spcBef>
                <a:spcPts val="600"/>
              </a:spcBef>
              <a:buFont typeface="Arial" panose="020B0604020202020204" pitchFamily="34" charset="0"/>
              <a:buChar char="•"/>
            </a:pPr>
            <a:r>
              <a:rPr lang="en-US" baseline="0" dirty="0"/>
              <a:t>Change Rating Form – if for whatever reason the initial form type is wrong, it can be changed.</a:t>
            </a:r>
          </a:p>
          <a:p>
            <a:pPr marL="628650" lvl="1" indent="-171450">
              <a:lnSpc>
                <a:spcPct val="100000"/>
              </a:lnSpc>
              <a:spcBef>
                <a:spcPts val="600"/>
              </a:spcBef>
              <a:buFont typeface="Arial" panose="020B0604020202020204" pitchFamily="34" charset="0"/>
              <a:buChar char="•"/>
            </a:pPr>
            <a:r>
              <a:rPr lang="en-US" baseline="0" dirty="0"/>
              <a:t>Change between Employee type- Professional Employee or Temporary Professional Employee</a:t>
            </a:r>
          </a:p>
          <a:p>
            <a:endParaRPr lang="en-US" baseline="0" dirty="0"/>
          </a:p>
          <a:p>
            <a:r>
              <a:rPr lang="en-US" baseline="0" dirty="0"/>
              <a:t>3 – The form type for all evaluations is displayed. I can click on the link to open a form. If I have locked the form for editing, I can input information/complete the form.</a:t>
            </a:r>
          </a:p>
          <a:p>
            <a:r>
              <a:rPr lang="en-US" baseline="0" dirty="0"/>
              <a:t>4 -  And you can see from your evaluation list screen at the top right of the screen, is the button to add an educator to your evaluation list.  You may be able to surface the educator from your account, but if you don’t see an option for that, you’ll need to contact your District Administrator or an Administrative Evaluator to add that educator to your evaluation list.</a:t>
            </a:r>
          </a:p>
          <a:p>
            <a:endParaRPr lang="en-US" baseline="0" dirty="0"/>
          </a:p>
          <a:p>
            <a:r>
              <a:rPr lang="en-US" i="1" dirty="0"/>
              <a:t>Please note:</a:t>
            </a:r>
            <a:endParaRPr lang="en-US" dirty="0"/>
          </a:p>
          <a:p>
            <a:r>
              <a:rPr lang="en-US" i="1" dirty="0"/>
              <a:t>It is an LEA decision to determine the appropriate form (13-1, 13-2, 13-3 or 13-4PDE) for the evaluation of professional employees in the various roles within an LEA.</a:t>
            </a:r>
            <a:endParaRPr lang="en-US" dirty="0"/>
          </a:p>
          <a:p>
            <a:r>
              <a:rPr lang="en-US" i="1" dirty="0"/>
              <a:t>For purposes of this online tool, PDE provided a crosswalk of each staff role submitted into PIMS by LEAs to one of the forms (13-1, 13-2, 13-3) for the purpose of pre-assigning one of the three rating forms to as many LEA staff as possible and saving time for LEAs, with the understanding that LEAs adjust/change to the appropriate rating form as determined necessary by the LEA.</a:t>
            </a:r>
            <a:endParaRPr lang="en-US" dirty="0"/>
          </a:p>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17</a:t>
            </a:fld>
            <a:endParaRPr lang="en-US"/>
          </a:p>
        </p:txBody>
      </p:sp>
    </p:spTree>
    <p:extLst>
      <p:ext uri="{BB962C8B-B14F-4D97-AF65-F5344CB8AC3E}">
        <p14:creationId xmlns:p14="http://schemas.microsoft.com/office/powerpoint/2010/main" val="38184770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a:t>As</a:t>
            </a:r>
            <a:r>
              <a:rPr lang="en-US" baseline="0"/>
              <a:t> mentioned previously, t</a:t>
            </a:r>
            <a:r>
              <a:rPr lang="en-US"/>
              <a:t>he forms in PEERS</a:t>
            </a:r>
            <a:r>
              <a:rPr lang="en-US" baseline="0"/>
              <a:t> are designed to Act 13 while taking advantage of a web-enabled environment.  </a:t>
            </a:r>
          </a:p>
          <a:p>
            <a:endParaRPr lang="en-US" baseline="0"/>
          </a:p>
          <a:p>
            <a:r>
              <a:rPr lang="en-US" baseline="0"/>
              <a:t>1 –  Links to each section of the evaluation are provided so that you can easily navigate from one section to another. The sections are provided in a logical order, but you can certainly jump to any section you wish using these tabs.</a:t>
            </a:r>
          </a:p>
          <a:p>
            <a:endParaRPr lang="en-US" baseline="0"/>
          </a:p>
          <a:p>
            <a:r>
              <a:rPr lang="en-US" baseline="0"/>
              <a:t>2 – The gray box on the left hand side of the screen provides on-screen guidance</a:t>
            </a:r>
          </a:p>
          <a:p>
            <a:endParaRPr lang="en-US" baseline="0"/>
          </a:p>
          <a:p>
            <a:r>
              <a:rPr lang="en-US" baseline="0"/>
              <a:t>3- The actual work is completed on the right hand side of the screen. Some of this information would be pre-populated with data from PIMS for your convenience, but you’re able to change the information if needed.</a:t>
            </a:r>
          </a:p>
          <a:p>
            <a:endParaRPr lang="en-US" baseline="0"/>
          </a:p>
          <a:p>
            <a:r>
              <a:rPr lang="en-US" baseline="0"/>
              <a:t>4- The lock status bar indicates if the form is locked for editing. If </a:t>
            </a:r>
            <a:r>
              <a:rPr lang="en-US" i="1" baseline="0"/>
              <a:t>you</a:t>
            </a:r>
            <a:r>
              <a:rPr lang="en-US" baseline="0"/>
              <a:t> have the form locked for editing (as in the example above), you can choose to unlock it for other users.  The lock status bar will also indicate if </a:t>
            </a:r>
            <a:r>
              <a:rPr lang="en-US" i="1" baseline="0"/>
              <a:t>someone else </a:t>
            </a:r>
            <a:r>
              <a:rPr lang="en-US" baseline="0"/>
              <a:t>has the form locked for editing – in that case, you will not be able to make changes to the form until that user unlocks it. </a:t>
            </a:r>
          </a:p>
          <a:p>
            <a:endParaRPr lang="en-US" b="1" baseline="0"/>
          </a:p>
          <a:p>
            <a:r>
              <a:rPr lang="en-US" b="0" baseline="0"/>
              <a:t>5-Additionally, you’ll see the other evaluators who have been granted access to the educator’s summary evaluation form. This eases the process of sharing data input by multiple evaluators: each assigned evaluator can see who else has access to this educator’s summative rating form.</a:t>
            </a:r>
            <a:endParaRPr lang="en-US" b="0"/>
          </a:p>
          <a:p>
            <a:endParaRPr lang="en-US"/>
          </a:p>
        </p:txBody>
      </p:sp>
      <p:sp>
        <p:nvSpPr>
          <p:cNvPr id="4" name="Slide Number Placeholder 3"/>
          <p:cNvSpPr>
            <a:spLocks noGrp="1"/>
          </p:cNvSpPr>
          <p:nvPr>
            <p:ph type="sldNum" sz="quarter" idx="5"/>
          </p:nvPr>
        </p:nvSpPr>
        <p:spPr/>
        <p:txBody>
          <a:bodyPr/>
          <a:lstStyle/>
          <a:p>
            <a:fld id="{3C0DDAA2-1C43-4F84-BCB8-BB799C3B521C}" type="slidenum">
              <a:rPr lang="en-US" smtClean="0"/>
              <a:t>18</a:t>
            </a:fld>
            <a:endParaRPr lang="en-US"/>
          </a:p>
        </p:txBody>
      </p:sp>
    </p:spTree>
    <p:extLst>
      <p:ext uri="{BB962C8B-B14F-4D97-AF65-F5344CB8AC3E}">
        <p14:creationId xmlns:p14="http://schemas.microsoft.com/office/powerpoint/2010/main" val="2170400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a:t>Only the District Admin and/or</a:t>
            </a:r>
            <a:r>
              <a:rPr lang="en-US" baseline="0"/>
              <a:t> Administrative Evaluator(s) can release evaluation forms in PEERS. When the form is released, the educator will be able to view his/her final evaluation within PEERS. </a:t>
            </a:r>
          </a:p>
          <a:p>
            <a:endParaRPr lang="en-US" baseline="0"/>
          </a:p>
          <a:p>
            <a:r>
              <a:rPr lang="en-US" baseline="0"/>
              <a:t>NO CHANGES CAN BE MADE TO EVALUATION FORMS THAT HAVE BEEN RELEASED.</a:t>
            </a:r>
            <a:endParaRPr lang="en-US"/>
          </a:p>
          <a:p>
            <a:endParaRPr lang="en-US"/>
          </a:p>
        </p:txBody>
      </p:sp>
      <p:sp>
        <p:nvSpPr>
          <p:cNvPr id="4" name="Slide Number Placeholder 3"/>
          <p:cNvSpPr>
            <a:spLocks noGrp="1"/>
          </p:cNvSpPr>
          <p:nvPr>
            <p:ph type="sldNum" sz="quarter" idx="5"/>
          </p:nvPr>
        </p:nvSpPr>
        <p:spPr/>
        <p:txBody>
          <a:bodyPr/>
          <a:lstStyle/>
          <a:p>
            <a:fld id="{3C0DDAA2-1C43-4F84-BCB8-BB799C3B521C}" type="slidenum">
              <a:rPr lang="en-US" smtClean="0"/>
              <a:t>19</a:t>
            </a:fld>
            <a:endParaRPr lang="en-US"/>
          </a:p>
        </p:txBody>
      </p:sp>
    </p:spTree>
    <p:extLst>
      <p:ext uri="{BB962C8B-B14F-4D97-AF65-F5344CB8AC3E}">
        <p14:creationId xmlns:p14="http://schemas.microsoft.com/office/powerpoint/2010/main" val="3022811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2</a:t>
            </a:fld>
            <a:endParaRPr lang="en-US" dirty="0"/>
          </a:p>
        </p:txBody>
      </p:sp>
    </p:spTree>
    <p:extLst>
      <p:ext uri="{BB962C8B-B14F-4D97-AF65-F5344CB8AC3E}">
        <p14:creationId xmlns:p14="http://schemas.microsoft.com/office/powerpoint/2010/main" val="24768755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baseline="0"/>
              <a:t>Scrolling down on the Summary page, you’ll see data for the observation and practice domain ratings. This is displayed in both chart form and pie graph form. A summative display of educators’ ratings by performance within each domain constitutes the essence of this report.</a:t>
            </a:r>
          </a:p>
          <a:p>
            <a:endParaRPr lang="en-US" baseline="0"/>
          </a:p>
          <a:p>
            <a:r>
              <a:rPr lang="en-US" baseline="0"/>
              <a:t>This information can be useful in a variety of ways:</a:t>
            </a:r>
          </a:p>
          <a:p>
            <a:pPr marL="228600" indent="-228600">
              <a:buAutoNum type="arabicParenBoth"/>
            </a:pPr>
            <a:r>
              <a:rPr lang="en-US" baseline="0"/>
              <a:t>PD planning at both district and school level</a:t>
            </a:r>
          </a:p>
          <a:p>
            <a:pPr marL="228600" indent="-228600">
              <a:buAutoNum type="arabicParenBoth"/>
            </a:pPr>
            <a:r>
              <a:rPr lang="en-US" baseline="0"/>
              <a:t>PLC focus areas</a:t>
            </a:r>
          </a:p>
          <a:p>
            <a:pPr marL="228600" indent="-228600">
              <a:buAutoNum type="arabicParenBoth"/>
            </a:pPr>
            <a:r>
              <a:rPr lang="en-US" b="1" baseline="0"/>
              <a:t>Completion of the Annual PDE Teacher and Principal Evaluation Survey</a:t>
            </a:r>
          </a:p>
          <a:p>
            <a:pPr marL="228600" indent="-228600">
              <a:buAutoNum type="arabicParenBoth"/>
            </a:pPr>
            <a:endParaRPr lang="en-US" b="1" baseline="0"/>
          </a:p>
          <a:p>
            <a:pPr marL="228600" indent="-228600">
              <a:buAutoNum type="arabicParenBoth"/>
            </a:pPr>
            <a:endParaRPr lang="en-US" b="1" baseline="0"/>
          </a:p>
          <a:p>
            <a:pPr marL="0" indent="0">
              <a:buNone/>
            </a:pPr>
            <a:r>
              <a:rPr lang="en-US" b="0" baseline="0"/>
              <a:t>The bottom of the Summary page shows yet a 4</a:t>
            </a:r>
            <a:r>
              <a:rPr lang="en-US" b="0" baseline="30000"/>
              <a:t>th</a:t>
            </a:r>
            <a:r>
              <a:rPr lang="en-US" b="0" baseline="0"/>
              <a:t> summary report. This summary report provides a listing of educators, with their ratings in each of the Act 13 measures, and includes the overall performance rating as well as the final rating.</a:t>
            </a:r>
            <a:endParaRPr lang="en-US" b="0"/>
          </a:p>
          <a:p>
            <a:endParaRPr lang="en-US"/>
          </a:p>
        </p:txBody>
      </p:sp>
      <p:sp>
        <p:nvSpPr>
          <p:cNvPr id="4" name="Slide Number Placeholder 3"/>
          <p:cNvSpPr>
            <a:spLocks noGrp="1"/>
          </p:cNvSpPr>
          <p:nvPr>
            <p:ph type="sldNum" sz="quarter" idx="5"/>
          </p:nvPr>
        </p:nvSpPr>
        <p:spPr/>
        <p:txBody>
          <a:bodyPr/>
          <a:lstStyle/>
          <a:p>
            <a:fld id="{3C0DDAA2-1C43-4F84-BCB8-BB799C3B521C}" type="slidenum">
              <a:rPr lang="en-US" smtClean="0"/>
              <a:t>20</a:t>
            </a:fld>
            <a:endParaRPr lang="en-US"/>
          </a:p>
        </p:txBody>
      </p:sp>
    </p:spTree>
    <p:extLst>
      <p:ext uri="{BB962C8B-B14F-4D97-AF65-F5344CB8AC3E}">
        <p14:creationId xmlns:p14="http://schemas.microsoft.com/office/powerpoint/2010/main" val="40068624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PEERS Resources</a:t>
            </a:r>
            <a:r>
              <a:rPr lang="en-US" sz="1200" kern="1200" baseline="0">
                <a:solidFill>
                  <a:schemeClr val="tx1"/>
                </a:solidFill>
                <a:effectLst/>
                <a:latin typeface="+mn-lt"/>
                <a:ea typeface="+mn-ea"/>
                <a:cs typeface="+mn-cs"/>
              </a:rPr>
              <a:t> can be accessed on the PVAAS website, https://pvaas.sas.com, via the online “Help” system. These resources  can also be accessed on the “PVAAS Resources” Google site, https://sites.google.com/a/iu13.org/pvaas-pl-resources/peers-resources. </a:t>
            </a:r>
          </a:p>
          <a:p>
            <a:endParaRPr lang="en-US" sz="1200" kern="1200" baseline="0">
              <a:solidFill>
                <a:schemeClr val="tx1"/>
              </a:solidFill>
              <a:effectLst/>
              <a:latin typeface="+mn-lt"/>
              <a:ea typeface="+mn-ea"/>
              <a:cs typeface="+mn-cs"/>
            </a:endParaRPr>
          </a:p>
          <a:p>
            <a:r>
              <a:rPr lang="en-US" sz="1200" kern="1200">
                <a:solidFill>
                  <a:schemeClr val="tx1"/>
                </a:solidFill>
                <a:effectLst/>
                <a:latin typeface="+mn-lt"/>
                <a:ea typeface="+mn-ea"/>
                <a:cs typeface="+mn-cs"/>
              </a:rPr>
              <a:t>This PowerPoint and a  recording of this webinar will be available for your review and use.</a:t>
            </a:r>
          </a:p>
          <a:p>
            <a:endParaRPr lang="en-US"/>
          </a:p>
        </p:txBody>
      </p:sp>
      <p:sp>
        <p:nvSpPr>
          <p:cNvPr id="4" name="Slide Number Placeholder 3"/>
          <p:cNvSpPr>
            <a:spLocks noGrp="1"/>
          </p:cNvSpPr>
          <p:nvPr>
            <p:ph type="sldNum" sz="quarter" idx="5"/>
          </p:nvPr>
        </p:nvSpPr>
        <p:spPr/>
        <p:txBody>
          <a:bodyPr/>
          <a:lstStyle/>
          <a:p>
            <a:fld id="{3C0DDAA2-1C43-4F84-BCB8-BB799C3B521C}" type="slidenum">
              <a:rPr lang="en-US" smtClean="0"/>
              <a:t>21</a:t>
            </a:fld>
            <a:endParaRPr lang="en-US"/>
          </a:p>
        </p:txBody>
      </p:sp>
    </p:spTree>
    <p:extLst>
      <p:ext uri="{BB962C8B-B14F-4D97-AF65-F5344CB8AC3E}">
        <p14:creationId xmlns:p14="http://schemas.microsoft.com/office/powerpoint/2010/main" val="41538205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Tahoma" panose="020B0604030504040204" pitchFamily="34" charset="0"/>
                <a:ea typeface="Calibri" panose="020F0502020204030204" pitchFamily="34" charset="0"/>
              </a:rPr>
              <a:t>For the Observation &amp; Practice rating, the LEA should apply the same domains, weightings, and professional practice models utilized during the prior annual evaluation.</a:t>
            </a:r>
            <a:endParaRPr lang="en-US" sz="1800" dirty="0">
              <a:effectLst/>
              <a:ea typeface="Calibri" panose="020F0502020204030204" pitchFamily="34" charset="0"/>
            </a:endParaRPr>
          </a:p>
          <a:p>
            <a:pPr marL="0" marR="0">
              <a:lnSpc>
                <a:spcPct val="107000"/>
              </a:lnSpc>
              <a:spcBef>
                <a:spcPts val="0"/>
              </a:spcBef>
              <a:spcAft>
                <a:spcPts val="800"/>
              </a:spcAft>
            </a:pPr>
            <a:endParaRPr lang="en-US" sz="1800" dirty="0">
              <a:effectLst/>
              <a:ea typeface="Calibri" panose="020F0502020204030204" pitchFamily="34" charset="0"/>
            </a:endParaRPr>
          </a:p>
          <a:p>
            <a:pPr marL="0" marR="0">
              <a:lnSpc>
                <a:spcPct val="107000"/>
              </a:lnSpc>
              <a:spcBef>
                <a:spcPts val="0"/>
              </a:spcBef>
              <a:spcAft>
                <a:spcPts val="800"/>
              </a:spcAft>
            </a:pPr>
            <a:r>
              <a:rPr lang="en-US" sz="1800" dirty="0">
                <a:effectLst/>
                <a:ea typeface="Calibri" panose="020F0502020204030204" pitchFamily="34" charset="0"/>
              </a:rPr>
              <a:t>LEA Selected Measures reflective of the role and responsibility of the professional employee</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Reminder: An interim rating is not a replacement for a semi-annual (</a:t>
            </a:r>
            <a:r>
              <a:rPr lang="en-US" sz="1800" dirty="0" err="1">
                <a:effectLst/>
                <a:latin typeface="Calibri" panose="020F0502020204030204" pitchFamily="34" charset="0"/>
                <a:ea typeface="Calibri" panose="020F0502020204030204" pitchFamily="34" charset="0"/>
                <a:cs typeface="Arial" panose="020B0604020202020204" pitchFamily="34" charset="0"/>
              </a:rPr>
              <a:t>TPE</a:t>
            </a:r>
            <a:r>
              <a:rPr lang="en-US" sz="1800" dirty="0">
                <a:effectLst/>
                <a:latin typeface="Calibri" panose="020F0502020204030204" pitchFamily="34" charset="0"/>
                <a:ea typeface="Calibri" panose="020F0502020204030204" pitchFamily="34" charset="0"/>
                <a:cs typeface="Arial" panose="020B0604020202020204" pitchFamily="34" charset="0"/>
              </a:rPr>
              <a:t>) or annual (</a:t>
            </a:r>
            <a:r>
              <a:rPr lang="en-US" sz="1800" dirty="0" err="1">
                <a:effectLst/>
                <a:latin typeface="Calibri" panose="020F0502020204030204" pitchFamily="34" charset="0"/>
                <a:ea typeface="Calibri" panose="020F0502020204030204" pitchFamily="34" charset="0"/>
                <a:cs typeface="Arial" panose="020B0604020202020204" pitchFamily="34" charset="0"/>
              </a:rPr>
              <a:t>TPE</a:t>
            </a:r>
            <a:r>
              <a:rPr lang="en-US" sz="1800" dirty="0">
                <a:effectLst/>
                <a:latin typeface="Calibri" panose="020F0502020204030204" pitchFamily="34" charset="0"/>
                <a:ea typeface="Calibri" panose="020F0502020204030204" pitchFamily="34" charset="0"/>
                <a:cs typeface="Arial" panose="020B0604020202020204" pitchFamily="34" charset="0"/>
              </a:rPr>
              <a:t> and PE) rating.</a:t>
            </a:r>
          </a:p>
        </p:txBody>
      </p:sp>
      <p:sp>
        <p:nvSpPr>
          <p:cNvPr id="4" name="Slide Number Placeholder 3"/>
          <p:cNvSpPr>
            <a:spLocks noGrp="1"/>
          </p:cNvSpPr>
          <p:nvPr>
            <p:ph type="sldNum" sz="quarter" idx="5"/>
          </p:nvPr>
        </p:nvSpPr>
        <p:spPr/>
        <p:txBody>
          <a:bodyPr/>
          <a:lstStyle/>
          <a:p>
            <a:fld id="{3C0DDAA2-1C43-4F84-BCB8-BB799C3B521C}" type="slidenum">
              <a:rPr lang="en-US" smtClean="0"/>
              <a:t>22</a:t>
            </a:fld>
            <a:endParaRPr lang="en-US" dirty="0"/>
          </a:p>
        </p:txBody>
      </p:sp>
    </p:spTree>
    <p:extLst>
      <p:ext uri="{BB962C8B-B14F-4D97-AF65-F5344CB8AC3E}">
        <p14:creationId xmlns:p14="http://schemas.microsoft.com/office/powerpoint/2010/main" val="1972980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no obligation to rate mid-year; however, if hosen to evaluate, the 13-4 applies.</a:t>
            </a:r>
          </a:p>
          <a:p>
            <a:endParaRPr lang="en-US" dirty="0"/>
          </a:p>
          <a:p>
            <a:r>
              <a:rPr lang="en-US" dirty="0"/>
              <a:t>The employee and evaluator determine the LEA Selected Measure.  May use the SPM template or another format to meet the 30% requirement.</a:t>
            </a:r>
          </a:p>
        </p:txBody>
      </p:sp>
      <p:sp>
        <p:nvSpPr>
          <p:cNvPr id="4" name="Slide Number Placeholder 3"/>
          <p:cNvSpPr>
            <a:spLocks noGrp="1"/>
          </p:cNvSpPr>
          <p:nvPr>
            <p:ph type="sldNum" sz="quarter" idx="5"/>
          </p:nvPr>
        </p:nvSpPr>
        <p:spPr/>
        <p:txBody>
          <a:bodyPr/>
          <a:lstStyle/>
          <a:p>
            <a:fld id="{3C0DDAA2-1C43-4F84-BCB8-BB799C3B521C}" type="slidenum">
              <a:rPr lang="en-US" smtClean="0"/>
              <a:t>24</a:t>
            </a:fld>
            <a:endParaRPr lang="en-US" dirty="0"/>
          </a:p>
        </p:txBody>
      </p:sp>
    </p:spTree>
    <p:extLst>
      <p:ext uri="{BB962C8B-B14F-4D97-AF65-F5344CB8AC3E}">
        <p14:creationId xmlns:p14="http://schemas.microsoft.com/office/powerpoint/2010/main" val="579010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Reminder that all three sessions are presenting the same information.  </a:t>
            </a:r>
          </a:p>
        </p:txBody>
      </p:sp>
      <p:sp>
        <p:nvSpPr>
          <p:cNvPr id="4" name="Slide Number Placeholder 3"/>
          <p:cNvSpPr>
            <a:spLocks noGrp="1"/>
          </p:cNvSpPr>
          <p:nvPr>
            <p:ph type="sldNum" sz="quarter" idx="5"/>
          </p:nvPr>
        </p:nvSpPr>
        <p:spPr/>
        <p:txBody>
          <a:bodyPr/>
          <a:lstStyle/>
          <a:p>
            <a:fld id="{3C0DDAA2-1C43-4F84-BCB8-BB799C3B521C}" type="slidenum">
              <a:rPr lang="en-US" smtClean="0"/>
              <a:t>25</a:t>
            </a:fld>
            <a:endParaRPr lang="en-US" dirty="0"/>
          </a:p>
        </p:txBody>
      </p:sp>
    </p:spTree>
    <p:extLst>
      <p:ext uri="{BB962C8B-B14F-4D97-AF65-F5344CB8AC3E}">
        <p14:creationId xmlns:p14="http://schemas.microsoft.com/office/powerpoint/2010/main" val="7421401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26</a:t>
            </a:fld>
            <a:endParaRPr lang="en-US" dirty="0"/>
          </a:p>
        </p:txBody>
      </p:sp>
    </p:spTree>
    <p:extLst>
      <p:ext uri="{BB962C8B-B14F-4D97-AF65-F5344CB8AC3E}">
        <p14:creationId xmlns:p14="http://schemas.microsoft.com/office/powerpoint/2010/main" val="2518105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3</a:t>
            </a:fld>
            <a:endParaRPr lang="en-US" dirty="0"/>
          </a:p>
        </p:txBody>
      </p:sp>
    </p:spTree>
    <p:extLst>
      <p:ext uri="{BB962C8B-B14F-4D97-AF65-F5344CB8AC3E}">
        <p14:creationId xmlns:p14="http://schemas.microsoft.com/office/powerpoint/2010/main" val="2985126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4</a:t>
            </a:fld>
            <a:endParaRPr lang="en-US" dirty="0"/>
          </a:p>
        </p:txBody>
      </p:sp>
    </p:spTree>
    <p:extLst>
      <p:ext uri="{BB962C8B-B14F-4D97-AF65-F5344CB8AC3E}">
        <p14:creationId xmlns:p14="http://schemas.microsoft.com/office/powerpoint/2010/main" val="3478186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5</a:t>
            </a:fld>
            <a:endParaRPr lang="en-US" dirty="0"/>
          </a:p>
        </p:txBody>
      </p:sp>
    </p:spTree>
    <p:extLst>
      <p:ext uri="{BB962C8B-B14F-4D97-AF65-F5344CB8AC3E}">
        <p14:creationId xmlns:p14="http://schemas.microsoft.com/office/powerpoint/2010/main" val="1730993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the SAS site to showcase the Frameworks</a:t>
            </a:r>
          </a:p>
        </p:txBody>
      </p:sp>
      <p:sp>
        <p:nvSpPr>
          <p:cNvPr id="4" name="Slide Number Placeholder 3"/>
          <p:cNvSpPr>
            <a:spLocks noGrp="1"/>
          </p:cNvSpPr>
          <p:nvPr>
            <p:ph type="sldNum" sz="quarter" idx="5"/>
          </p:nvPr>
        </p:nvSpPr>
        <p:spPr/>
        <p:txBody>
          <a:bodyPr/>
          <a:lstStyle/>
          <a:p>
            <a:fld id="{CF4D0401-85EB-4347-AB37-A1C53F28E6EF}" type="slidenum">
              <a:rPr lang="en-US" smtClean="0"/>
              <a:t>6</a:t>
            </a:fld>
            <a:endParaRPr lang="en-US"/>
          </a:p>
        </p:txBody>
      </p:sp>
    </p:spTree>
    <p:extLst>
      <p:ext uri="{BB962C8B-B14F-4D97-AF65-F5344CB8AC3E}">
        <p14:creationId xmlns:p14="http://schemas.microsoft.com/office/powerpoint/2010/main" val="1553000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Occupational Therapist/Physical Therapist</a:t>
            </a:r>
          </a:p>
          <a:p>
            <a:r>
              <a:rPr lang="en-US" dirty="0"/>
              <a:t>Not a certificated employee – doesn’t fall under Act 13.  Not reportable.  My choose to use whatever district determines appropriate.  Framework for observation  and Practice- Other if looking for an observation instrument.</a:t>
            </a:r>
          </a:p>
          <a:p>
            <a:r>
              <a:rPr lang="en-US" dirty="0"/>
              <a:t>Another Example - Behavior Analyst - If licensed but not certificated, then they do not fall under Act 13.</a:t>
            </a:r>
          </a:p>
          <a:p>
            <a:endParaRPr lang="en-US" dirty="0"/>
          </a:p>
          <a:p>
            <a:r>
              <a:rPr lang="en-US" b="1" dirty="0"/>
              <a:t>Social Worker</a:t>
            </a:r>
          </a:p>
          <a:p>
            <a:r>
              <a:rPr lang="en-US" dirty="0"/>
              <a:t>NTP 13-3 or 13-3 TPE</a:t>
            </a:r>
          </a:p>
          <a:p>
            <a:endParaRPr lang="en-US" dirty="0"/>
          </a:p>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7</a:t>
            </a:fld>
            <a:endParaRPr lang="en-US" dirty="0"/>
          </a:p>
        </p:txBody>
      </p:sp>
    </p:spTree>
    <p:extLst>
      <p:ext uri="{BB962C8B-B14F-4D97-AF65-F5344CB8AC3E}">
        <p14:creationId xmlns:p14="http://schemas.microsoft.com/office/powerpoint/2010/main" val="2830268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kern="1200" dirty="0">
                <a:solidFill>
                  <a:schemeClr val="tx1"/>
                </a:solidFill>
                <a:effectLst/>
                <a:latin typeface="+mn-lt"/>
                <a:ea typeface="+mn-ea"/>
                <a:cs typeface="+mn-cs"/>
              </a:rPr>
              <a:t>Article XI defines the term to mean any individual who has been employed to perform, for a limited time, the duties of a newly created position or of a regular professional employee whose services have been terminated by death, resignation, suspension, or removal. </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kern="1200" dirty="0">
                <a:solidFill>
                  <a:schemeClr val="tx1"/>
                </a:solidFill>
                <a:effectLst/>
                <a:latin typeface="+mn-lt"/>
                <a:ea typeface="+mn-ea"/>
                <a:cs typeface="+mn-cs"/>
              </a:rPr>
              <a:t>While the definition does not address </a:t>
            </a:r>
            <a:r>
              <a:rPr lang="en-US" sz="1200" i="1" kern="1200" dirty="0">
                <a:solidFill>
                  <a:schemeClr val="tx1"/>
                </a:solidFill>
                <a:effectLst/>
                <a:latin typeface="+mn-lt"/>
                <a:ea typeface="+mn-ea"/>
                <a:cs typeface="+mn-cs"/>
              </a:rPr>
              <a:t>tenure </a:t>
            </a:r>
            <a:r>
              <a:rPr lang="en-US" sz="1200" kern="1200" dirty="0">
                <a:solidFill>
                  <a:schemeClr val="tx1"/>
                </a:solidFill>
                <a:effectLst/>
                <a:latin typeface="+mn-lt"/>
                <a:ea typeface="+mn-ea"/>
                <a:cs typeface="+mn-cs"/>
              </a:rPr>
              <a:t>explicitly, commonwealth case law has held that the distinction between a professional employee and a temporary professional employee is that the former has secured tenure. </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3C0DDAA2-1C43-4F84-BCB8-BB799C3B521C}" type="slidenum">
              <a:rPr lang="en-US" smtClean="0"/>
              <a:t>8</a:t>
            </a:fld>
            <a:endParaRPr lang="en-US" dirty="0"/>
          </a:p>
        </p:txBody>
      </p:sp>
    </p:spTree>
    <p:extLst>
      <p:ext uri="{BB962C8B-B14F-4D97-AF65-F5344CB8AC3E}">
        <p14:creationId xmlns:p14="http://schemas.microsoft.com/office/powerpoint/2010/main" val="3019829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 the answers in the toolkit. – Someone drop the definitions in the chat.</a:t>
            </a:r>
          </a:p>
          <a:p>
            <a:endParaRPr lang="en-US" dirty="0"/>
          </a:p>
          <a:p>
            <a:r>
              <a:rPr lang="en-US" dirty="0"/>
              <a:t>Identify 3 teacher positions in your building/LEA who would be classified as a Data Available Classroom Teacher. </a:t>
            </a:r>
          </a:p>
          <a:p>
            <a:endParaRPr lang="en-US" dirty="0"/>
          </a:p>
          <a:p>
            <a:r>
              <a:rPr lang="en-US" dirty="0"/>
              <a:t>Identify 3 teacher positions in your building/LEA who would be classified as a Non-Data Available Classroom Teacher. </a:t>
            </a:r>
          </a:p>
          <a:p>
            <a:endParaRPr lang="en-US" dirty="0"/>
          </a:p>
          <a:p>
            <a:endParaRPr lang="en-US" dirty="0"/>
          </a:p>
        </p:txBody>
      </p:sp>
      <p:sp>
        <p:nvSpPr>
          <p:cNvPr id="4" name="Slide Number Placeholder 3"/>
          <p:cNvSpPr>
            <a:spLocks noGrp="1"/>
          </p:cNvSpPr>
          <p:nvPr>
            <p:ph type="sldNum" sz="quarter" idx="5"/>
          </p:nvPr>
        </p:nvSpPr>
        <p:spPr/>
        <p:txBody>
          <a:bodyPr/>
          <a:lstStyle/>
          <a:p>
            <a:fld id="{3C0DDAA2-1C43-4F84-BCB8-BB799C3B521C}" type="slidenum">
              <a:rPr lang="en-US" smtClean="0"/>
              <a:t>9</a:t>
            </a:fld>
            <a:endParaRPr lang="en-US" dirty="0"/>
          </a:p>
        </p:txBody>
      </p:sp>
    </p:spTree>
    <p:extLst>
      <p:ext uri="{BB962C8B-B14F-4D97-AF65-F5344CB8AC3E}">
        <p14:creationId xmlns:p14="http://schemas.microsoft.com/office/powerpoint/2010/main" val="2069780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solidFill>
                  <a:schemeClr val="tx1"/>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F13630A-B4C6-440D-8DFA-092D64E442B8}" type="datetime1">
              <a:rPr lang="en-US" smtClean="0"/>
              <a:t>8/1/2022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3195118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868029-EA98-428C-9C94-99DDD0A03049}" type="datetime1">
              <a:rPr lang="en-US" smtClean="0"/>
              <a:t>8/1/2022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1858523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2F0A0D-70E5-4974-AD90-8DA8B9AC48B2}" type="datetime1">
              <a:rPr lang="en-US" smtClean="0"/>
              <a:t>8/1/2022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3865107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0CF1AE-9D07-4FAF-9EEC-B15CCCFC2843}" type="datetime1">
              <a:rPr lang="en-US" smtClean="0"/>
              <a:t>8/1/2022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2918980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ABBFCA-7A7C-4191-8BC8-370AEEE02C16}" type="datetime1">
              <a:rPr lang="en-US" smtClean="0"/>
              <a:t>8/1/2022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49788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886EB9F-620D-4745-B0DC-239369A89773}" type="datetime1">
              <a:rPr lang="en-US" smtClean="0"/>
              <a:t>8/1/2022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3139075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960D5E9-816A-404D-95C5-1BCCD4E30359}" type="datetime1">
              <a:rPr lang="en-US" smtClean="0"/>
              <a:t>8/1/2022</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3468785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931F4DF-3504-4A5A-ACA1-B091F23F45D1}" type="datetime1">
              <a:rPr lang="en-US" smtClean="0"/>
              <a:t>8/1/2022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1518495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996F1-C86A-40F8-B29C-18DAE3D14AAE}" type="datetime1">
              <a:rPr lang="en-US" smtClean="0"/>
              <a:t>8/1/2022</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161311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447800"/>
            <a:ext cx="5111750" cy="4678363"/>
          </a:xfrm>
        </p:spPr>
        <p:txBody>
          <a:bodyPr/>
          <a:lstStyle>
            <a:lvl1pPr>
              <a:defRPr sz="2400">
                <a:solidFill>
                  <a:schemeClr val="tx1"/>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4C58EE-A39A-4E93-949A-DFFC70D6E94B}" type="datetime1">
              <a:rPr lang="en-US" smtClean="0"/>
              <a:t>8/1/2022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dirty="0"/>
          </a:p>
        </p:txBody>
      </p:sp>
      <p:sp>
        <p:nvSpPr>
          <p:cNvPr id="8" name="Title 1"/>
          <p:cNvSpPr>
            <a:spLocks noGrp="1"/>
          </p:cNvSpPr>
          <p:nvPr>
            <p:ph type="title" hasCustomPrompt="1"/>
          </p:nvPr>
        </p:nvSpPr>
        <p:spPr>
          <a:xfrm>
            <a:off x="457200" y="304800"/>
            <a:ext cx="8229600" cy="1143000"/>
          </a:xfrm>
        </p:spPr>
        <p:txBody>
          <a:bodyPr/>
          <a:lstStyle/>
          <a:p>
            <a:r>
              <a:rPr lang="en-US"/>
              <a:t>Click to edit title </a:t>
            </a:r>
          </a:p>
        </p:txBody>
      </p:sp>
    </p:spTree>
    <p:extLst>
      <p:ext uri="{BB962C8B-B14F-4D97-AF65-F5344CB8AC3E}">
        <p14:creationId xmlns:p14="http://schemas.microsoft.com/office/powerpoint/2010/main" val="2064657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3FFC4D-F93B-431C-B876-5FCBBC91611E}" type="datetime1">
              <a:rPr lang="en-US" smtClean="0"/>
              <a:t>8/1/2022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274511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4" descr="Pennsylvania Department of Education Logo"/>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361697" y="58674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5" descr="Blue Banner - decorative image"/>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57200" y="609600"/>
            <a:ext cx="822960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304800"/>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C0341-FC7F-406E-BA30-1FF03FFEEBCF}" type="datetime1">
              <a:rPr lang="en-US" smtClean="0"/>
              <a:t>8/1/2022</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C5762-CF65-4775-9966-A58D40CC61B9}" type="slidenum">
              <a:rPr lang="en-US" smtClean="0"/>
              <a:t>‹#›</a:t>
            </a:fld>
            <a:endParaRPr lang="en-US" dirty="0"/>
          </a:p>
        </p:txBody>
      </p:sp>
    </p:spTree>
    <p:extLst>
      <p:ext uri="{BB962C8B-B14F-4D97-AF65-F5344CB8AC3E}">
        <p14:creationId xmlns:p14="http://schemas.microsoft.com/office/powerpoint/2010/main" val="3756100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marL="173038" indent="0" algn="l" defTabSz="914400" rtl="0" eaLnBrk="1" latinLnBrk="0" hangingPunct="1">
        <a:spcBef>
          <a:spcPct val="0"/>
        </a:spcBef>
        <a:buNone/>
        <a:defRPr sz="320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hyperlink" Target="https://pvaas.sas.com/" TargetMode="External"/><Relationship Id="rId7" Type="http://schemas.openxmlformats.org/officeDocument/2006/relationships/hyperlink" Target="mailto:pdepvaas@iu13.or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www.pdesas.org/Frameworks/TeacherFrameworks/TeacherEffectiveness/" TargetMode="External"/><Relationship Id="rId5" Type="http://schemas.openxmlformats.org/officeDocument/2006/relationships/hyperlink" Target="https://www.education.pa.gov/Documents/K-12/Assessment%20and%20Accountability/PVAAS/GettingStartedWithPEERS.pdf" TargetMode="External"/><Relationship Id="rId4" Type="http://schemas.openxmlformats.org/officeDocument/2006/relationships/hyperlink" Target="https://www.education.pa.gov/K-12/Assessment%20and%20Accountability/PVAAS/PEERS/Pages/PEERSFAQ.asp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education.pa.gov/"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mailto:RA-PDE-Evaluation@pa.gov" TargetMode="External"/><Relationship Id="rId4" Type="http://schemas.openxmlformats.org/officeDocument/2006/relationships/hyperlink" Target="https://www.pdesas.org/EducatorFrameworks/EducatorEffectivenes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00B1C-B62B-44A9-B504-9599817B29DE}"/>
              </a:ext>
            </a:extLst>
          </p:cNvPr>
          <p:cNvSpPr>
            <a:spLocks noGrp="1"/>
          </p:cNvSpPr>
          <p:nvPr>
            <p:ph type="ctrTitle"/>
          </p:nvPr>
        </p:nvSpPr>
        <p:spPr>
          <a:xfrm>
            <a:off x="0" y="2443934"/>
            <a:ext cx="9144000" cy="1470025"/>
          </a:xfrm>
        </p:spPr>
        <p:txBody>
          <a:bodyPr>
            <a:noAutofit/>
          </a:bodyPr>
          <a:lstStyle/>
          <a:p>
            <a:r>
              <a:rPr lang="en-US" sz="5500" b="1" dirty="0"/>
              <a:t>Act 13 </a:t>
            </a:r>
            <a:br>
              <a:rPr lang="en-US" sz="5500" b="1" dirty="0"/>
            </a:br>
            <a:r>
              <a:rPr lang="en-US" sz="5500" b="1" dirty="0"/>
              <a:t>Office Hour</a:t>
            </a:r>
            <a:br>
              <a:rPr lang="en-US" sz="5500" b="1" dirty="0"/>
            </a:br>
            <a:r>
              <a:rPr lang="en-US" sz="5500" b="1" dirty="0"/>
              <a:t>Targeted Topics </a:t>
            </a:r>
          </a:p>
        </p:txBody>
      </p:sp>
    </p:spTree>
    <p:extLst>
      <p:ext uri="{BB962C8B-B14F-4D97-AF65-F5344CB8AC3E}">
        <p14:creationId xmlns:p14="http://schemas.microsoft.com/office/powerpoint/2010/main" val="4224849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6FC39-0A5E-450E-890C-F6432AC2B515}"/>
              </a:ext>
            </a:extLst>
          </p:cNvPr>
          <p:cNvSpPr>
            <a:spLocks noGrp="1"/>
          </p:cNvSpPr>
          <p:nvPr>
            <p:ph type="title"/>
          </p:nvPr>
        </p:nvSpPr>
        <p:spPr/>
        <p:txBody>
          <a:bodyPr/>
          <a:lstStyle/>
          <a:p>
            <a:r>
              <a:rPr lang="en-US" b="1" dirty="0"/>
              <a:t>Act 13: Teacher Specific Data (Set 10%)</a:t>
            </a:r>
          </a:p>
        </p:txBody>
      </p:sp>
      <p:grpSp>
        <p:nvGrpSpPr>
          <p:cNvPr id="3" name="Group 2">
            <a:extLst>
              <a:ext uri="{FF2B5EF4-FFF2-40B4-BE49-F238E27FC236}">
                <a16:creationId xmlns:a16="http://schemas.microsoft.com/office/drawing/2014/main" id="{DA937EEF-5D27-4C4C-8BCF-64F6AF3BAD3E}"/>
              </a:ext>
              <a:ext uri="{C183D7F6-B498-43B3-948B-1728B52AA6E4}">
                <adec:decorative xmlns:adec="http://schemas.microsoft.com/office/drawing/2017/decorative" val="1"/>
              </a:ext>
            </a:extLst>
          </p:cNvPr>
          <p:cNvGrpSpPr/>
          <p:nvPr/>
        </p:nvGrpSpPr>
        <p:grpSpPr>
          <a:xfrm>
            <a:off x="173737" y="1603319"/>
            <a:ext cx="8796525" cy="4184608"/>
            <a:chOff x="173737" y="2407520"/>
            <a:chExt cx="8796525" cy="3939378"/>
          </a:xfrm>
        </p:grpSpPr>
        <p:grpSp>
          <p:nvGrpSpPr>
            <p:cNvPr id="7" name="Group 6">
              <a:extLst>
                <a:ext uri="{FF2B5EF4-FFF2-40B4-BE49-F238E27FC236}">
                  <a16:creationId xmlns:a16="http://schemas.microsoft.com/office/drawing/2014/main" id="{C76752EA-82F6-4568-9DA8-7BCFCEA63649}"/>
                </a:ext>
              </a:extLst>
            </p:cNvPr>
            <p:cNvGrpSpPr/>
            <p:nvPr/>
          </p:nvGrpSpPr>
          <p:grpSpPr>
            <a:xfrm>
              <a:off x="173738" y="2407520"/>
              <a:ext cx="2743200" cy="2645212"/>
              <a:chOff x="642937" y="2254333"/>
              <a:chExt cx="2586037" cy="2691843"/>
            </a:xfrm>
          </p:grpSpPr>
          <p:sp>
            <p:nvSpPr>
              <p:cNvPr id="5" name="Rectangle 4">
                <a:extLst>
                  <a:ext uri="{FF2B5EF4-FFF2-40B4-BE49-F238E27FC236}">
                    <a16:creationId xmlns:a16="http://schemas.microsoft.com/office/drawing/2014/main" id="{A280F2BC-6749-4323-A565-FA888875E035}"/>
                  </a:ext>
                </a:extLst>
              </p:cNvPr>
              <p:cNvSpPr/>
              <p:nvPr/>
            </p:nvSpPr>
            <p:spPr>
              <a:xfrm>
                <a:off x="642937" y="2590799"/>
                <a:ext cx="2586037" cy="2355377"/>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457200" rtlCol="0" anchor="t"/>
              <a:lstStyle/>
              <a:p>
                <a:r>
                  <a:rPr lang="en-US" b="1" dirty="0">
                    <a:solidFill>
                      <a:schemeClr val="tx1"/>
                    </a:solidFill>
                    <a:latin typeface="Arial" panose="020B0604020202020204" pitchFamily="34" charset="0"/>
                    <a:cs typeface="Arial" panose="020B0604020202020204" pitchFamily="34" charset="0"/>
                  </a:rPr>
                  <a:t>ELA</a:t>
                </a:r>
                <a:r>
                  <a:rPr lang="en-US" dirty="0">
                    <a:solidFill>
                      <a:schemeClr val="tx1"/>
                    </a:solidFill>
                    <a:latin typeface="Arial" panose="020B0604020202020204" pitchFamily="34" charset="0"/>
                    <a:cs typeface="Arial" panose="020B0604020202020204" pitchFamily="34" charset="0"/>
                  </a:rPr>
                  <a:t>        15 points</a:t>
                </a:r>
              </a:p>
              <a:p>
                <a:r>
                  <a:rPr lang="en-US" b="1" dirty="0">
                    <a:solidFill>
                      <a:schemeClr val="tx1"/>
                    </a:solidFill>
                    <a:latin typeface="Arial" panose="020B0604020202020204" pitchFamily="34" charset="0"/>
                    <a:cs typeface="Arial" panose="020B0604020202020204" pitchFamily="34" charset="0"/>
                  </a:rPr>
                  <a:t>Math       </a:t>
                </a:r>
                <a:r>
                  <a:rPr lang="en-US" dirty="0">
                    <a:solidFill>
                      <a:schemeClr val="tx1"/>
                    </a:solidFill>
                    <a:latin typeface="Arial" panose="020B0604020202020204" pitchFamily="34" charset="0"/>
                    <a:cs typeface="Arial" panose="020B0604020202020204" pitchFamily="34" charset="0"/>
                  </a:rPr>
                  <a:t>15 points</a:t>
                </a:r>
              </a:p>
              <a:p>
                <a:r>
                  <a:rPr lang="en-US" b="1" dirty="0">
                    <a:solidFill>
                      <a:schemeClr val="tx1"/>
                    </a:solidFill>
                    <a:latin typeface="Arial" panose="020B0604020202020204" pitchFamily="34" charset="0"/>
                    <a:cs typeface="Arial" panose="020B0604020202020204" pitchFamily="34" charset="0"/>
                  </a:rPr>
                  <a:t>Science</a:t>
                </a:r>
                <a:r>
                  <a:rPr lang="en-US" dirty="0">
                    <a:solidFill>
                      <a:schemeClr val="tx1"/>
                    </a:solidFill>
                    <a:latin typeface="Arial" panose="020B0604020202020204" pitchFamily="34" charset="0"/>
                    <a:cs typeface="Arial" panose="020B0604020202020204" pitchFamily="34" charset="0"/>
                  </a:rPr>
                  <a:t>  10 points</a:t>
                </a:r>
                <a:endParaRPr lang="en-US" b="1" dirty="0">
                  <a:latin typeface="Arial" panose="020B0604020202020204" pitchFamily="34" charset="0"/>
                  <a:cs typeface="Arial" panose="020B0604020202020204" pitchFamily="34" charset="0"/>
                </a:endParaRPr>
              </a:p>
            </p:txBody>
          </p:sp>
          <p:sp>
            <p:nvSpPr>
              <p:cNvPr id="6" name="Flowchart: Off-page Connector 5">
                <a:extLst>
                  <a:ext uri="{FF2B5EF4-FFF2-40B4-BE49-F238E27FC236}">
                    <a16:creationId xmlns:a16="http://schemas.microsoft.com/office/drawing/2014/main" id="{61B507F5-1C5D-4A23-9608-9A069807B3F8}"/>
                  </a:ext>
                </a:extLst>
              </p:cNvPr>
              <p:cNvSpPr/>
              <p:nvPr/>
            </p:nvSpPr>
            <p:spPr>
              <a:xfrm>
                <a:off x="642937" y="2254333"/>
                <a:ext cx="2586036" cy="716500"/>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Academic Achievement</a:t>
                </a:r>
              </a:p>
            </p:txBody>
          </p:sp>
        </p:grpSp>
        <p:grpSp>
          <p:nvGrpSpPr>
            <p:cNvPr id="35" name="Group 34">
              <a:extLst>
                <a:ext uri="{FF2B5EF4-FFF2-40B4-BE49-F238E27FC236}">
                  <a16:creationId xmlns:a16="http://schemas.microsoft.com/office/drawing/2014/main" id="{AFDFCA7F-975E-460D-B380-3909978BC574}"/>
                </a:ext>
              </a:extLst>
            </p:cNvPr>
            <p:cNvGrpSpPr/>
            <p:nvPr/>
          </p:nvGrpSpPr>
          <p:grpSpPr>
            <a:xfrm>
              <a:off x="3063240" y="2413545"/>
              <a:ext cx="3035808" cy="2645664"/>
              <a:chOff x="642937" y="2278326"/>
              <a:chExt cx="2586037" cy="2645664"/>
            </a:xfrm>
          </p:grpSpPr>
          <p:sp>
            <p:nvSpPr>
              <p:cNvPr id="36" name="Rectangle 35">
                <a:extLst>
                  <a:ext uri="{FF2B5EF4-FFF2-40B4-BE49-F238E27FC236}">
                    <a16:creationId xmlns:a16="http://schemas.microsoft.com/office/drawing/2014/main" id="{91D50B97-0452-477B-A339-A2DAB4EA54AE}"/>
                  </a:ext>
                </a:extLst>
              </p:cNvPr>
              <p:cNvSpPr/>
              <p:nvPr/>
            </p:nvSpPr>
            <p:spPr>
              <a:xfrm>
                <a:off x="642937" y="2590800"/>
                <a:ext cx="2586037" cy="233319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457200" rtlCol="0" anchor="t"/>
              <a:lstStyle/>
              <a:p>
                <a:pPr marL="285750" indent="-285750">
                  <a:buFont typeface="Wingdings" pitchFamily="2" charset="2"/>
                  <a:buChar char="§"/>
                </a:pPr>
                <a:endParaRPr lang="en-US" dirty="0">
                  <a:solidFill>
                    <a:schemeClr val="tx1"/>
                  </a:solidFill>
                  <a:latin typeface="Arial" panose="020B0604020202020204" pitchFamily="34" charset="0"/>
                  <a:cs typeface="Arial" panose="020B0604020202020204" pitchFamily="34" charset="0"/>
                </a:endParaRPr>
              </a:p>
              <a:p>
                <a:pPr marL="285750" indent="-285750">
                  <a:buFont typeface="Wingdings" pitchFamily="2" charset="2"/>
                  <a:buChar char="§"/>
                </a:pPr>
                <a:endParaRPr lang="en-US" dirty="0">
                  <a:solidFill>
                    <a:schemeClr val="tx1"/>
                  </a:solidFill>
                  <a:latin typeface="Arial" panose="020B0604020202020204" pitchFamily="34" charset="0"/>
                  <a:cs typeface="Arial" panose="020B0604020202020204" pitchFamily="34" charset="0"/>
                </a:endParaRPr>
              </a:p>
              <a:p>
                <a:pPr marL="285750" indent="-285750">
                  <a:buFont typeface="Wingdings" pitchFamily="2" charset="2"/>
                  <a:buChar char="§"/>
                </a:pPr>
                <a:r>
                  <a:rPr lang="en-US" dirty="0">
                    <a:solidFill>
                      <a:schemeClr val="tx1"/>
                    </a:solidFill>
                    <a:latin typeface="Arial" panose="020B0604020202020204" pitchFamily="34" charset="0"/>
                    <a:cs typeface="Arial" panose="020B0604020202020204" pitchFamily="34" charset="0"/>
                  </a:rPr>
                  <a:t>Applicable Measures (5% each)</a:t>
                </a:r>
                <a:endParaRPr lang="en-US" sz="1600" dirty="0">
                  <a:solidFill>
                    <a:schemeClr val="tx1"/>
                  </a:solidFill>
                  <a:cs typeface="Arial" panose="020B0604020202020204" pitchFamily="34" charset="0"/>
                </a:endParaRPr>
              </a:p>
              <a:p>
                <a:pPr marL="285750" indent="-285750">
                  <a:buFont typeface="Arial" panose="020B0604020202020204" pitchFamily="34" charset="0"/>
                  <a:buChar char="•"/>
                </a:pPr>
                <a:endParaRPr lang="en-US" sz="1600" dirty="0">
                  <a:cs typeface="Arial" panose="020B0604020202020204" pitchFamily="34" charset="0"/>
                </a:endParaRPr>
              </a:p>
            </p:txBody>
          </p:sp>
          <p:sp>
            <p:nvSpPr>
              <p:cNvPr id="37" name="Flowchart: Off-page Connector 36">
                <a:extLst>
                  <a:ext uri="{FF2B5EF4-FFF2-40B4-BE49-F238E27FC236}">
                    <a16:creationId xmlns:a16="http://schemas.microsoft.com/office/drawing/2014/main" id="{BCC91EBB-762F-4FE8-96B8-2FD591878547}"/>
                  </a:ext>
                </a:extLst>
              </p:cNvPr>
              <p:cNvSpPr/>
              <p:nvPr/>
            </p:nvSpPr>
            <p:spPr>
              <a:xfrm>
                <a:off x="642938" y="2278326"/>
                <a:ext cx="2586036" cy="954774"/>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Arial" panose="020B0604020202020204" pitchFamily="34" charset="0"/>
                  <a:cs typeface="Arial" panose="020B0604020202020204" pitchFamily="34" charset="0"/>
                </a:endParaRPr>
              </a:p>
              <a:p>
                <a:pPr algn="ctr"/>
                <a:r>
                  <a:rPr lang="en-US" b="1" dirty="0">
                    <a:latin typeface="Arial" panose="020B0604020202020204" pitchFamily="34" charset="0"/>
                    <a:cs typeface="Arial" panose="020B0604020202020204" pitchFamily="34" charset="0"/>
                  </a:rPr>
                  <a:t>Only 2 Measures </a:t>
                </a:r>
              </a:p>
              <a:p>
                <a:pPr algn="ctr"/>
                <a:r>
                  <a:rPr lang="en-US" b="1" dirty="0">
                    <a:latin typeface="Arial" panose="020B0604020202020204" pitchFamily="34" charset="0"/>
                    <a:cs typeface="Arial" panose="020B0604020202020204" pitchFamily="34" charset="0"/>
                  </a:rPr>
                  <a:t>available and </a:t>
                </a:r>
                <a:r>
                  <a:rPr lang="en-US" b="1" i="1" dirty="0">
                    <a:latin typeface="Arial" panose="020B0604020202020204" pitchFamily="34" charset="0"/>
                    <a:cs typeface="Arial" panose="020B0604020202020204" pitchFamily="34" charset="0"/>
                  </a:rPr>
                  <a:t>directly attributable</a:t>
                </a:r>
              </a:p>
              <a:p>
                <a:pPr algn="ctr"/>
                <a:endParaRPr lang="en-US" b="1" dirty="0">
                  <a:latin typeface="Arial" panose="020B0604020202020204" pitchFamily="34" charset="0"/>
                  <a:cs typeface="Arial" panose="020B0604020202020204" pitchFamily="34" charset="0"/>
                </a:endParaRPr>
              </a:p>
            </p:txBody>
          </p:sp>
        </p:grpSp>
        <p:grpSp>
          <p:nvGrpSpPr>
            <p:cNvPr id="39" name="Group 38">
              <a:extLst>
                <a:ext uri="{FF2B5EF4-FFF2-40B4-BE49-F238E27FC236}">
                  <a16:creationId xmlns:a16="http://schemas.microsoft.com/office/drawing/2014/main" id="{EA855050-CC4A-4D5E-8DD9-4A5DA52F558D}"/>
                </a:ext>
              </a:extLst>
            </p:cNvPr>
            <p:cNvGrpSpPr/>
            <p:nvPr/>
          </p:nvGrpSpPr>
          <p:grpSpPr>
            <a:xfrm>
              <a:off x="6227062" y="2413545"/>
              <a:ext cx="2743200" cy="2627050"/>
              <a:chOff x="642937" y="2256379"/>
              <a:chExt cx="2586037" cy="2627050"/>
            </a:xfrm>
          </p:grpSpPr>
          <p:sp>
            <p:nvSpPr>
              <p:cNvPr id="40" name="Rectangle 39">
                <a:extLst>
                  <a:ext uri="{FF2B5EF4-FFF2-40B4-BE49-F238E27FC236}">
                    <a16:creationId xmlns:a16="http://schemas.microsoft.com/office/drawing/2014/main" id="{9860F7C3-1827-4548-8C8B-83CB947CAD32}"/>
                  </a:ext>
                </a:extLst>
              </p:cNvPr>
              <p:cNvSpPr/>
              <p:nvPr/>
            </p:nvSpPr>
            <p:spPr>
              <a:xfrm>
                <a:off x="642937" y="2590801"/>
                <a:ext cx="2586037" cy="22926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457200" rtlCol="0" anchor="t"/>
              <a:lstStyle/>
              <a:p>
                <a:pPr marL="285750" indent="-285750">
                  <a:buFont typeface="Wingdings" pitchFamily="2" charset="2"/>
                  <a:buChar char="§"/>
                </a:pPr>
                <a:endParaRPr lang="en-US" dirty="0">
                  <a:solidFill>
                    <a:schemeClr val="tx1"/>
                  </a:solidFill>
                  <a:latin typeface="Arial" panose="020B0604020202020204" pitchFamily="34" charset="0"/>
                  <a:cs typeface="Arial" panose="020B0604020202020204" pitchFamily="34" charset="0"/>
                </a:endParaRPr>
              </a:p>
              <a:p>
                <a:pPr marL="285750" indent="-285750">
                  <a:buFont typeface="Wingdings" pitchFamily="2" charset="2"/>
                  <a:buChar char="§"/>
                </a:pPr>
                <a:endParaRPr lang="en-US" dirty="0">
                  <a:solidFill>
                    <a:schemeClr val="tx1"/>
                  </a:solidFill>
                  <a:latin typeface="Arial" panose="020B0604020202020204" pitchFamily="34" charset="0"/>
                  <a:cs typeface="Arial" panose="020B0604020202020204" pitchFamily="34" charset="0"/>
                </a:endParaRPr>
              </a:p>
              <a:p>
                <a:pPr marL="285750" indent="-285750">
                  <a:buFont typeface="Wingdings" pitchFamily="2" charset="2"/>
                  <a:buChar char="§"/>
                </a:pPr>
                <a:r>
                  <a:rPr lang="en-US" dirty="0">
                    <a:solidFill>
                      <a:schemeClr val="tx1"/>
                    </a:solidFill>
                    <a:latin typeface="Arial" panose="020B0604020202020204" pitchFamily="34" charset="0"/>
                    <a:cs typeface="Arial" panose="020B0604020202020204" pitchFamily="34" charset="0"/>
                  </a:rPr>
                  <a:t>Applicable Measure (10%)</a:t>
                </a:r>
              </a:p>
              <a:p>
                <a:endParaRPr lang="en-US" sz="1000" dirty="0">
                  <a:solidFill>
                    <a:schemeClr val="tx1"/>
                  </a:solidFill>
                  <a:latin typeface="Arial" panose="020B0604020202020204" pitchFamily="34" charset="0"/>
                  <a:cs typeface="Arial" panose="020B0604020202020204" pitchFamily="34" charset="0"/>
                </a:endParaRPr>
              </a:p>
            </p:txBody>
          </p:sp>
          <p:sp>
            <p:nvSpPr>
              <p:cNvPr id="41" name="Flowchart: Off-page Connector 40">
                <a:extLst>
                  <a:ext uri="{FF2B5EF4-FFF2-40B4-BE49-F238E27FC236}">
                    <a16:creationId xmlns:a16="http://schemas.microsoft.com/office/drawing/2014/main" id="{838E27A0-671C-44CC-88CF-7BA90D6D14A9}"/>
                  </a:ext>
                </a:extLst>
              </p:cNvPr>
              <p:cNvSpPr/>
              <p:nvPr/>
            </p:nvSpPr>
            <p:spPr>
              <a:xfrm>
                <a:off x="642938" y="2256379"/>
                <a:ext cx="2586036" cy="954775"/>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Only 1 Measure </a:t>
                </a:r>
              </a:p>
              <a:p>
                <a:pPr algn="ctr"/>
                <a:r>
                  <a:rPr lang="en-US" b="1" dirty="0">
                    <a:latin typeface="Arial" panose="020B0604020202020204" pitchFamily="34" charset="0"/>
                    <a:cs typeface="Arial" panose="020B0604020202020204" pitchFamily="34" charset="0"/>
                  </a:rPr>
                  <a:t>available and </a:t>
                </a:r>
                <a:r>
                  <a:rPr lang="en-US" b="1" i="1" dirty="0">
                    <a:latin typeface="Arial" panose="020B0604020202020204" pitchFamily="34" charset="0"/>
                    <a:cs typeface="Arial" panose="020B0604020202020204" pitchFamily="34" charset="0"/>
                  </a:rPr>
                  <a:t>directly attributable</a:t>
                </a:r>
              </a:p>
            </p:txBody>
          </p:sp>
        </p:grpSp>
        <p:sp>
          <p:nvSpPr>
            <p:cNvPr id="17" name="Isosceles Triangle 16">
              <a:extLst>
                <a:ext uri="{FF2B5EF4-FFF2-40B4-BE49-F238E27FC236}">
                  <a16:creationId xmlns:a16="http://schemas.microsoft.com/office/drawing/2014/main" id="{EE762109-F968-4785-B051-2EE2ED0C5374}"/>
                </a:ext>
              </a:extLst>
            </p:cNvPr>
            <p:cNvSpPr/>
            <p:nvPr/>
          </p:nvSpPr>
          <p:spPr>
            <a:xfrm rot="10800000">
              <a:off x="173737" y="5214493"/>
              <a:ext cx="8795378" cy="516764"/>
            </a:xfrm>
            <a:prstGeom prst="triangle">
              <a:avLst>
                <a:gd name="adj" fmla="val 50504"/>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0A8BD174-B75C-4AF8-AA2B-76037839CADB}"/>
                </a:ext>
              </a:extLst>
            </p:cNvPr>
            <p:cNvSpPr txBox="1"/>
            <p:nvPr/>
          </p:nvSpPr>
          <p:spPr>
            <a:xfrm>
              <a:off x="173738" y="5796392"/>
              <a:ext cx="8795377" cy="550506"/>
            </a:xfrm>
            <a:prstGeom prst="rect">
              <a:avLst/>
            </a:prstGeom>
            <a:solidFill>
              <a:schemeClr val="accent1">
                <a:lumMod val="20000"/>
                <a:lumOff val="80000"/>
              </a:schemeClr>
            </a:solidFill>
            <a:ln>
              <a:solidFill>
                <a:schemeClr val="tx1"/>
              </a:solidFill>
            </a:ln>
          </p:spPr>
          <p:txBody>
            <a:bodyPr wrap="square" lIns="91440" tIns="45720" rIns="91440" bIns="45720" rtlCol="0" anchor="t">
              <a:spAutoFit/>
            </a:bodyPr>
            <a:lstStyle/>
            <a:p>
              <a:pPr algn="ctr"/>
              <a:r>
                <a:rPr lang="en-US" sz="1600" dirty="0">
                  <a:latin typeface="Arial"/>
                  <a:cs typeface="Arial"/>
                </a:rPr>
                <a:t>If no measures are available and directly attributable to the teacher, </a:t>
              </a:r>
            </a:p>
            <a:p>
              <a:pPr algn="ctr"/>
              <a:r>
                <a:rPr lang="en-US" sz="1600" dirty="0">
                  <a:latin typeface="Arial"/>
                  <a:cs typeface="Arial"/>
                </a:rPr>
                <a:t>the 10% will be re-allocated to LEA Selected Measures.</a:t>
              </a:r>
            </a:p>
          </p:txBody>
        </p:sp>
        <p:grpSp>
          <p:nvGrpSpPr>
            <p:cNvPr id="59" name="Group 58">
              <a:extLst>
                <a:ext uri="{FF2B5EF4-FFF2-40B4-BE49-F238E27FC236}">
                  <a16:creationId xmlns:a16="http://schemas.microsoft.com/office/drawing/2014/main" id="{8E2ECB2D-C7A6-44B6-8FEB-5EAE6D3D635B}"/>
                </a:ext>
              </a:extLst>
            </p:cNvPr>
            <p:cNvGrpSpPr/>
            <p:nvPr/>
          </p:nvGrpSpPr>
          <p:grpSpPr>
            <a:xfrm>
              <a:off x="173737" y="2415513"/>
              <a:ext cx="2743200" cy="2625081"/>
              <a:chOff x="642937" y="2254333"/>
              <a:chExt cx="2586037" cy="2671357"/>
            </a:xfrm>
          </p:grpSpPr>
          <p:sp>
            <p:nvSpPr>
              <p:cNvPr id="60" name="Rectangle 59">
                <a:extLst>
                  <a:ext uri="{FF2B5EF4-FFF2-40B4-BE49-F238E27FC236}">
                    <a16:creationId xmlns:a16="http://schemas.microsoft.com/office/drawing/2014/main" id="{328B5860-74F5-429E-B150-416949160076}"/>
                  </a:ext>
                </a:extLst>
              </p:cNvPr>
              <p:cNvSpPr/>
              <p:nvPr/>
            </p:nvSpPr>
            <p:spPr>
              <a:xfrm>
                <a:off x="642937" y="2590799"/>
                <a:ext cx="2586037" cy="2334891"/>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457200" rtlCol="0" anchor="t"/>
              <a:lstStyle/>
              <a:p>
                <a:pPr marL="285750" indent="-285750">
                  <a:buFont typeface="Wingdings" pitchFamily="2" charset="2"/>
                  <a:buChar char="§"/>
                </a:pPr>
                <a:endParaRPr lang="en-US" sz="1600" dirty="0">
                  <a:solidFill>
                    <a:schemeClr val="tx1"/>
                  </a:solidFill>
                  <a:latin typeface="Arial" panose="020B0604020202020204" pitchFamily="34" charset="0"/>
                  <a:cs typeface="Arial" panose="020B0604020202020204" pitchFamily="34" charset="0"/>
                </a:endParaRPr>
              </a:p>
              <a:p>
                <a:pPr marL="285750" indent="-285750">
                  <a:buFont typeface="Wingdings" pitchFamily="2" charset="2"/>
                  <a:buChar char="§"/>
                </a:pPr>
                <a:r>
                  <a:rPr lang="en-US" dirty="0">
                    <a:solidFill>
                      <a:schemeClr val="tx1"/>
                    </a:solidFill>
                    <a:latin typeface="Arial" panose="020B0604020202020204" pitchFamily="34" charset="0"/>
                    <a:cs typeface="Arial" panose="020B0604020202020204" pitchFamily="34" charset="0"/>
                  </a:rPr>
                  <a:t>State Assessments (2.5%)</a:t>
                </a:r>
              </a:p>
              <a:p>
                <a:pPr marL="285750" indent="-285750">
                  <a:buFont typeface="Wingdings" pitchFamily="2" charset="2"/>
                  <a:buChar char="§"/>
                </a:pPr>
                <a:r>
                  <a:rPr lang="en-US" dirty="0">
                    <a:solidFill>
                      <a:schemeClr val="tx1"/>
                    </a:solidFill>
                    <a:latin typeface="Arial" panose="020B0604020202020204" pitchFamily="34" charset="0"/>
                    <a:cs typeface="Arial" panose="020B0604020202020204" pitchFamily="34" charset="0"/>
                  </a:rPr>
                  <a:t>PVAAS (5.0%)</a:t>
                </a:r>
              </a:p>
              <a:p>
                <a:pPr marL="285750" indent="-285750">
                  <a:buFont typeface="Wingdings" pitchFamily="2" charset="2"/>
                  <a:buChar char="§"/>
                </a:pPr>
                <a:r>
                  <a:rPr lang="en-US" dirty="0">
                    <a:solidFill>
                      <a:schemeClr val="tx1"/>
                    </a:solidFill>
                    <a:latin typeface="Arial" panose="020B0604020202020204" pitchFamily="34" charset="0"/>
                    <a:cs typeface="Arial" panose="020B0604020202020204" pitchFamily="34" charset="0"/>
                  </a:rPr>
                  <a:t>IEP Goals Progress  (2.5%)</a:t>
                </a:r>
              </a:p>
              <a:p>
                <a:endParaRPr lang="en-US" sz="1600" b="1" dirty="0">
                  <a:cs typeface="Arial" panose="020B0604020202020204" pitchFamily="34" charset="0"/>
                </a:endParaRPr>
              </a:p>
            </p:txBody>
          </p:sp>
          <p:sp>
            <p:nvSpPr>
              <p:cNvPr id="61" name="Flowchart: Off-page Connector 60">
                <a:extLst>
                  <a:ext uri="{FF2B5EF4-FFF2-40B4-BE49-F238E27FC236}">
                    <a16:creationId xmlns:a16="http://schemas.microsoft.com/office/drawing/2014/main" id="{DC1AD8A5-4934-4DF1-9E30-5B3B6FF59B86}"/>
                  </a:ext>
                </a:extLst>
              </p:cNvPr>
              <p:cNvSpPr/>
              <p:nvPr/>
            </p:nvSpPr>
            <p:spPr>
              <a:xfrm>
                <a:off x="642937" y="2254333"/>
                <a:ext cx="2586036" cy="885329"/>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3 Measures </a:t>
                </a:r>
              </a:p>
              <a:p>
                <a:pPr algn="ctr"/>
                <a:r>
                  <a:rPr lang="en-US" b="1" dirty="0">
                    <a:latin typeface="Arial" panose="020B0604020202020204" pitchFamily="34" charset="0"/>
                    <a:cs typeface="Arial" panose="020B0604020202020204" pitchFamily="34" charset="0"/>
                  </a:rPr>
                  <a:t>available and </a:t>
                </a:r>
                <a:r>
                  <a:rPr lang="en-US" b="1" i="1" dirty="0">
                    <a:latin typeface="Arial" panose="020B0604020202020204" pitchFamily="34" charset="0"/>
                    <a:cs typeface="Arial" panose="020B0604020202020204" pitchFamily="34" charset="0"/>
                  </a:rPr>
                  <a:t>directly attributable</a:t>
                </a:r>
              </a:p>
            </p:txBody>
          </p:sp>
        </p:grpSp>
      </p:grpSp>
    </p:spTree>
    <p:extLst>
      <p:ext uri="{BB962C8B-B14F-4D97-AF65-F5344CB8AC3E}">
        <p14:creationId xmlns:p14="http://schemas.microsoft.com/office/powerpoint/2010/main" val="1411858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584C1-F4C4-504C-8CC9-FCF91DCD3DE2}"/>
              </a:ext>
            </a:extLst>
          </p:cNvPr>
          <p:cNvSpPr>
            <a:spLocks noGrp="1"/>
          </p:cNvSpPr>
          <p:nvPr>
            <p:ph type="title"/>
          </p:nvPr>
        </p:nvSpPr>
        <p:spPr/>
        <p:txBody>
          <a:bodyPr>
            <a:normAutofit fontScale="90000"/>
          </a:bodyPr>
          <a:lstStyle/>
          <a:p>
            <a:br>
              <a:rPr lang="en-US" sz="4000" dirty="0"/>
            </a:br>
            <a:r>
              <a:rPr lang="en-US" sz="3700" b="1" dirty="0"/>
              <a:t>SLO vs. Student Performance Measure</a:t>
            </a:r>
            <a:br>
              <a:rPr lang="en-US" dirty="0">
                <a:solidFill>
                  <a:srgbClr val="C00000"/>
                </a:solidFill>
              </a:rPr>
            </a:br>
            <a:endParaRPr lang="en-US" dirty="0"/>
          </a:p>
        </p:txBody>
      </p:sp>
      <p:sp>
        <p:nvSpPr>
          <p:cNvPr id="10" name="Content Placeholder 9">
            <a:extLst>
              <a:ext uri="{FF2B5EF4-FFF2-40B4-BE49-F238E27FC236}">
                <a16:creationId xmlns:a16="http://schemas.microsoft.com/office/drawing/2014/main" id="{8D6EFD61-7730-A748-80DB-DB82CE4D3815}"/>
              </a:ext>
            </a:extLst>
          </p:cNvPr>
          <p:cNvSpPr>
            <a:spLocks noGrp="1"/>
          </p:cNvSpPr>
          <p:nvPr>
            <p:ph sz="half" idx="1"/>
          </p:nvPr>
        </p:nvSpPr>
        <p:spPr>
          <a:xfrm>
            <a:off x="457200" y="1808541"/>
            <a:ext cx="4038600" cy="3816759"/>
          </a:xfrm>
          <a:solidFill>
            <a:schemeClr val="bg1"/>
          </a:solidFill>
          <a:ln w="12700">
            <a:noFill/>
          </a:ln>
        </p:spPr>
        <p:txBody>
          <a:bodyPr/>
          <a:lstStyle/>
          <a:p>
            <a:pPr marL="0" indent="0">
              <a:buNone/>
            </a:pPr>
            <a:r>
              <a:rPr lang="en-US" dirty="0"/>
              <a:t>SLO (Act 82)</a:t>
            </a:r>
          </a:p>
          <a:p>
            <a:pPr marL="692150" indent="-404813">
              <a:buFont typeface="Wingdings" pitchFamily="2" charset="2"/>
              <a:buChar char="§"/>
            </a:pPr>
            <a:r>
              <a:rPr lang="en-US" sz="2400" dirty="0"/>
              <a:t>Required and complex template</a:t>
            </a:r>
          </a:p>
          <a:p>
            <a:pPr marL="692150" indent="-404813">
              <a:buFont typeface="Wingdings" pitchFamily="2" charset="2"/>
              <a:buChar char="§"/>
            </a:pPr>
            <a:r>
              <a:rPr lang="en-US" sz="2400" dirty="0"/>
              <a:t>Rigid structure</a:t>
            </a:r>
          </a:p>
          <a:p>
            <a:pPr marL="692150" indent="-404813">
              <a:buFont typeface="Wingdings" pitchFamily="2" charset="2"/>
              <a:buChar char="§"/>
            </a:pPr>
            <a:r>
              <a:rPr lang="en-US" sz="2400" dirty="0"/>
              <a:t>Quantitative (assessment focus)</a:t>
            </a:r>
          </a:p>
          <a:p>
            <a:pPr marL="692150" indent="-404813">
              <a:buFont typeface="Wingdings" pitchFamily="2" charset="2"/>
              <a:buChar char="§"/>
            </a:pPr>
            <a:r>
              <a:rPr lang="en-US" sz="2400" dirty="0"/>
              <a:t>Lack of alignment between educator and principal templates</a:t>
            </a:r>
          </a:p>
        </p:txBody>
      </p:sp>
      <p:sp>
        <p:nvSpPr>
          <p:cNvPr id="11" name="Content Placeholder 10">
            <a:extLst>
              <a:ext uri="{FF2B5EF4-FFF2-40B4-BE49-F238E27FC236}">
                <a16:creationId xmlns:a16="http://schemas.microsoft.com/office/drawing/2014/main" id="{A5517531-7153-9343-9807-1642F0757FB9}"/>
              </a:ext>
            </a:extLst>
          </p:cNvPr>
          <p:cNvSpPr>
            <a:spLocks noGrp="1"/>
          </p:cNvSpPr>
          <p:nvPr>
            <p:ph sz="half" idx="2"/>
          </p:nvPr>
        </p:nvSpPr>
        <p:spPr>
          <a:xfrm>
            <a:off x="4963887" y="1808541"/>
            <a:ext cx="3866606" cy="3816759"/>
          </a:xfrm>
          <a:solidFill>
            <a:schemeClr val="bg1"/>
          </a:solidFill>
          <a:ln w="12700">
            <a:noFill/>
          </a:ln>
        </p:spPr>
        <p:txBody>
          <a:bodyPr/>
          <a:lstStyle/>
          <a:p>
            <a:pPr marL="0" indent="0">
              <a:buNone/>
            </a:pPr>
            <a:r>
              <a:rPr lang="en-US" dirty="0"/>
              <a:t>SPM (Act 13)</a:t>
            </a:r>
          </a:p>
          <a:p>
            <a:pPr marL="587375">
              <a:buFont typeface="Wingdings" pitchFamily="2" charset="2"/>
              <a:buChar char="§"/>
            </a:pPr>
            <a:r>
              <a:rPr lang="en-US" sz="2400" dirty="0"/>
              <a:t>Optional and streamlined template</a:t>
            </a:r>
          </a:p>
          <a:p>
            <a:pPr marL="587375">
              <a:buFont typeface="Wingdings" pitchFamily="2" charset="2"/>
              <a:buChar char="§"/>
            </a:pPr>
            <a:r>
              <a:rPr lang="en-US" sz="2400" dirty="0"/>
              <a:t>Flexible structure</a:t>
            </a:r>
          </a:p>
          <a:p>
            <a:pPr marL="587375">
              <a:buFont typeface="Wingdings" pitchFamily="2" charset="2"/>
              <a:buChar char="§"/>
            </a:pPr>
            <a:r>
              <a:rPr lang="en-US" sz="2400" dirty="0"/>
              <a:t>Qualitative addition</a:t>
            </a:r>
          </a:p>
          <a:p>
            <a:pPr marL="587375">
              <a:buFont typeface="Wingdings" pitchFamily="2" charset="2"/>
              <a:buChar char="§"/>
            </a:pPr>
            <a:r>
              <a:rPr lang="en-US" sz="2400" dirty="0"/>
              <a:t>Close alignment to Principal Performance Goal Template</a:t>
            </a:r>
          </a:p>
          <a:p>
            <a:pPr marL="576263" indent="-331788"/>
            <a:endParaRPr lang="en-US" sz="2400" dirty="0"/>
          </a:p>
        </p:txBody>
      </p:sp>
      <p:sp>
        <p:nvSpPr>
          <p:cNvPr id="7" name="Date Placeholder 6">
            <a:extLst>
              <a:ext uri="{FF2B5EF4-FFF2-40B4-BE49-F238E27FC236}">
                <a16:creationId xmlns:a16="http://schemas.microsoft.com/office/drawing/2014/main" id="{426CA8F9-72E6-1144-93BA-90E21E6B9379}"/>
              </a:ext>
            </a:extLst>
          </p:cNvPr>
          <p:cNvSpPr>
            <a:spLocks noGrp="1"/>
          </p:cNvSpPr>
          <p:nvPr>
            <p:ph type="dt" sz="half" idx="10"/>
          </p:nvPr>
        </p:nvSpPr>
        <p:spPr/>
        <p:txBody>
          <a:bodyPr/>
          <a:lstStyle/>
          <a:p>
            <a:fld id="{0960D5E9-816A-404D-95C5-1BCCD4E30359}" type="datetime1">
              <a:rPr lang="en-US" smtClean="0"/>
              <a:t>8/1/2022</a:t>
            </a:fld>
            <a:endParaRPr lang="en-US"/>
          </a:p>
        </p:txBody>
      </p:sp>
      <p:sp>
        <p:nvSpPr>
          <p:cNvPr id="8" name="Slide Number Placeholder 7">
            <a:extLst>
              <a:ext uri="{FF2B5EF4-FFF2-40B4-BE49-F238E27FC236}">
                <a16:creationId xmlns:a16="http://schemas.microsoft.com/office/drawing/2014/main" id="{FC53EEB2-40C6-C34F-B3DC-5B371CF2E2A3}"/>
              </a:ext>
            </a:extLst>
          </p:cNvPr>
          <p:cNvSpPr>
            <a:spLocks noGrp="1"/>
          </p:cNvSpPr>
          <p:nvPr>
            <p:ph type="sldNum" sz="quarter" idx="12"/>
          </p:nvPr>
        </p:nvSpPr>
        <p:spPr/>
        <p:txBody>
          <a:bodyPr/>
          <a:lstStyle/>
          <a:p>
            <a:fld id="{680C5762-CF65-4775-9966-A58D40CC61B9}" type="slidenum">
              <a:rPr lang="en-US" smtClean="0"/>
              <a:t>11</a:t>
            </a:fld>
            <a:endParaRPr lang="en-US"/>
          </a:p>
        </p:txBody>
      </p:sp>
      <p:sp>
        <p:nvSpPr>
          <p:cNvPr id="9" name="Isosceles Triangle 8">
            <a:extLst>
              <a:ext uri="{FF2B5EF4-FFF2-40B4-BE49-F238E27FC236}">
                <a16:creationId xmlns:a16="http://schemas.microsoft.com/office/drawing/2014/main" id="{A2B53BAE-D163-4C5E-B479-7D089B0F8D1C}"/>
              </a:ext>
              <a:ext uri="{C183D7F6-B498-43B3-948B-1728B52AA6E4}">
                <adec:decorative xmlns:adec="http://schemas.microsoft.com/office/drawing/2017/decorative" val="1"/>
              </a:ext>
            </a:extLst>
          </p:cNvPr>
          <p:cNvSpPr/>
          <p:nvPr/>
        </p:nvSpPr>
        <p:spPr>
          <a:xfrm rot="5400000">
            <a:off x="3067461" y="3488418"/>
            <a:ext cx="3171961" cy="544875"/>
          </a:xfrm>
          <a:prstGeom prst="triangle">
            <a:avLst>
              <a:gd name="adj" fmla="val 46779"/>
            </a:avLst>
          </a:prstGeom>
          <a:solidFill>
            <a:schemeClr val="bg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FFBD24F-7095-4B2A-A3D5-C95E42F8A854}"/>
              </a:ext>
              <a:ext uri="{C183D7F6-B498-43B3-948B-1728B52AA6E4}">
                <adec:decorative xmlns:adec="http://schemas.microsoft.com/office/drawing/2017/decorative" val="1"/>
              </a:ext>
            </a:extLst>
          </p:cNvPr>
          <p:cNvSpPr/>
          <p:nvPr/>
        </p:nvSpPr>
        <p:spPr>
          <a:xfrm>
            <a:off x="4984663" y="1682683"/>
            <a:ext cx="3702137" cy="3827417"/>
          </a:xfrm>
          <a:prstGeom prst="rect">
            <a:avLst/>
          </a:prstGeom>
          <a:solidFill>
            <a:schemeClr val="tx2">
              <a:lumMod val="20000"/>
              <a:lumOff val="80000"/>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60985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F9003-8E4E-A346-8F28-E3A99934CD78}"/>
              </a:ext>
            </a:extLst>
          </p:cNvPr>
          <p:cNvSpPr>
            <a:spLocks noGrp="1"/>
          </p:cNvSpPr>
          <p:nvPr>
            <p:ph type="title"/>
          </p:nvPr>
        </p:nvSpPr>
        <p:spPr/>
        <p:txBody>
          <a:bodyPr/>
          <a:lstStyle/>
          <a:p>
            <a:r>
              <a:rPr lang="en-US" b="1" dirty="0"/>
              <a:t>IEP Goals Progress Measure </a:t>
            </a:r>
          </a:p>
        </p:txBody>
      </p:sp>
      <p:sp>
        <p:nvSpPr>
          <p:cNvPr id="5" name="Date Placeholder 4">
            <a:extLst>
              <a:ext uri="{FF2B5EF4-FFF2-40B4-BE49-F238E27FC236}">
                <a16:creationId xmlns:a16="http://schemas.microsoft.com/office/drawing/2014/main" id="{62786606-B5C8-E243-931C-DF5C5D2E8BFB}"/>
              </a:ext>
            </a:extLst>
          </p:cNvPr>
          <p:cNvSpPr>
            <a:spLocks noGrp="1"/>
          </p:cNvSpPr>
          <p:nvPr>
            <p:ph type="dt" sz="half" idx="10"/>
          </p:nvPr>
        </p:nvSpPr>
        <p:spPr/>
        <p:txBody>
          <a:bodyPr/>
          <a:lstStyle/>
          <a:p>
            <a:fld id="{2886EB9F-620D-4745-B0DC-239369A89773}" type="datetime1">
              <a:rPr lang="en-US" smtClean="0"/>
              <a:t>8/1/2022</a:t>
            </a:fld>
            <a:endParaRPr lang="en-US" dirty="0"/>
          </a:p>
        </p:txBody>
      </p:sp>
      <p:sp>
        <p:nvSpPr>
          <p:cNvPr id="6" name="Slide Number Placeholder 5">
            <a:extLst>
              <a:ext uri="{FF2B5EF4-FFF2-40B4-BE49-F238E27FC236}">
                <a16:creationId xmlns:a16="http://schemas.microsoft.com/office/drawing/2014/main" id="{5776BBA8-5940-3740-BA7C-08A04F41F6A9}"/>
              </a:ext>
            </a:extLst>
          </p:cNvPr>
          <p:cNvSpPr>
            <a:spLocks noGrp="1"/>
          </p:cNvSpPr>
          <p:nvPr>
            <p:ph type="sldNum" sz="quarter" idx="12"/>
          </p:nvPr>
        </p:nvSpPr>
        <p:spPr/>
        <p:txBody>
          <a:bodyPr/>
          <a:lstStyle/>
          <a:p>
            <a:fld id="{680C5762-CF65-4775-9966-A58D40CC61B9}" type="slidenum">
              <a:rPr lang="en-US" smtClean="0"/>
              <a:t>12</a:t>
            </a:fld>
            <a:endParaRPr lang="en-US" dirty="0"/>
          </a:p>
        </p:txBody>
      </p:sp>
      <p:sp>
        <p:nvSpPr>
          <p:cNvPr id="4" name="Content Placeholder 3">
            <a:extLst>
              <a:ext uri="{FF2B5EF4-FFF2-40B4-BE49-F238E27FC236}">
                <a16:creationId xmlns:a16="http://schemas.microsoft.com/office/drawing/2014/main" id="{B7BEF6E8-DE76-40F9-BE1B-AB3F627FFDBA}"/>
              </a:ext>
            </a:extLst>
          </p:cNvPr>
          <p:cNvSpPr>
            <a:spLocks noGrp="1"/>
          </p:cNvSpPr>
          <p:nvPr>
            <p:ph idx="1"/>
          </p:nvPr>
        </p:nvSpPr>
        <p:spPr>
          <a:xfrm>
            <a:off x="457200" y="1600201"/>
            <a:ext cx="8229600" cy="3021676"/>
          </a:xfrm>
        </p:spPr>
        <p:txBody>
          <a:bodyPr>
            <a:normAutofit/>
          </a:bodyPr>
          <a:lstStyle/>
          <a:p>
            <a:pPr marL="0" indent="0">
              <a:buNone/>
            </a:pPr>
            <a:r>
              <a:rPr lang="en-US" sz="2200" dirty="0"/>
              <a:t>Chapter 19 of the Pennsylvania School Code clarifies “applicable and attributable” thusly: “Regardless of certification area,</a:t>
            </a:r>
            <a:r>
              <a:rPr lang="en-US" sz="2200" b="1" dirty="0"/>
              <a:t> </a:t>
            </a:r>
            <a:r>
              <a:rPr lang="en-US" sz="2200" b="1" dirty="0">
                <a:solidFill>
                  <a:srgbClr val="23447F"/>
                </a:solidFill>
              </a:rPr>
              <a:t>all classroom teachers</a:t>
            </a:r>
            <a:r>
              <a:rPr lang="en-US" sz="2200" b="1" dirty="0"/>
              <a:t> </a:t>
            </a:r>
            <a:r>
              <a:rPr lang="en-US" sz="2200" dirty="0"/>
              <a:t>shall be accountable for student progress toward IEP Goals.”</a:t>
            </a:r>
          </a:p>
        </p:txBody>
      </p:sp>
      <p:sp>
        <p:nvSpPr>
          <p:cNvPr id="9" name="Content Placeholder 3">
            <a:extLst>
              <a:ext uri="{FF2B5EF4-FFF2-40B4-BE49-F238E27FC236}">
                <a16:creationId xmlns:a16="http://schemas.microsoft.com/office/drawing/2014/main" id="{AC3FC472-A601-438E-94FA-DE18CA4EEE54}"/>
              </a:ext>
            </a:extLst>
          </p:cNvPr>
          <p:cNvSpPr txBox="1">
            <a:spLocks/>
          </p:cNvSpPr>
          <p:nvPr/>
        </p:nvSpPr>
        <p:spPr>
          <a:xfrm>
            <a:off x="457200" y="3335483"/>
            <a:ext cx="8229600" cy="25727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200" dirty="0"/>
              <a:t>The IEP Goals Progress measure is required under the Individuals with Disabilities Education Act if:</a:t>
            </a:r>
          </a:p>
          <a:p>
            <a:r>
              <a:rPr lang="en-US" sz="2200" dirty="0"/>
              <a:t>the teacher provides instruction to a sufficient number of students with IEPs (meeting n count), and</a:t>
            </a:r>
          </a:p>
          <a:p>
            <a:r>
              <a:rPr lang="en-US" sz="2200" dirty="0"/>
              <a:t>those students have </a:t>
            </a:r>
            <a:r>
              <a:rPr lang="en-US" sz="2200" b="1" dirty="0">
                <a:solidFill>
                  <a:srgbClr val="23447F"/>
                </a:solidFill>
              </a:rPr>
              <a:t>similar academic </a:t>
            </a:r>
            <a:r>
              <a:rPr lang="en-US" sz="2200" dirty="0"/>
              <a:t>or </a:t>
            </a:r>
            <a:r>
              <a:rPr lang="en-US" sz="2200" b="1" dirty="0">
                <a:solidFill>
                  <a:srgbClr val="23447F"/>
                </a:solidFill>
              </a:rPr>
              <a:t>non-academic</a:t>
            </a:r>
            <a:r>
              <a:rPr lang="en-US" sz="2200" dirty="0"/>
              <a:t> IEP Goals to which the teacher contributes data used by the IEP team to monitor student progress.</a:t>
            </a:r>
          </a:p>
        </p:txBody>
      </p:sp>
    </p:spTree>
    <p:extLst>
      <p:ext uri="{BB962C8B-B14F-4D97-AF65-F5344CB8AC3E}">
        <p14:creationId xmlns:p14="http://schemas.microsoft.com/office/powerpoint/2010/main" val="1146834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F9003-8E4E-A346-8F28-E3A99934CD78}"/>
              </a:ext>
            </a:extLst>
          </p:cNvPr>
          <p:cNvSpPr>
            <a:spLocks noGrp="1"/>
          </p:cNvSpPr>
          <p:nvPr>
            <p:ph type="title"/>
          </p:nvPr>
        </p:nvSpPr>
        <p:spPr/>
        <p:txBody>
          <a:bodyPr/>
          <a:lstStyle/>
          <a:p>
            <a:r>
              <a:rPr lang="en-US" b="1" dirty="0"/>
              <a:t>IEP Goals Progress Measure (cont’d)</a:t>
            </a:r>
          </a:p>
        </p:txBody>
      </p:sp>
      <p:sp>
        <p:nvSpPr>
          <p:cNvPr id="5" name="Date Placeholder 4">
            <a:extLst>
              <a:ext uri="{FF2B5EF4-FFF2-40B4-BE49-F238E27FC236}">
                <a16:creationId xmlns:a16="http://schemas.microsoft.com/office/drawing/2014/main" id="{62786606-B5C8-E243-931C-DF5C5D2E8BFB}"/>
              </a:ext>
            </a:extLst>
          </p:cNvPr>
          <p:cNvSpPr>
            <a:spLocks noGrp="1"/>
          </p:cNvSpPr>
          <p:nvPr>
            <p:ph type="dt" sz="half" idx="10"/>
          </p:nvPr>
        </p:nvSpPr>
        <p:spPr/>
        <p:txBody>
          <a:bodyPr/>
          <a:lstStyle/>
          <a:p>
            <a:fld id="{2886EB9F-620D-4745-B0DC-239369A89773}" type="datetime1">
              <a:rPr lang="en-US" smtClean="0"/>
              <a:t>8/1/2022</a:t>
            </a:fld>
            <a:endParaRPr lang="en-US" dirty="0"/>
          </a:p>
        </p:txBody>
      </p:sp>
      <p:sp>
        <p:nvSpPr>
          <p:cNvPr id="6" name="Slide Number Placeholder 5">
            <a:extLst>
              <a:ext uri="{FF2B5EF4-FFF2-40B4-BE49-F238E27FC236}">
                <a16:creationId xmlns:a16="http://schemas.microsoft.com/office/drawing/2014/main" id="{5776BBA8-5940-3740-BA7C-08A04F41F6A9}"/>
              </a:ext>
            </a:extLst>
          </p:cNvPr>
          <p:cNvSpPr>
            <a:spLocks noGrp="1"/>
          </p:cNvSpPr>
          <p:nvPr>
            <p:ph type="sldNum" sz="quarter" idx="12"/>
          </p:nvPr>
        </p:nvSpPr>
        <p:spPr/>
        <p:txBody>
          <a:bodyPr/>
          <a:lstStyle/>
          <a:p>
            <a:fld id="{680C5762-CF65-4775-9966-A58D40CC61B9}" type="slidenum">
              <a:rPr lang="en-US" smtClean="0"/>
              <a:t>13</a:t>
            </a:fld>
            <a:endParaRPr lang="en-US" dirty="0"/>
          </a:p>
        </p:txBody>
      </p:sp>
      <p:sp>
        <p:nvSpPr>
          <p:cNvPr id="9" name="Content Placeholder 8">
            <a:extLst>
              <a:ext uri="{FF2B5EF4-FFF2-40B4-BE49-F238E27FC236}">
                <a16:creationId xmlns:a16="http://schemas.microsoft.com/office/drawing/2014/main" id="{CD960D98-1475-4997-88A5-6AB74372936E}"/>
              </a:ext>
            </a:extLst>
          </p:cNvPr>
          <p:cNvSpPr>
            <a:spLocks noGrp="1"/>
          </p:cNvSpPr>
          <p:nvPr>
            <p:ph idx="1"/>
          </p:nvPr>
        </p:nvSpPr>
        <p:spPr/>
        <p:txBody>
          <a:bodyPr>
            <a:normAutofit/>
          </a:bodyPr>
          <a:lstStyle/>
          <a:p>
            <a:pPr marL="0" indent="0">
              <a:spcBef>
                <a:spcPts val="0"/>
              </a:spcBef>
              <a:spcAft>
                <a:spcPts val="1800"/>
              </a:spcAft>
              <a:buNone/>
            </a:pPr>
            <a:r>
              <a:rPr lang="en-US" dirty="0"/>
              <a:t>The n count is defined as follows:</a:t>
            </a:r>
          </a:p>
          <a:p>
            <a:pPr>
              <a:spcBef>
                <a:spcPts val="0"/>
              </a:spcBef>
              <a:spcAft>
                <a:spcPts val="1200"/>
              </a:spcAft>
            </a:pPr>
            <a:r>
              <a:rPr lang="en-US" sz="2600" dirty="0"/>
              <a:t>The n count must be set by the LEA at </a:t>
            </a:r>
            <a:r>
              <a:rPr lang="en-US" sz="2600" b="1" dirty="0">
                <a:solidFill>
                  <a:srgbClr val="23447F"/>
                </a:solidFill>
              </a:rPr>
              <a:t>less than or equal to 11</a:t>
            </a:r>
            <a:r>
              <a:rPr lang="en-US" sz="2600" dirty="0"/>
              <a:t>. </a:t>
            </a:r>
          </a:p>
          <a:p>
            <a:pPr>
              <a:spcBef>
                <a:spcPts val="0"/>
              </a:spcBef>
              <a:spcAft>
                <a:spcPts val="1200"/>
              </a:spcAft>
            </a:pPr>
            <a:r>
              <a:rPr lang="en-US" sz="2600" dirty="0"/>
              <a:t>An “</a:t>
            </a:r>
            <a:r>
              <a:rPr lang="en-US" sz="2600" b="1" dirty="0">
                <a:solidFill>
                  <a:srgbClr val="23447F"/>
                </a:solidFill>
              </a:rPr>
              <a:t>active n count</a:t>
            </a:r>
            <a:r>
              <a:rPr lang="en-US" sz="2600" dirty="0"/>
              <a:t>” based on the portion of instructional responsibility may be used rather than an “</a:t>
            </a:r>
            <a:r>
              <a:rPr lang="en-US" sz="2600" b="1" dirty="0">
                <a:solidFill>
                  <a:srgbClr val="23447F"/>
                </a:solidFill>
              </a:rPr>
              <a:t>actual n count</a:t>
            </a:r>
            <a:r>
              <a:rPr lang="en-US" sz="2600" dirty="0"/>
              <a:t>”.  </a:t>
            </a:r>
          </a:p>
          <a:p>
            <a:pPr>
              <a:spcBef>
                <a:spcPts val="0"/>
              </a:spcBef>
              <a:spcAft>
                <a:spcPts val="1200"/>
              </a:spcAft>
            </a:pPr>
            <a:r>
              <a:rPr lang="en-US" sz="2600" dirty="0"/>
              <a:t>The n count should apply to a </a:t>
            </a:r>
            <a:r>
              <a:rPr lang="en-US" sz="2600" b="1" dirty="0">
                <a:solidFill>
                  <a:srgbClr val="23447F"/>
                </a:solidFill>
              </a:rPr>
              <a:t>teacher’s roster </a:t>
            </a:r>
            <a:r>
              <a:rPr lang="en-US" sz="2600" dirty="0"/>
              <a:t>rather than a single class or course taught by the teacher.</a:t>
            </a:r>
          </a:p>
        </p:txBody>
      </p:sp>
    </p:spTree>
    <p:extLst>
      <p:ext uri="{BB962C8B-B14F-4D97-AF65-F5344CB8AC3E}">
        <p14:creationId xmlns:p14="http://schemas.microsoft.com/office/powerpoint/2010/main" val="3137020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6FC39-0A5E-450E-890C-F6432AC2B515}"/>
              </a:ext>
            </a:extLst>
          </p:cNvPr>
          <p:cNvSpPr>
            <a:spLocks noGrp="1"/>
          </p:cNvSpPr>
          <p:nvPr>
            <p:ph type="title"/>
          </p:nvPr>
        </p:nvSpPr>
        <p:spPr/>
        <p:txBody>
          <a:bodyPr/>
          <a:lstStyle/>
          <a:p>
            <a:r>
              <a:rPr lang="en-US" b="1" dirty="0"/>
              <a:t>Building Level Score</a:t>
            </a:r>
          </a:p>
        </p:txBody>
      </p:sp>
      <p:sp>
        <p:nvSpPr>
          <p:cNvPr id="4" name="TextBox 3">
            <a:extLst>
              <a:ext uri="{FF2B5EF4-FFF2-40B4-BE49-F238E27FC236}">
                <a16:creationId xmlns:a16="http://schemas.microsoft.com/office/drawing/2014/main" id="{393A62F0-A16F-4CC9-BEA6-BF62B12404CC}"/>
              </a:ext>
            </a:extLst>
          </p:cNvPr>
          <p:cNvSpPr txBox="1"/>
          <p:nvPr/>
        </p:nvSpPr>
        <p:spPr>
          <a:xfrm>
            <a:off x="457200" y="1447800"/>
            <a:ext cx="8229600" cy="830997"/>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The Building Level Score will provide a quantitative academic score based upon a 100-point scale to represent the overall academic performance of each school in Pennsylvania.</a:t>
            </a:r>
          </a:p>
        </p:txBody>
      </p:sp>
      <p:grpSp>
        <p:nvGrpSpPr>
          <p:cNvPr id="7" name="Group 6">
            <a:extLst>
              <a:ext uri="{FF2B5EF4-FFF2-40B4-BE49-F238E27FC236}">
                <a16:creationId xmlns:a16="http://schemas.microsoft.com/office/drawing/2014/main" id="{C76752EA-82F6-4568-9DA8-7BCFCEA63649}"/>
              </a:ext>
              <a:ext uri="{C183D7F6-B498-43B3-948B-1728B52AA6E4}">
                <adec:decorative xmlns:adec="http://schemas.microsoft.com/office/drawing/2017/decorative" val="1"/>
              </a:ext>
            </a:extLst>
          </p:cNvPr>
          <p:cNvGrpSpPr/>
          <p:nvPr/>
        </p:nvGrpSpPr>
        <p:grpSpPr>
          <a:xfrm>
            <a:off x="173738" y="2407520"/>
            <a:ext cx="2743200" cy="2645212"/>
            <a:chOff x="642937" y="2254333"/>
            <a:chExt cx="2586037" cy="2691843"/>
          </a:xfrm>
        </p:grpSpPr>
        <p:sp>
          <p:nvSpPr>
            <p:cNvPr id="5" name="Rectangle 4">
              <a:extLst>
                <a:ext uri="{FF2B5EF4-FFF2-40B4-BE49-F238E27FC236}">
                  <a16:creationId xmlns:a16="http://schemas.microsoft.com/office/drawing/2014/main" id="{A280F2BC-6749-4323-A565-FA888875E035}"/>
                </a:ext>
              </a:extLst>
            </p:cNvPr>
            <p:cNvSpPr/>
            <p:nvPr/>
          </p:nvSpPr>
          <p:spPr>
            <a:xfrm>
              <a:off x="642937" y="2590799"/>
              <a:ext cx="2586037" cy="2355377"/>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457200" rtlCol="0" anchor="t"/>
            <a:lstStyle/>
            <a:p>
              <a:r>
                <a:rPr lang="en-US" b="1" dirty="0">
                  <a:solidFill>
                    <a:schemeClr val="tx1"/>
                  </a:solidFill>
                  <a:latin typeface="Arial" panose="020B0604020202020204" pitchFamily="34" charset="0"/>
                  <a:cs typeface="Arial" panose="020B0604020202020204" pitchFamily="34" charset="0"/>
                </a:rPr>
                <a:t>ELA</a:t>
              </a:r>
              <a:r>
                <a:rPr lang="en-US" dirty="0">
                  <a:solidFill>
                    <a:schemeClr val="tx1"/>
                  </a:solidFill>
                  <a:latin typeface="Arial" panose="020B0604020202020204" pitchFamily="34" charset="0"/>
                  <a:cs typeface="Arial" panose="020B0604020202020204" pitchFamily="34" charset="0"/>
                </a:rPr>
                <a:t>        15 points</a:t>
              </a:r>
            </a:p>
            <a:p>
              <a:r>
                <a:rPr lang="en-US" b="1" dirty="0">
                  <a:solidFill>
                    <a:schemeClr val="tx1"/>
                  </a:solidFill>
                  <a:latin typeface="Arial" panose="020B0604020202020204" pitchFamily="34" charset="0"/>
                  <a:cs typeface="Arial" panose="020B0604020202020204" pitchFamily="34" charset="0"/>
                </a:rPr>
                <a:t>Math       </a:t>
              </a:r>
              <a:r>
                <a:rPr lang="en-US" dirty="0">
                  <a:solidFill>
                    <a:schemeClr val="tx1"/>
                  </a:solidFill>
                  <a:latin typeface="Arial" panose="020B0604020202020204" pitchFamily="34" charset="0"/>
                  <a:cs typeface="Arial" panose="020B0604020202020204" pitchFamily="34" charset="0"/>
                </a:rPr>
                <a:t>15 points</a:t>
              </a:r>
            </a:p>
            <a:p>
              <a:r>
                <a:rPr lang="en-US" b="1" dirty="0">
                  <a:solidFill>
                    <a:schemeClr val="tx1"/>
                  </a:solidFill>
                  <a:latin typeface="Arial" panose="020B0604020202020204" pitchFamily="34" charset="0"/>
                  <a:cs typeface="Arial" panose="020B0604020202020204" pitchFamily="34" charset="0"/>
                </a:rPr>
                <a:t>Science</a:t>
              </a:r>
              <a:r>
                <a:rPr lang="en-US" dirty="0">
                  <a:solidFill>
                    <a:schemeClr val="tx1"/>
                  </a:solidFill>
                  <a:latin typeface="Arial" panose="020B0604020202020204" pitchFamily="34" charset="0"/>
                  <a:cs typeface="Arial" panose="020B0604020202020204" pitchFamily="34" charset="0"/>
                </a:rPr>
                <a:t>  10 points</a:t>
              </a:r>
              <a:endParaRPr lang="en-US" b="1" dirty="0">
                <a:latin typeface="Arial" panose="020B0604020202020204" pitchFamily="34" charset="0"/>
                <a:cs typeface="Arial" panose="020B0604020202020204" pitchFamily="34" charset="0"/>
              </a:endParaRPr>
            </a:p>
          </p:txBody>
        </p:sp>
        <p:sp>
          <p:nvSpPr>
            <p:cNvPr id="6" name="Flowchart: Off-page Connector 5">
              <a:extLst>
                <a:ext uri="{FF2B5EF4-FFF2-40B4-BE49-F238E27FC236}">
                  <a16:creationId xmlns:a16="http://schemas.microsoft.com/office/drawing/2014/main" id="{61B507F5-1C5D-4A23-9608-9A069807B3F8}"/>
                </a:ext>
              </a:extLst>
            </p:cNvPr>
            <p:cNvSpPr/>
            <p:nvPr/>
          </p:nvSpPr>
          <p:spPr>
            <a:xfrm>
              <a:off x="642937" y="2254333"/>
              <a:ext cx="2586036" cy="716500"/>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Academic Achievement</a:t>
              </a:r>
            </a:p>
          </p:txBody>
        </p:sp>
      </p:grpSp>
      <p:grpSp>
        <p:nvGrpSpPr>
          <p:cNvPr id="35" name="Group 34">
            <a:extLst>
              <a:ext uri="{FF2B5EF4-FFF2-40B4-BE49-F238E27FC236}">
                <a16:creationId xmlns:a16="http://schemas.microsoft.com/office/drawing/2014/main" id="{AFDFCA7F-975E-460D-B380-3909978BC574}"/>
              </a:ext>
              <a:ext uri="{C183D7F6-B498-43B3-948B-1728B52AA6E4}">
                <adec:decorative xmlns:adec="http://schemas.microsoft.com/office/drawing/2017/decorative" val="1"/>
              </a:ext>
            </a:extLst>
          </p:cNvPr>
          <p:cNvGrpSpPr/>
          <p:nvPr/>
        </p:nvGrpSpPr>
        <p:grpSpPr>
          <a:xfrm>
            <a:off x="3200400" y="2414016"/>
            <a:ext cx="2743200" cy="2626578"/>
            <a:chOff x="642937" y="2278797"/>
            <a:chExt cx="2586037" cy="2626578"/>
          </a:xfrm>
        </p:grpSpPr>
        <p:sp>
          <p:nvSpPr>
            <p:cNvPr id="36" name="Rectangle 35">
              <a:extLst>
                <a:ext uri="{FF2B5EF4-FFF2-40B4-BE49-F238E27FC236}">
                  <a16:creationId xmlns:a16="http://schemas.microsoft.com/office/drawing/2014/main" id="{91D50B97-0452-477B-A339-A2DAB4EA54AE}"/>
                </a:ext>
              </a:extLst>
            </p:cNvPr>
            <p:cNvSpPr/>
            <p:nvPr/>
          </p:nvSpPr>
          <p:spPr>
            <a:xfrm>
              <a:off x="642937" y="2590800"/>
              <a:ext cx="2586037" cy="231457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457200" rtlCol="0" anchor="t"/>
            <a:lstStyle/>
            <a:p>
              <a:pPr algn="ctr"/>
              <a:r>
                <a:rPr lang="en-US" sz="1600" b="1" dirty="0">
                  <a:solidFill>
                    <a:schemeClr val="tx1"/>
                  </a:solidFill>
                  <a:latin typeface="Arial" panose="020B0604020202020204" pitchFamily="34" charset="0"/>
                  <a:cs typeface="Arial" panose="020B0604020202020204" pitchFamily="34" charset="0"/>
                </a:rPr>
                <a:t>ELA</a:t>
              </a:r>
              <a:r>
                <a:rPr lang="en-US" sz="1600" dirty="0">
                  <a:solidFill>
                    <a:schemeClr val="tx1"/>
                  </a:solidFill>
                  <a:latin typeface="Arial" panose="020B0604020202020204" pitchFamily="34" charset="0"/>
                  <a:cs typeface="Arial" panose="020B0604020202020204" pitchFamily="34" charset="0"/>
                </a:rPr>
                <a:t>        15 pts</a:t>
              </a:r>
            </a:p>
            <a:p>
              <a:pPr algn="ctr"/>
              <a:r>
                <a:rPr lang="en-US" sz="1600" b="1" dirty="0">
                  <a:solidFill>
                    <a:schemeClr val="tx1"/>
                  </a:solidFill>
                  <a:latin typeface="Arial" panose="020B0604020202020204" pitchFamily="34" charset="0"/>
                  <a:cs typeface="Arial" panose="020B0604020202020204" pitchFamily="34" charset="0"/>
                </a:rPr>
                <a:t>Math       </a:t>
              </a:r>
              <a:r>
                <a:rPr lang="en-US" sz="1600" dirty="0">
                  <a:solidFill>
                    <a:schemeClr val="tx1"/>
                  </a:solidFill>
                  <a:latin typeface="Arial" panose="020B0604020202020204" pitchFamily="34" charset="0"/>
                  <a:cs typeface="Arial" panose="020B0604020202020204" pitchFamily="34" charset="0"/>
                </a:rPr>
                <a:t>15 pts</a:t>
              </a:r>
            </a:p>
            <a:p>
              <a:pPr algn="ctr"/>
              <a:r>
                <a:rPr lang="en-US" sz="1600" b="1" dirty="0">
                  <a:solidFill>
                    <a:schemeClr val="tx1"/>
                  </a:solidFill>
                  <a:latin typeface="Arial" panose="020B0604020202020204" pitchFamily="34" charset="0"/>
                  <a:cs typeface="Arial" panose="020B0604020202020204" pitchFamily="34" charset="0"/>
                </a:rPr>
                <a:t>Science</a:t>
              </a:r>
              <a:r>
                <a:rPr lang="en-US" sz="1600" dirty="0">
                  <a:solidFill>
                    <a:schemeClr val="tx1"/>
                  </a:solidFill>
                  <a:latin typeface="Arial" panose="020B0604020202020204" pitchFamily="34" charset="0"/>
                  <a:cs typeface="Arial" panose="020B0604020202020204" pitchFamily="34" charset="0"/>
                </a:rPr>
                <a:t>  10 pts</a:t>
              </a:r>
            </a:p>
            <a:p>
              <a:pPr algn="ctr"/>
              <a:endParaRPr lang="en-US" sz="1600" dirty="0">
                <a:latin typeface="Arial" panose="020B0604020202020204" pitchFamily="34" charset="0"/>
                <a:cs typeface="Arial" panose="020B0604020202020204" pitchFamily="34" charset="0"/>
              </a:endParaRPr>
            </a:p>
          </p:txBody>
        </p:sp>
        <p:sp>
          <p:nvSpPr>
            <p:cNvPr id="37" name="Flowchart: Off-page Connector 36">
              <a:extLst>
                <a:ext uri="{FF2B5EF4-FFF2-40B4-BE49-F238E27FC236}">
                  <a16:creationId xmlns:a16="http://schemas.microsoft.com/office/drawing/2014/main" id="{BCC91EBB-762F-4FE8-96B8-2FD591878547}"/>
                </a:ext>
              </a:extLst>
            </p:cNvPr>
            <p:cNvSpPr/>
            <p:nvPr/>
          </p:nvSpPr>
          <p:spPr>
            <a:xfrm>
              <a:off x="642938" y="2278797"/>
              <a:ext cx="2586036" cy="704088"/>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Academic Growth</a:t>
              </a:r>
            </a:p>
          </p:txBody>
        </p:sp>
      </p:grpSp>
      <p:grpSp>
        <p:nvGrpSpPr>
          <p:cNvPr id="39" name="Group 38">
            <a:extLst>
              <a:ext uri="{FF2B5EF4-FFF2-40B4-BE49-F238E27FC236}">
                <a16:creationId xmlns:a16="http://schemas.microsoft.com/office/drawing/2014/main" id="{EA855050-CC4A-4D5E-8DD9-4A5DA52F558D}"/>
              </a:ext>
              <a:ext uri="{C183D7F6-B498-43B3-948B-1728B52AA6E4}">
                <adec:decorative xmlns:adec="http://schemas.microsoft.com/office/drawing/2017/decorative" val="1"/>
              </a:ext>
            </a:extLst>
          </p:cNvPr>
          <p:cNvGrpSpPr/>
          <p:nvPr/>
        </p:nvGrpSpPr>
        <p:grpSpPr>
          <a:xfrm>
            <a:off x="6227062" y="2415513"/>
            <a:ext cx="2743200" cy="2637219"/>
            <a:chOff x="642937" y="2258347"/>
            <a:chExt cx="2586037" cy="2647028"/>
          </a:xfrm>
        </p:grpSpPr>
        <p:sp>
          <p:nvSpPr>
            <p:cNvPr id="40" name="Rectangle 39">
              <a:extLst>
                <a:ext uri="{FF2B5EF4-FFF2-40B4-BE49-F238E27FC236}">
                  <a16:creationId xmlns:a16="http://schemas.microsoft.com/office/drawing/2014/main" id="{9860F7C3-1827-4548-8C8B-83CB947CAD32}"/>
                </a:ext>
              </a:extLst>
            </p:cNvPr>
            <p:cNvSpPr/>
            <p:nvPr/>
          </p:nvSpPr>
          <p:spPr>
            <a:xfrm>
              <a:off x="642937" y="2590800"/>
              <a:ext cx="2586037" cy="231457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457200" rtlCol="0" anchor="t"/>
            <a:lstStyle/>
            <a:p>
              <a:pPr algn="ctr"/>
              <a:r>
                <a:rPr lang="en-US" sz="1600" b="1" dirty="0">
                  <a:solidFill>
                    <a:schemeClr val="tx1"/>
                  </a:solidFill>
                  <a:latin typeface="Arial" panose="020B0604020202020204" pitchFamily="34" charset="0"/>
                  <a:cs typeface="Arial" panose="020B0604020202020204" pitchFamily="34" charset="0"/>
                </a:rPr>
                <a:t>Attendance Rate</a:t>
              </a:r>
              <a:r>
                <a:rPr lang="en-US" sz="1600" dirty="0">
                  <a:solidFill>
                    <a:schemeClr val="tx1"/>
                  </a:solidFill>
                  <a:latin typeface="Arial" panose="020B0604020202020204" pitchFamily="34" charset="0"/>
                  <a:cs typeface="Arial" panose="020B0604020202020204" pitchFamily="34" charset="0"/>
                </a:rPr>
                <a:t>       10 pts</a:t>
              </a:r>
            </a:p>
            <a:p>
              <a:pPr algn="ctr"/>
              <a:r>
                <a:rPr lang="en-US" sz="1600" b="1" dirty="0">
                  <a:solidFill>
                    <a:schemeClr val="tx1"/>
                  </a:solidFill>
                  <a:latin typeface="Arial" panose="020B0604020202020204" pitchFamily="34" charset="0"/>
                  <a:cs typeface="Arial" panose="020B0604020202020204" pitchFamily="34" charset="0"/>
                </a:rPr>
                <a:t>Graduation Rate       </a:t>
              </a:r>
              <a:r>
                <a:rPr lang="en-US" sz="1600" dirty="0">
                  <a:solidFill>
                    <a:schemeClr val="tx1"/>
                  </a:solidFill>
                  <a:latin typeface="Arial" panose="020B0604020202020204" pitchFamily="34" charset="0"/>
                  <a:cs typeface="Arial" panose="020B0604020202020204" pitchFamily="34" charset="0"/>
                </a:rPr>
                <a:t>10 pts</a:t>
              </a:r>
            </a:p>
            <a:p>
              <a:endParaRPr lang="en-US" b="1" dirty="0">
                <a:solidFill>
                  <a:schemeClr val="tx1"/>
                </a:solidFill>
                <a:latin typeface="Arial" panose="020B0604020202020204" pitchFamily="34" charset="0"/>
                <a:cs typeface="Arial" panose="020B0604020202020204" pitchFamily="34" charset="0"/>
              </a:endParaRPr>
            </a:p>
            <a:p>
              <a:r>
                <a:rPr lang="en-US" b="1" dirty="0">
                  <a:solidFill>
                    <a:schemeClr val="tx1"/>
                  </a:solidFill>
                  <a:latin typeface="Arial" panose="020B0604020202020204" pitchFamily="34" charset="0"/>
                  <a:cs typeface="Arial" panose="020B0604020202020204" pitchFamily="34" charset="0"/>
                </a:rPr>
                <a:t>*</a:t>
              </a:r>
              <a:r>
                <a:rPr lang="en-US" sz="1500" dirty="0">
                  <a:solidFill>
                    <a:schemeClr val="tx1"/>
                  </a:solidFill>
                  <a:latin typeface="Arial" panose="020B0604020202020204" pitchFamily="34" charset="0"/>
                  <a:cs typeface="Arial" panose="020B0604020202020204" pitchFamily="34" charset="0"/>
                </a:rPr>
                <a:t>Absent a Graduation Rate, Attendance Rate is 20 Points.</a:t>
              </a:r>
            </a:p>
          </p:txBody>
        </p:sp>
        <p:sp>
          <p:nvSpPr>
            <p:cNvPr id="41" name="Flowchart: Off-page Connector 40">
              <a:extLst>
                <a:ext uri="{FF2B5EF4-FFF2-40B4-BE49-F238E27FC236}">
                  <a16:creationId xmlns:a16="http://schemas.microsoft.com/office/drawing/2014/main" id="{838E27A0-671C-44CC-88CF-7BA90D6D14A9}"/>
                </a:ext>
              </a:extLst>
            </p:cNvPr>
            <p:cNvSpPr/>
            <p:nvPr/>
          </p:nvSpPr>
          <p:spPr>
            <a:xfrm>
              <a:off x="642938" y="2258347"/>
              <a:ext cx="2586036" cy="700088"/>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Other Academic Indicators</a:t>
              </a:r>
            </a:p>
          </p:txBody>
        </p:sp>
      </p:grpSp>
      <p:sp>
        <p:nvSpPr>
          <p:cNvPr id="17" name="Isosceles Triangle 16">
            <a:extLst>
              <a:ext uri="{FF2B5EF4-FFF2-40B4-BE49-F238E27FC236}">
                <a16:creationId xmlns:a16="http://schemas.microsoft.com/office/drawing/2014/main" id="{EE762109-F968-4785-B051-2EE2ED0C5374}"/>
              </a:ext>
              <a:ext uri="{C183D7F6-B498-43B3-948B-1728B52AA6E4}">
                <adec:decorative xmlns:adec="http://schemas.microsoft.com/office/drawing/2017/decorative" val="1"/>
              </a:ext>
            </a:extLst>
          </p:cNvPr>
          <p:cNvSpPr/>
          <p:nvPr/>
        </p:nvSpPr>
        <p:spPr>
          <a:xfrm rot="10800000">
            <a:off x="173737" y="5214493"/>
            <a:ext cx="8795378" cy="516764"/>
          </a:xfrm>
          <a:prstGeom prst="triangle">
            <a:avLst>
              <a:gd name="adj" fmla="val 50504"/>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0A8BD174-B75C-4AF8-AA2B-76037839CADB}"/>
              </a:ext>
            </a:extLst>
          </p:cNvPr>
          <p:cNvSpPr txBox="1"/>
          <p:nvPr/>
        </p:nvSpPr>
        <p:spPr>
          <a:xfrm>
            <a:off x="173738" y="5824385"/>
            <a:ext cx="8795377" cy="830997"/>
          </a:xfrm>
          <a:prstGeom prst="rect">
            <a:avLst/>
          </a:prstGeom>
          <a:solidFill>
            <a:schemeClr val="accent1">
              <a:lumMod val="20000"/>
              <a:lumOff val="80000"/>
            </a:schemeClr>
          </a:solidFill>
          <a:ln>
            <a:solidFill>
              <a:schemeClr val="bg1">
                <a:lumMod val="85000"/>
              </a:schemeClr>
            </a:solidFill>
          </a:ln>
        </p:spPr>
        <p:txBody>
          <a:bodyPr wrap="square" rtlCol="0">
            <a:spAutoFit/>
          </a:bodyPr>
          <a:lstStyle/>
          <a:p>
            <a:pPr algn="ctr"/>
            <a:r>
              <a:rPr lang="en-US" sz="1600" dirty="0">
                <a:latin typeface="Arial" panose="020B0604020202020204" pitchFamily="34" charset="0"/>
                <a:cs typeface="Arial" panose="020B0604020202020204" pitchFamily="34" charset="0"/>
              </a:rPr>
              <a:t>Where a school is missing an Assessment or Growth indicator, the 100-point scale is reduced proportionally. For example, a K-3 school with no PVAAS data (40 points) and no Science Assessment data (10 points) will have a denominator of 50 points.</a:t>
            </a:r>
          </a:p>
        </p:txBody>
      </p:sp>
      <p:grpSp>
        <p:nvGrpSpPr>
          <p:cNvPr id="59" name="Group 58">
            <a:extLst>
              <a:ext uri="{FF2B5EF4-FFF2-40B4-BE49-F238E27FC236}">
                <a16:creationId xmlns:a16="http://schemas.microsoft.com/office/drawing/2014/main" id="{8E2ECB2D-C7A6-44B6-8FEB-5EAE6D3D635B}"/>
              </a:ext>
              <a:ext uri="{C183D7F6-B498-43B3-948B-1728B52AA6E4}">
                <adec:decorative xmlns:adec="http://schemas.microsoft.com/office/drawing/2017/decorative" val="1"/>
              </a:ext>
            </a:extLst>
          </p:cNvPr>
          <p:cNvGrpSpPr/>
          <p:nvPr/>
        </p:nvGrpSpPr>
        <p:grpSpPr>
          <a:xfrm>
            <a:off x="173737" y="2415513"/>
            <a:ext cx="2743200" cy="2645212"/>
            <a:chOff x="642937" y="2254333"/>
            <a:chExt cx="2586037" cy="2691843"/>
          </a:xfrm>
        </p:grpSpPr>
        <p:sp>
          <p:nvSpPr>
            <p:cNvPr id="60" name="Rectangle 59">
              <a:extLst>
                <a:ext uri="{FF2B5EF4-FFF2-40B4-BE49-F238E27FC236}">
                  <a16:creationId xmlns:a16="http://schemas.microsoft.com/office/drawing/2014/main" id="{328B5860-74F5-429E-B150-416949160076}"/>
                </a:ext>
              </a:extLst>
            </p:cNvPr>
            <p:cNvSpPr/>
            <p:nvPr/>
          </p:nvSpPr>
          <p:spPr>
            <a:xfrm>
              <a:off x="642937" y="2590799"/>
              <a:ext cx="2586037" cy="2355377"/>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457200" rtlCol="0" anchor="t"/>
            <a:lstStyle/>
            <a:p>
              <a:pPr algn="ctr"/>
              <a:r>
                <a:rPr lang="en-US" sz="1600" b="1" dirty="0">
                  <a:solidFill>
                    <a:schemeClr val="tx1"/>
                  </a:solidFill>
                  <a:latin typeface="Arial" panose="020B0604020202020204" pitchFamily="34" charset="0"/>
                  <a:cs typeface="Arial" panose="020B0604020202020204" pitchFamily="34" charset="0"/>
                </a:rPr>
                <a:t>ELA</a:t>
              </a:r>
              <a:r>
                <a:rPr lang="en-US" sz="1600" dirty="0">
                  <a:solidFill>
                    <a:schemeClr val="tx1"/>
                  </a:solidFill>
                  <a:latin typeface="Arial" panose="020B0604020202020204" pitchFamily="34" charset="0"/>
                  <a:cs typeface="Arial" panose="020B0604020202020204" pitchFamily="34" charset="0"/>
                </a:rPr>
                <a:t>        15 points</a:t>
              </a:r>
            </a:p>
            <a:p>
              <a:pPr algn="ctr"/>
              <a:r>
                <a:rPr lang="en-US" sz="1600" b="1" dirty="0">
                  <a:solidFill>
                    <a:schemeClr val="tx1"/>
                  </a:solidFill>
                  <a:latin typeface="Arial" panose="020B0604020202020204" pitchFamily="34" charset="0"/>
                  <a:cs typeface="Arial" panose="020B0604020202020204" pitchFamily="34" charset="0"/>
                </a:rPr>
                <a:t>Math       </a:t>
              </a:r>
              <a:r>
                <a:rPr lang="en-US" sz="1600" dirty="0">
                  <a:solidFill>
                    <a:schemeClr val="tx1"/>
                  </a:solidFill>
                  <a:latin typeface="Arial" panose="020B0604020202020204" pitchFamily="34" charset="0"/>
                  <a:cs typeface="Arial" panose="020B0604020202020204" pitchFamily="34" charset="0"/>
                </a:rPr>
                <a:t>15 points</a:t>
              </a:r>
            </a:p>
            <a:p>
              <a:pPr algn="ctr"/>
              <a:r>
                <a:rPr lang="en-US" sz="1600" b="1" dirty="0">
                  <a:solidFill>
                    <a:schemeClr val="tx1"/>
                  </a:solidFill>
                  <a:latin typeface="Arial" panose="020B0604020202020204" pitchFamily="34" charset="0"/>
                  <a:cs typeface="Arial" panose="020B0604020202020204" pitchFamily="34" charset="0"/>
                </a:rPr>
                <a:t>Science</a:t>
              </a:r>
              <a:r>
                <a:rPr lang="en-US" sz="1600" dirty="0">
                  <a:solidFill>
                    <a:schemeClr val="tx1"/>
                  </a:solidFill>
                  <a:latin typeface="Arial" panose="020B0604020202020204" pitchFamily="34" charset="0"/>
                  <a:cs typeface="Arial" panose="020B0604020202020204" pitchFamily="34" charset="0"/>
                </a:rPr>
                <a:t>  10 points</a:t>
              </a:r>
              <a:endParaRPr lang="en-US" sz="1600" b="1" dirty="0">
                <a:latin typeface="Arial" panose="020B0604020202020204" pitchFamily="34" charset="0"/>
                <a:cs typeface="Arial" panose="020B0604020202020204" pitchFamily="34" charset="0"/>
              </a:endParaRPr>
            </a:p>
          </p:txBody>
        </p:sp>
        <p:sp>
          <p:nvSpPr>
            <p:cNvPr id="61" name="Flowchart: Off-page Connector 60">
              <a:extLst>
                <a:ext uri="{FF2B5EF4-FFF2-40B4-BE49-F238E27FC236}">
                  <a16:creationId xmlns:a16="http://schemas.microsoft.com/office/drawing/2014/main" id="{DC1AD8A5-4934-4DF1-9E30-5B3B6FF59B86}"/>
                </a:ext>
              </a:extLst>
            </p:cNvPr>
            <p:cNvSpPr/>
            <p:nvPr/>
          </p:nvSpPr>
          <p:spPr>
            <a:xfrm>
              <a:off x="642937" y="2254333"/>
              <a:ext cx="2586036" cy="716500"/>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Academic Achievement</a:t>
              </a:r>
            </a:p>
          </p:txBody>
        </p:sp>
      </p:grpSp>
    </p:spTree>
    <p:extLst>
      <p:ext uri="{BB962C8B-B14F-4D97-AF65-F5344CB8AC3E}">
        <p14:creationId xmlns:p14="http://schemas.microsoft.com/office/powerpoint/2010/main" val="1802688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A2A6563-9456-48E0-89D0-4EE79407BF92}"/>
              </a:ext>
              <a:ext uri="{C183D7F6-B498-43B3-948B-1728B52AA6E4}">
                <adec:decorative xmlns:adec="http://schemas.microsoft.com/office/drawing/2017/decorative" val="1"/>
              </a:ext>
            </a:extLst>
          </p:cNvPr>
          <p:cNvSpPr/>
          <p:nvPr/>
        </p:nvSpPr>
        <p:spPr>
          <a:xfrm>
            <a:off x="8022336" y="4023360"/>
            <a:ext cx="682752" cy="269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E9627B-6296-4524-8CEF-F369C6825765}"/>
              </a:ext>
            </a:extLst>
          </p:cNvPr>
          <p:cNvSpPr>
            <a:spLocks noGrp="1"/>
          </p:cNvSpPr>
          <p:nvPr>
            <p:ph type="title"/>
          </p:nvPr>
        </p:nvSpPr>
        <p:spPr/>
        <p:txBody>
          <a:bodyPr/>
          <a:lstStyle/>
          <a:p>
            <a:r>
              <a:rPr lang="en-US" b="1" dirty="0"/>
              <a:t>Transfer Option</a:t>
            </a:r>
          </a:p>
        </p:txBody>
      </p:sp>
      <p:sp>
        <p:nvSpPr>
          <p:cNvPr id="3" name="Content Placeholder 2">
            <a:extLst>
              <a:ext uri="{FF2B5EF4-FFF2-40B4-BE49-F238E27FC236}">
                <a16:creationId xmlns:a16="http://schemas.microsoft.com/office/drawing/2014/main" id="{E863A2E7-62F7-4B77-AD30-F4E6EA5A1262}"/>
              </a:ext>
            </a:extLst>
          </p:cNvPr>
          <p:cNvSpPr>
            <a:spLocks noGrp="1"/>
          </p:cNvSpPr>
          <p:nvPr>
            <p:ph idx="1"/>
          </p:nvPr>
        </p:nvSpPr>
        <p:spPr/>
        <p:txBody>
          <a:bodyPr>
            <a:normAutofit/>
          </a:bodyPr>
          <a:lstStyle/>
          <a:p>
            <a:pPr marL="0" indent="0">
              <a:spcBef>
                <a:spcPts val="0"/>
              </a:spcBef>
              <a:spcAft>
                <a:spcPts val="800"/>
              </a:spcAft>
              <a:buNone/>
            </a:pPr>
            <a:r>
              <a:rPr lang="en-US" sz="2400" b="0" i="0" dirty="0">
                <a:solidFill>
                  <a:srgbClr val="082A3D"/>
                </a:solidFill>
                <a:effectLst/>
              </a:rPr>
              <a:t>A professional employee who transfers from one building to another within an LEA has the option of using a substitute measure in lieu of </a:t>
            </a:r>
            <a:r>
              <a:rPr lang="en-US" sz="2400" b="1" i="0" dirty="0" err="1">
                <a:solidFill>
                  <a:srgbClr val="082A3D"/>
                </a:solidFill>
                <a:effectLst/>
              </a:rPr>
              <a:t>BLD</a:t>
            </a:r>
            <a:r>
              <a:rPr lang="en-US" sz="2400" b="1" i="0" dirty="0">
                <a:solidFill>
                  <a:srgbClr val="082A3D"/>
                </a:solidFill>
                <a:effectLst/>
              </a:rPr>
              <a:t> for the </a:t>
            </a:r>
            <a:r>
              <a:rPr lang="en-US" sz="2400" b="1" i="1" dirty="0">
                <a:solidFill>
                  <a:srgbClr val="082A3D"/>
                </a:solidFill>
                <a:effectLst/>
              </a:rPr>
              <a:t>first two school years</a:t>
            </a:r>
            <a:r>
              <a:rPr lang="en-US" sz="2400" b="1" i="0" dirty="0">
                <a:solidFill>
                  <a:srgbClr val="082A3D"/>
                </a:solidFill>
                <a:effectLst/>
              </a:rPr>
              <a:t> </a:t>
            </a:r>
            <a:r>
              <a:rPr lang="en-US" sz="2400" b="0" i="0" dirty="0">
                <a:solidFill>
                  <a:srgbClr val="082A3D"/>
                </a:solidFill>
                <a:effectLst/>
              </a:rPr>
              <a:t>of the new location assignment. </a:t>
            </a:r>
          </a:p>
          <a:p>
            <a:pPr marL="0" indent="0">
              <a:spcBef>
                <a:spcPts val="0"/>
              </a:spcBef>
              <a:buNone/>
            </a:pPr>
            <a:r>
              <a:rPr lang="en-US" sz="2400" b="0" i="0" dirty="0">
                <a:solidFill>
                  <a:srgbClr val="082A3D"/>
                </a:solidFill>
                <a:effectLst/>
              </a:rPr>
              <a:t>The following table delineates permissible substitute measures by type of professional employee:</a:t>
            </a:r>
            <a:endParaRPr lang="en-US" sz="2400" dirty="0"/>
          </a:p>
        </p:txBody>
      </p:sp>
      <p:sp>
        <p:nvSpPr>
          <p:cNvPr id="4" name="Date Placeholder 3">
            <a:extLst>
              <a:ext uri="{FF2B5EF4-FFF2-40B4-BE49-F238E27FC236}">
                <a16:creationId xmlns:a16="http://schemas.microsoft.com/office/drawing/2014/main" id="{99110415-3EF2-412D-A06C-6BADF27DFCCE}"/>
              </a:ext>
            </a:extLst>
          </p:cNvPr>
          <p:cNvSpPr>
            <a:spLocks noGrp="1"/>
          </p:cNvSpPr>
          <p:nvPr>
            <p:ph type="dt" sz="half" idx="10"/>
          </p:nvPr>
        </p:nvSpPr>
        <p:spPr/>
        <p:txBody>
          <a:bodyPr/>
          <a:lstStyle/>
          <a:p>
            <a:fld id="{ED0CF1AE-9D07-4FAF-9EEC-B15CCCFC2843}" type="datetime1">
              <a:rPr lang="en-US" smtClean="0"/>
              <a:t>8/1/2022</a:t>
            </a:fld>
            <a:endParaRPr lang="en-US" dirty="0"/>
          </a:p>
        </p:txBody>
      </p:sp>
      <p:sp>
        <p:nvSpPr>
          <p:cNvPr id="5" name="Slide Number Placeholder 4">
            <a:extLst>
              <a:ext uri="{FF2B5EF4-FFF2-40B4-BE49-F238E27FC236}">
                <a16:creationId xmlns:a16="http://schemas.microsoft.com/office/drawing/2014/main" id="{6B13A88E-FC0D-494A-B78D-5ED3535BF938}"/>
              </a:ext>
            </a:extLst>
          </p:cNvPr>
          <p:cNvSpPr>
            <a:spLocks noGrp="1"/>
          </p:cNvSpPr>
          <p:nvPr>
            <p:ph type="sldNum" sz="quarter" idx="12"/>
          </p:nvPr>
        </p:nvSpPr>
        <p:spPr/>
        <p:txBody>
          <a:bodyPr/>
          <a:lstStyle/>
          <a:p>
            <a:fld id="{680C5762-CF65-4775-9966-A58D40CC61B9}" type="slidenum">
              <a:rPr lang="en-US" smtClean="0"/>
              <a:t>15</a:t>
            </a:fld>
            <a:endParaRPr lang="en-US" dirty="0"/>
          </a:p>
        </p:txBody>
      </p:sp>
      <p:pic>
        <p:nvPicPr>
          <p:cNvPr id="7" name="Picture 6">
            <a:extLst>
              <a:ext uri="{FF2B5EF4-FFF2-40B4-BE49-F238E27FC236}">
                <a16:creationId xmlns:a16="http://schemas.microsoft.com/office/drawing/2014/main" id="{08860288-4506-4336-9E72-179854D69084}"/>
              </a:ext>
              <a:ext uri="{C183D7F6-B498-43B3-948B-1728B52AA6E4}">
                <adec:decorative xmlns:adec="http://schemas.microsoft.com/office/drawing/2017/decorative" val="1"/>
              </a:ext>
            </a:extLst>
          </p:cNvPr>
          <p:cNvPicPr>
            <a:picLocks noChangeAspect="1"/>
          </p:cNvPicPr>
          <p:nvPr/>
        </p:nvPicPr>
        <p:blipFill rotWithShape="1">
          <a:blip r:embed="rId3"/>
          <a:srcRect t="4749"/>
          <a:stretch/>
        </p:blipFill>
        <p:spPr>
          <a:xfrm>
            <a:off x="1147762" y="4023360"/>
            <a:ext cx="6848475" cy="2694562"/>
          </a:xfrm>
          <a:prstGeom prst="rect">
            <a:avLst/>
          </a:prstGeom>
          <a:ln>
            <a:solidFill>
              <a:schemeClr val="tx1"/>
            </a:solidFill>
          </a:ln>
        </p:spPr>
      </p:pic>
    </p:spTree>
    <p:extLst>
      <p:ext uri="{BB962C8B-B14F-4D97-AF65-F5344CB8AC3E}">
        <p14:creationId xmlns:p14="http://schemas.microsoft.com/office/powerpoint/2010/main" val="933804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0987A71-D02A-46F5-9FC9-60B447594746}"/>
              </a:ext>
              <a:ext uri="{C183D7F6-B498-43B3-948B-1728B52AA6E4}">
                <adec:decorative xmlns:adec="http://schemas.microsoft.com/office/drawing/2017/decorative" val="1"/>
              </a:ext>
            </a:extLst>
          </p:cNvPr>
          <p:cNvSpPr txBox="1"/>
          <p:nvPr/>
        </p:nvSpPr>
        <p:spPr>
          <a:xfrm>
            <a:off x="6839953" y="5161547"/>
            <a:ext cx="1976187" cy="469232"/>
          </a:xfrm>
          <a:prstGeom prst="rect">
            <a:avLst/>
          </a:prstGeom>
          <a:solidFill>
            <a:schemeClr val="bg1"/>
          </a:solidFill>
        </p:spPr>
        <p:txBody>
          <a:bodyPr wrap="square" rtlCol="0">
            <a:spAutoFit/>
          </a:bodyPr>
          <a:lstStyle/>
          <a:p>
            <a:endParaRPr lang="en-US" sz="1350"/>
          </a:p>
        </p:txBody>
      </p:sp>
      <p:sp>
        <p:nvSpPr>
          <p:cNvPr id="2" name="Title 1">
            <a:extLst>
              <a:ext uri="{FF2B5EF4-FFF2-40B4-BE49-F238E27FC236}">
                <a16:creationId xmlns:a16="http://schemas.microsoft.com/office/drawing/2014/main" id="{CD88D7CD-0992-49DF-97D6-B38D93513B42}"/>
              </a:ext>
            </a:extLst>
          </p:cNvPr>
          <p:cNvSpPr>
            <a:spLocks noGrp="1"/>
          </p:cNvSpPr>
          <p:nvPr>
            <p:ph type="title"/>
          </p:nvPr>
        </p:nvSpPr>
        <p:spPr/>
        <p:txBody>
          <a:bodyPr/>
          <a:lstStyle/>
          <a:p>
            <a:r>
              <a:rPr lang="en-US" dirty="0"/>
              <a:t>PEERS &amp; Act 13 Ratings</a:t>
            </a:r>
          </a:p>
        </p:txBody>
      </p:sp>
      <p:sp>
        <p:nvSpPr>
          <p:cNvPr id="3" name="TextBox 2">
            <a:extLst>
              <a:ext uri="{FF2B5EF4-FFF2-40B4-BE49-F238E27FC236}">
                <a16:creationId xmlns:a16="http://schemas.microsoft.com/office/drawing/2014/main" id="{79D06BEB-B946-4CB4-8CED-62A271A94711}"/>
              </a:ext>
            </a:extLst>
          </p:cNvPr>
          <p:cNvSpPr txBox="1"/>
          <p:nvPr/>
        </p:nvSpPr>
        <p:spPr>
          <a:xfrm>
            <a:off x="1637731" y="1447800"/>
            <a:ext cx="5622878"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www.pvaas.sas.com</a:t>
            </a:r>
          </a:p>
        </p:txBody>
      </p:sp>
      <p:pic>
        <p:nvPicPr>
          <p:cNvPr id="6" name="Content Placeholder 5" descr="PVAAS reports menu">
            <a:extLst>
              <a:ext uri="{FF2B5EF4-FFF2-40B4-BE49-F238E27FC236}">
                <a16:creationId xmlns:a16="http://schemas.microsoft.com/office/drawing/2014/main" id="{F17DD83F-A472-42C5-8E15-161FA6BBA1BE}"/>
              </a:ext>
            </a:extLst>
          </p:cNvPr>
          <p:cNvPicPr>
            <a:picLocks noGrp="1" noChangeAspect="1"/>
          </p:cNvPicPr>
          <p:nvPr>
            <p:ph idx="1"/>
          </p:nvPr>
        </p:nvPicPr>
        <p:blipFill>
          <a:blip r:embed="rId3"/>
          <a:stretch>
            <a:fillRect/>
          </a:stretch>
        </p:blipFill>
        <p:spPr>
          <a:xfrm>
            <a:off x="935422" y="2344004"/>
            <a:ext cx="7273156" cy="3394472"/>
          </a:xfrm>
          <a:prstGeom prst="rect">
            <a:avLst/>
          </a:prstGeom>
        </p:spPr>
      </p:pic>
      <p:sp>
        <p:nvSpPr>
          <p:cNvPr id="4" name="Date Placeholder 3">
            <a:extLst>
              <a:ext uri="{FF2B5EF4-FFF2-40B4-BE49-F238E27FC236}">
                <a16:creationId xmlns:a16="http://schemas.microsoft.com/office/drawing/2014/main" id="{347F81A3-3136-4545-AC0A-849B33965D43}"/>
              </a:ext>
            </a:extLst>
          </p:cNvPr>
          <p:cNvSpPr>
            <a:spLocks noGrp="1"/>
          </p:cNvSpPr>
          <p:nvPr>
            <p:ph type="dt" sz="half" idx="10"/>
          </p:nvPr>
        </p:nvSpPr>
        <p:spPr/>
        <p:txBody>
          <a:bodyPr/>
          <a:lstStyle/>
          <a:p>
            <a:fld id="{ED0CF1AE-9D07-4FAF-9EEC-B15CCCFC2843}" type="datetime1">
              <a:rPr lang="en-US" smtClean="0"/>
              <a:t>8/1/2022</a:t>
            </a:fld>
            <a:endParaRPr lang="en-US"/>
          </a:p>
        </p:txBody>
      </p:sp>
      <p:sp>
        <p:nvSpPr>
          <p:cNvPr id="5" name="Slide Number Placeholder 4">
            <a:extLst>
              <a:ext uri="{FF2B5EF4-FFF2-40B4-BE49-F238E27FC236}">
                <a16:creationId xmlns:a16="http://schemas.microsoft.com/office/drawing/2014/main" id="{03D9102F-5B98-4EFE-B7A2-7AF5EE89830A}"/>
              </a:ext>
            </a:extLst>
          </p:cNvPr>
          <p:cNvSpPr>
            <a:spLocks noGrp="1"/>
          </p:cNvSpPr>
          <p:nvPr>
            <p:ph type="sldNum" sz="quarter" idx="12"/>
          </p:nvPr>
        </p:nvSpPr>
        <p:spPr/>
        <p:txBody>
          <a:bodyPr/>
          <a:lstStyle/>
          <a:p>
            <a:fld id="{680C5762-CF65-4775-9966-A58D40CC61B9}" type="slidenum">
              <a:rPr lang="en-US" smtClean="0"/>
              <a:t>16</a:t>
            </a:fld>
            <a:endParaRPr lang="en-US"/>
          </a:p>
        </p:txBody>
      </p:sp>
      <p:sp>
        <p:nvSpPr>
          <p:cNvPr id="8" name="Arrow: Left 7">
            <a:extLst>
              <a:ext uri="{FF2B5EF4-FFF2-40B4-BE49-F238E27FC236}">
                <a16:creationId xmlns:a16="http://schemas.microsoft.com/office/drawing/2014/main" id="{2E61DC1D-A4B1-4004-9584-447405072A62}"/>
              </a:ext>
              <a:ext uri="{C183D7F6-B498-43B3-948B-1728B52AA6E4}">
                <adec:decorative xmlns:adec="http://schemas.microsoft.com/office/drawing/2017/decorative" val="1"/>
              </a:ext>
            </a:extLst>
          </p:cNvPr>
          <p:cNvSpPr/>
          <p:nvPr/>
        </p:nvSpPr>
        <p:spPr>
          <a:xfrm>
            <a:off x="6553200" y="2979970"/>
            <a:ext cx="1461837" cy="207545"/>
          </a:xfrm>
          <a:prstGeom prst="lef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844943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8E3DDB5-1C9D-4396-A312-9409616AD6B4}"/>
              </a:ext>
              <a:ext uri="{C183D7F6-B498-43B3-948B-1728B52AA6E4}">
                <adec:decorative xmlns:adec="http://schemas.microsoft.com/office/drawing/2017/decorative" val="1"/>
              </a:ext>
            </a:extLst>
          </p:cNvPr>
          <p:cNvSpPr txBox="1"/>
          <p:nvPr/>
        </p:nvSpPr>
        <p:spPr>
          <a:xfrm>
            <a:off x="6905767" y="5800299"/>
            <a:ext cx="2075318" cy="752901"/>
          </a:xfrm>
          <a:prstGeom prst="rect">
            <a:avLst/>
          </a:prstGeom>
          <a:solidFill>
            <a:schemeClr val="bg1"/>
          </a:solidFill>
        </p:spPr>
        <p:txBody>
          <a:bodyPr wrap="square" rtlCol="0">
            <a:spAutoFit/>
          </a:bodyPr>
          <a:lstStyle/>
          <a:p>
            <a:endParaRPr lang="en-US" dirty="0"/>
          </a:p>
        </p:txBody>
      </p:sp>
      <p:sp>
        <p:nvSpPr>
          <p:cNvPr id="2" name="Title 1">
            <a:extLst>
              <a:ext uri="{FF2B5EF4-FFF2-40B4-BE49-F238E27FC236}">
                <a16:creationId xmlns:a16="http://schemas.microsoft.com/office/drawing/2014/main" id="{BAF26397-0164-4D8A-9E50-92B5EF04768C}"/>
              </a:ext>
            </a:extLst>
          </p:cNvPr>
          <p:cNvSpPr>
            <a:spLocks noGrp="1"/>
          </p:cNvSpPr>
          <p:nvPr>
            <p:ph type="title"/>
          </p:nvPr>
        </p:nvSpPr>
        <p:spPr/>
        <p:txBody>
          <a:bodyPr/>
          <a:lstStyle/>
          <a:p>
            <a:r>
              <a:rPr lang="en-US"/>
              <a:t>Initial View: PEERS Evaluation List</a:t>
            </a:r>
          </a:p>
        </p:txBody>
      </p:sp>
      <p:pic>
        <p:nvPicPr>
          <p:cNvPr id="7" name="Picture 6" descr="Image of PEERS Evaluation List page">
            <a:extLst>
              <a:ext uri="{FF2B5EF4-FFF2-40B4-BE49-F238E27FC236}">
                <a16:creationId xmlns:a16="http://schemas.microsoft.com/office/drawing/2014/main" id="{4A80F002-217C-4AD6-924B-1F9C08E30EAB}"/>
              </a:ext>
            </a:extLst>
          </p:cNvPr>
          <p:cNvPicPr>
            <a:picLocks noChangeAspect="1"/>
          </p:cNvPicPr>
          <p:nvPr/>
        </p:nvPicPr>
        <p:blipFill>
          <a:blip r:embed="rId3"/>
          <a:stretch>
            <a:fillRect/>
          </a:stretch>
        </p:blipFill>
        <p:spPr>
          <a:xfrm>
            <a:off x="318488" y="1581765"/>
            <a:ext cx="8580229" cy="4345750"/>
          </a:xfrm>
          <a:prstGeom prst="rect">
            <a:avLst/>
          </a:prstGeom>
        </p:spPr>
      </p:pic>
      <p:sp>
        <p:nvSpPr>
          <p:cNvPr id="3" name="Callout: Right Arrow 2">
            <a:extLst>
              <a:ext uri="{FF2B5EF4-FFF2-40B4-BE49-F238E27FC236}">
                <a16:creationId xmlns:a16="http://schemas.microsoft.com/office/drawing/2014/main" id="{85A20871-2EEB-4AA8-A96E-5FF5ED4BCBDC}"/>
              </a:ext>
              <a:ext uri="{C183D7F6-B498-43B3-948B-1728B52AA6E4}">
                <adec:decorative xmlns:adec="http://schemas.microsoft.com/office/drawing/2017/decorative" val="1"/>
              </a:ext>
            </a:extLst>
          </p:cNvPr>
          <p:cNvSpPr/>
          <p:nvPr/>
        </p:nvSpPr>
        <p:spPr>
          <a:xfrm>
            <a:off x="236120" y="3691165"/>
            <a:ext cx="559469" cy="424113"/>
          </a:xfrm>
          <a:prstGeom prst="rightArrowCallout">
            <a:avLst>
              <a:gd name="adj1" fmla="val 25000"/>
              <a:gd name="adj2" fmla="val 25000"/>
              <a:gd name="adj3" fmla="val 25000"/>
              <a:gd name="adj4" fmla="val 5852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TextBox 10">
            <a:extLst>
              <a:ext uri="{FF2B5EF4-FFF2-40B4-BE49-F238E27FC236}">
                <a16:creationId xmlns:a16="http://schemas.microsoft.com/office/drawing/2014/main" id="{958F2943-13AF-43DF-8712-25B777EE1B07}"/>
              </a:ext>
              <a:ext uri="{C183D7F6-B498-43B3-948B-1728B52AA6E4}">
                <adec:decorative xmlns:adec="http://schemas.microsoft.com/office/drawing/2017/decorative" val="1"/>
              </a:ext>
            </a:extLst>
          </p:cNvPr>
          <p:cNvSpPr txBox="1"/>
          <p:nvPr/>
        </p:nvSpPr>
        <p:spPr>
          <a:xfrm>
            <a:off x="240709" y="3691165"/>
            <a:ext cx="162719" cy="415498"/>
          </a:xfrm>
          <a:prstGeom prst="rect">
            <a:avLst/>
          </a:prstGeom>
          <a:noFill/>
        </p:spPr>
        <p:txBody>
          <a:bodyPr wrap="square" rtlCol="0">
            <a:spAutoFit/>
          </a:bodyPr>
          <a:lstStyle/>
          <a:p>
            <a:r>
              <a:rPr lang="en-US" sz="2100" b="1" dirty="0">
                <a:solidFill>
                  <a:schemeClr val="bg1"/>
                </a:solidFill>
              </a:rPr>
              <a:t>1</a:t>
            </a:r>
          </a:p>
        </p:txBody>
      </p:sp>
      <p:sp>
        <p:nvSpPr>
          <p:cNvPr id="12" name="Callout: Down Arrow 11">
            <a:extLst>
              <a:ext uri="{FF2B5EF4-FFF2-40B4-BE49-F238E27FC236}">
                <a16:creationId xmlns:a16="http://schemas.microsoft.com/office/drawing/2014/main" id="{686D618D-6C39-457E-B74E-807B7D599F15}"/>
              </a:ext>
              <a:ext uri="{C183D7F6-B498-43B3-948B-1728B52AA6E4}">
                <adec:decorative xmlns:adec="http://schemas.microsoft.com/office/drawing/2017/decorative" val="1"/>
              </a:ext>
            </a:extLst>
          </p:cNvPr>
          <p:cNvSpPr/>
          <p:nvPr/>
        </p:nvSpPr>
        <p:spPr>
          <a:xfrm>
            <a:off x="6885849" y="5106607"/>
            <a:ext cx="469232" cy="346249"/>
          </a:xfrm>
          <a:prstGeom prst="downArrowCallou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TextBox 12">
            <a:extLst>
              <a:ext uri="{FF2B5EF4-FFF2-40B4-BE49-F238E27FC236}">
                <a16:creationId xmlns:a16="http://schemas.microsoft.com/office/drawing/2014/main" id="{CB0F56AF-D500-4EA5-A3EB-31F1F1F2C643}"/>
              </a:ext>
              <a:ext uri="{C183D7F6-B498-43B3-948B-1728B52AA6E4}">
                <adec:decorative xmlns:adec="http://schemas.microsoft.com/office/drawing/2017/decorative" val="1"/>
              </a:ext>
            </a:extLst>
          </p:cNvPr>
          <p:cNvSpPr txBox="1"/>
          <p:nvPr/>
        </p:nvSpPr>
        <p:spPr>
          <a:xfrm>
            <a:off x="6944989" y="5003331"/>
            <a:ext cx="207545" cy="415498"/>
          </a:xfrm>
          <a:prstGeom prst="rect">
            <a:avLst/>
          </a:prstGeom>
          <a:noFill/>
        </p:spPr>
        <p:txBody>
          <a:bodyPr wrap="square" rtlCol="0">
            <a:spAutoFit/>
          </a:bodyPr>
          <a:lstStyle/>
          <a:p>
            <a:r>
              <a:rPr lang="en-US" sz="2100" b="1" dirty="0">
                <a:solidFill>
                  <a:schemeClr val="bg1"/>
                </a:solidFill>
              </a:rPr>
              <a:t>2</a:t>
            </a:r>
          </a:p>
        </p:txBody>
      </p:sp>
      <p:sp>
        <p:nvSpPr>
          <p:cNvPr id="14" name="Callout: Up Arrow 13">
            <a:extLst>
              <a:ext uri="{FF2B5EF4-FFF2-40B4-BE49-F238E27FC236}">
                <a16:creationId xmlns:a16="http://schemas.microsoft.com/office/drawing/2014/main" id="{53792065-A8B1-4171-AD60-C1CDB2E10249}"/>
              </a:ext>
              <a:ext uri="{C183D7F6-B498-43B3-948B-1728B52AA6E4}">
                <adec:decorative xmlns:adec="http://schemas.microsoft.com/office/drawing/2017/decorative" val="1"/>
              </a:ext>
            </a:extLst>
          </p:cNvPr>
          <p:cNvSpPr/>
          <p:nvPr/>
        </p:nvSpPr>
        <p:spPr>
          <a:xfrm>
            <a:off x="2660189" y="3967169"/>
            <a:ext cx="414087" cy="424113"/>
          </a:xfrm>
          <a:prstGeom prst="upArrowCallou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TextBox 14">
            <a:extLst>
              <a:ext uri="{FF2B5EF4-FFF2-40B4-BE49-F238E27FC236}">
                <a16:creationId xmlns:a16="http://schemas.microsoft.com/office/drawing/2014/main" id="{48CC2541-4B9A-459B-A974-136C21801E3C}"/>
              </a:ext>
              <a:ext uri="{C183D7F6-B498-43B3-948B-1728B52AA6E4}">
                <adec:decorative xmlns:adec="http://schemas.microsoft.com/office/drawing/2017/decorative" val="1"/>
              </a:ext>
            </a:extLst>
          </p:cNvPr>
          <p:cNvSpPr txBox="1"/>
          <p:nvPr/>
        </p:nvSpPr>
        <p:spPr>
          <a:xfrm>
            <a:off x="2737848" y="4021057"/>
            <a:ext cx="171450" cy="369332"/>
          </a:xfrm>
          <a:prstGeom prst="rect">
            <a:avLst/>
          </a:prstGeom>
          <a:noFill/>
        </p:spPr>
        <p:txBody>
          <a:bodyPr wrap="square" rtlCol="0">
            <a:spAutoFit/>
          </a:bodyPr>
          <a:lstStyle/>
          <a:p>
            <a:r>
              <a:rPr lang="en-US" sz="1800" b="1" dirty="0">
                <a:solidFill>
                  <a:schemeClr val="bg1"/>
                </a:solidFill>
              </a:rPr>
              <a:t>3</a:t>
            </a:r>
          </a:p>
        </p:txBody>
      </p:sp>
      <p:sp>
        <p:nvSpPr>
          <p:cNvPr id="4" name="Date Placeholder 3">
            <a:extLst>
              <a:ext uri="{FF2B5EF4-FFF2-40B4-BE49-F238E27FC236}">
                <a16:creationId xmlns:a16="http://schemas.microsoft.com/office/drawing/2014/main" id="{F59EFF78-AD65-4C16-B608-285546FDBAFC}"/>
              </a:ext>
            </a:extLst>
          </p:cNvPr>
          <p:cNvSpPr>
            <a:spLocks noGrp="1"/>
          </p:cNvSpPr>
          <p:nvPr>
            <p:ph type="dt" sz="half" idx="10"/>
          </p:nvPr>
        </p:nvSpPr>
        <p:spPr/>
        <p:txBody>
          <a:bodyPr/>
          <a:lstStyle/>
          <a:p>
            <a:fld id="{ED0CF1AE-9D07-4FAF-9EEC-B15CCCFC2843}" type="datetime1">
              <a:rPr lang="en-US" smtClean="0"/>
              <a:t>8/1/2022</a:t>
            </a:fld>
            <a:endParaRPr lang="en-US"/>
          </a:p>
        </p:txBody>
      </p:sp>
      <p:sp>
        <p:nvSpPr>
          <p:cNvPr id="5" name="Slide Number Placeholder 4">
            <a:extLst>
              <a:ext uri="{FF2B5EF4-FFF2-40B4-BE49-F238E27FC236}">
                <a16:creationId xmlns:a16="http://schemas.microsoft.com/office/drawing/2014/main" id="{85919387-AE6B-459F-AC15-D3E656DD1AA3}"/>
              </a:ext>
            </a:extLst>
          </p:cNvPr>
          <p:cNvSpPr>
            <a:spLocks noGrp="1"/>
          </p:cNvSpPr>
          <p:nvPr>
            <p:ph type="sldNum" sz="quarter" idx="12"/>
          </p:nvPr>
        </p:nvSpPr>
        <p:spPr/>
        <p:txBody>
          <a:bodyPr/>
          <a:lstStyle/>
          <a:p>
            <a:fld id="{680C5762-CF65-4775-9966-A58D40CC61B9}" type="slidenum">
              <a:rPr lang="en-US" smtClean="0"/>
              <a:t>17</a:t>
            </a:fld>
            <a:endParaRPr lang="en-US"/>
          </a:p>
        </p:txBody>
      </p:sp>
      <p:sp>
        <p:nvSpPr>
          <p:cNvPr id="16" name="Callout: Up Arrow 15">
            <a:extLst>
              <a:ext uri="{FF2B5EF4-FFF2-40B4-BE49-F238E27FC236}">
                <a16:creationId xmlns:a16="http://schemas.microsoft.com/office/drawing/2014/main" id="{38F2694C-DEBF-4CB0-A697-4D4B9E90CD0A}"/>
              </a:ext>
              <a:ext uri="{C183D7F6-B498-43B3-948B-1728B52AA6E4}">
                <adec:decorative xmlns:adec="http://schemas.microsoft.com/office/drawing/2017/decorative" val="1"/>
              </a:ext>
            </a:extLst>
          </p:cNvPr>
          <p:cNvSpPr/>
          <p:nvPr/>
        </p:nvSpPr>
        <p:spPr>
          <a:xfrm>
            <a:off x="8080625" y="1877703"/>
            <a:ext cx="414087" cy="424113"/>
          </a:xfrm>
          <a:prstGeom prst="upArrowCallou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TextBox 18">
            <a:extLst>
              <a:ext uri="{FF2B5EF4-FFF2-40B4-BE49-F238E27FC236}">
                <a16:creationId xmlns:a16="http://schemas.microsoft.com/office/drawing/2014/main" id="{25D346CC-1F12-499B-9F3E-9A06191AF2FF}"/>
              </a:ext>
              <a:ext uri="{C183D7F6-B498-43B3-948B-1728B52AA6E4}">
                <adec:decorative xmlns:adec="http://schemas.microsoft.com/office/drawing/2017/decorative" val="1"/>
              </a:ext>
            </a:extLst>
          </p:cNvPr>
          <p:cNvSpPr txBox="1"/>
          <p:nvPr/>
        </p:nvSpPr>
        <p:spPr>
          <a:xfrm>
            <a:off x="8183895" y="1970459"/>
            <a:ext cx="207545" cy="415498"/>
          </a:xfrm>
          <a:prstGeom prst="rect">
            <a:avLst/>
          </a:prstGeom>
          <a:noFill/>
        </p:spPr>
        <p:txBody>
          <a:bodyPr wrap="square" rtlCol="0">
            <a:spAutoFit/>
          </a:bodyPr>
          <a:lstStyle/>
          <a:p>
            <a:r>
              <a:rPr lang="en-US" sz="2100" b="1" dirty="0">
                <a:solidFill>
                  <a:schemeClr val="bg1"/>
                </a:solidFill>
              </a:rPr>
              <a:t>4</a:t>
            </a:r>
          </a:p>
        </p:txBody>
      </p:sp>
    </p:spTree>
    <p:extLst>
      <p:ext uri="{BB962C8B-B14F-4D97-AF65-F5344CB8AC3E}">
        <p14:creationId xmlns:p14="http://schemas.microsoft.com/office/powerpoint/2010/main" val="9483815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D8639-2904-4E28-80D9-EAD0306B8B9C}"/>
              </a:ext>
            </a:extLst>
          </p:cNvPr>
          <p:cNvSpPr>
            <a:spLocks noGrp="1"/>
          </p:cNvSpPr>
          <p:nvPr>
            <p:ph type="title"/>
          </p:nvPr>
        </p:nvSpPr>
        <p:spPr/>
        <p:txBody>
          <a:bodyPr/>
          <a:lstStyle/>
          <a:p>
            <a:r>
              <a:rPr lang="en-US" dirty="0"/>
              <a:t>Act 13 Rating Form</a:t>
            </a:r>
          </a:p>
        </p:txBody>
      </p:sp>
      <p:sp>
        <p:nvSpPr>
          <p:cNvPr id="7" name="TextBox 6">
            <a:extLst>
              <a:ext uri="{FF2B5EF4-FFF2-40B4-BE49-F238E27FC236}">
                <a16:creationId xmlns:a16="http://schemas.microsoft.com/office/drawing/2014/main" id="{E160228C-7B77-413F-9C98-256E71724089}"/>
              </a:ext>
              <a:ext uri="{C183D7F6-B498-43B3-948B-1728B52AA6E4}">
                <adec:decorative xmlns:adec="http://schemas.microsoft.com/office/drawing/2017/decorative" val="1"/>
              </a:ext>
            </a:extLst>
          </p:cNvPr>
          <p:cNvSpPr txBox="1"/>
          <p:nvPr/>
        </p:nvSpPr>
        <p:spPr>
          <a:xfrm>
            <a:off x="6848976" y="5071310"/>
            <a:ext cx="1931069" cy="276999"/>
          </a:xfrm>
          <a:prstGeom prst="rect">
            <a:avLst/>
          </a:prstGeom>
          <a:solidFill>
            <a:schemeClr val="bg1"/>
          </a:solidFill>
        </p:spPr>
        <p:txBody>
          <a:bodyPr wrap="square" rtlCol="0">
            <a:spAutoFit/>
          </a:bodyPr>
          <a:lstStyle/>
          <a:p>
            <a:endParaRPr lang="en-US" sz="1350" b="1"/>
          </a:p>
        </p:txBody>
      </p:sp>
      <p:sp>
        <p:nvSpPr>
          <p:cNvPr id="9" name="TextBox 8">
            <a:extLst>
              <a:ext uri="{FF2B5EF4-FFF2-40B4-BE49-F238E27FC236}">
                <a16:creationId xmlns:a16="http://schemas.microsoft.com/office/drawing/2014/main" id="{9A4C27CC-175E-4620-9EBD-A3DE9CBF7846}"/>
              </a:ext>
              <a:ext uri="{C183D7F6-B498-43B3-948B-1728B52AA6E4}">
                <adec:decorative xmlns:adec="http://schemas.microsoft.com/office/drawing/2017/decorative" val="1"/>
              </a:ext>
            </a:extLst>
          </p:cNvPr>
          <p:cNvSpPr txBox="1"/>
          <p:nvPr/>
        </p:nvSpPr>
        <p:spPr>
          <a:xfrm>
            <a:off x="7697203" y="5197642"/>
            <a:ext cx="1082842" cy="496303"/>
          </a:xfrm>
          <a:prstGeom prst="rect">
            <a:avLst/>
          </a:prstGeom>
          <a:solidFill>
            <a:schemeClr val="bg1"/>
          </a:solidFill>
        </p:spPr>
        <p:txBody>
          <a:bodyPr wrap="square" rtlCol="0">
            <a:spAutoFit/>
          </a:bodyPr>
          <a:lstStyle/>
          <a:p>
            <a:endParaRPr lang="en-US" sz="1350"/>
          </a:p>
        </p:txBody>
      </p:sp>
      <p:pic>
        <p:nvPicPr>
          <p:cNvPr id="6" name="Content Placeholder 5">
            <a:extLst>
              <a:ext uri="{FF2B5EF4-FFF2-40B4-BE49-F238E27FC236}">
                <a16:creationId xmlns:a16="http://schemas.microsoft.com/office/drawing/2014/main" id="{54FC10BB-1F37-4AA2-B365-0768707EB244}"/>
              </a:ext>
              <a:ext uri="{C183D7F6-B498-43B3-948B-1728B52AA6E4}">
                <adec:decorative xmlns:adec="http://schemas.microsoft.com/office/drawing/2017/decorative" val="1"/>
              </a:ext>
            </a:extLst>
          </p:cNvPr>
          <p:cNvPicPr>
            <a:picLocks noGrp="1" noChangeAspect="1"/>
          </p:cNvPicPr>
          <p:nvPr>
            <p:ph idx="1"/>
          </p:nvPr>
        </p:nvPicPr>
        <p:blipFill>
          <a:blip r:embed="rId3"/>
          <a:stretch>
            <a:fillRect/>
          </a:stretch>
        </p:blipFill>
        <p:spPr>
          <a:xfrm>
            <a:off x="1273591" y="1962852"/>
            <a:ext cx="6596819" cy="3809298"/>
          </a:xfrm>
          <a:prstGeom prst="rect">
            <a:avLst/>
          </a:prstGeom>
          <a:effectLst>
            <a:outerShdw blurRad="63500" sx="102000" sy="102000" algn="ctr" rotWithShape="0">
              <a:prstClr val="black">
                <a:alpha val="40000"/>
              </a:prstClr>
            </a:outerShdw>
          </a:effectLst>
        </p:spPr>
      </p:pic>
      <p:sp>
        <p:nvSpPr>
          <p:cNvPr id="3" name="Callout: Right Arrow 2">
            <a:extLst>
              <a:ext uri="{FF2B5EF4-FFF2-40B4-BE49-F238E27FC236}">
                <a16:creationId xmlns:a16="http://schemas.microsoft.com/office/drawing/2014/main" id="{B9092B66-31A8-4F83-AA6C-C30813AC0522}"/>
              </a:ext>
              <a:ext uri="{C183D7F6-B498-43B3-948B-1728B52AA6E4}">
                <adec:decorative xmlns:adec="http://schemas.microsoft.com/office/drawing/2017/decorative" val="1"/>
              </a:ext>
            </a:extLst>
          </p:cNvPr>
          <p:cNvSpPr/>
          <p:nvPr/>
        </p:nvSpPr>
        <p:spPr>
          <a:xfrm>
            <a:off x="2445419" y="3233361"/>
            <a:ext cx="514350" cy="273844"/>
          </a:xfrm>
          <a:prstGeom prst="rightArrowCallou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sp>
        <p:nvSpPr>
          <p:cNvPr id="8" name="TextBox 7">
            <a:extLst>
              <a:ext uri="{FF2B5EF4-FFF2-40B4-BE49-F238E27FC236}">
                <a16:creationId xmlns:a16="http://schemas.microsoft.com/office/drawing/2014/main" id="{48DF1122-B852-4707-842E-6D9327C6C940}"/>
              </a:ext>
              <a:ext uri="{C183D7F6-B498-43B3-948B-1728B52AA6E4}">
                <adec:decorative xmlns:adec="http://schemas.microsoft.com/office/drawing/2017/decorative" val="1"/>
              </a:ext>
            </a:extLst>
          </p:cNvPr>
          <p:cNvSpPr txBox="1"/>
          <p:nvPr/>
        </p:nvSpPr>
        <p:spPr>
          <a:xfrm>
            <a:off x="2510088" y="3216146"/>
            <a:ext cx="161424" cy="323165"/>
          </a:xfrm>
          <a:prstGeom prst="rect">
            <a:avLst/>
          </a:prstGeom>
          <a:noFill/>
        </p:spPr>
        <p:txBody>
          <a:bodyPr wrap="square" rtlCol="0">
            <a:spAutoFit/>
          </a:bodyPr>
          <a:lstStyle/>
          <a:p>
            <a:r>
              <a:rPr lang="en-US" sz="1500" b="1">
                <a:solidFill>
                  <a:schemeClr val="bg1"/>
                </a:solidFill>
              </a:rPr>
              <a:t>1</a:t>
            </a:r>
          </a:p>
        </p:txBody>
      </p:sp>
      <p:sp>
        <p:nvSpPr>
          <p:cNvPr id="10" name="Callout: Up Arrow 9">
            <a:extLst>
              <a:ext uri="{FF2B5EF4-FFF2-40B4-BE49-F238E27FC236}">
                <a16:creationId xmlns:a16="http://schemas.microsoft.com/office/drawing/2014/main" id="{35686A1A-BA4B-4AB1-AFA9-6943DEF436F3}"/>
              </a:ext>
              <a:ext uri="{C183D7F6-B498-43B3-948B-1728B52AA6E4}">
                <adec:decorative xmlns:adec="http://schemas.microsoft.com/office/drawing/2017/decorative" val="1"/>
              </a:ext>
            </a:extLst>
          </p:cNvPr>
          <p:cNvSpPr/>
          <p:nvPr/>
        </p:nvSpPr>
        <p:spPr>
          <a:xfrm>
            <a:off x="2273968" y="4331368"/>
            <a:ext cx="397544" cy="563780"/>
          </a:xfrm>
          <a:prstGeom prst="upArrowCallou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TextBox 10">
            <a:extLst>
              <a:ext uri="{FF2B5EF4-FFF2-40B4-BE49-F238E27FC236}">
                <a16:creationId xmlns:a16="http://schemas.microsoft.com/office/drawing/2014/main" id="{303639BD-9A80-496C-8110-7F65524C3AB4}"/>
              </a:ext>
              <a:ext uri="{C183D7F6-B498-43B3-948B-1728B52AA6E4}">
                <adec:decorative xmlns:adec="http://schemas.microsoft.com/office/drawing/2017/decorative" val="1"/>
              </a:ext>
            </a:extLst>
          </p:cNvPr>
          <p:cNvSpPr txBox="1"/>
          <p:nvPr/>
        </p:nvSpPr>
        <p:spPr>
          <a:xfrm>
            <a:off x="2355181" y="4530433"/>
            <a:ext cx="235619" cy="323165"/>
          </a:xfrm>
          <a:prstGeom prst="rect">
            <a:avLst/>
          </a:prstGeom>
          <a:noFill/>
        </p:spPr>
        <p:txBody>
          <a:bodyPr wrap="square" rtlCol="0">
            <a:spAutoFit/>
          </a:bodyPr>
          <a:lstStyle/>
          <a:p>
            <a:r>
              <a:rPr lang="en-US" sz="1500" b="1">
                <a:solidFill>
                  <a:schemeClr val="bg1"/>
                </a:solidFill>
              </a:rPr>
              <a:t>2</a:t>
            </a:r>
          </a:p>
        </p:txBody>
      </p:sp>
      <p:sp>
        <p:nvSpPr>
          <p:cNvPr id="12" name="Rectangle 11">
            <a:extLst>
              <a:ext uri="{FF2B5EF4-FFF2-40B4-BE49-F238E27FC236}">
                <a16:creationId xmlns:a16="http://schemas.microsoft.com/office/drawing/2014/main" id="{0A4D9A58-D78F-4579-96AE-EF681EA61FE7}"/>
              </a:ext>
              <a:ext uri="{C183D7F6-B498-43B3-948B-1728B52AA6E4}">
                <adec:decorative xmlns:adec="http://schemas.microsoft.com/office/drawing/2017/decorative" val="1"/>
              </a:ext>
            </a:extLst>
          </p:cNvPr>
          <p:cNvSpPr/>
          <p:nvPr/>
        </p:nvSpPr>
        <p:spPr>
          <a:xfrm>
            <a:off x="6812631" y="3998643"/>
            <a:ext cx="469232" cy="44216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TextBox 12">
            <a:extLst>
              <a:ext uri="{FF2B5EF4-FFF2-40B4-BE49-F238E27FC236}">
                <a16:creationId xmlns:a16="http://schemas.microsoft.com/office/drawing/2014/main" id="{E91F5FFF-8F16-48D1-94C3-7E4AAE874787}"/>
              </a:ext>
              <a:ext uri="{C183D7F6-B498-43B3-948B-1728B52AA6E4}">
                <adec:decorative xmlns:adec="http://schemas.microsoft.com/office/drawing/2017/decorative" val="1"/>
              </a:ext>
            </a:extLst>
          </p:cNvPr>
          <p:cNvSpPr txBox="1"/>
          <p:nvPr/>
        </p:nvSpPr>
        <p:spPr>
          <a:xfrm>
            <a:off x="6920665" y="4069681"/>
            <a:ext cx="253164" cy="323165"/>
          </a:xfrm>
          <a:prstGeom prst="rect">
            <a:avLst/>
          </a:prstGeom>
          <a:noFill/>
        </p:spPr>
        <p:txBody>
          <a:bodyPr wrap="square" rtlCol="0">
            <a:spAutoFit/>
          </a:bodyPr>
          <a:lstStyle/>
          <a:p>
            <a:r>
              <a:rPr lang="en-US" sz="1500" b="1">
                <a:solidFill>
                  <a:schemeClr val="bg1"/>
                </a:solidFill>
              </a:rPr>
              <a:t>3</a:t>
            </a:r>
          </a:p>
        </p:txBody>
      </p:sp>
      <p:sp>
        <p:nvSpPr>
          <p:cNvPr id="14" name="Callout: Left Arrow 13">
            <a:extLst>
              <a:ext uri="{FF2B5EF4-FFF2-40B4-BE49-F238E27FC236}">
                <a16:creationId xmlns:a16="http://schemas.microsoft.com/office/drawing/2014/main" id="{D31DF386-2A8E-4C45-9A74-50D71222B8AC}"/>
              </a:ext>
              <a:ext uri="{C183D7F6-B498-43B3-948B-1728B52AA6E4}">
                <adec:decorative xmlns:adec="http://schemas.microsoft.com/office/drawing/2017/decorative" val="1"/>
              </a:ext>
            </a:extLst>
          </p:cNvPr>
          <p:cNvSpPr/>
          <p:nvPr/>
        </p:nvSpPr>
        <p:spPr>
          <a:xfrm>
            <a:off x="2671512" y="2493420"/>
            <a:ext cx="514350" cy="273844"/>
          </a:xfrm>
          <a:prstGeom prst="leftArrowCallou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TextBox 14">
            <a:extLst>
              <a:ext uri="{FF2B5EF4-FFF2-40B4-BE49-F238E27FC236}">
                <a16:creationId xmlns:a16="http://schemas.microsoft.com/office/drawing/2014/main" id="{F2DE7BBA-BA84-4EB3-9FF8-C23AC45C6FFF}"/>
              </a:ext>
              <a:ext uri="{C183D7F6-B498-43B3-948B-1728B52AA6E4}">
                <adec:decorative xmlns:adec="http://schemas.microsoft.com/office/drawing/2017/decorative" val="1"/>
              </a:ext>
            </a:extLst>
          </p:cNvPr>
          <p:cNvSpPr txBox="1"/>
          <p:nvPr/>
        </p:nvSpPr>
        <p:spPr>
          <a:xfrm>
            <a:off x="2928688" y="2467181"/>
            <a:ext cx="180473" cy="323165"/>
          </a:xfrm>
          <a:prstGeom prst="rect">
            <a:avLst/>
          </a:prstGeom>
          <a:noFill/>
        </p:spPr>
        <p:txBody>
          <a:bodyPr wrap="square" rtlCol="0">
            <a:spAutoFit/>
          </a:bodyPr>
          <a:lstStyle/>
          <a:p>
            <a:r>
              <a:rPr lang="en-US" sz="1500" b="1">
                <a:solidFill>
                  <a:schemeClr val="bg1"/>
                </a:solidFill>
              </a:rPr>
              <a:t>4</a:t>
            </a:r>
          </a:p>
        </p:txBody>
      </p:sp>
      <p:sp>
        <p:nvSpPr>
          <p:cNvPr id="16" name="Callout: Right Arrow 15">
            <a:extLst>
              <a:ext uri="{FF2B5EF4-FFF2-40B4-BE49-F238E27FC236}">
                <a16:creationId xmlns:a16="http://schemas.microsoft.com/office/drawing/2014/main" id="{710C3143-E6F9-4FA3-BB31-DB12FF82AF24}"/>
              </a:ext>
              <a:ext uri="{C183D7F6-B498-43B3-948B-1728B52AA6E4}">
                <adec:decorative xmlns:adec="http://schemas.microsoft.com/office/drawing/2017/decorative" val="1"/>
              </a:ext>
            </a:extLst>
          </p:cNvPr>
          <p:cNvSpPr/>
          <p:nvPr/>
        </p:nvSpPr>
        <p:spPr>
          <a:xfrm>
            <a:off x="785060" y="2842276"/>
            <a:ext cx="514350" cy="457199"/>
          </a:xfrm>
          <a:prstGeom prst="rightArrowCallou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 name="TextBox 16">
            <a:extLst>
              <a:ext uri="{FF2B5EF4-FFF2-40B4-BE49-F238E27FC236}">
                <a16:creationId xmlns:a16="http://schemas.microsoft.com/office/drawing/2014/main" id="{DB7E93F4-87C8-442A-9EF3-25EFBC1008C2}"/>
              </a:ext>
              <a:ext uri="{C183D7F6-B498-43B3-948B-1728B52AA6E4}">
                <adec:decorative xmlns:adec="http://schemas.microsoft.com/office/drawing/2017/decorative" val="1"/>
              </a:ext>
            </a:extLst>
          </p:cNvPr>
          <p:cNvSpPr txBox="1"/>
          <p:nvPr/>
        </p:nvSpPr>
        <p:spPr>
          <a:xfrm>
            <a:off x="830179" y="2896603"/>
            <a:ext cx="144379" cy="323165"/>
          </a:xfrm>
          <a:prstGeom prst="rect">
            <a:avLst/>
          </a:prstGeom>
          <a:noFill/>
        </p:spPr>
        <p:txBody>
          <a:bodyPr wrap="square" rtlCol="0">
            <a:spAutoFit/>
          </a:bodyPr>
          <a:lstStyle/>
          <a:p>
            <a:r>
              <a:rPr lang="en-US" sz="1500" b="1">
                <a:solidFill>
                  <a:schemeClr val="bg1"/>
                </a:solidFill>
              </a:rPr>
              <a:t>5</a:t>
            </a:r>
          </a:p>
        </p:txBody>
      </p:sp>
      <p:sp>
        <p:nvSpPr>
          <p:cNvPr id="4" name="Date Placeholder 3">
            <a:extLst>
              <a:ext uri="{FF2B5EF4-FFF2-40B4-BE49-F238E27FC236}">
                <a16:creationId xmlns:a16="http://schemas.microsoft.com/office/drawing/2014/main" id="{0BBBFCCA-318B-402A-9FB4-0369D9E01020}"/>
              </a:ext>
            </a:extLst>
          </p:cNvPr>
          <p:cNvSpPr>
            <a:spLocks noGrp="1"/>
          </p:cNvSpPr>
          <p:nvPr>
            <p:ph type="dt" sz="half" idx="10"/>
          </p:nvPr>
        </p:nvSpPr>
        <p:spPr/>
        <p:txBody>
          <a:bodyPr/>
          <a:lstStyle/>
          <a:p>
            <a:fld id="{ED0CF1AE-9D07-4FAF-9EEC-B15CCCFC2843}" type="datetime1">
              <a:rPr lang="en-US" b="1" smtClean="0"/>
              <a:t>8/1/2022</a:t>
            </a:fld>
            <a:endParaRPr lang="en-US" b="1"/>
          </a:p>
        </p:txBody>
      </p:sp>
      <p:sp>
        <p:nvSpPr>
          <p:cNvPr id="5" name="Slide Number Placeholder 4">
            <a:extLst>
              <a:ext uri="{FF2B5EF4-FFF2-40B4-BE49-F238E27FC236}">
                <a16:creationId xmlns:a16="http://schemas.microsoft.com/office/drawing/2014/main" id="{C8CEEEE7-0115-48C7-8923-A780021922E4}"/>
              </a:ext>
            </a:extLst>
          </p:cNvPr>
          <p:cNvSpPr>
            <a:spLocks noGrp="1"/>
          </p:cNvSpPr>
          <p:nvPr>
            <p:ph type="sldNum" sz="quarter" idx="12"/>
          </p:nvPr>
        </p:nvSpPr>
        <p:spPr/>
        <p:txBody>
          <a:bodyPr/>
          <a:lstStyle/>
          <a:p>
            <a:fld id="{680C5762-CF65-4775-9966-A58D40CC61B9}" type="slidenum">
              <a:rPr lang="en-US" b="1" smtClean="0"/>
              <a:t>18</a:t>
            </a:fld>
            <a:endParaRPr lang="en-US" b="1"/>
          </a:p>
        </p:txBody>
      </p:sp>
    </p:spTree>
    <p:extLst>
      <p:ext uri="{BB962C8B-B14F-4D97-AF65-F5344CB8AC3E}">
        <p14:creationId xmlns:p14="http://schemas.microsoft.com/office/powerpoint/2010/main" val="6118509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A401233-478D-41DC-9CF2-494833A15032}"/>
              </a:ext>
              <a:ext uri="{C183D7F6-B498-43B3-948B-1728B52AA6E4}">
                <adec:decorative xmlns:adec="http://schemas.microsoft.com/office/drawing/2017/decorative" val="1"/>
              </a:ext>
            </a:extLst>
          </p:cNvPr>
          <p:cNvSpPr txBox="1"/>
          <p:nvPr/>
        </p:nvSpPr>
        <p:spPr>
          <a:xfrm>
            <a:off x="6858000" y="5236918"/>
            <a:ext cx="1958140" cy="535232"/>
          </a:xfrm>
          <a:prstGeom prst="rect">
            <a:avLst/>
          </a:prstGeom>
          <a:solidFill>
            <a:schemeClr val="bg1"/>
          </a:solidFill>
        </p:spPr>
        <p:txBody>
          <a:bodyPr wrap="square" rtlCol="0">
            <a:spAutoFit/>
          </a:bodyPr>
          <a:lstStyle/>
          <a:p>
            <a:endParaRPr lang="en-US" sz="1350"/>
          </a:p>
        </p:txBody>
      </p:sp>
      <p:sp>
        <p:nvSpPr>
          <p:cNvPr id="2" name="Title 1">
            <a:extLst>
              <a:ext uri="{FF2B5EF4-FFF2-40B4-BE49-F238E27FC236}">
                <a16:creationId xmlns:a16="http://schemas.microsoft.com/office/drawing/2014/main" id="{BBF6DFCD-C03B-44F2-8B67-FCD504849503}"/>
              </a:ext>
            </a:extLst>
          </p:cNvPr>
          <p:cNvSpPr>
            <a:spLocks noGrp="1"/>
          </p:cNvSpPr>
          <p:nvPr>
            <p:ph type="title"/>
          </p:nvPr>
        </p:nvSpPr>
        <p:spPr>
          <a:xfrm>
            <a:off x="373411" y="287946"/>
            <a:ext cx="8877869" cy="1143000"/>
          </a:xfrm>
        </p:spPr>
        <p:txBody>
          <a:bodyPr>
            <a:normAutofit/>
          </a:bodyPr>
          <a:lstStyle/>
          <a:p>
            <a:r>
              <a:rPr lang="en-US" sz="3000" dirty="0"/>
              <a:t>Completing the Process: Release to Educator</a:t>
            </a:r>
          </a:p>
        </p:txBody>
      </p:sp>
      <p:sp>
        <p:nvSpPr>
          <p:cNvPr id="4" name="Date Placeholder 3">
            <a:extLst>
              <a:ext uri="{FF2B5EF4-FFF2-40B4-BE49-F238E27FC236}">
                <a16:creationId xmlns:a16="http://schemas.microsoft.com/office/drawing/2014/main" id="{27E1551C-F80B-432E-8506-D2C53D74191B}"/>
              </a:ext>
            </a:extLst>
          </p:cNvPr>
          <p:cNvSpPr>
            <a:spLocks noGrp="1"/>
          </p:cNvSpPr>
          <p:nvPr>
            <p:ph type="dt" sz="half" idx="10"/>
          </p:nvPr>
        </p:nvSpPr>
        <p:spPr/>
        <p:txBody>
          <a:bodyPr/>
          <a:lstStyle/>
          <a:p>
            <a:fld id="{ED0CF1AE-9D07-4FAF-9EEC-B15CCCFC2843}" type="datetime1">
              <a:rPr lang="en-US" smtClean="0"/>
              <a:t>8/1/2022</a:t>
            </a:fld>
            <a:endParaRPr lang="en-US"/>
          </a:p>
        </p:txBody>
      </p:sp>
      <p:sp>
        <p:nvSpPr>
          <p:cNvPr id="5" name="Slide Number Placeholder 4">
            <a:extLst>
              <a:ext uri="{FF2B5EF4-FFF2-40B4-BE49-F238E27FC236}">
                <a16:creationId xmlns:a16="http://schemas.microsoft.com/office/drawing/2014/main" id="{95FA4502-70F0-4621-88C0-0EDB2C1948A7}"/>
              </a:ext>
            </a:extLst>
          </p:cNvPr>
          <p:cNvSpPr>
            <a:spLocks noGrp="1"/>
          </p:cNvSpPr>
          <p:nvPr>
            <p:ph type="sldNum" sz="quarter" idx="12"/>
          </p:nvPr>
        </p:nvSpPr>
        <p:spPr/>
        <p:txBody>
          <a:bodyPr/>
          <a:lstStyle/>
          <a:p>
            <a:fld id="{680C5762-CF65-4775-9966-A58D40CC61B9}" type="slidenum">
              <a:rPr lang="en-US" smtClean="0"/>
              <a:t>19</a:t>
            </a:fld>
            <a:endParaRPr lang="en-US"/>
          </a:p>
        </p:txBody>
      </p:sp>
      <p:pic>
        <p:nvPicPr>
          <p:cNvPr id="6" name="Picture 5" descr="Release to teacher.">
            <a:extLst>
              <a:ext uri="{FF2B5EF4-FFF2-40B4-BE49-F238E27FC236}">
                <a16:creationId xmlns:a16="http://schemas.microsoft.com/office/drawing/2014/main" id="{7BD41F7F-2C95-4E84-9B72-730E0668C7B2}"/>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457200" y="3327218"/>
            <a:ext cx="8258244" cy="2164358"/>
          </a:xfrm>
          <a:prstGeom prst="rect">
            <a:avLst/>
          </a:prstGeom>
          <a:effectLst>
            <a:outerShdw blurRad="63500" sx="102000" sy="102000" algn="ctr" rotWithShape="0">
              <a:prstClr val="black">
                <a:alpha val="40000"/>
              </a:prstClr>
            </a:outerShdw>
          </a:effectLst>
        </p:spPr>
      </p:pic>
      <p:sp>
        <p:nvSpPr>
          <p:cNvPr id="7" name="Frame 6">
            <a:extLst>
              <a:ext uri="{FF2B5EF4-FFF2-40B4-BE49-F238E27FC236}">
                <a16:creationId xmlns:a16="http://schemas.microsoft.com/office/drawing/2014/main" id="{5B7A6E9E-6D48-4132-A9DC-57860D66FB3E}"/>
              </a:ext>
              <a:ext uri="{C183D7F6-B498-43B3-948B-1728B52AA6E4}">
                <adec:decorative xmlns:adec="http://schemas.microsoft.com/office/drawing/2017/decorative" val="1"/>
              </a:ext>
            </a:extLst>
          </p:cNvPr>
          <p:cNvSpPr/>
          <p:nvPr/>
        </p:nvSpPr>
        <p:spPr>
          <a:xfrm>
            <a:off x="457200" y="4824833"/>
            <a:ext cx="7946572" cy="642257"/>
          </a:xfrm>
          <a:prstGeom prst="fram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8" name="Rectangle 7">
            <a:extLst>
              <a:ext uri="{FF2B5EF4-FFF2-40B4-BE49-F238E27FC236}">
                <a16:creationId xmlns:a16="http://schemas.microsoft.com/office/drawing/2014/main" id="{4645E7C6-3204-4F17-9329-DE1B4EBB5CA3}"/>
              </a:ext>
            </a:extLst>
          </p:cNvPr>
          <p:cNvSpPr/>
          <p:nvPr/>
        </p:nvSpPr>
        <p:spPr>
          <a:xfrm>
            <a:off x="373411" y="1742453"/>
            <a:ext cx="8313389" cy="1292662"/>
          </a:xfrm>
          <a:prstGeom prst="rect">
            <a:avLst/>
          </a:prstGeom>
        </p:spPr>
        <p:txBody>
          <a:bodyPr wrap="square">
            <a:spAutoFit/>
          </a:bodyPr>
          <a:lstStyle/>
          <a:p>
            <a:pPr lvl="1">
              <a:buFont typeface="Arial" panose="020B0604020202020204" pitchFamily="34" charset="0"/>
              <a:buChar char="•"/>
            </a:pPr>
            <a:r>
              <a:rPr lang="en-US" sz="1950" dirty="0"/>
              <a:t>District Admin and/or Administrative Evaluator(s) can release the form when it is </a:t>
            </a:r>
            <a:r>
              <a:rPr lang="en-US" sz="1950" b="1" dirty="0"/>
              <a:t>FINAL</a:t>
            </a:r>
            <a:r>
              <a:rPr lang="en-US" sz="1950" dirty="0"/>
              <a:t>, and no other changes are needed.</a:t>
            </a:r>
          </a:p>
          <a:p>
            <a:pPr lvl="1">
              <a:buFont typeface="Arial" panose="020B0604020202020204" pitchFamily="34" charset="0"/>
              <a:buChar char="•"/>
            </a:pPr>
            <a:r>
              <a:rPr lang="en-US" sz="1950" b="1" dirty="0">
                <a:solidFill>
                  <a:srgbClr val="C00000"/>
                </a:solidFill>
              </a:rPr>
              <a:t>No changes can be made to Released forms within PEERS</a:t>
            </a:r>
            <a:r>
              <a:rPr lang="en-US" sz="1950" dirty="0"/>
              <a:t>. Released forms cannot be removed from PEERS, nor edited.</a:t>
            </a:r>
          </a:p>
        </p:txBody>
      </p:sp>
    </p:spTree>
    <p:extLst>
      <p:ext uri="{BB962C8B-B14F-4D97-AF65-F5344CB8AC3E}">
        <p14:creationId xmlns:p14="http://schemas.microsoft.com/office/powerpoint/2010/main" val="39328425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63DC3-088C-48B2-B75F-7A359504F6D7}"/>
              </a:ext>
            </a:extLst>
          </p:cNvPr>
          <p:cNvSpPr>
            <a:spLocks noGrp="1"/>
          </p:cNvSpPr>
          <p:nvPr>
            <p:ph type="title"/>
          </p:nvPr>
        </p:nvSpPr>
        <p:spPr/>
        <p:txBody>
          <a:bodyPr/>
          <a:lstStyle/>
          <a:p>
            <a:r>
              <a:rPr lang="en-US" b="1" dirty="0"/>
              <a:t>Agenda</a:t>
            </a:r>
          </a:p>
        </p:txBody>
      </p:sp>
      <p:sp>
        <p:nvSpPr>
          <p:cNvPr id="3" name="Content Placeholder 2">
            <a:extLst>
              <a:ext uri="{FF2B5EF4-FFF2-40B4-BE49-F238E27FC236}">
                <a16:creationId xmlns:a16="http://schemas.microsoft.com/office/drawing/2014/main" id="{B7E5469F-AE78-4E88-BDA4-76BDF03D98CD}"/>
              </a:ext>
            </a:extLst>
          </p:cNvPr>
          <p:cNvSpPr>
            <a:spLocks noGrp="1"/>
          </p:cNvSpPr>
          <p:nvPr>
            <p:ph idx="1"/>
          </p:nvPr>
        </p:nvSpPr>
        <p:spPr>
          <a:xfrm>
            <a:off x="457200" y="2091811"/>
            <a:ext cx="8229600" cy="3384755"/>
          </a:xfrm>
        </p:spPr>
        <p:txBody>
          <a:bodyPr>
            <a:normAutofit fontScale="85000" lnSpcReduction="20000"/>
          </a:bodyPr>
          <a:lstStyle/>
          <a:p>
            <a:pPr marL="917575" indent="-346075">
              <a:buFont typeface="Wingdings" panose="05000000000000000000" pitchFamily="2" charset="2"/>
              <a:buChar char="§"/>
            </a:pPr>
            <a:r>
              <a:rPr lang="en-US" dirty="0"/>
              <a:t>Survey</a:t>
            </a:r>
          </a:p>
          <a:p>
            <a:pPr marL="971550" lvl="1" indent="0">
              <a:buNone/>
            </a:pPr>
            <a:r>
              <a:rPr lang="en-US" sz="2400" i="1" dirty="0"/>
              <a:t>Your opportunity to list top questions</a:t>
            </a:r>
          </a:p>
          <a:p>
            <a:pPr marL="971550" lvl="1" indent="0">
              <a:buNone/>
            </a:pPr>
            <a:endParaRPr lang="en-US" sz="3000" i="1" dirty="0"/>
          </a:p>
          <a:p>
            <a:pPr marL="917575" indent="-346075">
              <a:buFont typeface="Wingdings" panose="05000000000000000000" pitchFamily="2" charset="2"/>
              <a:buChar char="§"/>
            </a:pPr>
            <a:r>
              <a:rPr lang="en-US" dirty="0"/>
              <a:t>Targeted Topics</a:t>
            </a:r>
          </a:p>
          <a:p>
            <a:pPr marL="971550" indent="0">
              <a:buNone/>
            </a:pPr>
            <a:r>
              <a:rPr lang="en-US" sz="2400" i="1" dirty="0"/>
              <a:t>Questions most frequently asked in the resource account and during webinars</a:t>
            </a:r>
          </a:p>
          <a:p>
            <a:pPr marL="971550" indent="0">
              <a:buNone/>
            </a:pPr>
            <a:endParaRPr lang="en-US" sz="2400" dirty="0"/>
          </a:p>
          <a:p>
            <a:pPr marL="971550" indent="-395288">
              <a:buFont typeface="Wingdings" pitchFamily="2" charset="2"/>
              <a:buChar char="§"/>
            </a:pPr>
            <a:r>
              <a:rPr lang="en-US" dirty="0"/>
              <a:t>Open Forum</a:t>
            </a:r>
          </a:p>
          <a:p>
            <a:pPr marL="971550" lvl="0" indent="0">
              <a:buNone/>
            </a:pPr>
            <a:r>
              <a:rPr lang="en-US" sz="2400" i="1" dirty="0">
                <a:solidFill>
                  <a:prstClr val="black"/>
                </a:solidFill>
              </a:rPr>
              <a:t>Your opportunity to pose additional questions</a:t>
            </a:r>
          </a:p>
          <a:p>
            <a:pPr marL="576262" indent="0">
              <a:buNone/>
            </a:pPr>
            <a:endParaRPr lang="en-US" dirty="0"/>
          </a:p>
        </p:txBody>
      </p:sp>
    </p:spTree>
    <p:extLst>
      <p:ext uri="{BB962C8B-B14F-4D97-AF65-F5344CB8AC3E}">
        <p14:creationId xmlns:p14="http://schemas.microsoft.com/office/powerpoint/2010/main" val="2584746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30C862D-4CF8-457B-850E-8942907BEA60}"/>
              </a:ext>
              <a:ext uri="{C183D7F6-B498-43B3-948B-1728B52AA6E4}">
                <adec:decorative xmlns:adec="http://schemas.microsoft.com/office/drawing/2017/decorative" val="1"/>
              </a:ext>
            </a:extLst>
          </p:cNvPr>
          <p:cNvSpPr txBox="1"/>
          <p:nvPr/>
        </p:nvSpPr>
        <p:spPr>
          <a:xfrm>
            <a:off x="6825343" y="5157108"/>
            <a:ext cx="2013857" cy="615043"/>
          </a:xfrm>
          <a:prstGeom prst="rect">
            <a:avLst/>
          </a:prstGeom>
          <a:solidFill>
            <a:schemeClr val="bg1"/>
          </a:solidFill>
        </p:spPr>
        <p:txBody>
          <a:bodyPr wrap="square" rtlCol="0">
            <a:spAutoFit/>
          </a:bodyPr>
          <a:lstStyle/>
          <a:p>
            <a:endParaRPr lang="en-US" sz="1350"/>
          </a:p>
        </p:txBody>
      </p:sp>
      <p:sp>
        <p:nvSpPr>
          <p:cNvPr id="2" name="Title 1">
            <a:extLst>
              <a:ext uri="{FF2B5EF4-FFF2-40B4-BE49-F238E27FC236}">
                <a16:creationId xmlns:a16="http://schemas.microsoft.com/office/drawing/2014/main" id="{4BB0B587-DBAC-465A-A72F-8B396BDC5772}"/>
              </a:ext>
            </a:extLst>
          </p:cNvPr>
          <p:cNvSpPr>
            <a:spLocks noGrp="1"/>
          </p:cNvSpPr>
          <p:nvPr>
            <p:ph type="title"/>
          </p:nvPr>
        </p:nvSpPr>
        <p:spPr/>
        <p:txBody>
          <a:bodyPr/>
          <a:lstStyle/>
          <a:p>
            <a:r>
              <a:rPr lang="en-US"/>
              <a:t>Evaluation Summary</a:t>
            </a:r>
          </a:p>
        </p:txBody>
      </p:sp>
      <p:sp>
        <p:nvSpPr>
          <p:cNvPr id="3" name="Content Placeholder 2">
            <a:extLst>
              <a:ext uri="{FF2B5EF4-FFF2-40B4-BE49-F238E27FC236}">
                <a16:creationId xmlns:a16="http://schemas.microsoft.com/office/drawing/2014/main" id="{4A3D2E24-B2BA-4CFB-A2CF-CDF2E5E53CB8}"/>
              </a:ext>
            </a:extLst>
          </p:cNvPr>
          <p:cNvSpPr>
            <a:spLocks noGrp="1"/>
          </p:cNvSpPr>
          <p:nvPr>
            <p:ph sz="half" idx="1"/>
          </p:nvPr>
        </p:nvSpPr>
        <p:spPr>
          <a:xfrm>
            <a:off x="457201" y="2057404"/>
            <a:ext cx="2475497" cy="3394472"/>
          </a:xfrm>
        </p:spPr>
        <p:txBody>
          <a:bodyPr>
            <a:normAutofit fontScale="92500" lnSpcReduction="10000"/>
          </a:bodyPr>
          <a:lstStyle/>
          <a:p>
            <a:pPr marL="0" indent="0" algn="ctr">
              <a:buNone/>
            </a:pPr>
            <a:endParaRPr lang="en-US"/>
          </a:p>
          <a:p>
            <a:pPr marL="0" indent="0" algn="ctr">
              <a:buNone/>
            </a:pPr>
            <a:endParaRPr lang="en-US"/>
          </a:p>
          <a:p>
            <a:pPr marL="0" indent="0" algn="ctr">
              <a:buNone/>
            </a:pPr>
            <a:r>
              <a:rPr lang="en-US"/>
              <a:t>The Evaluation Summary includes only evaluations that have been RELEASED.</a:t>
            </a:r>
          </a:p>
          <a:p>
            <a:endParaRPr lang="en-US"/>
          </a:p>
        </p:txBody>
      </p:sp>
      <p:pic>
        <p:nvPicPr>
          <p:cNvPr id="7" name="Content Placeholder 6" descr="Evaluation Summary">
            <a:extLst>
              <a:ext uri="{FF2B5EF4-FFF2-40B4-BE49-F238E27FC236}">
                <a16:creationId xmlns:a16="http://schemas.microsoft.com/office/drawing/2014/main" id="{3E5A5D52-0EBF-49B8-BC5E-9673A6B5A42C}"/>
              </a:ext>
            </a:extLst>
          </p:cNvPr>
          <p:cNvPicPr>
            <a:picLocks noGrp="1" noChangeAspect="1"/>
          </p:cNvPicPr>
          <p:nvPr>
            <p:ph sz="half" idx="2"/>
          </p:nvPr>
        </p:nvPicPr>
        <p:blipFill>
          <a:blip r:embed="rId3"/>
          <a:stretch>
            <a:fillRect/>
          </a:stretch>
        </p:blipFill>
        <p:spPr>
          <a:xfrm>
            <a:off x="3581653" y="1943101"/>
            <a:ext cx="4285781" cy="3394472"/>
          </a:xfrm>
          <a:prstGeom prst="rect">
            <a:avLst/>
          </a:prstGeom>
          <a:effectLst>
            <a:outerShdw blurRad="63500" sx="102000" sy="102000" algn="ctr" rotWithShape="0">
              <a:prstClr val="black">
                <a:alpha val="40000"/>
              </a:prstClr>
            </a:outerShdw>
          </a:effectLst>
        </p:spPr>
      </p:pic>
      <p:sp>
        <p:nvSpPr>
          <p:cNvPr id="5" name="Date Placeholder 4">
            <a:extLst>
              <a:ext uri="{FF2B5EF4-FFF2-40B4-BE49-F238E27FC236}">
                <a16:creationId xmlns:a16="http://schemas.microsoft.com/office/drawing/2014/main" id="{638F156A-3D6F-4A9D-A76B-5FA24780D648}"/>
              </a:ext>
            </a:extLst>
          </p:cNvPr>
          <p:cNvSpPr>
            <a:spLocks noGrp="1"/>
          </p:cNvSpPr>
          <p:nvPr>
            <p:ph type="dt" sz="half" idx="10"/>
          </p:nvPr>
        </p:nvSpPr>
        <p:spPr/>
        <p:txBody>
          <a:bodyPr/>
          <a:lstStyle/>
          <a:p>
            <a:fld id="{2886EB9F-620D-4745-B0DC-239369A89773}" type="datetime1">
              <a:rPr lang="en-US" smtClean="0"/>
              <a:t>8/1/2022</a:t>
            </a:fld>
            <a:endParaRPr lang="en-US"/>
          </a:p>
        </p:txBody>
      </p:sp>
      <p:sp>
        <p:nvSpPr>
          <p:cNvPr id="6" name="Slide Number Placeholder 5">
            <a:extLst>
              <a:ext uri="{FF2B5EF4-FFF2-40B4-BE49-F238E27FC236}">
                <a16:creationId xmlns:a16="http://schemas.microsoft.com/office/drawing/2014/main" id="{35A20571-4C9C-445B-8CE7-B46FB726563D}"/>
              </a:ext>
            </a:extLst>
          </p:cNvPr>
          <p:cNvSpPr>
            <a:spLocks noGrp="1"/>
          </p:cNvSpPr>
          <p:nvPr>
            <p:ph type="sldNum" sz="quarter" idx="12"/>
          </p:nvPr>
        </p:nvSpPr>
        <p:spPr/>
        <p:txBody>
          <a:bodyPr/>
          <a:lstStyle/>
          <a:p>
            <a:fld id="{680C5762-CF65-4775-9966-A58D40CC61B9}" type="slidenum">
              <a:rPr lang="en-US" smtClean="0"/>
              <a:t>20</a:t>
            </a:fld>
            <a:endParaRPr lang="en-US"/>
          </a:p>
        </p:txBody>
      </p:sp>
    </p:spTree>
    <p:extLst>
      <p:ext uri="{BB962C8B-B14F-4D97-AF65-F5344CB8AC3E}">
        <p14:creationId xmlns:p14="http://schemas.microsoft.com/office/powerpoint/2010/main" val="40691643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8B517-3666-4272-BAAD-095CCA602F89}"/>
              </a:ext>
            </a:extLst>
          </p:cNvPr>
          <p:cNvSpPr>
            <a:spLocks noGrp="1"/>
          </p:cNvSpPr>
          <p:nvPr>
            <p:ph type="title"/>
          </p:nvPr>
        </p:nvSpPr>
        <p:spPr/>
        <p:txBody>
          <a:bodyPr/>
          <a:lstStyle/>
          <a:p>
            <a:r>
              <a:rPr lang="en-US" dirty="0"/>
              <a:t>PEERS Resources</a:t>
            </a:r>
          </a:p>
        </p:txBody>
      </p:sp>
      <p:sp>
        <p:nvSpPr>
          <p:cNvPr id="3" name="Content Placeholder 2">
            <a:extLst>
              <a:ext uri="{FF2B5EF4-FFF2-40B4-BE49-F238E27FC236}">
                <a16:creationId xmlns:a16="http://schemas.microsoft.com/office/drawing/2014/main" id="{8F8C6F73-0822-42A5-BC05-8C343261852A}"/>
              </a:ext>
            </a:extLst>
          </p:cNvPr>
          <p:cNvSpPr>
            <a:spLocks noGrp="1"/>
          </p:cNvSpPr>
          <p:nvPr>
            <p:ph idx="1"/>
          </p:nvPr>
        </p:nvSpPr>
        <p:spPr>
          <a:xfrm>
            <a:off x="457201" y="1708705"/>
            <a:ext cx="5560142" cy="4647645"/>
          </a:xfrm>
        </p:spPr>
        <p:txBody>
          <a:bodyPr vert="horz" lIns="68580" tIns="34290" rIns="68580" bIns="34290" rtlCol="0" anchor="t">
            <a:normAutofit fontScale="77500" lnSpcReduction="20000"/>
          </a:bodyPr>
          <a:lstStyle/>
          <a:p>
            <a:r>
              <a:rPr lang="en-US" dirty="0"/>
              <a:t>Access PEERS Resources:</a:t>
            </a:r>
          </a:p>
          <a:p>
            <a:pPr lvl="1"/>
            <a:r>
              <a:rPr lang="en-US" dirty="0"/>
              <a:t>On the PVAAS site: </a:t>
            </a:r>
            <a:r>
              <a:rPr lang="en-US" dirty="0">
                <a:hlinkClick r:id="rId3"/>
              </a:rPr>
              <a:t>https://pvaas.sas.com</a:t>
            </a:r>
            <a:r>
              <a:rPr lang="en-US" dirty="0"/>
              <a:t>, in the online “Help” system (screenshot at right)</a:t>
            </a:r>
          </a:p>
          <a:p>
            <a:r>
              <a:rPr lang="en-US" dirty="0"/>
              <a:t>Included:</a:t>
            </a:r>
          </a:p>
          <a:p>
            <a:pPr lvl="1"/>
            <a:r>
              <a:rPr lang="en-US" dirty="0"/>
              <a:t>This presentation &amp; webinar recording (when available)</a:t>
            </a:r>
          </a:p>
          <a:p>
            <a:pPr lvl="1"/>
            <a:r>
              <a:rPr lang="en-US" dirty="0">
                <a:hlinkClick r:id="rId4"/>
              </a:rPr>
              <a:t>PEERS FAQ </a:t>
            </a:r>
            <a:endParaRPr lang="en-US" dirty="0"/>
          </a:p>
          <a:p>
            <a:pPr lvl="1"/>
            <a:r>
              <a:rPr lang="en-US" dirty="0">
                <a:hlinkClick r:id="rId5"/>
              </a:rPr>
              <a:t>PEERS Getting Started Guide</a:t>
            </a:r>
            <a:endParaRPr lang="en-US" dirty="0"/>
          </a:p>
          <a:p>
            <a:pPr lvl="1"/>
            <a:r>
              <a:rPr lang="en-US" dirty="0">
                <a:latin typeface="Arial"/>
                <a:cs typeface="Arial"/>
                <a:hlinkClick r:id="rId6"/>
              </a:rPr>
              <a:t>Links to Act 13 Resources</a:t>
            </a:r>
            <a:endParaRPr lang="en-US" dirty="0">
              <a:latin typeface="Arial"/>
              <a:cs typeface="Arial"/>
            </a:endParaRPr>
          </a:p>
          <a:p>
            <a:pPr marL="90488" lvl="1" indent="0">
              <a:buNone/>
            </a:pPr>
            <a:endParaRPr lang="en-US" i="1" dirty="0"/>
          </a:p>
          <a:p>
            <a:pPr marL="90488" lvl="1" indent="0" algn="ctr">
              <a:buNone/>
            </a:pPr>
            <a:r>
              <a:rPr lang="en-US" i="1" dirty="0"/>
              <a:t>Email </a:t>
            </a:r>
            <a:r>
              <a:rPr lang="en-US" i="1" dirty="0">
                <a:hlinkClick r:id="rId7"/>
              </a:rPr>
              <a:t>pdepvaas@iu13.org</a:t>
            </a:r>
            <a:r>
              <a:rPr lang="en-US" i="1" dirty="0"/>
              <a:t> if you’d like assistance accessing these resources!</a:t>
            </a:r>
          </a:p>
          <a:p>
            <a:pPr marL="0" indent="0">
              <a:buNone/>
            </a:pPr>
            <a:endParaRPr lang="en-US" dirty="0"/>
          </a:p>
        </p:txBody>
      </p:sp>
      <p:grpSp>
        <p:nvGrpSpPr>
          <p:cNvPr id="6" name="Group 5" descr="screenshot with arrow">
            <a:extLst>
              <a:ext uri="{FF2B5EF4-FFF2-40B4-BE49-F238E27FC236}">
                <a16:creationId xmlns:a16="http://schemas.microsoft.com/office/drawing/2014/main" id="{37CD8FEC-F95A-4443-BDB4-78ABC8BFE1A6}"/>
              </a:ext>
            </a:extLst>
          </p:cNvPr>
          <p:cNvGrpSpPr>
            <a:grpSpLocks noChangeAspect="1"/>
          </p:cNvGrpSpPr>
          <p:nvPr/>
        </p:nvGrpSpPr>
        <p:grpSpPr>
          <a:xfrm>
            <a:off x="6017342" y="1882263"/>
            <a:ext cx="1841280" cy="3267032"/>
            <a:chOff x="5986131" y="1201939"/>
            <a:chExt cx="2094613" cy="3716528"/>
          </a:xfrm>
        </p:grpSpPr>
        <p:pic>
          <p:nvPicPr>
            <p:cNvPr id="7" name="Picture 6">
              <a:extLst>
                <a:ext uri="{FF2B5EF4-FFF2-40B4-BE49-F238E27FC236}">
                  <a16:creationId xmlns:a16="http://schemas.microsoft.com/office/drawing/2014/main" id="{272272F2-FD9F-4930-BF51-D779024F3CED}"/>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5986131" y="1201939"/>
              <a:ext cx="2094613" cy="3716528"/>
            </a:xfrm>
            <a:prstGeom prst="rect">
              <a:avLst/>
            </a:prstGeom>
            <a:ln>
              <a:solidFill>
                <a:schemeClr val="bg1">
                  <a:lumMod val="50000"/>
                </a:schemeClr>
              </a:solidFill>
            </a:ln>
            <a:effectLst>
              <a:outerShdw blurRad="50800" dist="38100" dir="2700000" algn="tl" rotWithShape="0">
                <a:prstClr val="black">
                  <a:alpha val="40000"/>
                </a:prstClr>
              </a:outerShdw>
            </a:effectLst>
          </p:spPr>
        </p:pic>
        <p:sp>
          <p:nvSpPr>
            <p:cNvPr id="8" name="Left Arrow 2">
              <a:extLst>
                <a:ext uri="{FF2B5EF4-FFF2-40B4-BE49-F238E27FC236}">
                  <a16:creationId xmlns:a16="http://schemas.microsoft.com/office/drawing/2014/main" id="{05AEA6F5-F348-4DF0-9E88-E756AFD23465}"/>
                </a:ext>
              </a:extLst>
            </p:cNvPr>
            <p:cNvSpPr/>
            <p:nvPr/>
          </p:nvSpPr>
          <p:spPr>
            <a:xfrm>
              <a:off x="7127449" y="3074884"/>
              <a:ext cx="839971" cy="406010"/>
            </a:xfrm>
            <a:prstGeom prst="leftArrow">
              <a:avLst/>
            </a:prstGeom>
            <a:solidFill>
              <a:srgbClr val="FF0000"/>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4" name="Date Placeholder 3">
            <a:extLst>
              <a:ext uri="{FF2B5EF4-FFF2-40B4-BE49-F238E27FC236}">
                <a16:creationId xmlns:a16="http://schemas.microsoft.com/office/drawing/2014/main" id="{34856F79-233E-4CA9-B924-B5481D318E36}"/>
              </a:ext>
            </a:extLst>
          </p:cNvPr>
          <p:cNvSpPr>
            <a:spLocks noGrp="1"/>
          </p:cNvSpPr>
          <p:nvPr>
            <p:ph type="dt" sz="half" idx="10"/>
          </p:nvPr>
        </p:nvSpPr>
        <p:spPr/>
        <p:txBody>
          <a:bodyPr/>
          <a:lstStyle/>
          <a:p>
            <a:fld id="{ED0CF1AE-9D07-4FAF-9EEC-B15CCCFC2843}" type="datetime1">
              <a:rPr lang="en-US" smtClean="0"/>
              <a:t>8/1/2022</a:t>
            </a:fld>
            <a:endParaRPr lang="en-US"/>
          </a:p>
        </p:txBody>
      </p:sp>
      <p:sp>
        <p:nvSpPr>
          <p:cNvPr id="5" name="Slide Number Placeholder 4">
            <a:extLst>
              <a:ext uri="{FF2B5EF4-FFF2-40B4-BE49-F238E27FC236}">
                <a16:creationId xmlns:a16="http://schemas.microsoft.com/office/drawing/2014/main" id="{7FBB5348-3097-43E1-903F-9DD6AD2AC07C}"/>
              </a:ext>
            </a:extLst>
          </p:cNvPr>
          <p:cNvSpPr>
            <a:spLocks noGrp="1"/>
          </p:cNvSpPr>
          <p:nvPr>
            <p:ph type="sldNum" sz="quarter" idx="12"/>
          </p:nvPr>
        </p:nvSpPr>
        <p:spPr/>
        <p:txBody>
          <a:bodyPr/>
          <a:lstStyle/>
          <a:p>
            <a:fld id="{680C5762-CF65-4775-9966-A58D40CC61B9}" type="slidenum">
              <a:rPr lang="en-US" smtClean="0"/>
              <a:t>21</a:t>
            </a:fld>
            <a:endParaRPr lang="en-US"/>
          </a:p>
        </p:txBody>
      </p:sp>
    </p:spTree>
    <p:extLst>
      <p:ext uri="{BB962C8B-B14F-4D97-AF65-F5344CB8AC3E}">
        <p14:creationId xmlns:p14="http://schemas.microsoft.com/office/powerpoint/2010/main" val="933693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55432-245C-4566-81A2-4B5E6B38235D}"/>
              </a:ext>
            </a:extLst>
          </p:cNvPr>
          <p:cNvSpPr>
            <a:spLocks noGrp="1"/>
          </p:cNvSpPr>
          <p:nvPr>
            <p:ph type="title"/>
          </p:nvPr>
        </p:nvSpPr>
        <p:spPr>
          <a:xfrm>
            <a:off x="211015" y="304800"/>
            <a:ext cx="8679767" cy="1295400"/>
          </a:xfrm>
        </p:spPr>
        <p:txBody>
          <a:bodyPr>
            <a:normAutofit/>
          </a:bodyPr>
          <a:lstStyle/>
          <a:p>
            <a:r>
              <a:rPr lang="en-US" sz="2800" b="1" dirty="0"/>
              <a:t>  13-4 Interim Rating</a:t>
            </a:r>
          </a:p>
        </p:txBody>
      </p:sp>
      <p:sp>
        <p:nvSpPr>
          <p:cNvPr id="5" name="Content Placeholder 4">
            <a:extLst>
              <a:ext uri="{FF2B5EF4-FFF2-40B4-BE49-F238E27FC236}">
                <a16:creationId xmlns:a16="http://schemas.microsoft.com/office/drawing/2014/main" id="{6D1B06E0-3731-485B-A4DA-ACFEB2335B62}"/>
              </a:ext>
            </a:extLst>
          </p:cNvPr>
          <p:cNvSpPr>
            <a:spLocks noGrp="1"/>
          </p:cNvSpPr>
          <p:nvPr>
            <p:ph idx="1"/>
          </p:nvPr>
        </p:nvSpPr>
        <p:spPr/>
        <p:txBody>
          <a:bodyPr>
            <a:normAutofit fontScale="92500" lnSpcReduction="10000"/>
          </a:bodyPr>
          <a:lstStyle/>
          <a:p>
            <a:pPr>
              <a:lnSpc>
                <a:spcPct val="107000"/>
              </a:lnSpc>
              <a:spcBef>
                <a:spcPts val="0"/>
              </a:spcBef>
              <a:spcAft>
                <a:spcPts val="800"/>
              </a:spcAft>
            </a:pPr>
            <a:r>
              <a:rPr lang="en-US" sz="2000" dirty="0">
                <a:effectLst/>
                <a:ea typeface="Calibri" panose="020F0502020204030204" pitchFamily="34" charset="0"/>
              </a:rPr>
              <a:t>Professional employees deemed Unsatisfactory in the last evaluation must be rated at least once a year using the measures and weightings appropriate to the employee, as indicated in the table above. </a:t>
            </a:r>
          </a:p>
          <a:p>
            <a:pPr>
              <a:lnSpc>
                <a:spcPct val="107000"/>
              </a:lnSpc>
              <a:spcBef>
                <a:spcPts val="0"/>
              </a:spcBef>
              <a:spcAft>
                <a:spcPts val="800"/>
              </a:spcAft>
            </a:pPr>
            <a:r>
              <a:rPr lang="en-US" sz="2000" dirty="0">
                <a:effectLst/>
                <a:ea typeface="Calibri" panose="020F0502020204030204" pitchFamily="34" charset="0"/>
              </a:rPr>
              <a:t>Subsequent ratings during the same evaluation period (i.e., interim evaluations) </a:t>
            </a:r>
            <a:r>
              <a:rPr lang="en-US" sz="2000" b="1" dirty="0">
                <a:effectLst/>
                <a:ea typeface="Calibri" panose="020F0502020204030204" pitchFamily="34" charset="0"/>
              </a:rPr>
              <a:t>are not mandated</a:t>
            </a:r>
            <a:r>
              <a:rPr lang="en-US" sz="2000" dirty="0">
                <a:effectLst/>
                <a:ea typeface="Calibri" panose="020F0502020204030204" pitchFamily="34" charset="0"/>
              </a:rPr>
              <a:t>; however, should an LEA elect to perform one, the interim evaluation must be comprised of the following:</a:t>
            </a:r>
          </a:p>
          <a:p>
            <a:pPr lvl="1">
              <a:lnSpc>
                <a:spcPct val="107000"/>
              </a:lnSpc>
              <a:spcBef>
                <a:spcPts val="0"/>
              </a:spcBef>
              <a:spcAft>
                <a:spcPts val="800"/>
              </a:spcAft>
            </a:pPr>
            <a:r>
              <a:rPr lang="en-US" sz="1800" dirty="0">
                <a:effectLst/>
                <a:ea typeface="Calibri" panose="020F0502020204030204" pitchFamily="34" charset="0"/>
              </a:rPr>
              <a:t>70% Observation &amp; Practice (aligns with the 13-1, 13-2, 13-3)</a:t>
            </a:r>
          </a:p>
          <a:p>
            <a:pPr lvl="1">
              <a:lnSpc>
                <a:spcPct val="107000"/>
              </a:lnSpc>
              <a:spcBef>
                <a:spcPts val="0"/>
              </a:spcBef>
              <a:spcAft>
                <a:spcPts val="800"/>
              </a:spcAft>
            </a:pPr>
            <a:r>
              <a:rPr lang="en-US" sz="1800" dirty="0">
                <a:effectLst/>
                <a:ea typeface="Calibri" panose="020F0502020204030204" pitchFamily="34" charset="0"/>
              </a:rPr>
              <a:t>30% LEA Selected Measures</a:t>
            </a:r>
          </a:p>
          <a:p>
            <a:pPr>
              <a:lnSpc>
                <a:spcPct val="107000"/>
              </a:lnSpc>
              <a:spcBef>
                <a:spcPts val="0"/>
              </a:spcBef>
              <a:spcAft>
                <a:spcPts val="800"/>
              </a:spcAft>
            </a:pPr>
            <a:r>
              <a:rPr lang="en-US" sz="2000" dirty="0">
                <a:effectLst/>
                <a:ea typeface="Calibri" panose="020F0502020204030204" pitchFamily="34" charset="0"/>
              </a:rPr>
              <a:t>For the LEA Selected Measures rating, the LEA should use measure(s) appropriate to the type of professional employee. </a:t>
            </a:r>
            <a:r>
              <a:rPr lang="en-US" sz="2000" dirty="0">
                <a:ea typeface="Calibri" panose="020F0502020204030204" pitchFamily="34" charset="0"/>
              </a:rPr>
              <a:t>Examples as follows:</a:t>
            </a:r>
          </a:p>
          <a:p>
            <a:pPr lvl="1">
              <a:lnSpc>
                <a:spcPct val="107000"/>
              </a:lnSpc>
              <a:spcBef>
                <a:spcPts val="0"/>
              </a:spcBef>
              <a:spcAft>
                <a:spcPts val="800"/>
              </a:spcAft>
            </a:pPr>
            <a:r>
              <a:rPr lang="en-US" sz="1800" dirty="0">
                <a:effectLst/>
                <a:ea typeface="Calibri" panose="020F0502020204030204" pitchFamily="34" charset="0"/>
              </a:rPr>
              <a:t>Performance Goal benchmarks might serve as a locally developed rubric in the evaluation of a principal.</a:t>
            </a:r>
          </a:p>
          <a:p>
            <a:pPr lvl="1">
              <a:lnSpc>
                <a:spcPct val="107000"/>
              </a:lnSpc>
              <a:spcBef>
                <a:spcPts val="0"/>
              </a:spcBef>
              <a:spcAft>
                <a:spcPts val="800"/>
              </a:spcAft>
            </a:pPr>
            <a:r>
              <a:rPr lang="en-US" sz="1800" dirty="0">
                <a:effectLst/>
                <a:ea typeface="Calibri" panose="020F0502020204030204" pitchFamily="34" charset="0"/>
              </a:rPr>
              <a:t>Student career readiness portfolios might be used in the evaluation of a school counselor.</a:t>
            </a:r>
          </a:p>
        </p:txBody>
      </p:sp>
    </p:spTree>
    <p:extLst>
      <p:ext uri="{BB962C8B-B14F-4D97-AF65-F5344CB8AC3E}">
        <p14:creationId xmlns:p14="http://schemas.microsoft.com/office/powerpoint/2010/main" val="3245042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BB109-AF04-BF40-829F-F0B0020D63F7}"/>
              </a:ext>
            </a:extLst>
          </p:cNvPr>
          <p:cNvSpPr>
            <a:spLocks noGrp="1"/>
          </p:cNvSpPr>
          <p:nvPr>
            <p:ph type="title"/>
          </p:nvPr>
        </p:nvSpPr>
        <p:spPr/>
        <p:txBody>
          <a:bodyPr/>
          <a:lstStyle/>
          <a:p>
            <a:r>
              <a:rPr lang="en-US" b="1" dirty="0"/>
              <a:t>Performance Improvement Plan</a:t>
            </a:r>
          </a:p>
        </p:txBody>
      </p:sp>
      <p:sp>
        <p:nvSpPr>
          <p:cNvPr id="4" name="Date Placeholder 3">
            <a:extLst>
              <a:ext uri="{FF2B5EF4-FFF2-40B4-BE49-F238E27FC236}">
                <a16:creationId xmlns:a16="http://schemas.microsoft.com/office/drawing/2014/main" id="{532BE23D-F278-3943-A7FF-EFB69A7EF794}"/>
              </a:ext>
            </a:extLst>
          </p:cNvPr>
          <p:cNvSpPr>
            <a:spLocks noGrp="1"/>
          </p:cNvSpPr>
          <p:nvPr>
            <p:ph type="dt" sz="half" idx="10"/>
          </p:nvPr>
        </p:nvSpPr>
        <p:spPr/>
        <p:txBody>
          <a:bodyPr/>
          <a:lstStyle/>
          <a:p>
            <a:fld id="{ED0CF1AE-9D07-4FAF-9EEC-B15CCCFC2843}" type="datetime1">
              <a:rPr lang="en-US" smtClean="0"/>
              <a:t>8/1/2022</a:t>
            </a:fld>
            <a:endParaRPr lang="en-US" dirty="0"/>
          </a:p>
        </p:txBody>
      </p:sp>
      <p:sp>
        <p:nvSpPr>
          <p:cNvPr id="5" name="Slide Number Placeholder 4">
            <a:extLst>
              <a:ext uri="{FF2B5EF4-FFF2-40B4-BE49-F238E27FC236}">
                <a16:creationId xmlns:a16="http://schemas.microsoft.com/office/drawing/2014/main" id="{C79EF124-67B0-D141-B573-5CA2EBA2FEC1}"/>
              </a:ext>
            </a:extLst>
          </p:cNvPr>
          <p:cNvSpPr>
            <a:spLocks noGrp="1"/>
          </p:cNvSpPr>
          <p:nvPr>
            <p:ph type="sldNum" sz="quarter" idx="12"/>
          </p:nvPr>
        </p:nvSpPr>
        <p:spPr/>
        <p:txBody>
          <a:bodyPr/>
          <a:lstStyle/>
          <a:p>
            <a:fld id="{680C5762-CF65-4775-9966-A58D40CC61B9}" type="slidenum">
              <a:rPr lang="en-US" smtClean="0"/>
              <a:t>23</a:t>
            </a:fld>
            <a:endParaRPr lang="en-US" dirty="0"/>
          </a:p>
        </p:txBody>
      </p:sp>
      <p:sp>
        <p:nvSpPr>
          <p:cNvPr id="7" name="TextBox 6">
            <a:extLst>
              <a:ext uri="{FF2B5EF4-FFF2-40B4-BE49-F238E27FC236}">
                <a16:creationId xmlns:a16="http://schemas.microsoft.com/office/drawing/2014/main" id="{D2FAD11D-BF5E-4249-8668-2DBEA614510A}"/>
              </a:ext>
            </a:extLst>
          </p:cNvPr>
          <p:cNvSpPr txBox="1"/>
          <p:nvPr/>
        </p:nvSpPr>
        <p:spPr>
          <a:xfrm>
            <a:off x="457200" y="1585218"/>
            <a:ext cx="8229600" cy="4832092"/>
          </a:xfrm>
          <a:prstGeom prst="rect">
            <a:avLst/>
          </a:prstGeom>
          <a:solidFill>
            <a:schemeClr val="bg1"/>
          </a:solidFill>
        </p:spPr>
        <p:txBody>
          <a:bodyPr wrap="square">
            <a:spAutoFit/>
          </a:bodyPr>
          <a:lstStyle/>
          <a:p>
            <a:pPr algn="l"/>
            <a:r>
              <a:rPr lang="en-US" sz="2200" b="0" i="0" dirty="0">
                <a:solidFill>
                  <a:srgbClr val="082A3D"/>
                </a:solidFill>
                <a:effectLst/>
                <a:latin typeface="Arial" panose="020B0604020202020204" pitchFamily="34" charset="0"/>
                <a:cs typeface="Arial" panose="020B0604020202020204" pitchFamily="34" charset="0"/>
              </a:rPr>
              <a:t>Act 13 does not limit an employer's authority to design a </a:t>
            </a:r>
            <a:r>
              <a:rPr lang="en-US" sz="2200" b="0" i="0" u="none" strike="noStrike" dirty="0">
                <a:solidFill>
                  <a:srgbClr val="1373CD"/>
                </a:solidFill>
                <a:effectLst/>
                <a:latin typeface="Arial" panose="020B0604020202020204" pitchFamily="34" charset="0"/>
                <a:cs typeface="Arial" panose="020B0604020202020204" pitchFamily="34" charset="0"/>
              </a:rPr>
              <a:t>Performance Improvement Plan</a:t>
            </a:r>
            <a:r>
              <a:rPr lang="en-US" sz="2200" b="0" i="0" dirty="0">
                <a:solidFill>
                  <a:srgbClr val="082A3D"/>
                </a:solidFill>
                <a:effectLst/>
                <a:latin typeface="Arial" panose="020B0604020202020204" pitchFamily="34" charset="0"/>
                <a:cs typeface="Arial" panose="020B0604020202020204" pitchFamily="34" charset="0"/>
              </a:rPr>
              <a:t>; however, an employee who receives an overall performance rating of </a:t>
            </a:r>
            <a:r>
              <a:rPr lang="en-US" sz="2200" b="1" i="0" dirty="0">
                <a:solidFill>
                  <a:srgbClr val="082A3D"/>
                </a:solidFill>
                <a:effectLst/>
                <a:latin typeface="Arial" panose="020B0604020202020204" pitchFamily="34" charset="0"/>
                <a:cs typeface="Arial" panose="020B0604020202020204" pitchFamily="34" charset="0"/>
              </a:rPr>
              <a:t>Failing</a:t>
            </a:r>
            <a:r>
              <a:rPr lang="en-US" sz="2200" b="0" i="0" dirty="0">
                <a:solidFill>
                  <a:srgbClr val="082A3D"/>
                </a:solidFill>
                <a:effectLst/>
                <a:latin typeface="Arial" panose="020B0604020202020204" pitchFamily="34" charset="0"/>
                <a:cs typeface="Arial" panose="020B0604020202020204" pitchFamily="34" charset="0"/>
              </a:rPr>
              <a:t> or </a:t>
            </a:r>
            <a:r>
              <a:rPr lang="en-US" sz="2200" b="1" i="0" dirty="0">
                <a:solidFill>
                  <a:srgbClr val="082A3D"/>
                </a:solidFill>
                <a:effectLst/>
                <a:latin typeface="Arial" panose="020B0604020202020204" pitchFamily="34" charset="0"/>
                <a:cs typeface="Arial" panose="020B0604020202020204" pitchFamily="34" charset="0"/>
              </a:rPr>
              <a:t>Needs Improvement</a:t>
            </a:r>
            <a:r>
              <a:rPr lang="en-US" sz="2200" b="0" i="0" dirty="0">
                <a:solidFill>
                  <a:srgbClr val="082A3D"/>
                </a:solidFill>
                <a:effectLst/>
                <a:latin typeface="Arial" panose="020B0604020202020204" pitchFamily="34" charset="0"/>
                <a:cs typeface="Arial" panose="020B0604020202020204" pitchFamily="34" charset="0"/>
              </a:rPr>
              <a:t> must participate in a Performance Improvement Plan (PIP) </a:t>
            </a:r>
            <a:r>
              <a:rPr lang="en-US" sz="2200" b="1" i="0" dirty="0">
                <a:solidFill>
                  <a:srgbClr val="082A3D"/>
                </a:solidFill>
                <a:effectLst/>
                <a:latin typeface="Arial" panose="020B0604020202020204" pitchFamily="34" charset="0"/>
                <a:cs typeface="Arial" panose="020B0604020202020204" pitchFamily="34" charset="0"/>
              </a:rPr>
              <a:t>designed by the employer </a:t>
            </a:r>
            <a:r>
              <a:rPr lang="en-US" sz="2200" b="0" i="0" dirty="0">
                <a:solidFill>
                  <a:srgbClr val="082A3D"/>
                </a:solidFill>
                <a:effectLst/>
                <a:latin typeface="Arial" panose="020B0604020202020204" pitchFamily="34" charset="0"/>
                <a:cs typeface="Arial" panose="020B0604020202020204" pitchFamily="34" charset="0"/>
              </a:rPr>
              <a:t>with documented input from the employee. The PIP must:</a:t>
            </a:r>
          </a:p>
          <a:p>
            <a:pPr marL="342900" indent="-342900" algn="l">
              <a:buFont typeface="Arial" panose="020B0604020202020204" pitchFamily="34" charset="0"/>
              <a:buChar char="•"/>
            </a:pPr>
            <a:r>
              <a:rPr lang="en-US" sz="2200" b="0" i="0" dirty="0">
                <a:solidFill>
                  <a:srgbClr val="082A3D"/>
                </a:solidFill>
                <a:effectLst/>
                <a:latin typeface="Arial" panose="020B0604020202020204" pitchFamily="34" charset="0"/>
                <a:cs typeface="Arial" panose="020B0604020202020204" pitchFamily="34" charset="0"/>
              </a:rPr>
              <a:t>Provide actionable feedback on the specific domain within the comprehensive observation and practice models that prevented the employee from achieving a Proficient rating, </a:t>
            </a:r>
            <a:r>
              <a:rPr lang="en-US" sz="2200" b="0" i="1" dirty="0">
                <a:solidFill>
                  <a:srgbClr val="082A3D"/>
                </a:solidFill>
                <a:effectLst/>
                <a:latin typeface="Arial" panose="020B0604020202020204" pitchFamily="34" charset="0"/>
                <a:cs typeface="Arial" panose="020B0604020202020204" pitchFamily="34" charset="0"/>
              </a:rPr>
              <a:t>and</a:t>
            </a:r>
            <a:endParaRPr lang="en-US" sz="2200" dirty="0">
              <a:solidFill>
                <a:srgbClr val="082A3D"/>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200" b="0" i="0" dirty="0">
                <a:solidFill>
                  <a:srgbClr val="082A3D"/>
                </a:solidFill>
                <a:effectLst/>
                <a:latin typeface="Arial" panose="020B0604020202020204" pitchFamily="34" charset="0"/>
                <a:cs typeface="Arial" panose="020B0604020202020204" pitchFamily="34" charset="0"/>
              </a:rPr>
              <a:t>Identify employer resources to be provided to assist the employee in improving performance, including mentoring, coaching, professional development recommendations, and intensive supervision based on the contents of the rating tool.</a:t>
            </a:r>
          </a:p>
        </p:txBody>
      </p:sp>
    </p:spTree>
    <p:extLst>
      <p:ext uri="{BB962C8B-B14F-4D97-AF65-F5344CB8AC3E}">
        <p14:creationId xmlns:p14="http://schemas.microsoft.com/office/powerpoint/2010/main" val="471857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5819B-CE74-2F4E-8954-C54C25639E35}"/>
              </a:ext>
            </a:extLst>
          </p:cNvPr>
          <p:cNvSpPr>
            <a:spLocks noGrp="1"/>
          </p:cNvSpPr>
          <p:nvPr>
            <p:ph type="title"/>
          </p:nvPr>
        </p:nvSpPr>
        <p:spPr/>
        <p:txBody>
          <a:bodyPr/>
          <a:lstStyle/>
          <a:p>
            <a:r>
              <a:rPr lang="en-US" b="1" dirty="0"/>
              <a:t>Interim Rating Scenario</a:t>
            </a:r>
            <a:endParaRPr lang="en-US" dirty="0"/>
          </a:p>
        </p:txBody>
      </p:sp>
      <p:sp>
        <p:nvSpPr>
          <p:cNvPr id="3" name="Content Placeholder 2">
            <a:extLst>
              <a:ext uri="{FF2B5EF4-FFF2-40B4-BE49-F238E27FC236}">
                <a16:creationId xmlns:a16="http://schemas.microsoft.com/office/drawing/2014/main" id="{047804C7-740B-5846-BF00-B3BF8C343DD3}"/>
              </a:ext>
            </a:extLst>
          </p:cNvPr>
          <p:cNvSpPr>
            <a:spLocks noGrp="1"/>
          </p:cNvSpPr>
          <p:nvPr>
            <p:ph idx="1"/>
          </p:nvPr>
        </p:nvSpPr>
        <p:spPr/>
        <p:txBody>
          <a:bodyPr/>
          <a:lstStyle/>
          <a:p>
            <a:pPr marL="0" indent="0">
              <a:buNone/>
            </a:pPr>
            <a:r>
              <a:rPr lang="en-US" dirty="0"/>
              <a:t>Counselor A received an Unsatisfactory rating at the conclusion of the last school year.</a:t>
            </a:r>
          </a:p>
          <a:p>
            <a:pPr marL="922338" indent="-328613"/>
            <a:r>
              <a:rPr lang="en-US" dirty="0"/>
              <a:t>What mid-year rating obligation exists?</a:t>
            </a:r>
          </a:p>
          <a:p>
            <a:pPr marL="922338" indent="-328613"/>
            <a:r>
              <a:rPr lang="en-US" dirty="0"/>
              <a:t>What LEA Selected Measure is applicable?</a:t>
            </a:r>
          </a:p>
          <a:p>
            <a:pPr marL="922338" indent="-328613"/>
            <a:endParaRPr lang="en-US" dirty="0"/>
          </a:p>
          <a:p>
            <a:endParaRPr lang="en-US" dirty="0"/>
          </a:p>
        </p:txBody>
      </p:sp>
      <p:sp>
        <p:nvSpPr>
          <p:cNvPr id="4" name="Date Placeholder 3">
            <a:extLst>
              <a:ext uri="{FF2B5EF4-FFF2-40B4-BE49-F238E27FC236}">
                <a16:creationId xmlns:a16="http://schemas.microsoft.com/office/drawing/2014/main" id="{09069E2D-1674-E848-990A-1A61841F8792}"/>
              </a:ext>
            </a:extLst>
          </p:cNvPr>
          <p:cNvSpPr>
            <a:spLocks noGrp="1"/>
          </p:cNvSpPr>
          <p:nvPr>
            <p:ph type="dt" sz="half" idx="10"/>
          </p:nvPr>
        </p:nvSpPr>
        <p:spPr/>
        <p:txBody>
          <a:bodyPr/>
          <a:lstStyle/>
          <a:p>
            <a:fld id="{ED0CF1AE-9D07-4FAF-9EEC-B15CCCFC2843}" type="datetime1">
              <a:rPr lang="en-US" smtClean="0"/>
              <a:t>8/1/2022</a:t>
            </a:fld>
            <a:endParaRPr lang="en-US" dirty="0"/>
          </a:p>
        </p:txBody>
      </p:sp>
      <p:sp>
        <p:nvSpPr>
          <p:cNvPr id="5" name="Slide Number Placeholder 4">
            <a:extLst>
              <a:ext uri="{FF2B5EF4-FFF2-40B4-BE49-F238E27FC236}">
                <a16:creationId xmlns:a16="http://schemas.microsoft.com/office/drawing/2014/main" id="{5F53BA2F-7CDB-5E4E-B03B-D82A72BA0DA5}"/>
              </a:ext>
            </a:extLst>
          </p:cNvPr>
          <p:cNvSpPr>
            <a:spLocks noGrp="1"/>
          </p:cNvSpPr>
          <p:nvPr>
            <p:ph type="sldNum" sz="quarter" idx="12"/>
          </p:nvPr>
        </p:nvSpPr>
        <p:spPr/>
        <p:txBody>
          <a:bodyPr/>
          <a:lstStyle/>
          <a:p>
            <a:fld id="{680C5762-CF65-4775-9966-A58D40CC61B9}" type="slidenum">
              <a:rPr lang="en-US" smtClean="0"/>
              <a:t>24</a:t>
            </a:fld>
            <a:endParaRPr lang="en-US" dirty="0"/>
          </a:p>
        </p:txBody>
      </p:sp>
    </p:spTree>
    <p:extLst>
      <p:ext uri="{BB962C8B-B14F-4D97-AF65-F5344CB8AC3E}">
        <p14:creationId xmlns:p14="http://schemas.microsoft.com/office/powerpoint/2010/main" val="5396774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D98D8-87FA-E748-AEC7-99944F75B974}"/>
              </a:ext>
            </a:extLst>
          </p:cNvPr>
          <p:cNvSpPr>
            <a:spLocks noGrp="1"/>
          </p:cNvSpPr>
          <p:nvPr>
            <p:ph type="title"/>
          </p:nvPr>
        </p:nvSpPr>
        <p:spPr/>
        <p:txBody>
          <a:bodyPr/>
          <a:lstStyle/>
          <a:p>
            <a:r>
              <a:rPr lang="en-US" b="1" dirty="0"/>
              <a:t>What’s next?</a:t>
            </a:r>
          </a:p>
        </p:txBody>
      </p:sp>
      <p:sp>
        <p:nvSpPr>
          <p:cNvPr id="3" name="Content Placeholder 2">
            <a:extLst>
              <a:ext uri="{FF2B5EF4-FFF2-40B4-BE49-F238E27FC236}">
                <a16:creationId xmlns:a16="http://schemas.microsoft.com/office/drawing/2014/main" id="{9B1FF66A-79C1-6A4B-A54E-4A82D55FD984}"/>
              </a:ext>
            </a:extLst>
          </p:cNvPr>
          <p:cNvSpPr>
            <a:spLocks noGrp="1"/>
          </p:cNvSpPr>
          <p:nvPr>
            <p:ph idx="1"/>
          </p:nvPr>
        </p:nvSpPr>
        <p:spPr>
          <a:xfrm>
            <a:off x="457200" y="1766460"/>
            <a:ext cx="8229600" cy="4303599"/>
          </a:xfrm>
        </p:spPr>
        <p:txBody>
          <a:bodyPr>
            <a:normAutofit lnSpcReduction="10000"/>
          </a:bodyPr>
          <a:lstStyle/>
          <a:p>
            <a:pPr marL="0" indent="0" algn="ctr">
              <a:spcBef>
                <a:spcPts val="0"/>
              </a:spcBef>
              <a:spcAft>
                <a:spcPts val="1800"/>
              </a:spcAft>
              <a:buNone/>
            </a:pPr>
            <a:r>
              <a:rPr lang="en-US" b="1" dirty="0"/>
              <a:t>Office Hour</a:t>
            </a:r>
          </a:p>
          <a:p>
            <a:pPr marL="0" indent="0" algn="ctr">
              <a:spcBef>
                <a:spcPts val="0"/>
              </a:spcBef>
              <a:spcAft>
                <a:spcPts val="1800"/>
              </a:spcAft>
              <a:buNone/>
            </a:pPr>
            <a:r>
              <a:rPr lang="en-US" b="1" dirty="0"/>
              <a:t>Targeted Topics</a:t>
            </a:r>
          </a:p>
          <a:p>
            <a:pPr marL="0" indent="0" algn="ctr">
              <a:spcBef>
                <a:spcPts val="0"/>
              </a:spcBef>
              <a:spcAft>
                <a:spcPts val="1800"/>
              </a:spcAft>
              <a:buNone/>
            </a:pPr>
            <a:endParaRPr lang="en-US" b="1" dirty="0"/>
          </a:p>
          <a:p>
            <a:pPr marL="0" indent="0" algn="ctr">
              <a:spcBef>
                <a:spcPts val="0"/>
              </a:spcBef>
              <a:buNone/>
            </a:pPr>
            <a:r>
              <a:rPr lang="en-US" b="1" dirty="0"/>
              <a:t>July 28</a:t>
            </a:r>
          </a:p>
          <a:p>
            <a:pPr marL="0" indent="0" algn="ctr">
              <a:spcBef>
                <a:spcPts val="0"/>
              </a:spcBef>
              <a:buNone/>
            </a:pPr>
            <a:r>
              <a:rPr lang="en-US" b="1" dirty="0"/>
              <a:t>August 4</a:t>
            </a:r>
          </a:p>
          <a:p>
            <a:pPr marL="0" indent="0" algn="ctr">
              <a:spcBef>
                <a:spcPts val="0"/>
              </a:spcBef>
              <a:spcAft>
                <a:spcPts val="1200"/>
              </a:spcAft>
              <a:buNone/>
            </a:pPr>
            <a:r>
              <a:rPr lang="en-US" b="1" dirty="0"/>
              <a:t>August 11</a:t>
            </a:r>
          </a:p>
          <a:p>
            <a:pPr marL="0" indent="0" algn="ctr">
              <a:spcBef>
                <a:spcPts val="0"/>
              </a:spcBef>
              <a:spcAft>
                <a:spcPts val="1800"/>
              </a:spcAft>
              <a:buNone/>
            </a:pPr>
            <a:r>
              <a:rPr lang="en-US" b="1" dirty="0"/>
              <a:t>12:00 pm</a:t>
            </a:r>
          </a:p>
          <a:p>
            <a:pPr marL="0" indent="0" algn="ctr">
              <a:spcBef>
                <a:spcPts val="0"/>
              </a:spcBef>
              <a:spcAft>
                <a:spcPts val="1800"/>
              </a:spcAft>
              <a:buNone/>
            </a:pPr>
            <a:endParaRPr lang="en-US" b="1" dirty="0"/>
          </a:p>
        </p:txBody>
      </p:sp>
      <p:sp>
        <p:nvSpPr>
          <p:cNvPr id="4" name="Date Placeholder 3">
            <a:extLst>
              <a:ext uri="{FF2B5EF4-FFF2-40B4-BE49-F238E27FC236}">
                <a16:creationId xmlns:a16="http://schemas.microsoft.com/office/drawing/2014/main" id="{7B858B2A-EFB0-DD4E-A5AA-11BC915638B7}"/>
              </a:ext>
            </a:extLst>
          </p:cNvPr>
          <p:cNvSpPr>
            <a:spLocks noGrp="1"/>
          </p:cNvSpPr>
          <p:nvPr>
            <p:ph type="dt" sz="half" idx="10"/>
          </p:nvPr>
        </p:nvSpPr>
        <p:spPr/>
        <p:txBody>
          <a:bodyPr/>
          <a:lstStyle/>
          <a:p>
            <a:fld id="{ED0CF1AE-9D07-4FAF-9EEC-B15CCCFC2843}" type="datetime1">
              <a:rPr lang="en-US" smtClean="0"/>
              <a:t>8/1/2022</a:t>
            </a:fld>
            <a:endParaRPr lang="en-US" dirty="0"/>
          </a:p>
        </p:txBody>
      </p:sp>
      <p:sp>
        <p:nvSpPr>
          <p:cNvPr id="5" name="Slide Number Placeholder 4">
            <a:extLst>
              <a:ext uri="{FF2B5EF4-FFF2-40B4-BE49-F238E27FC236}">
                <a16:creationId xmlns:a16="http://schemas.microsoft.com/office/drawing/2014/main" id="{700F7565-5208-7E41-91C1-897512F0E06C}"/>
              </a:ext>
            </a:extLst>
          </p:cNvPr>
          <p:cNvSpPr>
            <a:spLocks noGrp="1"/>
          </p:cNvSpPr>
          <p:nvPr>
            <p:ph type="sldNum" sz="quarter" idx="12"/>
          </p:nvPr>
        </p:nvSpPr>
        <p:spPr/>
        <p:txBody>
          <a:bodyPr/>
          <a:lstStyle/>
          <a:p>
            <a:fld id="{680C5762-CF65-4775-9966-A58D40CC61B9}" type="slidenum">
              <a:rPr lang="en-US" smtClean="0"/>
              <a:t>25</a:t>
            </a:fld>
            <a:endParaRPr lang="en-US" dirty="0"/>
          </a:p>
        </p:txBody>
      </p:sp>
    </p:spTree>
    <p:extLst>
      <p:ext uri="{BB962C8B-B14F-4D97-AF65-F5344CB8AC3E}">
        <p14:creationId xmlns:p14="http://schemas.microsoft.com/office/powerpoint/2010/main" val="34558703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9DEB7-0189-1649-90DF-32B35CF68E21}"/>
              </a:ext>
            </a:extLst>
          </p:cNvPr>
          <p:cNvSpPr>
            <a:spLocks noGrp="1"/>
          </p:cNvSpPr>
          <p:nvPr>
            <p:ph type="title"/>
          </p:nvPr>
        </p:nvSpPr>
        <p:spPr/>
        <p:txBody>
          <a:bodyPr/>
          <a:lstStyle/>
          <a:p>
            <a:r>
              <a:rPr lang="en-US" b="1" dirty="0"/>
              <a:t>Contact/Mission</a:t>
            </a:r>
          </a:p>
        </p:txBody>
      </p:sp>
      <p:sp>
        <p:nvSpPr>
          <p:cNvPr id="10" name="Content Placeholder 2">
            <a:extLst>
              <a:ext uri="{FF2B5EF4-FFF2-40B4-BE49-F238E27FC236}">
                <a16:creationId xmlns:a16="http://schemas.microsoft.com/office/drawing/2014/main" id="{399C4C43-EAE1-478F-B6E4-7402F14901A7}"/>
              </a:ext>
            </a:extLst>
          </p:cNvPr>
          <p:cNvSpPr>
            <a:spLocks noGrp="1"/>
          </p:cNvSpPr>
          <p:nvPr>
            <p:ph idx="1"/>
          </p:nvPr>
        </p:nvSpPr>
        <p:spPr>
          <a:xfrm>
            <a:off x="457200" y="1600200"/>
            <a:ext cx="8229600" cy="2549819"/>
          </a:xfrm>
        </p:spPr>
        <p:txBody>
          <a:bodyPr>
            <a:normAutofit fontScale="70000" lnSpcReduction="20000"/>
          </a:bodyPr>
          <a:lstStyle/>
          <a:p>
            <a:pPr marL="0" indent="0" algn="ctr">
              <a:buNone/>
            </a:pPr>
            <a:r>
              <a:rPr lang="en-US" dirty="0"/>
              <a:t>For more information on Act 13, please visit PDE’s website at </a:t>
            </a:r>
            <a:r>
              <a:rPr lang="en-US" u="sng" dirty="0">
                <a:hlinkClick r:id="rId3"/>
              </a:rPr>
              <a:t>www.education.pa.gov</a:t>
            </a:r>
            <a:r>
              <a:rPr lang="en-US" dirty="0"/>
              <a:t> ​</a:t>
            </a:r>
          </a:p>
          <a:p>
            <a:pPr marL="0" indent="0" algn="ctr">
              <a:spcBef>
                <a:spcPts val="3000"/>
              </a:spcBef>
              <a:buNone/>
            </a:pPr>
            <a:r>
              <a:rPr lang="en-US" sz="2900" dirty="0">
                <a:hlinkClick r:id="rId4"/>
              </a:rPr>
              <a:t>https://www.pdesas.org/EducatorFrameworks/EducatorEffectiveness/</a:t>
            </a:r>
            <a:r>
              <a:rPr lang="en-US" sz="2900" dirty="0"/>
              <a:t> </a:t>
            </a:r>
          </a:p>
          <a:p>
            <a:pPr marL="0" indent="0" algn="ctr">
              <a:spcBef>
                <a:spcPts val="3000"/>
              </a:spcBef>
              <a:buNone/>
            </a:pPr>
            <a:r>
              <a:rPr lang="en-US" dirty="0"/>
              <a:t>Act 13 Questions</a:t>
            </a:r>
          </a:p>
          <a:p>
            <a:pPr marL="0" indent="0" algn="ctr">
              <a:spcBef>
                <a:spcPts val="0"/>
              </a:spcBef>
              <a:buNone/>
            </a:pPr>
            <a:r>
              <a:rPr lang="en-US" dirty="0">
                <a:hlinkClick r:id="rId5"/>
              </a:rPr>
              <a:t>RA-PDE-Evaluation@pa.gov</a:t>
            </a:r>
            <a:endParaRPr lang="en-US" dirty="0"/>
          </a:p>
        </p:txBody>
      </p:sp>
      <p:sp>
        <p:nvSpPr>
          <p:cNvPr id="11" name="TextBox 10">
            <a:extLst>
              <a:ext uri="{FF2B5EF4-FFF2-40B4-BE49-F238E27FC236}">
                <a16:creationId xmlns:a16="http://schemas.microsoft.com/office/drawing/2014/main" id="{03EF4A48-5238-4E32-8A5D-88E4B16A68D3}"/>
              </a:ext>
            </a:extLst>
          </p:cNvPr>
          <p:cNvSpPr txBox="1"/>
          <p:nvPr/>
        </p:nvSpPr>
        <p:spPr>
          <a:xfrm>
            <a:off x="548640" y="4150019"/>
            <a:ext cx="8138160" cy="1754326"/>
          </a:xfrm>
          <a:prstGeom prst="rect">
            <a:avLst/>
          </a:prstGeom>
          <a:noFill/>
        </p:spPr>
        <p:txBody>
          <a:bodyPr wrap="square" rtlCol="0">
            <a:spAutoFit/>
          </a:bodyPr>
          <a:lstStyle/>
          <a:p>
            <a:pPr algn="ctr"/>
            <a:r>
              <a:rPr lang="en-US"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r>
              <a:rPr lang="en-US" dirty="0"/>
              <a:t>​</a:t>
            </a:r>
          </a:p>
        </p:txBody>
      </p:sp>
      <p:sp>
        <p:nvSpPr>
          <p:cNvPr id="4" name="Date Placeholder 3">
            <a:extLst>
              <a:ext uri="{FF2B5EF4-FFF2-40B4-BE49-F238E27FC236}">
                <a16:creationId xmlns:a16="http://schemas.microsoft.com/office/drawing/2014/main" id="{0799E6E2-022E-664F-BAAA-1FED007F4427}"/>
              </a:ext>
            </a:extLst>
          </p:cNvPr>
          <p:cNvSpPr>
            <a:spLocks noGrp="1"/>
          </p:cNvSpPr>
          <p:nvPr>
            <p:ph type="dt" sz="half" idx="10"/>
          </p:nvPr>
        </p:nvSpPr>
        <p:spPr/>
        <p:txBody>
          <a:bodyPr/>
          <a:lstStyle/>
          <a:p>
            <a:fld id="{ED0CF1AE-9D07-4FAF-9EEC-B15CCCFC2843}" type="datetime1">
              <a:rPr lang="en-US" smtClean="0"/>
              <a:t>8/1/2022</a:t>
            </a:fld>
            <a:endParaRPr lang="en-US" dirty="0"/>
          </a:p>
        </p:txBody>
      </p:sp>
      <p:sp>
        <p:nvSpPr>
          <p:cNvPr id="5" name="Slide Number Placeholder 4">
            <a:extLst>
              <a:ext uri="{FF2B5EF4-FFF2-40B4-BE49-F238E27FC236}">
                <a16:creationId xmlns:a16="http://schemas.microsoft.com/office/drawing/2014/main" id="{D79C46FF-59D5-A342-B3A4-153E288149A7}"/>
              </a:ext>
            </a:extLst>
          </p:cNvPr>
          <p:cNvSpPr>
            <a:spLocks noGrp="1"/>
          </p:cNvSpPr>
          <p:nvPr>
            <p:ph type="sldNum" sz="quarter" idx="12"/>
          </p:nvPr>
        </p:nvSpPr>
        <p:spPr/>
        <p:txBody>
          <a:bodyPr/>
          <a:lstStyle/>
          <a:p>
            <a:fld id="{680C5762-CF65-4775-9966-A58D40CC61B9}" type="slidenum">
              <a:rPr lang="en-US" smtClean="0"/>
              <a:t>26</a:t>
            </a:fld>
            <a:endParaRPr lang="en-US" dirty="0"/>
          </a:p>
        </p:txBody>
      </p:sp>
    </p:spTree>
    <p:extLst>
      <p:ext uri="{BB962C8B-B14F-4D97-AF65-F5344CB8AC3E}">
        <p14:creationId xmlns:p14="http://schemas.microsoft.com/office/powerpoint/2010/main" val="2204833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90C89-FFFA-753F-A871-B7200B7F1158}"/>
              </a:ext>
            </a:extLst>
          </p:cNvPr>
          <p:cNvSpPr>
            <a:spLocks noGrp="1"/>
          </p:cNvSpPr>
          <p:nvPr>
            <p:ph type="title"/>
          </p:nvPr>
        </p:nvSpPr>
        <p:spPr/>
        <p:txBody>
          <a:bodyPr/>
          <a:lstStyle/>
          <a:p>
            <a:r>
              <a:rPr lang="en-US" dirty="0"/>
              <a:t>Survey</a:t>
            </a:r>
          </a:p>
        </p:txBody>
      </p:sp>
      <p:sp>
        <p:nvSpPr>
          <p:cNvPr id="3" name="Content Placeholder 2">
            <a:extLst>
              <a:ext uri="{FF2B5EF4-FFF2-40B4-BE49-F238E27FC236}">
                <a16:creationId xmlns:a16="http://schemas.microsoft.com/office/drawing/2014/main" id="{BC7D918D-B20E-5556-0846-3499F071385F}"/>
              </a:ext>
            </a:extLst>
          </p:cNvPr>
          <p:cNvSpPr>
            <a:spLocks noGrp="1"/>
          </p:cNvSpPr>
          <p:nvPr>
            <p:ph idx="1"/>
          </p:nvPr>
        </p:nvSpPr>
        <p:spPr/>
        <p:txBody>
          <a:bodyPr>
            <a:normAutofit lnSpcReduction="10000"/>
          </a:bodyPr>
          <a:lstStyle/>
          <a:p>
            <a:pPr>
              <a:spcAft>
                <a:spcPts val="1200"/>
              </a:spcAft>
            </a:pPr>
            <a:r>
              <a:rPr lang="en-US" dirty="0"/>
              <a:t>What topics would you like to be included in today’s session?</a:t>
            </a:r>
          </a:p>
          <a:p>
            <a:pPr lvl="1"/>
            <a:r>
              <a:rPr lang="en-US" dirty="0"/>
              <a:t>Act 13 Overview</a:t>
            </a:r>
          </a:p>
          <a:p>
            <a:pPr lvl="1"/>
            <a:r>
              <a:rPr lang="en-US" dirty="0"/>
              <a:t>Temporary Professional Employee</a:t>
            </a:r>
          </a:p>
          <a:p>
            <a:pPr lvl="1"/>
            <a:r>
              <a:rPr lang="en-US" dirty="0"/>
              <a:t>SLO vs SPM</a:t>
            </a:r>
          </a:p>
          <a:p>
            <a:pPr lvl="1"/>
            <a:r>
              <a:rPr lang="en-US" dirty="0" err="1"/>
              <a:t>IEP</a:t>
            </a:r>
            <a:r>
              <a:rPr lang="en-US" dirty="0"/>
              <a:t> Goals Progress</a:t>
            </a:r>
          </a:p>
          <a:p>
            <a:pPr lvl="1"/>
            <a:r>
              <a:rPr lang="en-US" dirty="0"/>
              <a:t>PEERS/Rating Forms</a:t>
            </a:r>
          </a:p>
          <a:p>
            <a:pPr lvl="1"/>
            <a:r>
              <a:rPr lang="en-US" dirty="0"/>
              <a:t>Interim Evaluation</a:t>
            </a:r>
          </a:p>
          <a:p>
            <a:pPr lvl="1"/>
            <a:r>
              <a:rPr lang="en-US" dirty="0"/>
              <a:t>Resources</a:t>
            </a:r>
          </a:p>
        </p:txBody>
      </p:sp>
      <p:sp>
        <p:nvSpPr>
          <p:cNvPr id="4" name="Date Placeholder 3">
            <a:extLst>
              <a:ext uri="{FF2B5EF4-FFF2-40B4-BE49-F238E27FC236}">
                <a16:creationId xmlns:a16="http://schemas.microsoft.com/office/drawing/2014/main" id="{C7AEBB4A-646B-9192-49F7-69CF50371B6E}"/>
              </a:ext>
            </a:extLst>
          </p:cNvPr>
          <p:cNvSpPr>
            <a:spLocks noGrp="1"/>
          </p:cNvSpPr>
          <p:nvPr>
            <p:ph type="dt" sz="half" idx="10"/>
          </p:nvPr>
        </p:nvSpPr>
        <p:spPr/>
        <p:txBody>
          <a:bodyPr/>
          <a:lstStyle/>
          <a:p>
            <a:fld id="{ED0CF1AE-9D07-4FAF-9EEC-B15CCCFC2843}" type="datetime1">
              <a:rPr lang="en-US" smtClean="0"/>
              <a:t>8/1/2022</a:t>
            </a:fld>
            <a:endParaRPr lang="en-US" dirty="0"/>
          </a:p>
        </p:txBody>
      </p:sp>
      <p:sp>
        <p:nvSpPr>
          <p:cNvPr id="5" name="Slide Number Placeholder 4">
            <a:extLst>
              <a:ext uri="{FF2B5EF4-FFF2-40B4-BE49-F238E27FC236}">
                <a16:creationId xmlns:a16="http://schemas.microsoft.com/office/drawing/2014/main" id="{9E005795-3E7A-7093-584B-D0CD2685C5E8}"/>
              </a:ext>
            </a:extLst>
          </p:cNvPr>
          <p:cNvSpPr>
            <a:spLocks noGrp="1"/>
          </p:cNvSpPr>
          <p:nvPr>
            <p:ph type="sldNum" sz="quarter" idx="12"/>
          </p:nvPr>
        </p:nvSpPr>
        <p:spPr/>
        <p:txBody>
          <a:bodyPr/>
          <a:lstStyle/>
          <a:p>
            <a:fld id="{680C5762-CF65-4775-9966-A58D40CC61B9}" type="slidenum">
              <a:rPr lang="en-US" smtClean="0"/>
              <a:t>3</a:t>
            </a:fld>
            <a:endParaRPr lang="en-US" dirty="0"/>
          </a:p>
        </p:txBody>
      </p:sp>
    </p:spTree>
    <p:extLst>
      <p:ext uri="{BB962C8B-B14F-4D97-AF65-F5344CB8AC3E}">
        <p14:creationId xmlns:p14="http://schemas.microsoft.com/office/powerpoint/2010/main" val="2446202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90C89-FFFA-753F-A871-B7200B7F1158}"/>
              </a:ext>
            </a:extLst>
          </p:cNvPr>
          <p:cNvSpPr>
            <a:spLocks noGrp="1"/>
          </p:cNvSpPr>
          <p:nvPr>
            <p:ph type="title"/>
          </p:nvPr>
        </p:nvSpPr>
        <p:spPr/>
        <p:txBody>
          <a:bodyPr/>
          <a:lstStyle/>
          <a:p>
            <a:r>
              <a:rPr lang="en-US" dirty="0"/>
              <a:t>Survey</a:t>
            </a:r>
            <a:r>
              <a:rPr lang="en-US"/>
              <a:t>, continued</a:t>
            </a:r>
            <a:endParaRPr lang="en-US" dirty="0"/>
          </a:p>
        </p:txBody>
      </p:sp>
      <p:sp>
        <p:nvSpPr>
          <p:cNvPr id="3" name="Content Placeholder 2">
            <a:extLst>
              <a:ext uri="{FF2B5EF4-FFF2-40B4-BE49-F238E27FC236}">
                <a16:creationId xmlns:a16="http://schemas.microsoft.com/office/drawing/2014/main" id="{BC7D918D-B20E-5556-0846-3499F071385F}"/>
              </a:ext>
            </a:extLst>
          </p:cNvPr>
          <p:cNvSpPr>
            <a:spLocks noGrp="1"/>
          </p:cNvSpPr>
          <p:nvPr>
            <p:ph idx="1"/>
          </p:nvPr>
        </p:nvSpPr>
        <p:spPr/>
        <p:txBody>
          <a:bodyPr>
            <a:normAutofit lnSpcReduction="10000"/>
          </a:bodyPr>
          <a:lstStyle/>
          <a:p>
            <a:pPr>
              <a:spcAft>
                <a:spcPts val="1200"/>
              </a:spcAft>
            </a:pPr>
            <a:r>
              <a:rPr lang="en-US" dirty="0"/>
              <a:t>What topics would you like to be included in today’s session?</a:t>
            </a:r>
          </a:p>
          <a:p>
            <a:pPr lvl="1"/>
            <a:r>
              <a:rPr lang="en-US" dirty="0"/>
              <a:t>Act 13 Overview</a:t>
            </a:r>
          </a:p>
          <a:p>
            <a:pPr lvl="1"/>
            <a:r>
              <a:rPr lang="en-US" dirty="0"/>
              <a:t>Temporary Professional Employee</a:t>
            </a:r>
          </a:p>
          <a:p>
            <a:pPr lvl="1"/>
            <a:r>
              <a:rPr lang="en-US" dirty="0"/>
              <a:t>SLO vs SPM</a:t>
            </a:r>
          </a:p>
          <a:p>
            <a:pPr lvl="1"/>
            <a:r>
              <a:rPr lang="en-US" dirty="0" err="1"/>
              <a:t>IEP</a:t>
            </a:r>
            <a:r>
              <a:rPr lang="en-US" dirty="0"/>
              <a:t> Goals Progress</a:t>
            </a:r>
          </a:p>
          <a:p>
            <a:pPr lvl="1"/>
            <a:r>
              <a:rPr lang="en-US" dirty="0"/>
              <a:t>PEERS/Rating Forms</a:t>
            </a:r>
          </a:p>
          <a:p>
            <a:pPr lvl="1"/>
            <a:r>
              <a:rPr lang="en-US" dirty="0"/>
              <a:t>Interim Evaluation</a:t>
            </a:r>
          </a:p>
          <a:p>
            <a:pPr lvl="1"/>
            <a:r>
              <a:rPr lang="en-US" dirty="0"/>
              <a:t>Resources</a:t>
            </a:r>
          </a:p>
        </p:txBody>
      </p:sp>
      <p:sp>
        <p:nvSpPr>
          <p:cNvPr id="4" name="Date Placeholder 3">
            <a:extLst>
              <a:ext uri="{FF2B5EF4-FFF2-40B4-BE49-F238E27FC236}">
                <a16:creationId xmlns:a16="http://schemas.microsoft.com/office/drawing/2014/main" id="{C7AEBB4A-646B-9192-49F7-69CF50371B6E}"/>
              </a:ext>
            </a:extLst>
          </p:cNvPr>
          <p:cNvSpPr>
            <a:spLocks noGrp="1"/>
          </p:cNvSpPr>
          <p:nvPr>
            <p:ph type="dt" sz="half" idx="10"/>
          </p:nvPr>
        </p:nvSpPr>
        <p:spPr/>
        <p:txBody>
          <a:bodyPr/>
          <a:lstStyle/>
          <a:p>
            <a:fld id="{ED0CF1AE-9D07-4FAF-9EEC-B15CCCFC2843}" type="datetime1">
              <a:rPr lang="en-US" smtClean="0"/>
              <a:t>8/1/2022</a:t>
            </a:fld>
            <a:endParaRPr lang="en-US" dirty="0"/>
          </a:p>
        </p:txBody>
      </p:sp>
      <p:sp>
        <p:nvSpPr>
          <p:cNvPr id="5" name="Slide Number Placeholder 4">
            <a:extLst>
              <a:ext uri="{FF2B5EF4-FFF2-40B4-BE49-F238E27FC236}">
                <a16:creationId xmlns:a16="http://schemas.microsoft.com/office/drawing/2014/main" id="{9E005795-3E7A-7093-584B-D0CD2685C5E8}"/>
              </a:ext>
            </a:extLst>
          </p:cNvPr>
          <p:cNvSpPr>
            <a:spLocks noGrp="1"/>
          </p:cNvSpPr>
          <p:nvPr>
            <p:ph type="sldNum" sz="quarter" idx="12"/>
          </p:nvPr>
        </p:nvSpPr>
        <p:spPr/>
        <p:txBody>
          <a:bodyPr/>
          <a:lstStyle/>
          <a:p>
            <a:fld id="{680C5762-CF65-4775-9966-A58D40CC61B9}" type="slidenum">
              <a:rPr lang="en-US" smtClean="0"/>
              <a:t>4</a:t>
            </a:fld>
            <a:endParaRPr lang="en-US" dirty="0"/>
          </a:p>
        </p:txBody>
      </p:sp>
    </p:spTree>
    <p:extLst>
      <p:ext uri="{BB962C8B-B14F-4D97-AF65-F5344CB8AC3E}">
        <p14:creationId xmlns:p14="http://schemas.microsoft.com/office/powerpoint/2010/main" val="3665587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0BD2AB3-C562-4600-A65E-BCC695C85708}"/>
              </a:ext>
              <a:ext uri="{C183D7F6-B498-43B3-948B-1728B52AA6E4}">
                <adec:decorative xmlns:adec="http://schemas.microsoft.com/office/drawing/2017/decorative" val="1"/>
              </a:ext>
            </a:extLst>
          </p:cNvPr>
          <p:cNvSpPr/>
          <p:nvPr/>
        </p:nvSpPr>
        <p:spPr>
          <a:xfrm>
            <a:off x="440871" y="1511426"/>
            <a:ext cx="8229600" cy="1453244"/>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F6FD443D-2AF6-4EA6-B81C-49C6BE426265}"/>
              </a:ext>
              <a:ext uri="{C183D7F6-B498-43B3-948B-1728B52AA6E4}">
                <adec:decorative xmlns:adec="http://schemas.microsoft.com/office/drawing/2017/decorative" val="1"/>
              </a:ext>
            </a:extLst>
          </p:cNvPr>
          <p:cNvSpPr/>
          <p:nvPr/>
        </p:nvSpPr>
        <p:spPr>
          <a:xfrm>
            <a:off x="440871" y="4392386"/>
            <a:ext cx="8229600" cy="1453244"/>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2863DC3-088C-48B2-B75F-7A359504F6D7}"/>
              </a:ext>
            </a:extLst>
          </p:cNvPr>
          <p:cNvSpPr>
            <a:spLocks noGrp="1"/>
          </p:cNvSpPr>
          <p:nvPr>
            <p:ph type="title"/>
          </p:nvPr>
        </p:nvSpPr>
        <p:spPr/>
        <p:txBody>
          <a:bodyPr/>
          <a:lstStyle/>
          <a:p>
            <a:r>
              <a:rPr lang="en-US" b="1" dirty="0"/>
              <a:t>Office Hours Etiquette</a:t>
            </a:r>
          </a:p>
        </p:txBody>
      </p:sp>
      <p:grpSp>
        <p:nvGrpSpPr>
          <p:cNvPr id="16" name="Group 15">
            <a:extLst>
              <a:ext uri="{FF2B5EF4-FFF2-40B4-BE49-F238E27FC236}">
                <a16:creationId xmlns:a16="http://schemas.microsoft.com/office/drawing/2014/main" id="{FAF8877F-7A8E-47F4-ACA1-4795AC9FDB8D}"/>
              </a:ext>
              <a:ext uri="{C183D7F6-B498-43B3-948B-1728B52AA6E4}">
                <adec:decorative xmlns:adec="http://schemas.microsoft.com/office/drawing/2017/decorative" val="1"/>
              </a:ext>
            </a:extLst>
          </p:cNvPr>
          <p:cNvGrpSpPr/>
          <p:nvPr/>
        </p:nvGrpSpPr>
        <p:grpSpPr>
          <a:xfrm>
            <a:off x="457200" y="1511427"/>
            <a:ext cx="8229600" cy="1453243"/>
            <a:chOff x="457200" y="1511427"/>
            <a:chExt cx="8229600" cy="1453243"/>
          </a:xfrm>
        </p:grpSpPr>
        <p:pic>
          <p:nvPicPr>
            <p:cNvPr id="7" name="Graphic 6" descr="Radio microphone with solid fill">
              <a:extLst>
                <a:ext uri="{FF2B5EF4-FFF2-40B4-BE49-F238E27FC236}">
                  <a16:creationId xmlns:a16="http://schemas.microsoft.com/office/drawing/2014/main" id="{F577AE31-C2DC-4BB2-B3C5-78070F9C11D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33557" y="1511427"/>
              <a:ext cx="1453243" cy="1453243"/>
            </a:xfrm>
            <a:prstGeom prst="rect">
              <a:avLst/>
            </a:prstGeom>
          </p:spPr>
        </p:pic>
        <p:sp>
          <p:nvSpPr>
            <p:cNvPr id="10" name="TextBox 9">
              <a:extLst>
                <a:ext uri="{FF2B5EF4-FFF2-40B4-BE49-F238E27FC236}">
                  <a16:creationId xmlns:a16="http://schemas.microsoft.com/office/drawing/2014/main" id="{25AD6677-760D-4EB4-B4C0-91E0962860A5}"/>
                </a:ext>
              </a:extLst>
            </p:cNvPr>
            <p:cNvSpPr txBox="1"/>
            <p:nvPr/>
          </p:nvSpPr>
          <p:spPr>
            <a:xfrm>
              <a:off x="457200" y="1699440"/>
              <a:ext cx="6776357" cy="1077218"/>
            </a:xfrm>
            <a:prstGeom prst="rect">
              <a:avLst/>
            </a:prstGeom>
            <a:noFill/>
          </p:spPr>
          <p:txBody>
            <a:bodyPr wrap="square" rtlCol="0">
              <a:spAutoFit/>
            </a:bodyPr>
            <a:lstStyle/>
            <a:p>
              <a:r>
                <a:rPr lang="en-US" sz="3200" b="1" dirty="0">
                  <a:solidFill>
                    <a:schemeClr val="bg1"/>
                  </a:solidFill>
                  <a:latin typeface="Arial" panose="020B0604020202020204" pitchFamily="34" charset="0"/>
                  <a:cs typeface="Arial" panose="020B0604020202020204" pitchFamily="34" charset="0"/>
                </a:rPr>
                <a:t>Listen to the presenter and enter relevant questions in the chat.</a:t>
              </a:r>
            </a:p>
          </p:txBody>
        </p:sp>
      </p:grpSp>
      <p:grpSp>
        <p:nvGrpSpPr>
          <p:cNvPr id="17" name="Group 16">
            <a:extLst>
              <a:ext uri="{FF2B5EF4-FFF2-40B4-BE49-F238E27FC236}">
                <a16:creationId xmlns:a16="http://schemas.microsoft.com/office/drawing/2014/main" id="{69092FC6-BB34-4503-9947-97FBEB316DBC}"/>
              </a:ext>
              <a:ext uri="{C183D7F6-B498-43B3-948B-1728B52AA6E4}">
                <adec:decorative xmlns:adec="http://schemas.microsoft.com/office/drawing/2017/decorative" val="1"/>
              </a:ext>
            </a:extLst>
          </p:cNvPr>
          <p:cNvGrpSpPr/>
          <p:nvPr/>
        </p:nvGrpSpPr>
        <p:grpSpPr>
          <a:xfrm>
            <a:off x="440871" y="3161572"/>
            <a:ext cx="8245929" cy="1077218"/>
            <a:chOff x="440871" y="3161572"/>
            <a:chExt cx="8245929" cy="1077218"/>
          </a:xfrm>
        </p:grpSpPr>
        <p:pic>
          <p:nvPicPr>
            <p:cNvPr id="9" name="Graphic 8" descr="Pause with solid fill">
              <a:extLst>
                <a:ext uri="{FF2B5EF4-FFF2-40B4-BE49-F238E27FC236}">
                  <a16:creationId xmlns:a16="http://schemas.microsoft.com/office/drawing/2014/main" id="{F57C699A-E6EA-4AC0-8D84-EE6D410D30A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0871" y="3242981"/>
              <a:ext cx="914400" cy="914400"/>
            </a:xfrm>
            <a:prstGeom prst="rect">
              <a:avLst/>
            </a:prstGeom>
          </p:spPr>
        </p:pic>
        <p:sp>
          <p:nvSpPr>
            <p:cNvPr id="13" name="TextBox 12">
              <a:extLst>
                <a:ext uri="{FF2B5EF4-FFF2-40B4-BE49-F238E27FC236}">
                  <a16:creationId xmlns:a16="http://schemas.microsoft.com/office/drawing/2014/main" id="{B979A82C-3485-4C57-A48D-59BEEB266E6D}"/>
                </a:ext>
              </a:extLst>
            </p:cNvPr>
            <p:cNvSpPr txBox="1"/>
            <p:nvPr/>
          </p:nvSpPr>
          <p:spPr>
            <a:xfrm>
              <a:off x="1371600" y="3161572"/>
              <a:ext cx="7315200" cy="1077218"/>
            </a:xfrm>
            <a:prstGeom prst="rect">
              <a:avLst/>
            </a:prstGeom>
            <a:noFill/>
          </p:spPr>
          <p:txBody>
            <a:bodyPr wrap="square" rtlCol="0">
              <a:spAutoFit/>
            </a:bodyPr>
            <a:lstStyle/>
            <a:p>
              <a:r>
                <a:rPr lang="en-US" sz="3200" b="1" dirty="0">
                  <a:solidFill>
                    <a:srgbClr val="003C7C"/>
                  </a:solidFill>
                  <a:latin typeface="Arial" panose="020B0604020202020204" pitchFamily="34" charset="0"/>
                  <a:cs typeface="Arial" panose="020B0604020202020204" pitchFamily="34" charset="0"/>
                </a:rPr>
                <a:t>Use pause points to enter questions into the chat.</a:t>
              </a:r>
            </a:p>
          </p:txBody>
        </p:sp>
      </p:grpSp>
      <p:grpSp>
        <p:nvGrpSpPr>
          <p:cNvPr id="18" name="Group 17">
            <a:extLst>
              <a:ext uri="{FF2B5EF4-FFF2-40B4-BE49-F238E27FC236}">
                <a16:creationId xmlns:a16="http://schemas.microsoft.com/office/drawing/2014/main" id="{D8DEE513-F65F-4952-B198-972C38AD032A}"/>
              </a:ext>
              <a:ext uri="{C183D7F6-B498-43B3-948B-1728B52AA6E4}">
                <adec:decorative xmlns:adec="http://schemas.microsoft.com/office/drawing/2017/decorative" val="1"/>
              </a:ext>
            </a:extLst>
          </p:cNvPr>
          <p:cNvGrpSpPr/>
          <p:nvPr/>
        </p:nvGrpSpPr>
        <p:grpSpPr>
          <a:xfrm>
            <a:off x="457200" y="4284981"/>
            <a:ext cx="8229600" cy="1747157"/>
            <a:chOff x="457200" y="4284981"/>
            <a:chExt cx="8229600" cy="1747157"/>
          </a:xfrm>
        </p:grpSpPr>
        <p:pic>
          <p:nvPicPr>
            <p:cNvPr id="5" name="Graphic 4" descr="Chat bubble with solid fill">
              <a:extLst>
                <a:ext uri="{FF2B5EF4-FFF2-40B4-BE49-F238E27FC236}">
                  <a16:creationId xmlns:a16="http://schemas.microsoft.com/office/drawing/2014/main" id="{7EA6F5E5-3C21-4AA0-A1BC-74A1B2DEFCB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939643" y="4284981"/>
              <a:ext cx="1747157" cy="1747157"/>
            </a:xfrm>
            <a:prstGeom prst="rect">
              <a:avLst/>
            </a:prstGeom>
          </p:spPr>
        </p:pic>
        <p:sp>
          <p:nvSpPr>
            <p:cNvPr id="14" name="TextBox 13">
              <a:extLst>
                <a:ext uri="{FF2B5EF4-FFF2-40B4-BE49-F238E27FC236}">
                  <a16:creationId xmlns:a16="http://schemas.microsoft.com/office/drawing/2014/main" id="{B09E7788-9519-4A49-875B-4E16E97CFB91}"/>
                </a:ext>
              </a:extLst>
            </p:cNvPr>
            <p:cNvSpPr txBox="1"/>
            <p:nvPr/>
          </p:nvSpPr>
          <p:spPr>
            <a:xfrm>
              <a:off x="457200" y="4776109"/>
              <a:ext cx="6482443" cy="584775"/>
            </a:xfrm>
            <a:prstGeom prst="rect">
              <a:avLst/>
            </a:prstGeom>
            <a:noFill/>
            <a:ln>
              <a:solidFill>
                <a:schemeClr val="bg1">
                  <a:lumMod val="65000"/>
                </a:schemeClr>
              </a:solidFill>
            </a:ln>
          </p:spPr>
          <p:txBody>
            <a:bodyPr wrap="square" rtlCol="0">
              <a:spAutoFit/>
            </a:bodyPr>
            <a:lstStyle/>
            <a:p>
              <a:r>
                <a:rPr lang="en-US" sz="3200" b="1" dirty="0">
                  <a:solidFill>
                    <a:schemeClr val="bg1"/>
                  </a:solidFill>
                  <a:latin typeface="Arial" panose="020B0604020202020204" pitchFamily="34" charset="0"/>
                  <a:cs typeface="Arial" panose="020B0604020202020204" pitchFamily="34" charset="0"/>
                </a:rPr>
                <a:t>Monitor chat for responses.</a:t>
              </a:r>
            </a:p>
          </p:txBody>
        </p:sp>
      </p:grpSp>
    </p:spTree>
    <p:extLst>
      <p:ext uri="{BB962C8B-B14F-4D97-AF65-F5344CB8AC3E}">
        <p14:creationId xmlns:p14="http://schemas.microsoft.com/office/powerpoint/2010/main" val="4035261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6FC39-0A5E-450E-890C-F6432AC2B515}"/>
              </a:ext>
            </a:extLst>
          </p:cNvPr>
          <p:cNvSpPr>
            <a:spLocks noGrp="1"/>
          </p:cNvSpPr>
          <p:nvPr>
            <p:ph type="title"/>
          </p:nvPr>
        </p:nvSpPr>
        <p:spPr/>
        <p:txBody>
          <a:bodyPr/>
          <a:lstStyle/>
          <a:p>
            <a:r>
              <a:rPr lang="en-US" b="1" dirty="0"/>
              <a:t>Act 13 Frameworks</a:t>
            </a:r>
          </a:p>
        </p:txBody>
      </p:sp>
      <p:grpSp>
        <p:nvGrpSpPr>
          <p:cNvPr id="21" name="Group 20">
            <a:extLst>
              <a:ext uri="{FF2B5EF4-FFF2-40B4-BE49-F238E27FC236}">
                <a16:creationId xmlns:a16="http://schemas.microsoft.com/office/drawing/2014/main" id="{C464A9F9-BFF4-45B2-B28A-E66F1AAF4C82}"/>
              </a:ext>
              <a:ext uri="{C183D7F6-B498-43B3-948B-1728B52AA6E4}">
                <adec:decorative xmlns:adec="http://schemas.microsoft.com/office/drawing/2017/decorative" val="1"/>
              </a:ext>
            </a:extLst>
          </p:cNvPr>
          <p:cNvGrpSpPr/>
          <p:nvPr/>
        </p:nvGrpSpPr>
        <p:grpSpPr>
          <a:xfrm>
            <a:off x="280851" y="1681406"/>
            <a:ext cx="8582298" cy="4353633"/>
            <a:chOff x="300445" y="2168434"/>
            <a:chExt cx="6444340" cy="4353633"/>
          </a:xfrm>
        </p:grpSpPr>
        <p:grpSp>
          <p:nvGrpSpPr>
            <p:cNvPr id="12" name="Group 11">
              <a:extLst>
                <a:ext uri="{FF2B5EF4-FFF2-40B4-BE49-F238E27FC236}">
                  <a16:creationId xmlns:a16="http://schemas.microsoft.com/office/drawing/2014/main" id="{D475F4E5-35B2-475B-BE72-F7F2AE160D9C}"/>
                </a:ext>
              </a:extLst>
            </p:cNvPr>
            <p:cNvGrpSpPr/>
            <p:nvPr/>
          </p:nvGrpSpPr>
          <p:grpSpPr>
            <a:xfrm>
              <a:off x="300445" y="2168434"/>
              <a:ext cx="2011680" cy="4118503"/>
              <a:chOff x="457201" y="2168434"/>
              <a:chExt cx="2011680" cy="4118503"/>
            </a:xfrm>
          </p:grpSpPr>
          <p:sp>
            <p:nvSpPr>
              <p:cNvPr id="7" name="Rectangle 6">
                <a:extLst>
                  <a:ext uri="{FF2B5EF4-FFF2-40B4-BE49-F238E27FC236}">
                    <a16:creationId xmlns:a16="http://schemas.microsoft.com/office/drawing/2014/main" id="{0D158A26-D7EC-40C1-88A5-6F4F11E72B50}"/>
                  </a:ext>
                </a:extLst>
              </p:cNvPr>
              <p:cNvSpPr/>
              <p:nvPr/>
            </p:nvSpPr>
            <p:spPr>
              <a:xfrm>
                <a:off x="457201" y="2834639"/>
                <a:ext cx="2011680" cy="3452298"/>
              </a:xfrm>
              <a:prstGeom prst="rect">
                <a:avLst/>
              </a:prstGeom>
              <a:noFill/>
              <a:ln w="63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274320" rtlCol="0" anchor="t"/>
              <a:lstStyle/>
              <a:p>
                <a:pPr marL="285750" indent="-285750">
                  <a:buFont typeface="Arial" panose="020B0604020202020204" pitchFamily="34" charset="0"/>
                  <a:buChar char="•"/>
                </a:pPr>
                <a:r>
                  <a:rPr lang="en-US" dirty="0">
                    <a:solidFill>
                      <a:schemeClr val="tx1"/>
                    </a:solidFill>
                  </a:rPr>
                  <a:t>Includes Professional or Temporary Employee</a:t>
                </a:r>
              </a:p>
              <a:p>
                <a:pPr marL="285750" indent="-285750">
                  <a:buFont typeface="Arial" panose="020B0604020202020204" pitchFamily="34" charset="0"/>
                  <a:buChar char="•"/>
                </a:pPr>
                <a:r>
                  <a:rPr lang="en-US" dirty="0">
                    <a:solidFill>
                      <a:schemeClr val="tx1"/>
                    </a:solidFill>
                  </a:rPr>
                  <a:t>Provides direct instruction to students related to specific subject or grade level </a:t>
                </a:r>
              </a:p>
            </p:txBody>
          </p:sp>
          <p:sp>
            <p:nvSpPr>
              <p:cNvPr id="6" name="Rectangle 5">
                <a:extLst>
                  <a:ext uri="{FF2B5EF4-FFF2-40B4-BE49-F238E27FC236}">
                    <a16:creationId xmlns:a16="http://schemas.microsoft.com/office/drawing/2014/main" id="{5505CFE0-06DC-41CD-A5CD-FFFBDDB2487D}"/>
                  </a:ext>
                </a:extLst>
              </p:cNvPr>
              <p:cNvSpPr/>
              <p:nvPr/>
            </p:nvSpPr>
            <p:spPr>
              <a:xfrm>
                <a:off x="457201" y="2168434"/>
                <a:ext cx="2011680" cy="836024"/>
              </a:xfrm>
              <a:prstGeom prst="rect">
                <a:avLst/>
              </a:prstGeom>
              <a:solidFill>
                <a:schemeClr val="tx2">
                  <a:lumMod val="7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Classroom Teacher</a:t>
                </a:r>
              </a:p>
            </p:txBody>
          </p:sp>
        </p:grpSp>
        <p:grpSp>
          <p:nvGrpSpPr>
            <p:cNvPr id="13" name="Group 12">
              <a:extLst>
                <a:ext uri="{FF2B5EF4-FFF2-40B4-BE49-F238E27FC236}">
                  <a16:creationId xmlns:a16="http://schemas.microsoft.com/office/drawing/2014/main" id="{64EA5A33-41BC-47EC-86DD-B24E939267F8}"/>
                </a:ext>
              </a:extLst>
            </p:cNvPr>
            <p:cNvGrpSpPr/>
            <p:nvPr/>
          </p:nvGrpSpPr>
          <p:grpSpPr>
            <a:xfrm>
              <a:off x="2516774" y="2168434"/>
              <a:ext cx="2011681" cy="4353633"/>
              <a:chOff x="2947851" y="2168434"/>
              <a:chExt cx="2011681" cy="4353633"/>
            </a:xfrm>
          </p:grpSpPr>
          <p:sp>
            <p:nvSpPr>
              <p:cNvPr id="8" name="Rectangle 7">
                <a:extLst>
                  <a:ext uri="{FF2B5EF4-FFF2-40B4-BE49-F238E27FC236}">
                    <a16:creationId xmlns:a16="http://schemas.microsoft.com/office/drawing/2014/main" id="{1FA44D19-9679-4A78-B9AC-986F4563AAB8}"/>
                  </a:ext>
                </a:extLst>
              </p:cNvPr>
              <p:cNvSpPr/>
              <p:nvPr/>
            </p:nvSpPr>
            <p:spPr>
              <a:xfrm>
                <a:off x="2947852" y="2834638"/>
                <a:ext cx="2011680" cy="3687429"/>
              </a:xfrm>
              <a:prstGeom prst="rect">
                <a:avLst/>
              </a:prstGeom>
              <a:noFill/>
              <a:ln w="63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274320" rtlCol="0" anchor="t"/>
              <a:lstStyle/>
              <a:p>
                <a:pPr marL="285750" indent="-285750">
                  <a:buFont typeface="Arial" panose="020B0604020202020204" pitchFamily="34" charset="0"/>
                  <a:buChar char="•"/>
                </a:pPr>
                <a:r>
                  <a:rPr lang="en-US" sz="1800" dirty="0">
                    <a:solidFill>
                      <a:schemeClr val="tx1"/>
                    </a:solidFill>
                  </a:rPr>
                  <a:t>Includes Professional or Temporary Employee</a:t>
                </a:r>
              </a:p>
              <a:p>
                <a:pPr marL="285750" indent="-285750">
                  <a:buFont typeface="Arial" panose="020B0604020202020204" pitchFamily="34" charset="0"/>
                  <a:buChar char="•"/>
                </a:pPr>
                <a:r>
                  <a:rPr lang="en-US" dirty="0">
                    <a:solidFill>
                      <a:schemeClr val="tx1"/>
                    </a:solidFill>
                  </a:rPr>
                  <a:t>Provides services other than classroom instruction</a:t>
                </a:r>
              </a:p>
              <a:p>
                <a:pPr marL="285750" indent="-285750">
                  <a:buFont typeface="Arial" panose="020B0604020202020204" pitchFamily="34" charset="0"/>
                  <a:buChar char="•"/>
                </a:pPr>
                <a:r>
                  <a:rPr lang="en-US" dirty="0">
                    <a:solidFill>
                      <a:schemeClr val="tx1"/>
                    </a:solidFill>
                  </a:rPr>
                  <a:t>Examples: Counselor, Social  Worker, IT Specialist, School Health Specialist, Psychologist, Speech and Language Pathologist</a:t>
                </a:r>
              </a:p>
            </p:txBody>
          </p:sp>
          <p:sp>
            <p:nvSpPr>
              <p:cNvPr id="9" name="Rectangle 8">
                <a:extLst>
                  <a:ext uri="{FF2B5EF4-FFF2-40B4-BE49-F238E27FC236}">
                    <a16:creationId xmlns:a16="http://schemas.microsoft.com/office/drawing/2014/main" id="{8361309D-B279-4707-BA97-274172ECD88A}"/>
                  </a:ext>
                </a:extLst>
              </p:cNvPr>
              <p:cNvSpPr/>
              <p:nvPr/>
            </p:nvSpPr>
            <p:spPr>
              <a:xfrm>
                <a:off x="2947851" y="2168434"/>
                <a:ext cx="2011680" cy="836024"/>
              </a:xfrm>
              <a:prstGeom prst="rect">
                <a:avLst/>
              </a:prstGeom>
              <a:solidFill>
                <a:srgbClr val="4F81BD"/>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Non-Teaching Professional</a:t>
                </a:r>
              </a:p>
            </p:txBody>
          </p:sp>
        </p:grpSp>
        <p:grpSp>
          <p:nvGrpSpPr>
            <p:cNvPr id="14" name="Group 13">
              <a:extLst>
                <a:ext uri="{FF2B5EF4-FFF2-40B4-BE49-F238E27FC236}">
                  <a16:creationId xmlns:a16="http://schemas.microsoft.com/office/drawing/2014/main" id="{2EF7D981-7654-433A-83BA-060E044C60C8}"/>
                </a:ext>
              </a:extLst>
            </p:cNvPr>
            <p:cNvGrpSpPr/>
            <p:nvPr/>
          </p:nvGrpSpPr>
          <p:grpSpPr>
            <a:xfrm>
              <a:off x="4733104" y="2168434"/>
              <a:ext cx="2011681" cy="4118502"/>
              <a:chOff x="5438501" y="2168434"/>
              <a:chExt cx="2011681" cy="4118502"/>
            </a:xfrm>
          </p:grpSpPr>
          <p:sp>
            <p:nvSpPr>
              <p:cNvPr id="10" name="Rectangle 9">
                <a:extLst>
                  <a:ext uri="{FF2B5EF4-FFF2-40B4-BE49-F238E27FC236}">
                    <a16:creationId xmlns:a16="http://schemas.microsoft.com/office/drawing/2014/main" id="{8DFF682A-AC33-435E-B77A-1C497E621892}"/>
                  </a:ext>
                </a:extLst>
              </p:cNvPr>
              <p:cNvSpPr/>
              <p:nvPr/>
            </p:nvSpPr>
            <p:spPr>
              <a:xfrm>
                <a:off x="5438502" y="2834639"/>
                <a:ext cx="2011680" cy="3452297"/>
              </a:xfrm>
              <a:prstGeom prst="rect">
                <a:avLst/>
              </a:prstGeom>
              <a:noFill/>
              <a:ln w="63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274320" rtlCol="0" anchor="t"/>
              <a:lstStyle/>
              <a:p>
                <a:pPr marL="285750" indent="-285750">
                  <a:buFont typeface="Arial" panose="020B0604020202020204" pitchFamily="34" charset="0"/>
                  <a:buChar char="•"/>
                </a:pPr>
                <a:r>
                  <a:rPr lang="en-US" dirty="0">
                    <a:solidFill>
                      <a:schemeClr val="tx1"/>
                    </a:solidFill>
                  </a:rPr>
                  <a:t>Includes the following:</a:t>
                </a:r>
              </a:p>
              <a:p>
                <a:pPr marL="742950" lvl="1" indent="-285750">
                  <a:buFont typeface="Arial" panose="020B0604020202020204" pitchFamily="34" charset="0"/>
                  <a:buChar char="•"/>
                </a:pPr>
                <a:r>
                  <a:rPr lang="en-US" dirty="0">
                    <a:solidFill>
                      <a:schemeClr val="tx1"/>
                    </a:solidFill>
                  </a:rPr>
                  <a:t>Principal</a:t>
                </a:r>
              </a:p>
              <a:p>
                <a:pPr marL="742950" lvl="1" indent="-285750">
                  <a:buFont typeface="Arial" panose="020B0604020202020204" pitchFamily="34" charset="0"/>
                  <a:buChar char="•"/>
                </a:pPr>
                <a:r>
                  <a:rPr lang="en-US" dirty="0">
                    <a:solidFill>
                      <a:schemeClr val="tx1"/>
                    </a:solidFill>
                  </a:rPr>
                  <a:t>Assistant Principal</a:t>
                </a:r>
              </a:p>
              <a:p>
                <a:pPr marL="742950" lvl="1" indent="-285750">
                  <a:buFont typeface="Arial" panose="020B0604020202020204" pitchFamily="34" charset="0"/>
                  <a:buChar char="•"/>
                </a:pPr>
                <a:r>
                  <a:rPr lang="en-US" dirty="0">
                    <a:solidFill>
                      <a:schemeClr val="tx1"/>
                    </a:solidFill>
                  </a:rPr>
                  <a:t>Vice Principal</a:t>
                </a:r>
              </a:p>
              <a:p>
                <a:pPr marL="742950" lvl="1" indent="-285750">
                  <a:buFont typeface="Arial" panose="020B0604020202020204" pitchFamily="34" charset="0"/>
                  <a:buChar char="•"/>
                </a:pPr>
                <a:r>
                  <a:rPr lang="en-US" dirty="0">
                    <a:solidFill>
                      <a:schemeClr val="tx1"/>
                    </a:solidFill>
                  </a:rPr>
                  <a:t>Director of Career and Technical Education</a:t>
                </a:r>
              </a:p>
              <a:p>
                <a:pPr marL="742950" lvl="1" indent="-285750">
                  <a:buFont typeface="Arial" panose="020B0604020202020204" pitchFamily="34" charset="0"/>
                  <a:buChar char="•"/>
                </a:pPr>
                <a:r>
                  <a:rPr lang="en-US" dirty="0">
                    <a:solidFill>
                      <a:schemeClr val="tx1"/>
                    </a:solidFill>
                  </a:rPr>
                  <a:t>Supervisor of Special Education</a:t>
                </a:r>
                <a:br>
                  <a:rPr lang="en-US" dirty="0">
                    <a:solidFill>
                      <a:schemeClr val="tx1"/>
                    </a:solidFill>
                  </a:rPr>
                </a:br>
                <a:r>
                  <a:rPr lang="en-US" b="1" dirty="0">
                    <a:solidFill>
                      <a:schemeClr val="tx1"/>
                    </a:solidFill>
                  </a:rPr>
                  <a:t>(new with Act 13)</a:t>
                </a:r>
              </a:p>
            </p:txBody>
          </p:sp>
          <p:sp>
            <p:nvSpPr>
              <p:cNvPr id="11" name="Rectangle 10">
                <a:extLst>
                  <a:ext uri="{FF2B5EF4-FFF2-40B4-BE49-F238E27FC236}">
                    <a16:creationId xmlns:a16="http://schemas.microsoft.com/office/drawing/2014/main" id="{C54DCA74-69FF-4430-8D7C-7D389ECF6774}"/>
                  </a:ext>
                </a:extLst>
              </p:cNvPr>
              <p:cNvSpPr/>
              <p:nvPr/>
            </p:nvSpPr>
            <p:spPr>
              <a:xfrm>
                <a:off x="5438501" y="2168434"/>
                <a:ext cx="2011680" cy="836024"/>
              </a:xfrm>
              <a:prstGeom prst="rect">
                <a:avLst/>
              </a:prstGeom>
              <a:solidFill>
                <a:schemeClr val="tx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Principal</a:t>
                </a:r>
              </a:p>
            </p:txBody>
          </p:sp>
        </p:grpSp>
      </p:grpSp>
    </p:spTree>
    <p:extLst>
      <p:ext uri="{BB962C8B-B14F-4D97-AF65-F5344CB8AC3E}">
        <p14:creationId xmlns:p14="http://schemas.microsoft.com/office/powerpoint/2010/main" val="3130084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A64E5-7E06-40AB-8776-1A8A44348925}"/>
              </a:ext>
            </a:extLst>
          </p:cNvPr>
          <p:cNvSpPr>
            <a:spLocks noGrp="1"/>
          </p:cNvSpPr>
          <p:nvPr>
            <p:ph type="title"/>
          </p:nvPr>
        </p:nvSpPr>
        <p:spPr/>
        <p:txBody>
          <a:bodyPr/>
          <a:lstStyle/>
          <a:p>
            <a:r>
              <a:rPr lang="en-US" b="1" dirty="0"/>
              <a:t>Employee Category Scenarios</a:t>
            </a:r>
          </a:p>
        </p:txBody>
      </p:sp>
      <p:sp>
        <p:nvSpPr>
          <p:cNvPr id="3" name="Text Placeholder 2">
            <a:extLst>
              <a:ext uri="{FF2B5EF4-FFF2-40B4-BE49-F238E27FC236}">
                <a16:creationId xmlns:a16="http://schemas.microsoft.com/office/drawing/2014/main" id="{0BFDFEBE-9CEB-4F8F-B754-045D11485399}"/>
              </a:ext>
            </a:extLst>
          </p:cNvPr>
          <p:cNvSpPr>
            <a:spLocks noGrp="1"/>
          </p:cNvSpPr>
          <p:nvPr>
            <p:ph type="body" idx="1"/>
          </p:nvPr>
        </p:nvSpPr>
        <p:spPr>
          <a:xfrm>
            <a:off x="457200" y="1618238"/>
            <a:ext cx="4040188" cy="639762"/>
          </a:xfrm>
        </p:spPr>
        <p:txBody>
          <a:bodyPr>
            <a:noAutofit/>
          </a:bodyPr>
          <a:lstStyle/>
          <a:p>
            <a:pPr algn="ctr"/>
            <a:r>
              <a:rPr lang="en-US" dirty="0">
                <a:solidFill>
                  <a:srgbClr val="003C7C"/>
                </a:solidFill>
              </a:rPr>
              <a:t>Occupational Therapist/ Physical Therapist</a:t>
            </a:r>
          </a:p>
        </p:txBody>
      </p:sp>
      <p:sp>
        <p:nvSpPr>
          <p:cNvPr id="4" name="Content Placeholder 3">
            <a:extLst>
              <a:ext uri="{FF2B5EF4-FFF2-40B4-BE49-F238E27FC236}">
                <a16:creationId xmlns:a16="http://schemas.microsoft.com/office/drawing/2014/main" id="{A3582148-252B-457C-99AD-73EBA29A4955}"/>
              </a:ext>
            </a:extLst>
          </p:cNvPr>
          <p:cNvSpPr>
            <a:spLocks noGrp="1"/>
          </p:cNvSpPr>
          <p:nvPr>
            <p:ph sz="half" idx="2"/>
          </p:nvPr>
        </p:nvSpPr>
        <p:spPr>
          <a:xfrm>
            <a:off x="457200" y="2324910"/>
            <a:ext cx="4040188" cy="1424359"/>
          </a:xfrm>
        </p:spPr>
        <p:txBody>
          <a:bodyPr/>
          <a:lstStyle/>
          <a:p>
            <a:r>
              <a:rPr lang="en-US" dirty="0"/>
              <a:t>Individual is a licensed OT/PT and works full time across the district.</a:t>
            </a:r>
          </a:p>
          <a:p>
            <a:endParaRPr lang="en-US" dirty="0"/>
          </a:p>
          <a:p>
            <a:pPr marL="0" indent="0">
              <a:buNone/>
            </a:pPr>
            <a:endParaRPr lang="en-US" dirty="0"/>
          </a:p>
        </p:txBody>
      </p:sp>
      <p:sp>
        <p:nvSpPr>
          <p:cNvPr id="5" name="Text Placeholder 4">
            <a:extLst>
              <a:ext uri="{FF2B5EF4-FFF2-40B4-BE49-F238E27FC236}">
                <a16:creationId xmlns:a16="http://schemas.microsoft.com/office/drawing/2014/main" id="{F3DCB392-2393-482C-B0E0-4EFCF53F1F4C}"/>
              </a:ext>
            </a:extLst>
          </p:cNvPr>
          <p:cNvSpPr>
            <a:spLocks noGrp="1"/>
          </p:cNvSpPr>
          <p:nvPr>
            <p:ph type="body" sz="quarter" idx="3"/>
          </p:nvPr>
        </p:nvSpPr>
        <p:spPr/>
        <p:txBody>
          <a:bodyPr>
            <a:normAutofit/>
          </a:bodyPr>
          <a:lstStyle/>
          <a:p>
            <a:pPr algn="ctr"/>
            <a:r>
              <a:rPr lang="en-US" dirty="0">
                <a:solidFill>
                  <a:srgbClr val="003C7C"/>
                </a:solidFill>
              </a:rPr>
              <a:t>Social Worker</a:t>
            </a:r>
          </a:p>
        </p:txBody>
      </p:sp>
      <p:sp>
        <p:nvSpPr>
          <p:cNvPr id="6" name="Content Placeholder 5">
            <a:extLst>
              <a:ext uri="{FF2B5EF4-FFF2-40B4-BE49-F238E27FC236}">
                <a16:creationId xmlns:a16="http://schemas.microsoft.com/office/drawing/2014/main" id="{E30B1B7A-F765-49A5-BBBE-001CB29A5777}"/>
              </a:ext>
            </a:extLst>
          </p:cNvPr>
          <p:cNvSpPr>
            <a:spLocks noGrp="1"/>
          </p:cNvSpPr>
          <p:nvPr>
            <p:ph sz="quarter" idx="4"/>
          </p:nvPr>
        </p:nvSpPr>
        <p:spPr>
          <a:xfrm>
            <a:off x="4645025" y="2322576"/>
            <a:ext cx="4041775" cy="1560612"/>
          </a:xfrm>
        </p:spPr>
        <p:txBody>
          <a:bodyPr/>
          <a:lstStyle/>
          <a:p>
            <a:r>
              <a:rPr lang="en-US" dirty="0"/>
              <a:t>Individual is licensed and certificated and works full time across the district.</a:t>
            </a:r>
          </a:p>
          <a:p>
            <a:pPr marL="0" indent="0">
              <a:buNone/>
            </a:pPr>
            <a:endParaRPr lang="en-US" dirty="0"/>
          </a:p>
          <a:p>
            <a:pPr marL="0" indent="0">
              <a:buNone/>
            </a:pPr>
            <a:endParaRPr lang="en-US" dirty="0"/>
          </a:p>
        </p:txBody>
      </p:sp>
      <p:sp>
        <p:nvSpPr>
          <p:cNvPr id="9" name="Rectangle 8">
            <a:extLst>
              <a:ext uri="{FF2B5EF4-FFF2-40B4-BE49-F238E27FC236}">
                <a16:creationId xmlns:a16="http://schemas.microsoft.com/office/drawing/2014/main" id="{A335DA70-8C81-482F-89BF-7A0A577CF4F8}"/>
              </a:ext>
            </a:extLst>
          </p:cNvPr>
          <p:cNvSpPr/>
          <p:nvPr/>
        </p:nvSpPr>
        <p:spPr>
          <a:xfrm>
            <a:off x="291148" y="4480560"/>
            <a:ext cx="4206240" cy="786084"/>
          </a:xfrm>
          <a:prstGeom prst="rect">
            <a:avLst/>
          </a:prstGeom>
          <a:solidFill>
            <a:srgbClr val="003C7C"/>
          </a:solidFill>
          <a:ln>
            <a:solidFill>
              <a:srgbClr val="003C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spcBef>
                <a:spcPts val="0"/>
              </a:spcBef>
              <a:spcAft>
                <a:spcPts val="1800"/>
              </a:spcAft>
              <a:buNone/>
            </a:pPr>
            <a:r>
              <a:rPr lang="en-US" sz="2400" b="1" dirty="0">
                <a:solidFill>
                  <a:schemeClr val="bg1"/>
                </a:solidFill>
                <a:latin typeface="Arial" panose="020B0604020202020204" pitchFamily="34" charset="0"/>
                <a:cs typeface="Arial" panose="020B0604020202020204" pitchFamily="34" charset="0"/>
              </a:rPr>
              <a:t>What category is used to evaluate the therapist?</a:t>
            </a:r>
            <a:endParaRPr lang="en-US" sz="2400" b="1" i="0" dirty="0">
              <a:solidFill>
                <a:schemeClr val="bg1"/>
              </a:solidFill>
              <a:effectLst/>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9AE3CECA-B46D-4DAD-9393-1FE626C54390}"/>
              </a:ext>
            </a:extLst>
          </p:cNvPr>
          <p:cNvSpPr/>
          <p:nvPr/>
        </p:nvSpPr>
        <p:spPr>
          <a:xfrm>
            <a:off x="4646612" y="4480560"/>
            <a:ext cx="4206240" cy="797669"/>
          </a:xfrm>
          <a:prstGeom prst="rect">
            <a:avLst/>
          </a:prstGeom>
          <a:solidFill>
            <a:srgbClr val="003C7C"/>
          </a:solidFill>
          <a:ln>
            <a:solidFill>
              <a:srgbClr val="003C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spcBef>
                <a:spcPts val="0"/>
              </a:spcBef>
              <a:spcAft>
                <a:spcPts val="1800"/>
              </a:spcAft>
              <a:buNone/>
            </a:pPr>
            <a:r>
              <a:rPr lang="en-US" sz="2400" b="1" dirty="0">
                <a:solidFill>
                  <a:schemeClr val="bg1"/>
                </a:solidFill>
                <a:latin typeface="Arial" panose="020B0604020202020204" pitchFamily="34" charset="0"/>
                <a:cs typeface="Arial" panose="020B0604020202020204" pitchFamily="34" charset="0"/>
              </a:rPr>
              <a:t>What category is used to evaluate the social worker?</a:t>
            </a:r>
            <a:endParaRPr lang="en-US" sz="2400" b="1" i="0" dirty="0">
              <a:solidFill>
                <a:schemeClr val="bg1"/>
              </a:solidFill>
              <a:effectLst/>
              <a:latin typeface="Arial" panose="020B0604020202020204" pitchFamily="34" charset="0"/>
              <a:cs typeface="Arial" panose="020B0604020202020204" pitchFamily="34" charset="0"/>
            </a:endParaRPr>
          </a:p>
        </p:txBody>
      </p:sp>
      <p:sp>
        <p:nvSpPr>
          <p:cNvPr id="7" name="Date Placeholder 6">
            <a:extLst>
              <a:ext uri="{FF2B5EF4-FFF2-40B4-BE49-F238E27FC236}">
                <a16:creationId xmlns:a16="http://schemas.microsoft.com/office/drawing/2014/main" id="{CE70230F-E87F-4B98-BA72-7181471C8117}"/>
              </a:ext>
            </a:extLst>
          </p:cNvPr>
          <p:cNvSpPr>
            <a:spLocks noGrp="1"/>
          </p:cNvSpPr>
          <p:nvPr>
            <p:ph type="dt" sz="half" idx="10"/>
          </p:nvPr>
        </p:nvSpPr>
        <p:spPr/>
        <p:txBody>
          <a:bodyPr/>
          <a:lstStyle/>
          <a:p>
            <a:fld id="{0960D5E9-816A-404D-95C5-1BCCD4E30359}" type="datetime1">
              <a:rPr lang="en-US" smtClean="0"/>
              <a:t>8/1/2022</a:t>
            </a:fld>
            <a:endParaRPr lang="en-US" dirty="0"/>
          </a:p>
        </p:txBody>
      </p:sp>
      <p:sp>
        <p:nvSpPr>
          <p:cNvPr id="8" name="Slide Number Placeholder 7">
            <a:extLst>
              <a:ext uri="{FF2B5EF4-FFF2-40B4-BE49-F238E27FC236}">
                <a16:creationId xmlns:a16="http://schemas.microsoft.com/office/drawing/2014/main" id="{0BA72DED-B4C5-4F61-B4E0-EE80EFBA6980}"/>
              </a:ext>
            </a:extLst>
          </p:cNvPr>
          <p:cNvSpPr>
            <a:spLocks noGrp="1"/>
          </p:cNvSpPr>
          <p:nvPr>
            <p:ph type="sldNum" sz="quarter" idx="12"/>
          </p:nvPr>
        </p:nvSpPr>
        <p:spPr/>
        <p:txBody>
          <a:bodyPr/>
          <a:lstStyle/>
          <a:p>
            <a:fld id="{680C5762-CF65-4775-9966-A58D40CC61B9}" type="slidenum">
              <a:rPr lang="en-US" smtClean="0"/>
              <a:t>7</a:t>
            </a:fld>
            <a:endParaRPr lang="en-US" dirty="0"/>
          </a:p>
        </p:txBody>
      </p:sp>
      <p:cxnSp>
        <p:nvCxnSpPr>
          <p:cNvPr id="11" name="Straight Connector 10">
            <a:extLst>
              <a:ext uri="{FF2B5EF4-FFF2-40B4-BE49-F238E27FC236}">
                <a16:creationId xmlns:a16="http://schemas.microsoft.com/office/drawing/2014/main" id="{8FE6A9A3-B8D4-48AE-8596-445B8F42A968}"/>
              </a:ext>
              <a:ext uri="{C183D7F6-B498-43B3-948B-1728B52AA6E4}">
                <adec:decorative xmlns:adec="http://schemas.microsoft.com/office/drawing/2017/decorative" val="1"/>
              </a:ext>
            </a:extLst>
          </p:cNvPr>
          <p:cNvCxnSpPr/>
          <p:nvPr/>
        </p:nvCxnSpPr>
        <p:spPr>
          <a:xfrm>
            <a:off x="4572000" y="1600200"/>
            <a:ext cx="0" cy="4508770"/>
          </a:xfrm>
          <a:prstGeom prst="line">
            <a:avLst/>
          </a:prstGeom>
          <a:ln w="19050">
            <a:solidFill>
              <a:schemeClr val="bg1">
                <a:lumMod val="75000"/>
              </a:schemeClr>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8420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55432-245C-4566-81A2-4B5E6B38235D}"/>
              </a:ext>
            </a:extLst>
          </p:cNvPr>
          <p:cNvSpPr>
            <a:spLocks noGrp="1"/>
          </p:cNvSpPr>
          <p:nvPr>
            <p:ph type="title"/>
          </p:nvPr>
        </p:nvSpPr>
        <p:spPr>
          <a:xfrm>
            <a:off x="211015" y="304800"/>
            <a:ext cx="8679767" cy="1295400"/>
          </a:xfrm>
        </p:spPr>
        <p:txBody>
          <a:bodyPr>
            <a:normAutofit/>
          </a:bodyPr>
          <a:lstStyle/>
          <a:p>
            <a:pPr marL="296863"/>
            <a:r>
              <a:rPr lang="en-US" sz="2800" b="1" dirty="0"/>
              <a:t> Temporary Professional Employee</a:t>
            </a:r>
          </a:p>
        </p:txBody>
      </p:sp>
      <p:sp>
        <p:nvSpPr>
          <p:cNvPr id="5" name="Content Placeholder 4">
            <a:extLst>
              <a:ext uri="{FF2B5EF4-FFF2-40B4-BE49-F238E27FC236}">
                <a16:creationId xmlns:a16="http://schemas.microsoft.com/office/drawing/2014/main" id="{6D1B06E0-3731-485B-A4DA-ACFEB2335B62}"/>
              </a:ext>
            </a:extLst>
          </p:cNvPr>
          <p:cNvSpPr>
            <a:spLocks noGrp="1"/>
          </p:cNvSpPr>
          <p:nvPr>
            <p:ph idx="1"/>
          </p:nvPr>
        </p:nvSpPr>
        <p:spPr/>
        <p:txBody>
          <a:bodyPr>
            <a:normAutofit fontScale="92500" lnSpcReduction="20000"/>
          </a:bodyPr>
          <a:lstStyle/>
          <a:p>
            <a:pPr marL="0" marR="0" indent="0">
              <a:lnSpc>
                <a:spcPct val="107000"/>
              </a:lnSpc>
              <a:spcBef>
                <a:spcPts val="0"/>
              </a:spcBef>
              <a:spcAft>
                <a:spcPts val="800"/>
              </a:spcAft>
              <a:buNone/>
            </a:pPr>
            <a:r>
              <a:rPr lang="en-US" sz="2400" dirty="0">
                <a:effectLst/>
                <a:ea typeface="Calibri" panose="020F0502020204030204" pitchFamily="34" charset="0"/>
              </a:rPr>
              <a:t>Article XI of the Pa. Public School Code defines the term "temporary professional employee" (TPE) to mean</a:t>
            </a:r>
            <a:r>
              <a:rPr lang="en-US" sz="2400" i="1" dirty="0">
                <a:effectLst/>
                <a:ea typeface="Calibri" panose="020F0502020204030204" pitchFamily="34" charset="0"/>
              </a:rPr>
              <a:t> </a:t>
            </a:r>
            <a:r>
              <a:rPr lang="en-US" sz="2400" b="1" i="1" dirty="0">
                <a:effectLst/>
                <a:ea typeface="Calibri" panose="020F0502020204030204" pitchFamily="34" charset="0"/>
              </a:rPr>
              <a:t>any individual who has been employed to perform, for a limited time (established by the LEA), the duties of a newly created position or of a regular professional employee whose services have been terminated by death, resignation, suspension, or removal</a:t>
            </a:r>
            <a:r>
              <a:rPr lang="en-US" sz="2400" dirty="0">
                <a:effectLst/>
                <a:ea typeface="Calibri" panose="020F0502020204030204" pitchFamily="34" charset="0"/>
              </a:rPr>
              <a:t>. </a:t>
            </a:r>
          </a:p>
          <a:p>
            <a:pPr marL="0" marR="0" indent="0">
              <a:lnSpc>
                <a:spcPct val="107000"/>
              </a:lnSpc>
              <a:spcBef>
                <a:spcPts val="0"/>
              </a:spcBef>
              <a:spcAft>
                <a:spcPts val="800"/>
              </a:spcAft>
              <a:buNone/>
            </a:pPr>
            <a:endParaRPr lang="en-US" sz="2400" dirty="0">
              <a:effectLst/>
              <a:ea typeface="Calibri" panose="020F0502020204030204" pitchFamily="34" charset="0"/>
            </a:endParaRPr>
          </a:p>
          <a:p>
            <a:pPr marL="0" marR="0" indent="0">
              <a:lnSpc>
                <a:spcPct val="107000"/>
              </a:lnSpc>
              <a:spcBef>
                <a:spcPts val="0"/>
              </a:spcBef>
              <a:spcAft>
                <a:spcPts val="800"/>
              </a:spcAft>
              <a:buNone/>
            </a:pPr>
            <a:r>
              <a:rPr lang="en-US" sz="2400" dirty="0">
                <a:effectLst/>
                <a:ea typeface="Calibri" panose="020F0502020204030204" pitchFamily="34" charset="0"/>
              </a:rPr>
              <a:t>Although Pa. Act 13 of 2020 </a:t>
            </a:r>
            <a:r>
              <a:rPr lang="en-US" sz="2400" b="1" dirty="0">
                <a:effectLst/>
                <a:ea typeface="Calibri" panose="020F0502020204030204" pitchFamily="34" charset="0"/>
              </a:rPr>
              <a:t>amends the measures by which a TPE will be evaluated</a:t>
            </a:r>
            <a:r>
              <a:rPr lang="en-US" sz="2400" dirty="0">
                <a:effectLst/>
                <a:ea typeface="Calibri" panose="020F0502020204030204" pitchFamily="34" charset="0"/>
              </a:rPr>
              <a:t>, the legislation </a:t>
            </a:r>
            <a:r>
              <a:rPr lang="en-US" sz="2400" b="1" dirty="0">
                <a:effectLst/>
                <a:ea typeface="Calibri" panose="020F0502020204030204" pitchFamily="34" charset="0"/>
              </a:rPr>
              <a:t>does not alter the definitions</a:t>
            </a:r>
            <a:r>
              <a:rPr lang="en-US" sz="2400" dirty="0">
                <a:effectLst/>
                <a:ea typeface="Calibri" panose="020F0502020204030204" pitchFamily="34" charset="0"/>
              </a:rPr>
              <a:t> of professional employees under Article XI. Administrators should check with their Human Resource personnel on how professional employees are currently classified by the LEA.   </a:t>
            </a:r>
          </a:p>
        </p:txBody>
      </p:sp>
    </p:spTree>
    <p:extLst>
      <p:ext uri="{BB962C8B-B14F-4D97-AF65-F5344CB8AC3E}">
        <p14:creationId xmlns:p14="http://schemas.microsoft.com/office/powerpoint/2010/main" val="1692975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7C364-BD37-4959-9A0A-A14D6636E10C}"/>
              </a:ext>
            </a:extLst>
          </p:cNvPr>
          <p:cNvSpPr>
            <a:spLocks noGrp="1"/>
          </p:cNvSpPr>
          <p:nvPr>
            <p:ph type="title"/>
          </p:nvPr>
        </p:nvSpPr>
        <p:spPr/>
        <p:txBody>
          <a:bodyPr/>
          <a:lstStyle/>
          <a:p>
            <a:r>
              <a:rPr lang="en-US" b="1" dirty="0"/>
              <a:t>Data vs. Non-Data Available Scenario</a:t>
            </a:r>
          </a:p>
        </p:txBody>
      </p:sp>
      <p:sp>
        <p:nvSpPr>
          <p:cNvPr id="5" name="Date Placeholder 4">
            <a:extLst>
              <a:ext uri="{FF2B5EF4-FFF2-40B4-BE49-F238E27FC236}">
                <a16:creationId xmlns:a16="http://schemas.microsoft.com/office/drawing/2014/main" id="{8A601C4C-84CD-458B-A536-8344BB927F72}"/>
              </a:ext>
            </a:extLst>
          </p:cNvPr>
          <p:cNvSpPr>
            <a:spLocks noGrp="1"/>
          </p:cNvSpPr>
          <p:nvPr>
            <p:ph type="dt" sz="half" idx="10"/>
          </p:nvPr>
        </p:nvSpPr>
        <p:spPr/>
        <p:txBody>
          <a:bodyPr/>
          <a:lstStyle/>
          <a:p>
            <a:fld id="{2886EB9F-620D-4745-B0DC-239369A89773}" type="datetime1">
              <a:rPr lang="en-US" smtClean="0"/>
              <a:t>8/1/2022</a:t>
            </a:fld>
            <a:endParaRPr lang="en-US" dirty="0"/>
          </a:p>
        </p:txBody>
      </p:sp>
      <p:sp>
        <p:nvSpPr>
          <p:cNvPr id="6" name="Slide Number Placeholder 5">
            <a:extLst>
              <a:ext uri="{FF2B5EF4-FFF2-40B4-BE49-F238E27FC236}">
                <a16:creationId xmlns:a16="http://schemas.microsoft.com/office/drawing/2014/main" id="{67034D9F-C2D6-406A-B19C-D2EB58D972EF}"/>
              </a:ext>
            </a:extLst>
          </p:cNvPr>
          <p:cNvSpPr>
            <a:spLocks noGrp="1"/>
          </p:cNvSpPr>
          <p:nvPr>
            <p:ph type="sldNum" sz="quarter" idx="12"/>
          </p:nvPr>
        </p:nvSpPr>
        <p:spPr/>
        <p:txBody>
          <a:bodyPr/>
          <a:lstStyle/>
          <a:p>
            <a:fld id="{680C5762-CF65-4775-9966-A58D40CC61B9}" type="slidenum">
              <a:rPr lang="en-US" smtClean="0"/>
              <a:t>9</a:t>
            </a:fld>
            <a:endParaRPr lang="en-US" dirty="0"/>
          </a:p>
        </p:txBody>
      </p:sp>
      <p:grpSp>
        <p:nvGrpSpPr>
          <p:cNvPr id="16" name="Group 15">
            <a:extLst>
              <a:ext uri="{FF2B5EF4-FFF2-40B4-BE49-F238E27FC236}">
                <a16:creationId xmlns:a16="http://schemas.microsoft.com/office/drawing/2014/main" id="{973CFBD2-317A-4203-975F-DF9363D9F318}"/>
              </a:ext>
              <a:ext uri="{C183D7F6-B498-43B3-948B-1728B52AA6E4}">
                <adec:decorative xmlns:adec="http://schemas.microsoft.com/office/drawing/2017/decorative" val="1"/>
              </a:ext>
            </a:extLst>
          </p:cNvPr>
          <p:cNvGrpSpPr/>
          <p:nvPr/>
        </p:nvGrpSpPr>
        <p:grpSpPr>
          <a:xfrm>
            <a:off x="731520" y="1722764"/>
            <a:ext cx="7680960" cy="3840480"/>
            <a:chOff x="731520" y="1599806"/>
            <a:chExt cx="7680960" cy="3689998"/>
          </a:xfrm>
        </p:grpSpPr>
        <p:sp>
          <p:nvSpPr>
            <p:cNvPr id="9" name="Oval 8">
              <a:extLst>
                <a:ext uri="{FF2B5EF4-FFF2-40B4-BE49-F238E27FC236}">
                  <a16:creationId xmlns:a16="http://schemas.microsoft.com/office/drawing/2014/main" id="{740E6622-3B50-4F21-8998-0CA7A128F014}"/>
                </a:ext>
              </a:extLst>
            </p:cNvPr>
            <p:cNvSpPr/>
            <p:nvPr/>
          </p:nvSpPr>
          <p:spPr>
            <a:xfrm>
              <a:off x="731520" y="1599806"/>
              <a:ext cx="3840480" cy="3689998"/>
            </a:xfrm>
            <a:prstGeom prst="ellipse">
              <a:avLst/>
            </a:prstGeom>
            <a:solidFill>
              <a:srgbClr val="003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Arial" panose="020B0604020202020204" pitchFamily="34" charset="0"/>
                  <a:cs typeface="Arial" panose="020B0604020202020204" pitchFamily="34" charset="0"/>
                </a:rPr>
                <a:t>Who is classified as a </a:t>
              </a:r>
              <a:r>
                <a:rPr lang="en-US" sz="3200" b="1" dirty="0">
                  <a:latin typeface="Arial" panose="020B0604020202020204" pitchFamily="34" charset="0"/>
                  <a:cs typeface="Arial" panose="020B0604020202020204" pitchFamily="34" charset="0"/>
                </a:rPr>
                <a:t>Data </a:t>
              </a:r>
              <a:r>
                <a:rPr lang="en-US" sz="3200" dirty="0">
                  <a:latin typeface="Arial" panose="020B0604020202020204" pitchFamily="34" charset="0"/>
                  <a:cs typeface="Arial" panose="020B0604020202020204" pitchFamily="34" charset="0"/>
                </a:rPr>
                <a:t>Available Classroom Teacher?</a:t>
              </a:r>
            </a:p>
          </p:txBody>
        </p:sp>
        <p:sp>
          <p:nvSpPr>
            <p:cNvPr id="10" name="Oval 9">
              <a:extLst>
                <a:ext uri="{FF2B5EF4-FFF2-40B4-BE49-F238E27FC236}">
                  <a16:creationId xmlns:a16="http://schemas.microsoft.com/office/drawing/2014/main" id="{633BB0A2-FC6D-4BA9-9769-B7243A9160FA}"/>
                </a:ext>
              </a:extLst>
            </p:cNvPr>
            <p:cNvSpPr/>
            <p:nvPr/>
          </p:nvSpPr>
          <p:spPr>
            <a:xfrm>
              <a:off x="4572000" y="1599806"/>
              <a:ext cx="3840480" cy="3689998"/>
            </a:xfrm>
            <a:prstGeom prst="ellipse">
              <a:avLst/>
            </a:prstGeom>
            <a:solidFill>
              <a:srgbClr val="003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Arial" panose="020B0604020202020204" pitchFamily="34" charset="0"/>
                  <a:cs typeface="Arial" panose="020B0604020202020204" pitchFamily="34" charset="0"/>
                </a:rPr>
                <a:t>Who is classified as a </a:t>
              </a:r>
              <a:r>
                <a:rPr lang="en-US" sz="3200" b="1" dirty="0">
                  <a:latin typeface="Arial" panose="020B0604020202020204" pitchFamily="34" charset="0"/>
                  <a:cs typeface="Arial" panose="020B0604020202020204" pitchFamily="34" charset="0"/>
                </a:rPr>
                <a:t>Non-Data</a:t>
              </a:r>
              <a:r>
                <a:rPr lang="en-US" sz="3200" dirty="0">
                  <a:latin typeface="Arial" panose="020B0604020202020204" pitchFamily="34" charset="0"/>
                  <a:cs typeface="Arial" panose="020B0604020202020204" pitchFamily="34" charset="0"/>
                </a:rPr>
                <a:t> Available Classroom Teacher?</a:t>
              </a:r>
            </a:p>
          </p:txBody>
        </p:sp>
        <p:sp>
          <p:nvSpPr>
            <p:cNvPr id="15" name="Oval 14">
              <a:extLst>
                <a:ext uri="{FF2B5EF4-FFF2-40B4-BE49-F238E27FC236}">
                  <a16:creationId xmlns:a16="http://schemas.microsoft.com/office/drawing/2014/main" id="{F3CF72A6-0848-4418-B9C3-8006A993A3B7}"/>
                </a:ext>
              </a:extLst>
            </p:cNvPr>
            <p:cNvSpPr/>
            <p:nvPr/>
          </p:nvSpPr>
          <p:spPr>
            <a:xfrm>
              <a:off x="3955271" y="2805249"/>
              <a:ext cx="1233459" cy="1247503"/>
            </a:xfrm>
            <a:prstGeom prst="ellipse">
              <a:avLst/>
            </a:prstGeom>
            <a:solidFill>
              <a:schemeClr val="bg1"/>
            </a:solidFill>
          </p:spPr>
          <p:txBody>
            <a:bodyPr wrap="none" lIns="91440" tIns="45720" rIns="91440" bIns="45720" anchor="ctr">
              <a:spAutoFit/>
            </a:bodyPr>
            <a:lstStyle/>
            <a:p>
              <a:pPr algn="ctr"/>
              <a:r>
                <a:rPr lang="en-US" sz="5400" b="0" cap="none" spc="0" dirty="0">
                  <a:ln w="0"/>
                  <a:solidFill>
                    <a:srgbClr val="003C7C"/>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vs</a:t>
              </a:r>
            </a:p>
          </p:txBody>
        </p:sp>
      </p:grpSp>
    </p:spTree>
    <p:extLst>
      <p:ext uri="{BB962C8B-B14F-4D97-AF65-F5344CB8AC3E}">
        <p14:creationId xmlns:p14="http://schemas.microsoft.com/office/powerpoint/2010/main" val="1370417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Group xmlns="f1c7bf0e-1cb0-48f8-99df-6e3f20f315ba">Accessibility</Group>
    <Category xmlns="f1c7bf0e-1cb0-48f8-99df-6e3f20f315ba">Select...</Category>
    <To_x0020_Be_x0020_Deleted_x003f_ xmlns="f1c7bf0e-1cb0-48f8-99df-6e3f20f315ba">NO</To_x0020_Be_x0020_Deleted_x003f_>
    <Year xmlns="f1c7bf0e-1cb0-48f8-99df-6e3f20f315ba" xsi:nil="true"/>
    <Month xmlns="f1c7bf0e-1cb0-48f8-99df-6e3f20f315ba" xsi:nil="true"/>
    <Document_x0020_Type_x0020_II xmlns="f1c7bf0e-1cb0-48f8-99df-6e3f20f315ba">Accessibility</Document_x0020_Type_x0020_II>
    <Document_x0020_Type xmlns="f1c7bf0e-1cb0-48f8-99df-6e3f20f315ba">Accessibility</Document_x0020_Type>
    <Author0 xmlns="f1c7bf0e-1cb0-48f8-99df-6e3f20f315b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a19328166d2359d223ac879a61fcda45">
  <xsd:schema xmlns:xsd="http://www.w3.org/2001/XMLSchema" xmlns:xs="http://www.w3.org/2001/XMLSchema" xmlns:p="http://schemas.microsoft.com/office/2006/metadata/properties" xmlns:ns2="f1c7bf0e-1cb0-48f8-99df-6e3f20f315ba" targetNamespace="http://schemas.microsoft.com/office/2006/metadata/properties" ma:root="true" ma:fieldsID="da6e66bb09347633796227476a711d93"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0" ma:format="Dropdown" ma:internalName="Year">
      <xsd:simpleType>
        <xsd:restriction base="dms:Choice">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2A4EA4-2FD6-46CD-858F-1ABF09EFBD7C}">
  <ds:schemaRefs>
    <ds:schemaRef ds:uri="http://schemas.microsoft.com/sharepoint/v3/contenttype/forms"/>
  </ds:schemaRefs>
</ds:datastoreItem>
</file>

<file path=customXml/itemProps2.xml><?xml version="1.0" encoding="utf-8"?>
<ds:datastoreItem xmlns:ds="http://schemas.openxmlformats.org/officeDocument/2006/customXml" ds:itemID="{B345E959-B139-4928-B6C0-4290FBE61FC4}">
  <ds:schemaRef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f1c7bf0e-1cb0-48f8-99df-6e3f20f315ba"/>
    <ds:schemaRef ds:uri="http://schemas.microsoft.com/office/2006/documentManagement/types"/>
    <ds:schemaRef ds:uri="http://www.w3.org/XML/1998/namespace"/>
    <ds:schemaRef ds:uri="http://purl.org/dc/elements/1.1/"/>
  </ds:schemaRefs>
</ds:datastoreItem>
</file>

<file path=customXml/itemProps3.xml><?xml version="1.0" encoding="utf-8"?>
<ds:datastoreItem xmlns:ds="http://schemas.openxmlformats.org/officeDocument/2006/customXml" ds:itemID="{56EB1890-C898-44F4-9E47-0A022625EBD7}">
  <ds:schemaRefs>
    <ds:schemaRef ds:uri="f1c7bf0e-1cb0-48f8-99df-6e3f20f315b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34766</TotalTime>
  <Words>3450</Words>
  <Application>Microsoft Office PowerPoint</Application>
  <PresentationFormat>On-screen Show (4:3)</PresentationFormat>
  <Paragraphs>338</Paragraphs>
  <Slides>26</Slides>
  <Notes>25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Symbol</vt:lpstr>
      <vt:lpstr>Tahoma</vt:lpstr>
      <vt:lpstr>Times New Roman</vt:lpstr>
      <vt:lpstr>Wingdings</vt:lpstr>
      <vt:lpstr>Office Theme</vt:lpstr>
      <vt:lpstr>Act 13  Office Hour Targeted Topics </vt:lpstr>
      <vt:lpstr>Agenda</vt:lpstr>
      <vt:lpstr>Survey</vt:lpstr>
      <vt:lpstr>Survey, continued</vt:lpstr>
      <vt:lpstr>Office Hours Etiquette</vt:lpstr>
      <vt:lpstr>Act 13 Frameworks</vt:lpstr>
      <vt:lpstr>Employee Category Scenarios</vt:lpstr>
      <vt:lpstr> Temporary Professional Employee</vt:lpstr>
      <vt:lpstr>Data vs. Non-Data Available Scenario</vt:lpstr>
      <vt:lpstr>Act 13: Teacher Specific Data (Set 10%)</vt:lpstr>
      <vt:lpstr> SLO vs. Student Performance Measure </vt:lpstr>
      <vt:lpstr>IEP Goals Progress Measure </vt:lpstr>
      <vt:lpstr>IEP Goals Progress Measure (cont’d)</vt:lpstr>
      <vt:lpstr>Building Level Score</vt:lpstr>
      <vt:lpstr>Transfer Option</vt:lpstr>
      <vt:lpstr>PEERS &amp; Act 13 Ratings</vt:lpstr>
      <vt:lpstr>Initial View: PEERS Evaluation List</vt:lpstr>
      <vt:lpstr>Act 13 Rating Form</vt:lpstr>
      <vt:lpstr>Completing the Process: Release to Educator</vt:lpstr>
      <vt:lpstr>Evaluation Summary</vt:lpstr>
      <vt:lpstr>PEERS Resources</vt:lpstr>
      <vt:lpstr>  13-4 Interim Rating</vt:lpstr>
      <vt:lpstr>Performance Improvement Plan</vt:lpstr>
      <vt:lpstr>Interim Rating Scenario</vt:lpstr>
      <vt:lpstr>What’s next?</vt:lpstr>
      <vt:lpstr>Contact/Mission</vt:lpstr>
    </vt:vector>
  </TitlesOfParts>
  <Company>PA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pdeadmin</dc:creator>
  <cp:lastModifiedBy>Andrea Brown</cp:lastModifiedBy>
  <cp:revision>1315</cp:revision>
  <cp:lastPrinted>2021-12-04T17:26:39Z</cp:lastPrinted>
  <dcterms:created xsi:type="dcterms:W3CDTF">2017-02-01T18:23:33Z</dcterms:created>
  <dcterms:modified xsi:type="dcterms:W3CDTF">2022-08-02T12:49:18Z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33500</vt:r8>
  </property>
  <property fmtid="{D5CDD505-2E9C-101B-9397-08002B2CF9AE}" pid="3" name="_dlc_policyId">
    <vt:lpwstr>/InsidePDE/Documents</vt:lpwstr>
  </property>
  <property fmtid="{D5CDD505-2E9C-101B-9397-08002B2CF9AE}" pid="4" name="xd_ProgID">
    <vt:lpwstr/>
  </property>
  <property fmtid="{D5CDD505-2E9C-101B-9397-08002B2CF9AE}" pid="5" name="_CopySource">
    <vt:lpwstr>https://collab.pde.pa.gov/InsidePDE/Documents/Getting My Job Done/Accessibility/PDE PowerPoint Template - ADA Accessible.pptx</vt:lpwstr>
  </property>
  <property fmtid="{D5CDD505-2E9C-101B-9397-08002B2CF9AE}" pid="6" name="ContentTypeId">
    <vt:lpwstr>0x010100545745096E880943ACB0FE4084512437</vt:lpwstr>
  </property>
  <property fmtid="{D5CDD505-2E9C-101B-9397-08002B2CF9AE}" pid="7" name="ItemRetentionFormula">
    <vt:lpwstr>&lt;formula id="Microsoft.Office.RecordsManagement.PolicyFeatures.Expiration.Formula.BuiltIn"&gt;&lt;number&gt;1&lt;/number&gt;&lt;property&gt;Post_x005f_x0020_End_x005f_x0020_Date&lt;/property&gt;&lt;propertyId&gt;00000000-0000-0000-0000-000000000000&lt;/propertyId&gt;&lt;period&gt;days&lt;/period&gt;&lt;/formula&gt;</vt:lpwstr>
  </property>
  <property fmtid="{D5CDD505-2E9C-101B-9397-08002B2CF9AE}" pid="8" name="TemplateUrl">
    <vt:lpwstr/>
  </property>
</Properties>
</file>