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70" r:id="rId5"/>
    <p:sldId id="293" r:id="rId6"/>
    <p:sldId id="2672" r:id="rId7"/>
    <p:sldId id="2668" r:id="rId8"/>
    <p:sldId id="326" r:id="rId9"/>
    <p:sldId id="2697" r:id="rId10"/>
    <p:sldId id="2662" r:id="rId11"/>
    <p:sldId id="2699" r:id="rId12"/>
    <p:sldId id="2700" r:id="rId13"/>
    <p:sldId id="2703" r:id="rId14"/>
    <p:sldId id="2695" r:id="rId15"/>
    <p:sldId id="2675" r:id="rId16"/>
    <p:sldId id="2698" r:id="rId17"/>
    <p:sldId id="350" r:id="rId18"/>
    <p:sldId id="356" r:id="rId19"/>
    <p:sldId id="2702" r:id="rId20"/>
    <p:sldId id="374" r:id="rId21"/>
    <p:sldId id="2705" r:id="rId22"/>
    <p:sldId id="2696" r:id="rId23"/>
    <p:sldId id="2683" r:id="rId24"/>
    <p:sldId id="2706" r:id="rId25"/>
    <p:sldId id="2684" r:id="rId26"/>
    <p:sldId id="33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, Kevin" initials="MK" lastIdx="11" clrIdx="0">
    <p:extLst>
      <p:ext uri="{19B8F6BF-5375-455C-9EA6-DF929625EA0E}">
        <p15:presenceInfo xmlns:p15="http://schemas.microsoft.com/office/powerpoint/2012/main" userId="S::kmauro@pa.gov::f23ef690-743d-463a-99da-998bbb27fb2e" providerId="AD"/>
      </p:ext>
    </p:extLst>
  </p:cmAuthor>
  <p:cmAuthor id="2" name="Dyszel, Jean" initials="DJ" lastIdx="3" clrIdx="1">
    <p:extLst>
      <p:ext uri="{19B8F6BF-5375-455C-9EA6-DF929625EA0E}">
        <p15:presenceInfo xmlns:p15="http://schemas.microsoft.com/office/powerpoint/2012/main" userId="S::c-jdyszel@pa.gov::5493b60d-1bc5-4cbd-908b-3a3348c6ac51" providerId="AD"/>
      </p:ext>
    </p:extLst>
  </p:cmAuthor>
  <p:cmAuthor id="3" name="Baum-Leaman, Rebekah" initials="BR" lastIdx="4" clrIdx="2">
    <p:extLst>
      <p:ext uri="{19B8F6BF-5375-455C-9EA6-DF929625EA0E}">
        <p15:presenceInfo xmlns:p15="http://schemas.microsoft.com/office/powerpoint/2012/main" userId="S::rbaumleama@pa.gov::8137aeef-26fe-45ef-a6a3-922900807fbb" providerId="AD"/>
      </p:ext>
    </p:extLst>
  </p:cmAuthor>
  <p:cmAuthor id="4" name="Carrie Soliday" initials="CS" lastIdx="3" clrIdx="3">
    <p:extLst>
      <p:ext uri="{19B8F6BF-5375-455C-9EA6-DF929625EA0E}">
        <p15:presenceInfo xmlns:p15="http://schemas.microsoft.com/office/powerpoint/2012/main" userId="S::casoliday_iu12.org#ext#@pagov.onmicrosoft.com::2edd3c36-08f3-483e-a972-55fb0b030a06" providerId="AD"/>
      </p:ext>
    </p:extLst>
  </p:cmAuthor>
  <p:cmAuthor id="5" name="Maraschiello, Richard" initials="MR" lastIdx="2" clrIdx="4">
    <p:extLst>
      <p:ext uri="{19B8F6BF-5375-455C-9EA6-DF929625EA0E}">
        <p15:presenceInfo xmlns:p15="http://schemas.microsoft.com/office/powerpoint/2012/main" userId="S::c-rmarasch@pa.gov::bf61cd81-8718-483a-8985-9898ade2ee73" providerId="AD"/>
      </p:ext>
    </p:extLst>
  </p:cmAuthor>
  <p:cmAuthor id="6" name="Stem, Matthew" initials="SM" lastIdx="9" clrIdx="5">
    <p:extLst>
      <p:ext uri="{19B8F6BF-5375-455C-9EA6-DF929625EA0E}">
        <p15:presenceInfo xmlns:p15="http://schemas.microsoft.com/office/powerpoint/2012/main" userId="S::mastem@pa.gov::682caf7e-3492-4ab1-b4ef-fb89c3f343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C"/>
    <a:srgbClr val="749BCA"/>
    <a:srgbClr val="477BB9"/>
    <a:srgbClr val="3D6AA1"/>
    <a:srgbClr val="376092"/>
    <a:srgbClr val="4F81BD"/>
    <a:srgbClr val="23447F"/>
    <a:srgbClr val="C4D5DE"/>
    <a:srgbClr val="FFFFFF"/>
    <a:srgbClr val="C3D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394638-46AF-46D1-B470-BE2885E47FF1}" v="5" dt="2022-02-03T15:46:14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98" autoAdjust="0"/>
    <p:restoredTop sz="71041" autoAdjust="0"/>
  </p:normalViewPr>
  <p:slideViewPr>
    <p:cSldViewPr snapToGrid="0">
      <p:cViewPr varScale="1">
        <p:scale>
          <a:sx n="83" d="100"/>
          <a:sy n="83" d="100"/>
        </p:scale>
        <p:origin x="14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2.5060422134733057E-2"/>
                  <c:y val="-0.1572770243756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0.315</cdr:y>
    </cdr:from>
    <cdr:to>
      <cdr:x>0.28403</cdr:x>
      <cdr:y>0.3662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0AF979F1-B8BF-400D-B6B8-14C773FD4BA6}"/>
            </a:ext>
          </a:extLst>
        </cdr:cNvPr>
        <cdr:cNvSpPr txBox="1"/>
      </cdr:nvSpPr>
      <cdr:spPr>
        <a:xfrm xmlns:a="http://schemas.openxmlformats.org/drawingml/2006/main">
          <a:off x="0" y="1704213"/>
          <a:ext cx="259718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Observation/Practice rating only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43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dirty="0"/>
              <a:t>Reminder – these percentages cannot be altered.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fall 2022, the Department will make available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21/22 SY Assessment data for Teacher-Specific Data attribution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where applicable to the professional employee.  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Growth data for Teacher-Specific Data attribution will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be made available by the Department for the 21/22 SY or the 22/23 SY. However, the Department will make available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23/24 SY Growth data for Teacher-Specific Data attribution,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where applicable to the professional employee, </a:t>
            </a:r>
            <a:r>
              <a:rPr lang="en-US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fall of 2024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18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02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7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Actual = 12</a:t>
            </a:r>
          </a:p>
          <a:p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Active = 3 has an active n-count of 3 students (12 x .25 = 3). </a:t>
            </a:r>
          </a:p>
          <a:p>
            <a:endParaRPr lang="en-US" b="0" i="0" dirty="0">
              <a:solidFill>
                <a:srgbClr val="082A3D"/>
              </a:solidFill>
              <a:effectLst/>
              <a:latin typeface="proxima-nova"/>
            </a:endParaRPr>
          </a:p>
          <a:p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Responsible for IEP Goals Progress? Depends on whether the LEA is using actual or active n-counts.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0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fall 2022, the Department will make available 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Level Scores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comprised of Assessment, Growth, Attendance Rate, and Graduation Rate for the 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21/22 SY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 where the measures are applicable to the building.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5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Not employed by the LEA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Works in a building that does not receive a score (Kindergarten Academy, K-2 building, part-time CTC)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Transfer options –</a:t>
            </a:r>
          </a:p>
          <a:p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 A professional employee who transfers from one building to another within an LEA has the option of using a substitute measure in lieu of BLD for the </a:t>
            </a:r>
            <a:r>
              <a:rPr lang="en-US" b="0" i="1" dirty="0">
                <a:solidFill>
                  <a:srgbClr val="082A3D"/>
                </a:solidFill>
                <a:effectLst/>
                <a:latin typeface="proxima-nova"/>
              </a:rPr>
              <a:t>first two school years</a:t>
            </a: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 of the new location assignment. Before evaluation in the new location assignment, the employee and the LEA must agree on the substitute measure(s) and the reallocation of the 10% weighting for calculating the final performance rating. The following table delineates permissible substitute measures by type of professional employee:</a:t>
            </a:r>
          </a:p>
          <a:p>
            <a:endParaRPr lang="en-US" b="0" i="0" dirty="0">
              <a:solidFill>
                <a:srgbClr val="082A3D"/>
              </a:solidFill>
              <a:effectLst/>
              <a:latin typeface="proxima-nova"/>
            </a:endParaRPr>
          </a:p>
          <a:p>
            <a:r>
              <a:rPr lang="en-US" dirty="0"/>
              <a:t>Classroom Teacher, NTP, and Principal may choose Observation &amp; Practice</a:t>
            </a:r>
          </a:p>
          <a:p>
            <a:r>
              <a:rPr lang="en-US" dirty="0"/>
              <a:t>Classroom Teacher and NTP may choose LEA Selected Measures (not this is an option even though NTPs don’t typically have LEA Selected Measures as part of evaluation)</a:t>
            </a:r>
          </a:p>
          <a:p>
            <a:r>
              <a:rPr lang="en-US" dirty="0"/>
              <a:t>Classroom Teacher may choose Teacher-Specific Data</a:t>
            </a:r>
          </a:p>
          <a:p>
            <a:r>
              <a:rPr lang="en-US" dirty="0"/>
              <a:t>Principals may choose Performance Goals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50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55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Looking in the toolkit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Scenario 1 – Principal A is not required but may take the course.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Scenario 2 - Every 7 years must have a refresher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Scenario 3 - New special education supervisor may take the Act 13 PIL course for Act 48 hours or take the SAS 5 hour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09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PEERS will have all rating forms available by the end of the year for end of year evaluations.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06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LEA Selected Measures reflective of the role and responsibility of the professional employee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8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obligation to rate mid-year; however, if hosen to evaluate, the 13-4 applies.</a:t>
            </a:r>
          </a:p>
          <a:p>
            <a:endParaRPr lang="en-US" dirty="0"/>
          </a:p>
          <a:p>
            <a:r>
              <a:rPr lang="en-US" dirty="0"/>
              <a:t>The employee and evaluator determine the LEA Selected Measure.  May use the SPM template or another format to meet the 30% requirement.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that all three sessions are presenting the same information.  So you only need to register for one session.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401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05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 XI defines the term to mean any individual who has been employed to perform, for a limited time, the duties of a newly created position or of a regular professional employee whose services have been terminated by death, resignation, suspension, or removal.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definition does not address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tenure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explicitly, commonwealth case law has held that the distinction between a professional employee and a temporary professional employee is that the former has secured tenure.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29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38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Teacher A can either be a TPE or PE depending on the LEA’s policy.</a:t>
            </a:r>
          </a:p>
          <a:p>
            <a:r>
              <a:rPr lang="en-US" dirty="0"/>
              <a:t>Teacher B is a TPE.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1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00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Occupational Therapist/Physical Therapist</a:t>
            </a:r>
          </a:p>
          <a:p>
            <a:r>
              <a:rPr lang="en-US" dirty="0"/>
              <a:t>Not a certificated employee – doesn’t fall under Act 13.  Not reportable.  My choose to use whatever district determines appropriate.  Framework for observation  and Practice- Other if looking for an observation instrument.</a:t>
            </a:r>
          </a:p>
          <a:p>
            <a:r>
              <a:rPr lang="en-US" dirty="0"/>
              <a:t>Another Example - Behavior Analyst - If licensed but not certificated, then they do not fall under Act 13.</a:t>
            </a:r>
          </a:p>
          <a:p>
            <a:endParaRPr lang="en-US" dirty="0"/>
          </a:p>
          <a:p>
            <a:r>
              <a:rPr lang="en-US" b="1" dirty="0"/>
              <a:t>Social Worker</a:t>
            </a:r>
          </a:p>
          <a:p>
            <a:r>
              <a:rPr lang="en-US" dirty="0"/>
              <a:t>NTP 13-3 or 13-3 TPE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68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the answers in the toolkit. – Someone drop the definitions in the chat.</a:t>
            </a:r>
          </a:p>
          <a:p>
            <a:endParaRPr lang="en-US" dirty="0"/>
          </a:p>
          <a:p>
            <a:r>
              <a:rPr lang="en-US" dirty="0"/>
              <a:t>Identify 3 teacher positions in your building/LEA who would be classified as a Data Available Classroom Teacher. </a:t>
            </a:r>
          </a:p>
          <a:p>
            <a:endParaRPr lang="en-US" dirty="0"/>
          </a:p>
          <a:p>
            <a:r>
              <a:rPr lang="en-US" dirty="0"/>
              <a:t>Identify 3 teacher positions in your building/LEA who would be classified as a Non-Data Available Classroom Teacher.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8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PDE-Evaluation@pa.gov" TargetMode="External"/><Relationship Id="rId4" Type="http://schemas.openxmlformats.org/officeDocument/2006/relationships/hyperlink" Target="https://www.pdesas.org/EducatorFrameworks/EducatorEffectivenes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0B1C-B62B-44A9-B504-9599817B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43934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b="1" dirty="0"/>
              <a:t>Act 13</a:t>
            </a:r>
            <a:br>
              <a:rPr lang="en-US" sz="5500" b="1" dirty="0"/>
            </a:br>
            <a:r>
              <a:rPr lang="en-US" sz="5500" b="1" dirty="0"/>
              <a:t>Frequently Asked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A5CE4-0E37-4942-B74D-4D501E4D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45873"/>
            <a:ext cx="6400800" cy="1014549"/>
          </a:xfrm>
        </p:spPr>
        <p:txBody>
          <a:bodyPr/>
          <a:lstStyle/>
          <a:p>
            <a:r>
              <a:rPr lang="en-US" dirty="0"/>
              <a:t>February 3, 2022</a:t>
            </a:r>
          </a:p>
        </p:txBody>
      </p:sp>
    </p:spTree>
    <p:extLst>
      <p:ext uri="{BB962C8B-B14F-4D97-AF65-F5344CB8AC3E}">
        <p14:creationId xmlns:p14="http://schemas.microsoft.com/office/powerpoint/2010/main" val="422484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Teacher Specific Data (Set 10%)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937EEF-5D27-4C4C-8BCF-64F6AF3BAD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1603319"/>
            <a:ext cx="8796525" cy="4184608"/>
            <a:chOff x="173737" y="2407520"/>
            <a:chExt cx="8796525" cy="393937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76752EA-82F6-4568-9DA8-7BCFCEA63649}"/>
                </a:ext>
              </a:extLst>
            </p:cNvPr>
            <p:cNvGrpSpPr/>
            <p:nvPr/>
          </p:nvGrpSpPr>
          <p:grpSpPr>
            <a:xfrm>
              <a:off x="173738" y="2407520"/>
              <a:ext cx="2743200" cy="2645212"/>
              <a:chOff x="642937" y="2254333"/>
              <a:chExt cx="2586037" cy="269184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80F2BC-6749-4323-A565-FA888875E035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553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Math      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Science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10 points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Flowchart: Off-page Connector 5">
                <a:extLst>
                  <a:ext uri="{FF2B5EF4-FFF2-40B4-BE49-F238E27FC236}">
                    <a16:creationId xmlns:a16="http://schemas.microsoft.com/office/drawing/2014/main" id="{61B507F5-1C5D-4A23-9608-9A069807B3F8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716500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Academic Achievement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FDFCA7F-975E-460D-B380-3909978BC574}"/>
                </a:ext>
              </a:extLst>
            </p:cNvPr>
            <p:cNvGrpSpPr/>
            <p:nvPr/>
          </p:nvGrpSpPr>
          <p:grpSpPr>
            <a:xfrm>
              <a:off x="3063240" y="2413545"/>
              <a:ext cx="3035808" cy="2645664"/>
              <a:chOff x="642937" y="2278326"/>
              <a:chExt cx="2586037" cy="2645664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D50B97-0452-477B-A339-A2DAB4EA54AE}"/>
                  </a:ext>
                </a:extLst>
              </p:cNvPr>
              <p:cNvSpPr/>
              <p:nvPr/>
            </p:nvSpPr>
            <p:spPr>
              <a:xfrm>
                <a:off x="642937" y="2590800"/>
                <a:ext cx="2586037" cy="23331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Measures (5% each)</a:t>
                </a:r>
                <a:endParaRPr lang="en-US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cs typeface="Arial" panose="020B0604020202020204" pitchFamily="34" charset="0"/>
                </a:endParaRPr>
              </a:p>
            </p:txBody>
          </p:sp>
          <p:sp>
            <p:nvSpPr>
              <p:cNvPr id="37" name="Flowchart: Off-page Connector 36">
                <a:extLst>
                  <a:ext uri="{FF2B5EF4-FFF2-40B4-BE49-F238E27FC236}">
                    <a16:creationId xmlns:a16="http://schemas.microsoft.com/office/drawing/2014/main" id="{BCC91EBB-762F-4FE8-96B8-2FD591878547}"/>
                  </a:ext>
                </a:extLst>
              </p:cNvPr>
              <p:cNvSpPr/>
              <p:nvPr/>
            </p:nvSpPr>
            <p:spPr>
              <a:xfrm>
                <a:off x="642938" y="2278326"/>
                <a:ext cx="2586036" cy="954774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2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855050-CC4A-4D5E-8DD9-4A5DA52F558D}"/>
                </a:ext>
              </a:extLst>
            </p:cNvPr>
            <p:cNvGrpSpPr/>
            <p:nvPr/>
          </p:nvGrpSpPr>
          <p:grpSpPr>
            <a:xfrm>
              <a:off x="6227062" y="2413545"/>
              <a:ext cx="2743200" cy="2627050"/>
              <a:chOff x="642937" y="2256379"/>
              <a:chExt cx="2586037" cy="262705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860F7C3-1827-4548-8C8B-83CB947CAD32}"/>
                  </a:ext>
                </a:extLst>
              </p:cNvPr>
              <p:cNvSpPr/>
              <p:nvPr/>
            </p:nvSpPr>
            <p:spPr>
              <a:xfrm>
                <a:off x="642937" y="2590801"/>
                <a:ext cx="2586037" cy="22926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 (10%)</a:t>
                </a:r>
              </a:p>
              <a:p>
                <a:endPara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lowchart: Off-page Connector 40">
                <a:extLst>
                  <a:ext uri="{FF2B5EF4-FFF2-40B4-BE49-F238E27FC236}">
                    <a16:creationId xmlns:a16="http://schemas.microsoft.com/office/drawing/2014/main" id="{838E27A0-671C-44CC-88CF-7BA90D6D14A9}"/>
                  </a:ext>
                </a:extLst>
              </p:cNvPr>
              <p:cNvSpPr/>
              <p:nvPr/>
            </p:nvSpPr>
            <p:spPr>
              <a:xfrm>
                <a:off x="642938" y="2256379"/>
                <a:ext cx="2586036" cy="954775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1 Measure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E762109-F968-4785-B051-2EE2ED0C5374}"/>
                </a:ext>
              </a:extLst>
            </p:cNvPr>
            <p:cNvSpPr/>
            <p:nvPr/>
          </p:nvSpPr>
          <p:spPr>
            <a:xfrm rot="10800000">
              <a:off x="173737" y="5214493"/>
              <a:ext cx="8795378" cy="516764"/>
            </a:xfrm>
            <a:prstGeom prst="triangle">
              <a:avLst>
                <a:gd name="adj" fmla="val 5050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8BD174-B75C-4AF8-AA2B-76037839CADB}"/>
                </a:ext>
              </a:extLst>
            </p:cNvPr>
            <p:cNvSpPr txBox="1"/>
            <p:nvPr/>
          </p:nvSpPr>
          <p:spPr>
            <a:xfrm>
              <a:off x="173738" y="5796392"/>
              <a:ext cx="8795377" cy="5505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dirty="0">
                  <a:latin typeface="Arial"/>
                  <a:cs typeface="Arial"/>
                </a:rPr>
                <a:t>If no measures are available and directly attributable to the teacher, </a:t>
              </a:r>
            </a:p>
            <a:p>
              <a:pPr algn="ctr"/>
              <a:r>
                <a:rPr lang="en-US" sz="1600" dirty="0">
                  <a:latin typeface="Arial"/>
                  <a:cs typeface="Arial"/>
                </a:rPr>
                <a:t>the 10% will be re-allocated to LEA Selected Measures.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E2ECB2D-C7A6-44B6-8FEB-5EAE6D3D635B}"/>
                </a:ext>
              </a:extLst>
            </p:cNvPr>
            <p:cNvGrpSpPr/>
            <p:nvPr/>
          </p:nvGrpSpPr>
          <p:grpSpPr>
            <a:xfrm>
              <a:off x="173737" y="2415513"/>
              <a:ext cx="2743200" cy="2625081"/>
              <a:chOff x="642937" y="2254333"/>
              <a:chExt cx="2586037" cy="2671357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28B5860-74F5-429E-B150-416949160076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3489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State Assessments (2.5%)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PVAAS (5.0%)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IEP Goals Progress  (2.5%)</a:t>
                </a:r>
              </a:p>
              <a:p>
                <a:endParaRPr lang="en-US" sz="16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61" name="Flowchart: Off-page Connector 60">
                <a:extLst>
                  <a:ext uri="{FF2B5EF4-FFF2-40B4-BE49-F238E27FC236}">
                    <a16:creationId xmlns:a16="http://schemas.microsoft.com/office/drawing/2014/main" id="{DC1AD8A5-4934-4DF1-9E30-5B3B6FF59B86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885329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1858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IEP Goals Progress Measure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EF6E8-DE76-40F9-BE1B-AB3F627F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21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Chapter 19 of the Pennsylvania School Code clarifies “applicable and attributable” thusly: “Regardless of certification area,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rgbClr val="23447F"/>
                </a:solidFill>
              </a:rPr>
              <a:t>all classroom teachers</a:t>
            </a:r>
            <a:r>
              <a:rPr lang="en-US" sz="2200" b="1" dirty="0"/>
              <a:t> </a:t>
            </a:r>
            <a:r>
              <a:rPr lang="en-US" sz="2200" dirty="0"/>
              <a:t>shall be accountable for student progress toward IEP Goals.”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C3FC472-A601-438E-94FA-DE18CA4EEE54}"/>
              </a:ext>
            </a:extLst>
          </p:cNvPr>
          <p:cNvSpPr txBox="1">
            <a:spLocks/>
          </p:cNvSpPr>
          <p:nvPr/>
        </p:nvSpPr>
        <p:spPr>
          <a:xfrm>
            <a:off x="457200" y="3335483"/>
            <a:ext cx="8229600" cy="2572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The IEP Goals Progress measure is required under the Individuals with Disabilities Education Act if:</a:t>
            </a:r>
          </a:p>
          <a:p>
            <a:r>
              <a:rPr lang="en-US" sz="2200" dirty="0"/>
              <a:t>the teacher provides instruction to a sufficient number of students with IEPs (meeting n count), and</a:t>
            </a:r>
          </a:p>
          <a:p>
            <a:r>
              <a:rPr lang="en-US" sz="2200" dirty="0"/>
              <a:t>those students have </a:t>
            </a:r>
            <a:r>
              <a:rPr lang="en-US" sz="2200" b="1" dirty="0">
                <a:solidFill>
                  <a:srgbClr val="23447F"/>
                </a:solidFill>
              </a:rPr>
              <a:t>similar academic </a:t>
            </a:r>
            <a:r>
              <a:rPr lang="en-US" sz="2200" dirty="0"/>
              <a:t>or </a:t>
            </a:r>
            <a:r>
              <a:rPr lang="en-US" sz="2200" b="1" dirty="0">
                <a:solidFill>
                  <a:srgbClr val="23447F"/>
                </a:solidFill>
              </a:rPr>
              <a:t>non-academic</a:t>
            </a:r>
            <a:r>
              <a:rPr lang="en-US" sz="2200" dirty="0"/>
              <a:t> IEP Goals to which the teacher contributes data used by the IEP team to monitor student progress.</a:t>
            </a:r>
          </a:p>
        </p:txBody>
      </p:sp>
    </p:spTree>
    <p:extLst>
      <p:ext uri="{BB962C8B-B14F-4D97-AF65-F5344CB8AC3E}">
        <p14:creationId xmlns:p14="http://schemas.microsoft.com/office/powerpoint/2010/main" val="1146834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IEP Goals Progress Measure Continued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The n count is defined as follows: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n count set must be </a:t>
            </a:r>
            <a:r>
              <a:rPr lang="en-US" sz="2600" b="1" dirty="0">
                <a:solidFill>
                  <a:srgbClr val="23447F"/>
                </a:solidFill>
              </a:rPr>
              <a:t>less than or equal to 11</a:t>
            </a:r>
            <a:r>
              <a:rPr lang="en-US" sz="2600" dirty="0"/>
              <a:t>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An “</a:t>
            </a:r>
            <a:r>
              <a:rPr lang="en-US" sz="2600" b="1" dirty="0">
                <a:solidFill>
                  <a:srgbClr val="23447F"/>
                </a:solidFill>
              </a:rPr>
              <a:t>active n count</a:t>
            </a:r>
            <a:r>
              <a:rPr lang="en-US" sz="2600" dirty="0"/>
              <a:t>” based on the portion of instructional responsibility may be used rather than an “</a:t>
            </a:r>
            <a:r>
              <a:rPr lang="en-US" sz="2600" b="1" dirty="0">
                <a:solidFill>
                  <a:srgbClr val="23447F"/>
                </a:solidFill>
              </a:rPr>
              <a:t>actual n count</a:t>
            </a:r>
            <a:r>
              <a:rPr lang="en-US" sz="2600" dirty="0"/>
              <a:t>”. 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n count should apply to a </a:t>
            </a:r>
            <a:r>
              <a:rPr lang="en-US" sz="2600" b="1" dirty="0">
                <a:solidFill>
                  <a:srgbClr val="23447F"/>
                </a:solidFill>
              </a:rPr>
              <a:t>grade-level cohort </a:t>
            </a:r>
            <a:r>
              <a:rPr lang="en-US" sz="2600" dirty="0"/>
              <a:t>or </a:t>
            </a:r>
            <a:r>
              <a:rPr lang="en-US" sz="2600" b="1" dirty="0">
                <a:solidFill>
                  <a:srgbClr val="23447F"/>
                </a:solidFill>
              </a:rPr>
              <a:t>correlate to all students within a subject area</a:t>
            </a:r>
            <a:r>
              <a:rPr lang="en-US" sz="2600" b="1" dirty="0"/>
              <a:t> </a:t>
            </a:r>
            <a:r>
              <a:rPr lang="en-US" sz="2600" dirty="0"/>
              <a:t>rather than a single class or course taught by the teacher.</a:t>
            </a:r>
          </a:p>
        </p:txBody>
      </p:sp>
    </p:spTree>
    <p:extLst>
      <p:ext uri="{BB962C8B-B14F-4D97-AF65-F5344CB8AC3E}">
        <p14:creationId xmlns:p14="http://schemas.microsoft.com/office/powerpoint/2010/main" val="3137020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IEP Goals Progress Scenario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dirty="0">
                <a:solidFill>
                  <a:srgbClr val="082A3D"/>
                </a:solidFill>
              </a:rPr>
              <a:t>A </a:t>
            </a:r>
            <a:r>
              <a:rPr lang="en-US" sz="2800" b="0" i="0" dirty="0">
                <a:solidFill>
                  <a:srgbClr val="082A3D"/>
                </a:solidFill>
                <a:effectLst/>
              </a:rPr>
              <a:t>math teacher who instructs 12 students with IEPs. </a:t>
            </a:r>
            <a:r>
              <a:rPr lang="en-US" sz="2800" dirty="0">
                <a:solidFill>
                  <a:srgbClr val="082A3D"/>
                </a:solidFill>
              </a:rPr>
              <a:t>The LEA has set the n-count at 10.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0" i="0" dirty="0">
                <a:solidFill>
                  <a:srgbClr val="082A3D"/>
                </a:solidFill>
                <a:effectLst/>
              </a:rPr>
              <a:t>Students have similar behavioral goals.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0" i="0" dirty="0">
                <a:solidFill>
                  <a:srgbClr val="082A3D"/>
                </a:solidFill>
                <a:effectLst/>
              </a:rPr>
              <a:t>The teacher has 25% instructional responsibility reported for each of the 12 students.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09FFA0-9F63-4CEA-82E8-4412309B4345}"/>
              </a:ext>
            </a:extLst>
          </p:cNvPr>
          <p:cNvSpPr/>
          <p:nvPr/>
        </p:nvSpPr>
        <p:spPr>
          <a:xfrm>
            <a:off x="398835" y="4206535"/>
            <a:ext cx="4173165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n-count?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20D3CB-3055-4F9A-9C40-8695714239F5}"/>
              </a:ext>
            </a:extLst>
          </p:cNvPr>
          <p:cNvSpPr/>
          <p:nvPr/>
        </p:nvSpPr>
        <p:spPr>
          <a:xfrm>
            <a:off x="4795732" y="4206535"/>
            <a:ext cx="4173165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active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n-count?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3FC984-770C-4615-ACC3-F3273FE175B6}"/>
              </a:ext>
            </a:extLst>
          </p:cNvPr>
          <p:cNvSpPr/>
          <p:nvPr/>
        </p:nvSpPr>
        <p:spPr>
          <a:xfrm>
            <a:off x="1746114" y="5156604"/>
            <a:ext cx="5651772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Is this math teacher responsible for IEP Goals Progress?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03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Data</a:t>
            </a:r>
          </a:p>
        </p:txBody>
      </p:sp>
      <p:graphicFrame>
        <p:nvGraphicFramePr>
          <p:cNvPr id="18" name="Table 14" descr="Denotes Challenge Multiplier falls under Act 13 (10%)">
            <a:extLst>
              <a:ext uri="{FF2B5EF4-FFF2-40B4-BE49-F238E27FC236}">
                <a16:creationId xmlns:a16="http://schemas.microsoft.com/office/drawing/2014/main" id="{B4EAE631-33F1-49E8-BDC8-6557F7EF5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182087"/>
              </p:ext>
            </p:extLst>
          </p:nvPr>
        </p:nvGraphicFramePr>
        <p:xfrm>
          <a:off x="457200" y="1793097"/>
          <a:ext cx="8229600" cy="477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344108168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932613173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81843118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18112"/>
                  </a:ext>
                </a:extLst>
              </a:tr>
              <a:tr h="38252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Achievement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S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 Assessments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9393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576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 Achievement Gap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Historically Underperforming Students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07647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Growth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PVAAS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87341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14158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34192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54216"/>
                  </a:ext>
                </a:extLst>
              </a:tr>
              <a:tr h="41125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Advanced Achievement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5398"/>
                  </a:ext>
                </a:extLst>
              </a:tr>
              <a:tr h="6409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 Multiplier 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based on economically disadvantaged student population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475813"/>
                  </a:ext>
                </a:extLst>
              </a:tr>
            </a:tbl>
          </a:graphicData>
        </a:graphic>
      </p:graphicFrame>
      <p:grpSp>
        <p:nvGrpSpPr>
          <p:cNvPr id="30" name="Group 29" descr="Act 82 (15%)">
            <a:extLst>
              <a:ext uri="{FF2B5EF4-FFF2-40B4-BE49-F238E27FC236}">
                <a16:creationId xmlns:a16="http://schemas.microsoft.com/office/drawing/2014/main" id="{34F2B396-4CC7-4B05-9099-5F33D1B6DE3F}"/>
              </a:ext>
            </a:extLst>
          </p:cNvPr>
          <p:cNvGrpSpPr/>
          <p:nvPr/>
        </p:nvGrpSpPr>
        <p:grpSpPr>
          <a:xfrm>
            <a:off x="5573921" y="161767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184D4AAF-802D-4725-81EB-8098D5159DE7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9" name="Freeform 87">
              <a:extLst>
                <a:ext uri="{FF2B5EF4-FFF2-40B4-BE49-F238E27FC236}">
                  <a16:creationId xmlns:a16="http://schemas.microsoft.com/office/drawing/2014/main" id="{55EF3B34-C366-40C3-BBCF-DC52FBB0751D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25" name="Rectangle 01">
              <a:extLst>
                <a:ext uri="{FF2B5EF4-FFF2-40B4-BE49-F238E27FC236}">
                  <a16:creationId xmlns:a16="http://schemas.microsoft.com/office/drawing/2014/main" id="{E76D96BA-C3BE-4B4E-8DD5-1109562A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82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 descr="Act 13 (10%)">
            <a:extLst>
              <a:ext uri="{FF2B5EF4-FFF2-40B4-BE49-F238E27FC236}">
                <a16:creationId xmlns:a16="http://schemas.microsoft.com/office/drawing/2014/main" id="{090FAFA2-93FB-4037-AAEA-D23E5132DBAC}"/>
              </a:ext>
            </a:extLst>
          </p:cNvPr>
          <p:cNvGrpSpPr/>
          <p:nvPr/>
        </p:nvGrpSpPr>
        <p:grpSpPr>
          <a:xfrm>
            <a:off x="7136252" y="1618488"/>
            <a:ext cx="1486058" cy="731520"/>
            <a:chOff x="5592077" y="1897594"/>
            <a:chExt cx="1486058" cy="731520"/>
          </a:xfrm>
          <a:solidFill>
            <a:srgbClr val="7082B1"/>
          </a:solidFill>
        </p:grpSpPr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14A167F5-E8BD-4E3D-8D44-F0998162B38F}"/>
                </a:ext>
              </a:extLst>
            </p:cNvPr>
            <p:cNvSpPr>
              <a:spLocks/>
            </p:cNvSpPr>
            <p:nvPr/>
          </p:nvSpPr>
          <p:spPr bwMode="auto">
            <a:xfrm rot="8138100">
              <a:off x="6895255" y="1945570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63917884-61B1-4570-B8A7-4AC013B80865}"/>
                </a:ext>
              </a:extLst>
            </p:cNvPr>
            <p:cNvSpPr>
              <a:spLocks/>
            </p:cNvSpPr>
            <p:nvPr/>
          </p:nvSpPr>
          <p:spPr bwMode="auto">
            <a:xfrm rot="18468534">
              <a:off x="5592077" y="1930021"/>
              <a:ext cx="182880" cy="182880"/>
            </a:xfrm>
            <a:custGeom>
              <a:avLst/>
              <a:gdLst>
                <a:gd name="T0" fmla="*/ 130 w 130"/>
                <a:gd name="T1" fmla="*/ 0 h 130"/>
                <a:gd name="T2" fmla="*/ 0 w 130"/>
                <a:gd name="T3" fmla="*/ 130 h 130"/>
                <a:gd name="T4" fmla="*/ 0 w 130"/>
                <a:gd name="T5" fmla="*/ 0 h 130"/>
                <a:gd name="T6" fmla="*/ 130 w 130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30">
                  <a:moveTo>
                    <a:pt x="130" y="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34" name="Rectangle 01">
              <a:extLst>
                <a:ext uri="{FF2B5EF4-FFF2-40B4-BE49-F238E27FC236}">
                  <a16:creationId xmlns:a16="http://schemas.microsoft.com/office/drawing/2014/main" id="{6E879927-75A7-431A-82A7-78C5A9BFD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61" y="1897594"/>
              <a:ext cx="1353462" cy="731520"/>
            </a:xfrm>
            <a:prstGeom prst="flowChartOffpageConnector">
              <a:avLst/>
            </a:prstGeom>
            <a:grpFill/>
            <a:ln>
              <a:noFill/>
            </a:ln>
            <a:effectLst>
              <a:outerShdw blurRad="101600" dist="127000" dir="5400000" sx="90000" sy="9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Freeform 33" descr="Denotes Academic Achievement - State Assessments falls under Act 82 (15%)">
            <a:extLst>
              <a:ext uri="{FF2B5EF4-FFF2-40B4-BE49-F238E27FC236}">
                <a16:creationId xmlns:a16="http://schemas.microsoft.com/office/drawing/2014/main" id="{B5CE2925-24AC-4671-9F68-04106807E2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23" y="247195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4" name="Freeform 33" descr="Denotes Academic Achievement - State Assessments falls under Act 13 (10%)">
            <a:extLst>
              <a:ext uri="{FF2B5EF4-FFF2-40B4-BE49-F238E27FC236}">
                <a16:creationId xmlns:a16="http://schemas.microsoft.com/office/drawing/2014/main" id="{78A13B05-E5CF-4080-B485-DCA52C36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4" y="2468880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8" name="Freeform 33" descr="Denotes Closing the Achievement Gap - All Students falls under Act 82 (15%)">
            <a:extLst>
              <a:ext uri="{FF2B5EF4-FFF2-40B4-BE49-F238E27FC236}">
                <a16:creationId xmlns:a16="http://schemas.microsoft.com/office/drawing/2014/main" id="{03B8001B-BD2B-4561-B3BC-CBF9184F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2862113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2" name="Freeform 33" descr="Denotes Closing the Achievement Gap - Historically Underperforming Students falls under Act 82 (15%)">
            <a:extLst>
              <a:ext uri="{FF2B5EF4-FFF2-40B4-BE49-F238E27FC236}">
                <a16:creationId xmlns:a16="http://schemas.microsoft.com/office/drawing/2014/main" id="{E5F058D8-C2B6-4F34-9BE7-67C02E5FE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412136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3" name="Freeform 33" descr="Denotes Academic Growth - PVAAS falls under Act 82 (15%)">
            <a:extLst>
              <a:ext uri="{FF2B5EF4-FFF2-40B4-BE49-F238E27FC236}">
                <a16:creationId xmlns:a16="http://schemas.microsoft.com/office/drawing/2014/main" id="{42039ED2-DB84-4F8F-9491-EC86F076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391472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4" name="Freeform 33" descr="Denotes Attendance falls under Act 82 (15%)">
            <a:extLst>
              <a:ext uri="{FF2B5EF4-FFF2-40B4-BE49-F238E27FC236}">
                <a16:creationId xmlns:a16="http://schemas.microsoft.com/office/drawing/2014/main" id="{C8CD98E8-E136-4A1B-AFB0-3B52F1695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88" y="4314092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5" name="Freeform 33" descr="Denotes Promotion falls under Act 82 (15%)">
            <a:extLst>
              <a:ext uri="{FF2B5EF4-FFF2-40B4-BE49-F238E27FC236}">
                <a16:creationId xmlns:a16="http://schemas.microsoft.com/office/drawing/2014/main" id="{CF7A9111-1D5D-4F90-BCB4-8B4AE2DB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268" y="472774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6" name="Freeform 33" descr="Denotes Graduation falls under Act 82 (15%)">
            <a:extLst>
              <a:ext uri="{FF2B5EF4-FFF2-40B4-BE49-F238E27FC236}">
                <a16:creationId xmlns:a16="http://schemas.microsoft.com/office/drawing/2014/main" id="{711745B6-97B0-41A1-9793-298FCB9A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80" y="5141404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7" name="Freeform 33" descr="Denotes Advanced Achievement falls under Act 82 (15%)">
            <a:extLst>
              <a:ext uri="{FF2B5EF4-FFF2-40B4-BE49-F238E27FC236}">
                <a16:creationId xmlns:a16="http://schemas.microsoft.com/office/drawing/2014/main" id="{6B92D7C8-5462-490C-A0E7-5F5C246F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92" y="5555060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3" name="Freeform 33" descr="Denotes Academic Growth - PVAAS falls under Act 13 (10%)">
            <a:extLst>
              <a:ext uri="{FF2B5EF4-FFF2-40B4-BE49-F238E27FC236}">
                <a16:creationId xmlns:a16="http://schemas.microsoft.com/office/drawing/2014/main" id="{1F6FCDAC-09B0-4D45-A4CB-1AF60930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913632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4" name="Freeform 33" descr="Denotes Attendance falls under Act 13 (10%)">
            <a:extLst>
              <a:ext uri="{FF2B5EF4-FFF2-40B4-BE49-F238E27FC236}">
                <a16:creationId xmlns:a16="http://schemas.microsoft.com/office/drawing/2014/main" id="{50E3B134-3088-4604-8EF6-DD080477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31596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5" name="Freeform 33" descr="Denotes Graduation falls under Act 13 (10%)">
            <a:extLst>
              <a:ext uri="{FF2B5EF4-FFF2-40B4-BE49-F238E27FC236}">
                <a16:creationId xmlns:a16="http://schemas.microsoft.com/office/drawing/2014/main" id="{96A1996D-BA73-4E1D-9B5A-A8AC6092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138928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6" name="Freeform 33" descr="Denotes Challenge Multiplier falls under Act 13 (10%)">
            <a:extLst>
              <a:ext uri="{FF2B5EF4-FFF2-40B4-BE49-F238E27FC236}">
                <a16:creationId xmlns:a16="http://schemas.microsoft.com/office/drawing/2014/main" id="{673D505C-5DE0-4304-B78D-C18CEE56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6070621"/>
            <a:ext cx="262301" cy="275962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rgbClr val="17375E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6387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Score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A62F0-A16F-4CC9-BEA6-BF62B12404CC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Building Level Score will provide a quantitative academic score based upon a 100-point scale to represent the overall academic performance of each school in Pennsylvania.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6752EA-82F6-4568-9DA8-7BCFCEA63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8" y="2407520"/>
            <a:ext cx="2743200" cy="2645212"/>
            <a:chOff x="642937" y="2254333"/>
            <a:chExt cx="2586037" cy="26918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80F2BC-6749-4323-A565-FA888875E035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61B507F5-1C5D-4A23-9608-9A069807B3F8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DFCA7F-975E-460D-B380-3909978BC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0400" y="2414016"/>
            <a:ext cx="2743200" cy="2626578"/>
            <a:chOff x="642937" y="2278797"/>
            <a:chExt cx="2586037" cy="262657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1D50B97-0452-477B-A339-A2DAB4EA54AE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pts</a:t>
              </a:r>
            </a:p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lowchart: Off-page Connector 36">
              <a:extLst>
                <a:ext uri="{FF2B5EF4-FFF2-40B4-BE49-F238E27FC236}">
                  <a16:creationId xmlns:a16="http://schemas.microsoft.com/office/drawing/2014/main" id="{BCC91EBB-762F-4FE8-96B8-2FD591878547}"/>
                </a:ext>
              </a:extLst>
            </p:cNvPr>
            <p:cNvSpPr/>
            <p:nvPr/>
          </p:nvSpPr>
          <p:spPr>
            <a:xfrm>
              <a:off x="642938" y="2278797"/>
              <a:ext cx="2586036" cy="704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Growth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A855050-CC4A-4D5E-8DD9-4A5DA52F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27062" y="2415513"/>
            <a:ext cx="2743200" cy="2637219"/>
            <a:chOff x="642937" y="2258347"/>
            <a:chExt cx="2586037" cy="26470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60F7C3-1827-4548-8C8B-83CB947CAD32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Attendance Rate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10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Graduation Rate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 pts</a:t>
              </a:r>
            </a:p>
            <a:p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Absent a Graduation Rate, Attendance Rate is 20 Points.</a:t>
              </a:r>
            </a:p>
          </p:txBody>
        </p:sp>
        <p:sp>
          <p:nvSpPr>
            <p:cNvPr id="41" name="Flowchart: Off-page Connector 40">
              <a:extLst>
                <a:ext uri="{FF2B5EF4-FFF2-40B4-BE49-F238E27FC236}">
                  <a16:creationId xmlns:a16="http://schemas.microsoft.com/office/drawing/2014/main" id="{838E27A0-671C-44CC-88CF-7BA90D6D14A9}"/>
                </a:ext>
              </a:extLst>
            </p:cNvPr>
            <p:cNvSpPr/>
            <p:nvPr/>
          </p:nvSpPr>
          <p:spPr>
            <a:xfrm>
              <a:off x="642938" y="2258347"/>
              <a:ext cx="2586036" cy="700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Other Academic Indicators</a:t>
              </a:r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E762109-F968-4785-B051-2EE2ED0C5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73737" y="5214493"/>
            <a:ext cx="8795378" cy="516764"/>
          </a:xfrm>
          <a:prstGeom prst="triangle">
            <a:avLst>
              <a:gd name="adj" fmla="val 505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8BD174-B75C-4AF8-AA2B-76037839CADB}"/>
              </a:ext>
            </a:extLst>
          </p:cNvPr>
          <p:cNvSpPr txBox="1"/>
          <p:nvPr/>
        </p:nvSpPr>
        <p:spPr>
          <a:xfrm>
            <a:off x="173738" y="5824385"/>
            <a:ext cx="87953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Where a school is missing an Assessment or Growth indicator, the 100-point scale is reduced proportionally. For example, a K-3 school with no PVAAS data (40 points) and no Science Assessment data (10 points) will have a denominator of 50 points.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E2ECB2D-C7A6-44B6-8FEB-5EAE6D3D6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2415513"/>
            <a:ext cx="2743200" cy="2645212"/>
            <a:chOff x="642937" y="2254333"/>
            <a:chExt cx="2586037" cy="269184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8B5860-74F5-429E-B150-416949160076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lowchart: Off-page Connector 60">
              <a:extLst>
                <a:ext uri="{FF2B5EF4-FFF2-40B4-BE49-F238E27FC236}">
                  <a16:creationId xmlns:a16="http://schemas.microsoft.com/office/drawing/2014/main" id="{DC1AD8A5-4934-4DF1-9E30-5B3B6FF59B86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2688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Data Scenarios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0" y="160020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Using the interactive toolkit, which employees do not receive a building level score as part of their evaluation?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i="0" dirty="0">
                <a:solidFill>
                  <a:srgbClr val="082A3D"/>
                </a:solidFill>
                <a:effectLst/>
              </a:rPr>
              <a:t>What </a:t>
            </a:r>
            <a:r>
              <a:rPr lang="en-US" dirty="0">
                <a:solidFill>
                  <a:srgbClr val="082A3D"/>
                </a:solidFill>
              </a:rPr>
              <a:t>measures may be substituted in the case of a professional transferred from one building to another?</a:t>
            </a:r>
            <a:endParaRPr lang="en-US" b="0" i="0" dirty="0">
              <a:solidFill>
                <a:srgbClr val="082A3D"/>
              </a:solidFill>
              <a:effectLst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65F402D-6449-44B2-89E3-593C3CE0347C}"/>
              </a:ext>
            </a:extLst>
          </p:cNvPr>
          <p:cNvSpPr/>
          <p:nvPr/>
        </p:nvSpPr>
        <p:spPr>
          <a:xfrm>
            <a:off x="457200" y="1683952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F656E03-7D5F-4EAC-A0D3-F40E5152DC9E}"/>
              </a:ext>
            </a:extLst>
          </p:cNvPr>
          <p:cNvSpPr/>
          <p:nvPr/>
        </p:nvSpPr>
        <p:spPr>
          <a:xfrm>
            <a:off x="440570" y="3564632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1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 PD Requirements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464A9F9-BFF4-45B2-B28A-E66F1AAF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0445" y="1980546"/>
            <a:ext cx="8660670" cy="3622586"/>
            <a:chOff x="300445" y="2167128"/>
            <a:chExt cx="8660670" cy="362258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75F4E5-35B2-475B-BE72-F7F2AE160D9C}"/>
                </a:ext>
              </a:extLst>
            </p:cNvPr>
            <p:cNvGrpSpPr/>
            <p:nvPr/>
          </p:nvGrpSpPr>
          <p:grpSpPr>
            <a:xfrm>
              <a:off x="300445" y="2168434"/>
              <a:ext cx="2011680" cy="3621279"/>
              <a:chOff x="457201" y="2168434"/>
              <a:chExt cx="2011680" cy="3621279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158A26-D7EC-40C1-88A5-6F4F11E72B50}"/>
                  </a:ext>
                </a:extLst>
              </p:cNvPr>
              <p:cNvSpPr/>
              <p:nvPr/>
            </p:nvSpPr>
            <p:spPr>
              <a:xfrm>
                <a:off x="457201" y="2834639"/>
                <a:ext cx="2011680" cy="2955074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Complete Act 13 training during probationary period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5CFE0-06DC-41CD-A5CD-FFFBDDB2487D}"/>
                  </a:ext>
                </a:extLst>
              </p:cNvPr>
              <p:cNvSpPr/>
              <p:nvPr/>
            </p:nvSpPr>
            <p:spPr>
              <a:xfrm>
                <a:off x="457201" y="2168434"/>
                <a:ext cx="2011680" cy="83602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Temporary Professional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EA5A33-41BC-47EC-86DD-B24E939267F8}"/>
                </a:ext>
              </a:extLst>
            </p:cNvPr>
            <p:cNvGrpSpPr/>
            <p:nvPr/>
          </p:nvGrpSpPr>
          <p:grpSpPr>
            <a:xfrm>
              <a:off x="2516774" y="2168434"/>
              <a:ext cx="2011681" cy="3621280"/>
              <a:chOff x="2947851" y="2168434"/>
              <a:chExt cx="2011681" cy="362128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A44D19-9679-4A78-B9AC-986F4563AAB8}"/>
                  </a:ext>
                </a:extLst>
              </p:cNvPr>
              <p:cNvSpPr/>
              <p:nvPr/>
            </p:nvSpPr>
            <p:spPr>
              <a:xfrm>
                <a:off x="2947852" y="2834640"/>
                <a:ext cx="2011680" cy="2955074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Complete Act 13 training within the first six months of the employee's appointment as a principal.</a:t>
                </a: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61309D-B279-4707-BA97-274172ECD88A}"/>
                  </a:ext>
                </a:extLst>
              </p:cNvPr>
              <p:cNvSpPr/>
              <p:nvPr/>
            </p:nvSpPr>
            <p:spPr>
              <a:xfrm>
                <a:off x="2947851" y="2168434"/>
                <a:ext cx="2011680" cy="836024"/>
              </a:xfrm>
              <a:prstGeom prst="rect">
                <a:avLst/>
              </a:prstGeom>
              <a:solidFill>
                <a:srgbClr val="4F81BD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Principal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F7D981-7654-433A-83BA-060E044C60C8}"/>
                </a:ext>
              </a:extLst>
            </p:cNvPr>
            <p:cNvGrpSpPr/>
            <p:nvPr/>
          </p:nvGrpSpPr>
          <p:grpSpPr>
            <a:xfrm>
              <a:off x="4733104" y="2168434"/>
              <a:ext cx="2011681" cy="3621280"/>
              <a:chOff x="5438501" y="2168434"/>
              <a:chExt cx="2011681" cy="362128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FF682A-AC33-435E-B77A-1C497E621892}"/>
                  </a:ext>
                </a:extLst>
              </p:cNvPr>
              <p:cNvSpPr/>
              <p:nvPr/>
            </p:nvSpPr>
            <p:spPr>
              <a:xfrm>
                <a:off x="5438502" y="2834639"/>
                <a:ext cx="2011680" cy="295507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Incorporate Act 13 training into induction programs.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Include training in the Future Ready Comprehensive Plan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4DCA74-69FF-4430-8D7C-7D389ECF6774}"/>
                  </a:ext>
                </a:extLst>
              </p:cNvPr>
              <p:cNvSpPr/>
              <p:nvPr/>
            </p:nvSpPr>
            <p:spPr>
              <a:xfrm>
                <a:off x="5438501" y="2168434"/>
                <a:ext cx="2011680" cy="83602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School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97B39F2-5AA8-4F5C-81FF-96AF733D43C5}"/>
                </a:ext>
              </a:extLst>
            </p:cNvPr>
            <p:cNvGrpSpPr/>
            <p:nvPr/>
          </p:nvGrpSpPr>
          <p:grpSpPr>
            <a:xfrm>
              <a:off x="6949434" y="2167128"/>
              <a:ext cx="2011681" cy="3622584"/>
              <a:chOff x="5438501" y="2168434"/>
              <a:chExt cx="2011681" cy="3431311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957142-7E97-43F3-BA5C-B5C145ABD1D6}"/>
                  </a:ext>
                </a:extLst>
              </p:cNvPr>
              <p:cNvSpPr/>
              <p:nvPr/>
            </p:nvSpPr>
            <p:spPr>
              <a:xfrm>
                <a:off x="5438502" y="2834640"/>
                <a:ext cx="2011680" cy="276510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Complete a condensed Act 13 training of the program every seven years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E119A-4E07-4B9E-BEB6-D48950997C3C}"/>
                  </a:ext>
                </a:extLst>
              </p:cNvPr>
              <p:cNvSpPr/>
              <p:nvPr/>
            </p:nvSpPr>
            <p:spPr>
              <a:xfrm>
                <a:off x="5438501" y="2168434"/>
                <a:ext cx="2011680" cy="83602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Professional Employee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33150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Requirements Scenarios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An assistant principal in 2020-2021 school year, Principal A was promoted to a building-level principal position in August 2021. Is Principal A required to take the Act 13 PIL Course?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i="0" dirty="0">
                <a:solidFill>
                  <a:srgbClr val="082A3D"/>
                </a:solidFill>
                <a:effectLst/>
              </a:rPr>
              <a:t>When are p</a:t>
            </a:r>
            <a:r>
              <a:rPr lang="en-US" dirty="0">
                <a:solidFill>
                  <a:srgbClr val="082A3D"/>
                </a:solidFill>
              </a:rPr>
              <a:t>rofessional employees required to take an Act 13 training?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i="0" dirty="0">
                <a:solidFill>
                  <a:srgbClr val="082A3D"/>
                </a:solidFill>
                <a:effectLst/>
              </a:rPr>
              <a:t>What training options are available for a newly appointed director of special </a:t>
            </a:r>
            <a:r>
              <a:rPr lang="en-US" dirty="0">
                <a:solidFill>
                  <a:srgbClr val="082A3D"/>
                </a:solidFill>
              </a:rPr>
              <a:t>e</a:t>
            </a:r>
            <a:r>
              <a:rPr lang="en-US" b="0" i="0" dirty="0">
                <a:solidFill>
                  <a:srgbClr val="082A3D"/>
                </a:solidFill>
                <a:effectLst/>
              </a:rPr>
              <a:t>ducation?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F9A2B9A-500A-40D6-B064-7F3D4B1688A1}"/>
              </a:ext>
            </a:extLst>
          </p:cNvPr>
          <p:cNvSpPr/>
          <p:nvPr/>
        </p:nvSpPr>
        <p:spPr>
          <a:xfrm>
            <a:off x="274320" y="1566119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80F52A-6D51-445C-9F64-DC8EA07D1314}"/>
              </a:ext>
            </a:extLst>
          </p:cNvPr>
          <p:cNvSpPr/>
          <p:nvPr/>
        </p:nvSpPr>
        <p:spPr>
          <a:xfrm>
            <a:off x="274320" y="3812886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C4B146-F1C3-49AD-9308-E7BFBED8ED15}"/>
              </a:ext>
            </a:extLst>
          </p:cNvPr>
          <p:cNvSpPr/>
          <p:nvPr/>
        </p:nvSpPr>
        <p:spPr>
          <a:xfrm>
            <a:off x="274320" y="4917366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86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627B-6296-4524-8CEF-F369C682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Rating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3A2E7-62F7-4B77-AD30-F4E6EA5A1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 Available on SAS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13-1 TPE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13-2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13-3 TPE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/>
              <a:t>13-4</a:t>
            </a:r>
          </a:p>
          <a:p>
            <a:pPr>
              <a:spcBef>
                <a:spcPts val="0"/>
              </a:spcBef>
            </a:pPr>
            <a:r>
              <a:rPr lang="en-US" dirty="0"/>
              <a:t>Coming Soon to SAS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13-1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13-3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10415-3EF2-412D-A06C-6BADF27D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3A88E-FC0D-494A-B78D-5ED3535B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8254E8-4543-44FC-9E7B-4B8CA5850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179" y="2302876"/>
            <a:ext cx="3652621" cy="288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2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469F-AE78-4E88-BDA4-76BDF03D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1811"/>
            <a:ext cx="8229600" cy="3384755"/>
          </a:xfrm>
        </p:spPr>
        <p:txBody>
          <a:bodyPr>
            <a:normAutofit/>
          </a:bodyPr>
          <a:lstStyle/>
          <a:p>
            <a:pPr marL="917575" indent="-346075">
              <a:buFont typeface="Wingdings" panose="05000000000000000000" pitchFamily="2" charset="2"/>
              <a:buChar char="§"/>
            </a:pPr>
            <a:r>
              <a:rPr lang="en-US" dirty="0"/>
              <a:t>Frequently Asked Questions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Scenarios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Exploring the Interactive Toolkit</a:t>
            </a:r>
          </a:p>
        </p:txBody>
      </p:sp>
    </p:spTree>
    <p:extLst>
      <p:ext uri="{BB962C8B-B14F-4D97-AF65-F5344CB8AC3E}">
        <p14:creationId xmlns:p14="http://schemas.microsoft.com/office/powerpoint/2010/main" val="258474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 </a:t>
            </a:r>
            <a:r>
              <a:rPr lang="en-US" b="1" dirty="0"/>
              <a:t>13-4 Interim Rating</a:t>
            </a:r>
            <a:endParaRPr lang="en-US" sz="28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Professional employees deemed Unsatisfactory in the last evaluation must be rated at least once a year using the measures and weightings appropriate to the employee, as indicated in the table above.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Subsequent ratings during the same evaluation period (i.e., interim evaluations)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are not mandated</a:t>
            </a:r>
            <a:r>
              <a:rPr lang="en-US" sz="2000" dirty="0">
                <a:effectLst/>
                <a:ea typeface="Calibri" panose="020F0502020204030204" pitchFamily="34" charset="0"/>
              </a:rPr>
              <a:t>; however, should an LEA elect to perform one, the interim evaluation must be comprised of the following: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70% Observation &amp; Practice (aligns with the 13-1, 13-2, 13-3)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30% LEA Selected Measures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For the LEA Selected Measures rating, the LEA should use measure(s) appropriate to the type of professional employee. </a:t>
            </a:r>
            <a:r>
              <a:rPr lang="en-US" sz="2000" dirty="0">
                <a:ea typeface="Calibri" panose="020F0502020204030204" pitchFamily="34" charset="0"/>
              </a:rPr>
              <a:t>Examples as follows: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Performance Goal benchmarks might serve as a locally developed rubric in the evaluation of a principal.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Student career readiness portfolios might be used in the evaluation of a school counselor.</a:t>
            </a:r>
          </a:p>
        </p:txBody>
      </p:sp>
    </p:spTree>
    <p:extLst>
      <p:ext uri="{BB962C8B-B14F-4D97-AF65-F5344CB8AC3E}">
        <p14:creationId xmlns:p14="http://schemas.microsoft.com/office/powerpoint/2010/main" val="1039211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819B-CE74-2F4E-8954-C54C2563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Interim Rating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804C7-740B-5846-BF00-B3BF8C34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Counselor A received an Unsatisfactory rating at the conclusion of the last school year.</a:t>
            </a:r>
          </a:p>
          <a:p>
            <a:pPr marL="922338" indent="-328613"/>
            <a:r>
              <a:rPr lang="en-US" dirty="0"/>
              <a:t>What mid-year rating obligation exists?</a:t>
            </a:r>
          </a:p>
          <a:p>
            <a:pPr marL="922338" indent="-328613"/>
            <a:r>
              <a:rPr lang="en-US" dirty="0"/>
              <a:t>What LEA Selected Measure is applicable?</a:t>
            </a:r>
          </a:p>
          <a:p>
            <a:pPr marL="922338" indent="-328613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69E2D-1674-E848-990A-1A61841F8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53BA2F-7CDB-5E4E-B03B-D82A72BA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77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98D8-87FA-E748-AEC7-99944F7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F66A-79C1-6A4B-A54E-4A82D55F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460"/>
            <a:ext cx="8229600" cy="43035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Student Performance Measures/Performance Templates</a:t>
            </a:r>
            <a:endParaRPr lang="en-US" sz="1600" dirty="0"/>
          </a:p>
          <a:p>
            <a:pPr marL="0" indent="0">
              <a:buNone/>
            </a:pPr>
            <a:r>
              <a:rPr lang="en-US" dirty="0"/>
              <a:t>This session will review the components of the Student Performance Measures Templates: </a:t>
            </a:r>
          </a:p>
          <a:p>
            <a:pPr marL="642938" indent="-330200">
              <a:lnSpc>
                <a:spcPct val="120000"/>
              </a:lnSpc>
            </a:pPr>
            <a:r>
              <a:rPr lang="en-US" dirty="0"/>
              <a:t>LEA Selected Measures</a:t>
            </a:r>
          </a:p>
          <a:p>
            <a:pPr marL="642938" indent="-330200">
              <a:lnSpc>
                <a:spcPct val="120000"/>
              </a:lnSpc>
            </a:pPr>
            <a:r>
              <a:rPr lang="en-US" dirty="0"/>
              <a:t>IEP Goals Progress</a:t>
            </a:r>
          </a:p>
          <a:p>
            <a:pPr marL="642938" indent="-330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Principal Performance Goals</a:t>
            </a:r>
            <a:endParaRPr lang="en-US" sz="1600" dirty="0"/>
          </a:p>
          <a:p>
            <a:pPr marL="0" indent="0" algn="ctr">
              <a:buNone/>
            </a:pPr>
            <a:r>
              <a:rPr lang="en-US" b="1" dirty="0"/>
              <a:t>February 9 - 12:00 &amp; 3:00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58B2A-EFB0-DD4E-A5AA-11BC9156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7565-5208-7E41-91C1-897512F0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70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DEB7-0189-1649-90DF-32B35CF6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Contact/Mission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9C4C43-EAE1-478F-B6E4-7402F149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8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For more information on Act 13, please visit PDE’s website at </a:t>
            </a:r>
            <a:r>
              <a:rPr lang="en-US" u="sng" dirty="0">
                <a:hlinkClick r:id="rId3"/>
              </a:rPr>
              <a:t>www.education.pa.gov</a:t>
            </a:r>
            <a:r>
              <a:rPr lang="en-US" dirty="0"/>
              <a:t> ​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2900" dirty="0">
                <a:hlinkClick r:id="rId4"/>
              </a:rPr>
              <a:t>https://www.pdesas.org/EducatorFrameworks/EducatorEffectiveness/</a:t>
            </a:r>
            <a:r>
              <a:rPr lang="en-US" sz="2900" dirty="0"/>
              <a:t> 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Act 13 Questions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5"/>
              </a:rPr>
              <a:t>RA-PDE-Evaluation@pa.gov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4A48-5238-4E32-8A5D-88E4B16A68D3}"/>
              </a:ext>
            </a:extLst>
          </p:cNvPr>
          <p:cNvSpPr txBox="1"/>
          <p:nvPr/>
        </p:nvSpPr>
        <p:spPr>
          <a:xfrm>
            <a:off x="548640" y="4150019"/>
            <a:ext cx="8138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The mission of the Department of Education is to ensure that every learner has access to a world-class education system that academically prepares children and adults to succeed as productive citizens. Further, the Department seeks to establish a culture that is committed to improving opportunities throughout the commonwealth by ensuring that technical support, resources, and optimal learning environments are available for all students, whether children or adults.</a:t>
            </a:r>
            <a:r>
              <a:rPr lang="en-US" dirty="0"/>
              <a:t>​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E6E2-022E-664F-BAAA-1FED007F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C46FF-59D5-A342-B3A4-153E2881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3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BD2AB3-C562-4600-A65E-BCC695C8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151142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FD443D-2AF6-4EA6-B81C-49C6BE426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439238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Office Hours Etiquette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F8877F-7A8E-47F4-ACA1-4795AC9FD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511427"/>
            <a:ext cx="8229600" cy="1453243"/>
            <a:chOff x="457200" y="1511427"/>
            <a:chExt cx="8229600" cy="1453243"/>
          </a:xfrm>
        </p:grpSpPr>
        <p:pic>
          <p:nvPicPr>
            <p:cNvPr id="7" name="Graphic 6" descr="Radio microphone with solid fill">
              <a:extLst>
                <a:ext uri="{FF2B5EF4-FFF2-40B4-BE49-F238E27FC236}">
                  <a16:creationId xmlns:a16="http://schemas.microsoft.com/office/drawing/2014/main" id="{F577AE31-C2DC-4BB2-B3C5-78070F9C1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233557" y="1511427"/>
              <a:ext cx="1453243" cy="1453243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5AD6677-760D-4EB4-B4C0-91E0962860A5}"/>
                </a:ext>
              </a:extLst>
            </p:cNvPr>
            <p:cNvSpPr txBox="1"/>
            <p:nvPr/>
          </p:nvSpPr>
          <p:spPr>
            <a:xfrm>
              <a:off x="457200" y="1699440"/>
              <a:ext cx="67763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Listen to the presenter and enter relevant questions in the chat.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092FC6-BB34-4503-9947-97FBEB316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871" y="3161572"/>
            <a:ext cx="8245929" cy="1077218"/>
            <a:chOff x="440871" y="3161572"/>
            <a:chExt cx="8245929" cy="1077218"/>
          </a:xfrm>
        </p:grpSpPr>
        <p:pic>
          <p:nvPicPr>
            <p:cNvPr id="9" name="Graphic 8" descr="Pause with solid fill">
              <a:extLst>
                <a:ext uri="{FF2B5EF4-FFF2-40B4-BE49-F238E27FC236}">
                  <a16:creationId xmlns:a16="http://schemas.microsoft.com/office/drawing/2014/main" id="{F57C699A-E6EA-4AC0-8D84-EE6D410D3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0871" y="3242981"/>
              <a:ext cx="914400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79A82C-3485-4C57-A48D-59BEEB266E6D}"/>
                </a:ext>
              </a:extLst>
            </p:cNvPr>
            <p:cNvSpPr txBox="1"/>
            <p:nvPr/>
          </p:nvSpPr>
          <p:spPr>
            <a:xfrm>
              <a:off x="1371600" y="3161572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pause points to enter questions into the chat.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DEE513-F65F-4952-B198-972C38AD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4284981"/>
            <a:ext cx="8229600" cy="1747157"/>
            <a:chOff x="457200" y="4284981"/>
            <a:chExt cx="8229600" cy="1747157"/>
          </a:xfrm>
        </p:grpSpPr>
        <p:pic>
          <p:nvPicPr>
            <p:cNvPr id="5" name="Graphic 4" descr="Chat bubble with solid fill">
              <a:extLst>
                <a:ext uri="{FF2B5EF4-FFF2-40B4-BE49-F238E27FC236}">
                  <a16:creationId xmlns:a16="http://schemas.microsoft.com/office/drawing/2014/main" id="{7EA6F5E5-3C21-4AA0-A1BC-74A1B2DE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39643" y="4284981"/>
              <a:ext cx="1747157" cy="174715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9E7788-9519-4A49-875B-4E16E97CFB91}"/>
                </a:ext>
              </a:extLst>
            </p:cNvPr>
            <p:cNvSpPr txBox="1"/>
            <p:nvPr/>
          </p:nvSpPr>
          <p:spPr>
            <a:xfrm>
              <a:off x="457200" y="4776109"/>
              <a:ext cx="6482443" cy="5847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chat for responses.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What’s a Temporary Professional Employee?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Article XI of the Pa. Public School Code defines the term "temporary professional employee" (TPE) to mean</a:t>
            </a:r>
            <a:r>
              <a:rPr lang="en-US" sz="2400" i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i="1" dirty="0">
                <a:effectLst/>
                <a:ea typeface="Calibri" panose="020F0502020204030204" pitchFamily="34" charset="0"/>
              </a:rPr>
              <a:t>any individual who has been employed to perform, for a limited time (established by the LEA), the duties of a newly created position or of a regular professional employee whose services have been terminated by death, resignation, suspension, or removal</a:t>
            </a:r>
            <a:r>
              <a:rPr lang="en-US" sz="2400" dirty="0">
                <a:effectLst/>
                <a:ea typeface="Calibri" panose="020F0502020204030204" pitchFamily="34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Although Pa. Act 13 of 2020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amends the measures by which a TPE will be evaluated</a:t>
            </a:r>
            <a:r>
              <a:rPr lang="en-US" sz="2400" dirty="0">
                <a:effectLst/>
                <a:ea typeface="Calibri" panose="020F0502020204030204" pitchFamily="34" charset="0"/>
              </a:rPr>
              <a:t>, the legislation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does not alter the definitions</a:t>
            </a:r>
            <a:r>
              <a:rPr lang="en-US" sz="2400" dirty="0">
                <a:effectLst/>
                <a:ea typeface="Calibri" panose="020F0502020204030204" pitchFamily="34" charset="0"/>
              </a:rPr>
              <a:t> of professional employees under Article XI. Administrators should check with their Human Resource personnel on how professional employees are currently classified by the LEA.   </a:t>
            </a:r>
          </a:p>
        </p:txBody>
      </p:sp>
    </p:spTree>
    <p:extLst>
      <p:ext uri="{BB962C8B-B14F-4D97-AF65-F5344CB8AC3E}">
        <p14:creationId xmlns:p14="http://schemas.microsoft.com/office/powerpoint/2010/main" val="169297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Temporary Teacher</a:t>
            </a:r>
          </a:p>
        </p:txBody>
      </p:sp>
      <p:graphicFrame>
        <p:nvGraphicFramePr>
          <p:cNvPr id="4" name="Content Placeholder 3" descr="Pie chart demonstration temporary teacher break down: Professional Responsibilities, 20%, Planning and Preparation, 20%, Classroom Environment, 30%, Instruction, 30%. Note that this includes Observation &amp; Practice Rating only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705405"/>
              </p:ext>
            </p:extLst>
          </p:nvPr>
        </p:nvGraphicFramePr>
        <p:xfrm>
          <a:off x="0" y="1447800"/>
          <a:ext cx="9144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236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7BE8F-FB53-4E1C-84EB-C8039266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TPE Scenarios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4B5F0B-8E92-4EAD-B6DB-7F0875DF9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0885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3C7C"/>
                </a:solidFill>
              </a:rPr>
              <a:t>Teacher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Teacher A is a 15-year veteran with a Level 2 certificate and is working in your district as a long-term substitute for the full year.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24DEE-1B90-4BAA-A273-279F3D498101}"/>
              </a:ext>
            </a:extLst>
          </p:cNvPr>
          <p:cNvSpPr/>
          <p:nvPr/>
        </p:nvSpPr>
        <p:spPr>
          <a:xfrm>
            <a:off x="398835" y="4707276"/>
            <a:ext cx="4023360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Teacher A a TPE or PE?</a:t>
            </a:r>
            <a:endParaRPr lang="en-US" sz="24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B0931-6435-4ADF-938A-CCB6106C8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4270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3C7C"/>
                </a:solidFill>
              </a:rPr>
              <a:t>Teacher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Teacher B is a second-year contracted teacher with a Level 1 certificate.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6808ED-C0CA-41C1-A68F-318077C81064}"/>
              </a:ext>
            </a:extLst>
          </p:cNvPr>
          <p:cNvSpPr/>
          <p:nvPr/>
        </p:nvSpPr>
        <p:spPr>
          <a:xfrm>
            <a:off x="4663440" y="4688733"/>
            <a:ext cx="4023360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Teacher B a TPE or PE?</a:t>
            </a:r>
            <a:endParaRPr lang="en-US" sz="24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764377-D3DB-4288-AF6B-B24799E2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D986FF-CEB1-4165-9192-41867F5A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50907CD-D5E6-40BD-8A40-B58B95FE2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42817" y="1600200"/>
            <a:ext cx="0" cy="450877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19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 Requirements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464A9F9-BFF4-45B2-B28A-E66F1AAF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420155"/>
            <a:ext cx="8229600" cy="4486713"/>
            <a:chOff x="300445" y="1957414"/>
            <a:chExt cx="6444339" cy="415068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75F4E5-35B2-475B-BE72-F7F2AE160D9C}"/>
                </a:ext>
              </a:extLst>
            </p:cNvPr>
            <p:cNvGrpSpPr/>
            <p:nvPr/>
          </p:nvGrpSpPr>
          <p:grpSpPr>
            <a:xfrm>
              <a:off x="300445" y="1957414"/>
              <a:ext cx="2011680" cy="4150687"/>
              <a:chOff x="457201" y="1957414"/>
              <a:chExt cx="2011680" cy="4150687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158A26-D7EC-40C1-88A5-6F4F11E72B50}"/>
                  </a:ext>
                </a:extLst>
              </p:cNvPr>
              <p:cNvSpPr/>
              <p:nvPr/>
            </p:nvSpPr>
            <p:spPr>
              <a:xfrm>
                <a:off x="457201" y="2623618"/>
                <a:ext cx="2011680" cy="3484483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Provides direct instruction to students related to specific subject or grade level 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5CFE0-06DC-41CD-A5CD-FFFBDDB2487D}"/>
                  </a:ext>
                </a:extLst>
              </p:cNvPr>
              <p:cNvSpPr/>
              <p:nvPr/>
            </p:nvSpPr>
            <p:spPr>
              <a:xfrm>
                <a:off x="457201" y="1957414"/>
                <a:ext cx="2011680" cy="83602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Classroom Teacher*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EA5A33-41BC-47EC-86DD-B24E939267F8}"/>
                </a:ext>
              </a:extLst>
            </p:cNvPr>
            <p:cNvGrpSpPr/>
            <p:nvPr/>
          </p:nvGrpSpPr>
          <p:grpSpPr>
            <a:xfrm>
              <a:off x="2516774" y="1957414"/>
              <a:ext cx="2011681" cy="4150687"/>
              <a:chOff x="2947851" y="1957414"/>
              <a:chExt cx="2011681" cy="415068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A44D19-9679-4A78-B9AC-986F4563AAB8}"/>
                  </a:ext>
                </a:extLst>
              </p:cNvPr>
              <p:cNvSpPr/>
              <p:nvPr/>
            </p:nvSpPr>
            <p:spPr>
              <a:xfrm>
                <a:off x="2947852" y="2623618"/>
                <a:ext cx="2011680" cy="3484483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Provides services other than classroom instruction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Speech Language Pathologist, Social Worker, Home and School Visitor, School Psychologist, Health Specialist, Counselor, Instructional Technology Specialist, Other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61309D-B279-4707-BA97-274172ECD88A}"/>
                  </a:ext>
                </a:extLst>
              </p:cNvPr>
              <p:cNvSpPr/>
              <p:nvPr/>
            </p:nvSpPr>
            <p:spPr>
              <a:xfrm>
                <a:off x="2947851" y="1957414"/>
                <a:ext cx="2011680" cy="836024"/>
              </a:xfrm>
              <a:prstGeom prst="rect">
                <a:avLst/>
              </a:prstGeom>
              <a:solidFill>
                <a:srgbClr val="4F81BD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Non-Teaching Professional*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F7D981-7654-433A-83BA-060E044C60C8}"/>
                </a:ext>
              </a:extLst>
            </p:cNvPr>
            <p:cNvGrpSpPr/>
            <p:nvPr/>
          </p:nvGrpSpPr>
          <p:grpSpPr>
            <a:xfrm>
              <a:off x="4733104" y="1957414"/>
              <a:ext cx="2011680" cy="4150688"/>
              <a:chOff x="5438501" y="1957414"/>
              <a:chExt cx="2011680" cy="4150688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FF682A-AC33-435E-B77A-1C497E621892}"/>
                  </a:ext>
                </a:extLst>
              </p:cNvPr>
              <p:cNvSpPr/>
              <p:nvPr/>
            </p:nvSpPr>
            <p:spPr>
              <a:xfrm>
                <a:off x="5438502" y="2623619"/>
                <a:ext cx="2011679" cy="3484483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Includes the following: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Principal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Assistant/Vice Principal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Director of Career and Technical Education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Supervisor of Special Education </a:t>
                </a:r>
                <a:r>
                  <a:rPr lang="en-US" sz="17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(new with Act 13)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4DCA74-69FF-4430-8D7C-7D389ECF6774}"/>
                  </a:ext>
                </a:extLst>
              </p:cNvPr>
              <p:cNvSpPr/>
              <p:nvPr/>
            </p:nvSpPr>
            <p:spPr>
              <a:xfrm>
                <a:off x="5438501" y="1957414"/>
                <a:ext cx="2011680" cy="83602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Principal*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B8A802F-7EC3-1A4D-BF7A-7D0D7E406B04}"/>
              </a:ext>
            </a:extLst>
          </p:cNvPr>
          <p:cNvSpPr txBox="1"/>
          <p:nvPr/>
        </p:nvSpPr>
        <p:spPr>
          <a:xfrm>
            <a:off x="280851" y="5906869"/>
            <a:ext cx="4994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*Includes Professional or Temporary Employee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8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64E5-7E06-40AB-8776-1A8A4434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Employee Category Scenarios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DFEBE-9CEB-4F8F-B754-045D11485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18238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003C7C"/>
                </a:solidFill>
              </a:rPr>
              <a:t>Occupational Therapist/ Physical Therapist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82148-252B-457C-99AD-73EBA29A4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24910"/>
            <a:ext cx="4040188" cy="1424359"/>
          </a:xfrm>
        </p:spPr>
        <p:txBody>
          <a:bodyPr/>
          <a:lstStyle/>
          <a:p>
            <a:r>
              <a:rPr lang="en-US" dirty="0"/>
              <a:t>Individual is a licensed OT/PT and works full time across the district.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35DA70-8C81-482F-89BF-7A0A577CF4F8}"/>
              </a:ext>
            </a:extLst>
          </p:cNvPr>
          <p:cNvSpPr/>
          <p:nvPr/>
        </p:nvSpPr>
        <p:spPr>
          <a:xfrm>
            <a:off x="291148" y="4480560"/>
            <a:ext cx="4206240" cy="786084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category is used to evaluate the therapist?</a:t>
            </a:r>
            <a:endParaRPr lang="en-US" sz="24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CB392-2393-482C-B0E0-4EFCF53F1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C7C"/>
                </a:solidFill>
              </a:rPr>
              <a:t>Social Worker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0B1B7A-F765-49A5-BBBE-001CB29A5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322576"/>
            <a:ext cx="4041775" cy="1560612"/>
          </a:xfrm>
        </p:spPr>
        <p:txBody>
          <a:bodyPr/>
          <a:lstStyle/>
          <a:p>
            <a:r>
              <a:rPr lang="en-US" dirty="0"/>
              <a:t>Individual is licensed and certificated and works full time across the district.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E3CECA-B46D-4DAD-9393-1FE626C54390}"/>
              </a:ext>
            </a:extLst>
          </p:cNvPr>
          <p:cNvSpPr/>
          <p:nvPr/>
        </p:nvSpPr>
        <p:spPr>
          <a:xfrm>
            <a:off x="4646612" y="4480560"/>
            <a:ext cx="4206240" cy="797669"/>
          </a:xfrm>
          <a:prstGeom prst="rect">
            <a:avLst/>
          </a:prstGeom>
          <a:solidFill>
            <a:srgbClr val="003C7C"/>
          </a:solidFill>
          <a:ln>
            <a:solidFill>
              <a:srgbClr val="003C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category is used to evaluate the social worker?</a:t>
            </a:r>
            <a:endParaRPr lang="en-US" sz="24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0230F-E87F-4B98-BA72-7181471C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BA72DED-B4C5-4F61-B4E0-EE80EFBA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E6A9A3-B8D4-48AE-8596-445B8F42A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1600200"/>
            <a:ext cx="0" cy="450877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42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7C364-BD37-4959-9A0A-A14D6636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vs. Non-Data Available Scenario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01C4C-84CD-458B-A536-8344BB9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34D9F-C2D6-406A-B19C-D2EB58D9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3CFBD2-317A-4203-975F-DF9363D9F3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722764"/>
            <a:ext cx="7680960" cy="3840480"/>
            <a:chOff x="731520" y="1599806"/>
            <a:chExt cx="7680960" cy="368999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40E6622-3B50-4F21-8998-0CA7A128F014}"/>
                </a:ext>
              </a:extLst>
            </p:cNvPr>
            <p:cNvSpPr/>
            <p:nvPr/>
          </p:nvSpPr>
          <p:spPr>
            <a:xfrm>
              <a:off x="731520" y="1599806"/>
              <a:ext cx="3840480" cy="3689998"/>
            </a:xfrm>
            <a:prstGeom prst="ellipse">
              <a:avLst/>
            </a:prstGeom>
            <a:solidFill>
              <a:srgbClr val="003C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Who is classified as a </a:t>
              </a: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Data 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Available Classroom Teacher?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33BB0A2-FC6D-4BA9-9769-B7243A9160FA}"/>
                </a:ext>
              </a:extLst>
            </p:cNvPr>
            <p:cNvSpPr/>
            <p:nvPr/>
          </p:nvSpPr>
          <p:spPr>
            <a:xfrm>
              <a:off x="4572000" y="1599806"/>
              <a:ext cx="3840480" cy="3689998"/>
            </a:xfrm>
            <a:prstGeom prst="ellipse">
              <a:avLst/>
            </a:prstGeom>
            <a:solidFill>
              <a:srgbClr val="003C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Who is classified as a </a:t>
              </a: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Non-Data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Available Classroom Teacher?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3CF72A6-0848-4418-B9C3-8006A993A3B7}"/>
                </a:ext>
              </a:extLst>
            </p:cNvPr>
            <p:cNvSpPr/>
            <p:nvPr/>
          </p:nvSpPr>
          <p:spPr>
            <a:xfrm>
              <a:off x="3955271" y="2805249"/>
              <a:ext cx="1233459" cy="1247503"/>
            </a:xfrm>
            <a:prstGeom prst="ellipse">
              <a:avLst/>
            </a:prstGeom>
            <a:solidFill>
              <a:schemeClr val="bg1"/>
            </a:solidFill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rgbClr val="003C7C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04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 xmlns="f1c7bf0e-1cb0-48f8-99df-6e3f20f315ba">Accessibility</Group>
    <Category xmlns="f1c7bf0e-1cb0-48f8-99df-6e3f20f315ba">Select...</Category>
    <To_x0020_Be_x0020_Deleted_x003f_ xmlns="f1c7bf0e-1cb0-48f8-99df-6e3f20f315ba">NO</To_x0020_Be_x0020_Deleted_x003f_>
    <Year xmlns="f1c7bf0e-1cb0-48f8-99df-6e3f20f315ba" xsi:nil="true"/>
    <Month xmlns="f1c7bf0e-1cb0-48f8-99df-6e3f20f315ba" xsi:nil="true"/>
    <Document_x0020_Type_x0020_II xmlns="f1c7bf0e-1cb0-48f8-99df-6e3f20f315ba">Accessibility</Document_x0020_Type_x0020_II>
    <Document_x0020_Type xmlns="f1c7bf0e-1cb0-48f8-99df-6e3f20f315ba">Accessibility</Document_x0020_Type>
    <Author0 xmlns="f1c7bf0e-1cb0-48f8-99df-6e3f20f315b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a19328166d2359d223ac879a61fcda45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da6e66bb09347633796227476a711d93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0" ma:format="Dropdown" ma:internalName="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1c7bf0e-1cb0-48f8-99df-6e3f20f315ba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B1890-C898-44F4-9E47-0A022625EBD7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33422</TotalTime>
  <Words>2261</Words>
  <Application>Microsoft Office PowerPoint</Application>
  <PresentationFormat>On-screen Show (4:3)</PresentationFormat>
  <Paragraphs>281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proxima-nova</vt:lpstr>
      <vt:lpstr>Symbol</vt:lpstr>
      <vt:lpstr>Tahoma</vt:lpstr>
      <vt:lpstr>Wingdings</vt:lpstr>
      <vt:lpstr>Office Theme</vt:lpstr>
      <vt:lpstr>Act 13 Frequently Asked Questions</vt:lpstr>
      <vt:lpstr>Agenda</vt:lpstr>
      <vt:lpstr>Office Hours Etiquette</vt:lpstr>
      <vt:lpstr> What’s a Temporary Professional Employee?</vt:lpstr>
      <vt:lpstr>Act 13: Temporary Teacher</vt:lpstr>
      <vt:lpstr>TPE Scenarios</vt:lpstr>
      <vt:lpstr>Act 13 Requirements</vt:lpstr>
      <vt:lpstr>Employee Category Scenarios</vt:lpstr>
      <vt:lpstr>Data vs. Non-Data Available Scenario</vt:lpstr>
      <vt:lpstr>Act 13: Teacher Specific Data (Set 10%)</vt:lpstr>
      <vt:lpstr>IEP Goals Progress Measure </vt:lpstr>
      <vt:lpstr>IEP Goals Progress Measure Continued</vt:lpstr>
      <vt:lpstr>IEP Goals Progress Scenario</vt:lpstr>
      <vt:lpstr>Building Level Data</vt:lpstr>
      <vt:lpstr>Building Level Score</vt:lpstr>
      <vt:lpstr>Building Level Data Scenarios</vt:lpstr>
      <vt:lpstr>Act 13 PD Requirements</vt:lpstr>
      <vt:lpstr>Training Requirements Scenarios</vt:lpstr>
      <vt:lpstr>Rating Forms</vt:lpstr>
      <vt:lpstr>  13-4 Interim Rating</vt:lpstr>
      <vt:lpstr>Interim Rating Scenario</vt:lpstr>
      <vt:lpstr>What’s next?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Andrea Brown</cp:lastModifiedBy>
  <cp:revision>1293</cp:revision>
  <cp:lastPrinted>2021-12-04T17:26:39Z</cp:lastPrinted>
  <dcterms:created xsi:type="dcterms:W3CDTF">2017-02-01T18:23:33Z</dcterms:created>
  <dcterms:modified xsi:type="dcterms:W3CDTF">2022-02-10T19:12:54Z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0x010100545745096E880943ACB0FE4084512437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