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60" r:id="rId7"/>
    <p:sldId id="261" r:id="rId8"/>
    <p:sldId id="289" r:id="rId9"/>
    <p:sldId id="291" r:id="rId10"/>
    <p:sldId id="290" r:id="rId11"/>
    <p:sldId id="276" r:id="rId12"/>
    <p:sldId id="296" r:id="rId13"/>
    <p:sldId id="297" r:id="rId14"/>
    <p:sldId id="298" r:id="rId15"/>
    <p:sldId id="302" r:id="rId16"/>
    <p:sldId id="303" r:id="rId17"/>
    <p:sldId id="304" r:id="rId18"/>
    <p:sldId id="292" r:id="rId19"/>
    <p:sldId id="285" r:id="rId20"/>
    <p:sldId id="29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F56039-456B-4CC3-9D2A-1A93997B6E5D}" v="199" dt="2022-10-13T14:14:16.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73" autoAdjust="0"/>
    <p:restoredTop sz="86698" autoAdjust="0"/>
  </p:normalViewPr>
  <p:slideViewPr>
    <p:cSldViewPr snapToGrid="0">
      <p:cViewPr varScale="1">
        <p:scale>
          <a:sx n="101" d="100"/>
          <a:sy n="101" d="100"/>
        </p:scale>
        <p:origin x="120" y="15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10/27/2022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LEAs may not require a student to complete a PBA.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a:t>
            </a:r>
            <a:r>
              <a:rPr lang="en-US" sz="1200" dirty="0">
                <a:latin typeface="proxima-nova"/>
              </a:rPr>
              <a:t>nly LEA Assessment Coordinators may access the Department-provided PBAs on SAS. </a:t>
            </a:r>
            <a:r>
              <a:rPr lang="en-US" dirty="0"/>
              <a:t>Coordinators requiring access should contact the SAS Help Desk (contact info on SAS and last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1622075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with a numeric score ≥1500 are not required to meet LEGBR for Keystone content (e.g., you may have a student participate in the Exam without having even taken the course).</a:t>
            </a:r>
          </a:p>
          <a:p>
            <a:endParaRPr lang="en-US" dirty="0"/>
          </a:p>
          <a:p>
            <a:r>
              <a:rPr lang="en-US" dirty="0"/>
              <a:t>Students who meet the 3-score Composite Pathway requirements are not required to meet LEGBR for the Keystone content area(s) in which they scored Basic. HOWEVER, students who utilize the 2-score Composite Pathway must meet LEGBR for the Keystone content in which they scored Basic (as well as meeting LEGBR for the Keystone content in which they earn the NNP).</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273041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These scenarios were selected to specifically highlight today’s topic - the various applications of numeric and non-numeric scores and locally established, grade-based requirements in determining a student’s path.  </a:t>
            </a:r>
          </a:p>
          <a:p>
            <a:pPr marL="0" indent="0">
              <a:buFontTx/>
              <a:buNone/>
            </a:pPr>
            <a:endParaRPr lang="en-US" dirty="0"/>
          </a:p>
          <a:p>
            <a:pPr marL="0" indent="0">
              <a:buFontTx/>
              <a:buNone/>
            </a:pPr>
            <a:r>
              <a:rPr lang="en-US" dirty="0"/>
              <a:t>In our upcoming webinars, we’ll be incorporating other student scenarios to better illustrate options available to students who either do not have scores or are unable to demonstrate proficiency on the exams.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3171299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KP requires 3 Proficient/Advanced scores (numeric or non-numeric).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r>
              <a:rPr lang="en-US" dirty="0"/>
              <a:t>KC (3) requires 3 numeric scores (at least one Proficient/Advanced, none Below Basic, and meeting the composite of 4452+).</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 NNP per 136 is the ‘golden ticket’ into the 2-score pathway – but the NNP may not be used to satisfy the 2-score composite requirements: </a:t>
            </a:r>
          </a:p>
          <a:p>
            <a:pPr marL="171450" indent="-171450">
              <a:buFontTx/>
              <a:buChar char="-"/>
            </a:pPr>
            <a:r>
              <a:rPr lang="en-US" dirty="0"/>
              <a:t>The two numeric scores used to calculate the 2-score composite are the student’s highest scores in each of the two Keystone content areas other than the one for which the student received the eligible NNP</a:t>
            </a:r>
          </a:p>
          <a:p>
            <a:pPr marL="171450" indent="-171450">
              <a:buFontTx/>
              <a:buChar char="-"/>
            </a:pPr>
            <a:r>
              <a:rPr lang="en-US" dirty="0"/>
              <a:t>One numeric score used to calculate the composite must be Proficient or Advanced</a:t>
            </a:r>
          </a:p>
          <a:p>
            <a:pPr marL="171450" indent="-171450">
              <a:buFontTx/>
              <a:buChar char="-"/>
            </a:pPr>
            <a:r>
              <a:rPr lang="en-US" dirty="0"/>
              <a:t>The other numeric score used to calculate the composite may not be Below Basic (i.e., it must be Basic)</a:t>
            </a:r>
          </a:p>
          <a:p>
            <a:pPr marL="0" indent="0">
              <a:buFontTx/>
              <a:buNone/>
            </a:pPr>
            <a:r>
              <a:rPr lang="en-US" dirty="0"/>
              <a:t>(The student must also meet LEGBR for the Keystone area in which they scored Basic)</a:t>
            </a:r>
          </a:p>
          <a:p>
            <a:pPr marL="0" indent="0">
              <a:buFontTx/>
              <a:buNone/>
            </a:pPr>
            <a:endParaRPr lang="en-US" dirty="0"/>
          </a:p>
          <a:p>
            <a:pPr marL="0" indent="0">
              <a:buFontTx/>
              <a:buNone/>
            </a:pPr>
            <a:r>
              <a:rPr lang="en-US" dirty="0"/>
              <a:t>[show graphic to support explanation]</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3354548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Students who received an NNP per Act 136 and who later tested m</a:t>
            </a:r>
            <a:r>
              <a:rPr lang="en-US" dirty="0"/>
              <a:t>ay use either the NNP or the NP, whichever is most advantageous, and </a:t>
            </a:r>
            <a:r>
              <a:rPr lang="en-US" sz="1200" dirty="0"/>
              <a:t>are still eligible to utilize the 2-Score Composite Pathway.</a:t>
            </a: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778265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945575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09771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pause throughout to address questions in the chat specific to today’s target topic and we’ve allotted 30 minutes at the end for additional questions. </a:t>
            </a:r>
          </a:p>
          <a:p>
            <a:endParaRPr lang="en-US" dirty="0"/>
          </a:p>
          <a:p>
            <a:r>
              <a:rPr lang="en-US" dirty="0"/>
              <a:t>Insert role next to name in zoom.</a:t>
            </a:r>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dirty="0"/>
          </a:p>
        </p:txBody>
      </p:sp>
    </p:spTree>
    <p:extLst>
      <p:ext uri="{BB962C8B-B14F-4D97-AF65-F5344CB8AC3E}">
        <p14:creationId xmlns:p14="http://schemas.microsoft.com/office/powerpoint/2010/main" val="248402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082A3D"/>
              </a:solidFill>
              <a:effectLst/>
              <a:latin typeface="proxima-nova"/>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341667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there is no reference/guidance for determining the alignment of other coursework or standardized assessments or evaluating commensurate performance</a:t>
            </a:r>
          </a:p>
          <a:p>
            <a:endParaRPr lang="en-US" dirty="0"/>
          </a:p>
          <a:p>
            <a:r>
              <a:rPr lang="en-US" dirty="0"/>
              <a:t>Students may not be awarded an NNP if all three conditions are not met (e.g., the student did not participate in a standardized assessment); however, the LEA may consider the student as having meet locally established, grade-based requirements for the Keystone content.</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1545812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918262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an NNP does not disqualify a student from pursuing the 3-score composite, but the NNP may not be used to satisfy the requirements. (must test in all three)</a:t>
            </a:r>
          </a:p>
          <a:p>
            <a:endParaRPr lang="en-US" dirty="0"/>
          </a:p>
          <a:p>
            <a:r>
              <a:rPr lang="en-US" dirty="0"/>
              <a:t>To utilize the 2-score composite, a student must have earned one NNP under Act 136 – however, like the 3-score composite, the NNP itself may not be used to satisfy the pathway requirements (i.e., the highest </a:t>
            </a:r>
            <a:r>
              <a:rPr lang="en-US" u="sng" dirty="0"/>
              <a:t>numeric</a:t>
            </a:r>
            <a:r>
              <a:rPr lang="en-US" u="none" dirty="0"/>
              <a:t> </a:t>
            </a:r>
            <a:r>
              <a:rPr lang="en-US" dirty="0"/>
              <a:t>scores in each of the two Keystone areas not associated with the NNP must be used to calculate the composite, one must be Proficient or Advanced and the other may not be Below Basic).</a:t>
            </a:r>
          </a:p>
          <a:p>
            <a:endParaRPr lang="en-US" dirty="0"/>
          </a:p>
          <a:p>
            <a:r>
              <a:rPr lang="en-US" dirty="0"/>
              <a:t>Students not eligible to utilize the 2-score composite option:</a:t>
            </a:r>
          </a:p>
          <a:p>
            <a:pPr marL="171450" indent="-171450">
              <a:buFontTx/>
              <a:buChar char="-"/>
            </a:pPr>
            <a:r>
              <a:rPr lang="en-US" dirty="0"/>
              <a:t>Students awarded more than one NNP under Act 136</a:t>
            </a:r>
          </a:p>
          <a:p>
            <a:pPr marL="171450" indent="-171450">
              <a:buFontTx/>
              <a:buChar char="-"/>
            </a:pPr>
            <a:r>
              <a:rPr lang="en-US" dirty="0"/>
              <a:t>Students not awarded an NNP under Act 136</a:t>
            </a:r>
          </a:p>
          <a:p>
            <a:endParaRPr lang="en-US" dirty="0"/>
          </a:p>
          <a:p>
            <a:r>
              <a:rPr lang="en-US" dirty="0"/>
              <a:t>Students who earned an NNP and also tested may use whichever score (numeric or non-numeric) is most advantageous to satisfying the pathway. </a:t>
            </a:r>
          </a:p>
          <a:p>
            <a:endParaRPr lang="en-US" dirty="0"/>
          </a:p>
          <a:p>
            <a:r>
              <a:rPr lang="en-US" dirty="0"/>
              <a:t>Where a student has a numeric Proficient (or Advanced), they needn’t meet LEGBR. Where a student earned the NNP, they would </a:t>
            </a:r>
            <a:r>
              <a:rPr lang="en-US"/>
              <a:t>have met </a:t>
            </a:r>
            <a:r>
              <a:rPr lang="en-US" dirty="0"/>
              <a:t>the LEGBR while earning the NNP (passing the course is a condition of </a:t>
            </a:r>
            <a:r>
              <a:rPr lang="en-US"/>
              <a:t>the NNP).</a:t>
            </a:r>
          </a:p>
          <a:p>
            <a:r>
              <a:rPr lang="en-US" dirty="0"/>
              <a:t>More on LEGBR coming up next!</a:t>
            </a:r>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dirty="0"/>
          </a:p>
        </p:txBody>
      </p:sp>
    </p:spTree>
    <p:extLst>
      <p:ext uri="{BB962C8B-B14F-4D97-AF65-F5344CB8AC3E}">
        <p14:creationId xmlns:p14="http://schemas.microsoft.com/office/powerpoint/2010/main" val="2843935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3872331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When a concurrent enrollment course (such as a college-in-the-HS Bio course) is used to satisfy LEGBR for a student pursuing the AA or EB Pathway, it may not be counted again as a piece of evidence for that pathway (i.e., no double-dipping).</a:t>
            </a:r>
          </a:p>
          <a:p>
            <a:endParaRPr lang="en-US" dirty="0"/>
          </a:p>
          <a:p>
            <a:r>
              <a:rPr lang="en-US" dirty="0"/>
              <a:t>This is not the case with AP coursework because the evidence is the AP Exam score not the AP course itself.</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9115131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10/27/2022</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10/27/2022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10/27/2022</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dirty="0"/>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10/27/2022</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10/27/2022</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dirty="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dirty="0">
              <a:latin typeface="proxima-nova"/>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dirty="0"/>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10/27/2022</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10/27/2022</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dirty="0"/>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10/27/2022</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10/27/2022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10/27/2022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10/27/2022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10/27/2022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10/27/2022</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desas.zendesk.com/hc/en-us/categories/360006291891-Contact-Help-Des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helpdesk@pdesas.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hyperlink" Target="https://zoom.us/j/6374689091" TargetMode="Externa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fontScale="92500" lnSpcReduction="20000"/>
          </a:bodyPr>
          <a:lstStyle/>
          <a:p>
            <a:pPr>
              <a:spcBef>
                <a:spcPts val="1200"/>
              </a:spcBef>
              <a:spcAft>
                <a:spcPts val="1200"/>
              </a:spcAft>
            </a:pPr>
            <a:r>
              <a:rPr lang="en-US" sz="3200" dirty="0"/>
              <a:t>Numeric &amp; Non-Numeric Keystone Proficiency </a:t>
            </a:r>
          </a:p>
          <a:p>
            <a:pPr>
              <a:spcBef>
                <a:spcPts val="1200"/>
              </a:spcBef>
              <a:spcAft>
                <a:spcPts val="1200"/>
              </a:spcAft>
            </a:pPr>
            <a:r>
              <a:rPr lang="en-US" sz="3200" dirty="0"/>
              <a:t>Locally Established Grade-Based Requirements</a:t>
            </a:r>
          </a:p>
          <a:p>
            <a:pPr>
              <a:spcBef>
                <a:spcPts val="1200"/>
              </a:spcBef>
              <a:spcAft>
                <a:spcPts val="1200"/>
              </a:spcAft>
            </a:pPr>
            <a:r>
              <a:rPr lang="en-US" sz="2800" dirty="0"/>
              <a:t>October 18, 2022</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10/27/2022</a:t>
            </a:fld>
            <a:endParaRPr lang="en-US" dirty="0"/>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09683-3447-4EB9-60DB-20538F965BED}"/>
              </a:ext>
            </a:extLst>
          </p:cNvPr>
          <p:cNvSpPr>
            <a:spLocks noGrp="1"/>
          </p:cNvSpPr>
          <p:nvPr>
            <p:ph type="title"/>
          </p:nvPr>
        </p:nvSpPr>
        <p:spPr/>
        <p:txBody>
          <a:bodyPr>
            <a:normAutofit/>
          </a:bodyPr>
          <a:lstStyle/>
          <a:p>
            <a:r>
              <a:rPr lang="en-US" sz="3600" b="1" dirty="0"/>
              <a:t>Project-Based Assessments</a:t>
            </a:r>
          </a:p>
        </p:txBody>
      </p:sp>
      <p:sp>
        <p:nvSpPr>
          <p:cNvPr id="3" name="Content Placeholder 2">
            <a:extLst>
              <a:ext uri="{FF2B5EF4-FFF2-40B4-BE49-F238E27FC236}">
                <a16:creationId xmlns:a16="http://schemas.microsoft.com/office/drawing/2014/main" id="{C7855EC3-305B-284F-7B3D-97F2DAC69518}"/>
              </a:ext>
            </a:extLst>
          </p:cNvPr>
          <p:cNvSpPr>
            <a:spLocks noGrp="1"/>
          </p:cNvSpPr>
          <p:nvPr>
            <p:ph idx="1"/>
          </p:nvPr>
        </p:nvSpPr>
        <p:spPr/>
        <p:txBody>
          <a:bodyPr>
            <a:normAutofit fontScale="85000" lnSpcReduction="20000"/>
          </a:bodyPr>
          <a:lstStyle/>
          <a:p>
            <a:pPr marL="0" indent="0">
              <a:buNone/>
            </a:pPr>
            <a:r>
              <a:rPr lang="en-US" u="sng" dirty="0">
                <a:latin typeface="proxima-nova"/>
              </a:rPr>
              <a:t>LEAs may design their own PBAs </a:t>
            </a:r>
            <a:r>
              <a:rPr lang="en-US" dirty="0">
                <a:latin typeface="proxima-nova"/>
              </a:rPr>
              <a:t>and establish their own procedures for administration (method of delivery, teacher oversight, length of time to complete the work, scoring protocols, etc.).</a:t>
            </a:r>
            <a:r>
              <a:rPr lang="en-US" b="1" dirty="0"/>
              <a:t> </a:t>
            </a:r>
            <a:endParaRPr lang="en-US" dirty="0"/>
          </a:p>
          <a:p>
            <a:pPr marL="0" indent="0">
              <a:buNone/>
            </a:pPr>
            <a:endParaRPr lang="en-US" dirty="0"/>
          </a:p>
          <a:p>
            <a:pPr marL="0" indent="0">
              <a:buNone/>
            </a:pPr>
            <a:r>
              <a:rPr lang="en-US" dirty="0"/>
              <a:t>Alternatively, </a:t>
            </a:r>
            <a:r>
              <a:rPr lang="en-US" u="sng" dirty="0"/>
              <a:t>PDE provides </a:t>
            </a:r>
            <a:r>
              <a:rPr lang="en-US" u="sng" dirty="0">
                <a:latin typeface="proxima-nova"/>
              </a:rPr>
              <a:t>three project-based assessments on SAS</a:t>
            </a:r>
            <a:r>
              <a:rPr lang="en-US" dirty="0">
                <a:latin typeface="proxima-nova"/>
              </a:rPr>
              <a:t>, one for each Keystone Exam</a:t>
            </a:r>
            <a:r>
              <a:rPr lang="en-US" dirty="0"/>
              <a:t>.</a:t>
            </a:r>
            <a:r>
              <a:rPr lang="en-US" dirty="0">
                <a:latin typeface="proxima-nova"/>
              </a:rPr>
              <a:t> Each PBA on SAS is comprised of two modules, e.g.:</a:t>
            </a:r>
          </a:p>
          <a:p>
            <a:pPr marL="0" indent="0">
              <a:buNone/>
            </a:pPr>
            <a:r>
              <a:rPr lang="en-US" b="1" dirty="0">
                <a:latin typeface="proxima-nova"/>
              </a:rPr>
              <a:t>Algebra I</a:t>
            </a:r>
          </a:p>
          <a:p>
            <a:r>
              <a:rPr lang="en-US" sz="2600" dirty="0">
                <a:latin typeface="proxima-nova"/>
              </a:rPr>
              <a:t>Operations and Linear Equations and Inequalities (</a:t>
            </a:r>
            <a:r>
              <a:rPr lang="en-US" sz="2600" dirty="0"/>
              <a:t>m</a:t>
            </a:r>
            <a:r>
              <a:rPr lang="en-US" sz="2600" dirty="0">
                <a:latin typeface="proxima-nova"/>
              </a:rPr>
              <a:t>odule one)</a:t>
            </a:r>
          </a:p>
          <a:p>
            <a:r>
              <a:rPr lang="en-US" sz="2600" dirty="0">
                <a:latin typeface="proxima-nova"/>
              </a:rPr>
              <a:t>Linear Functions and Data Organization</a:t>
            </a:r>
            <a:r>
              <a:rPr lang="en-US" sz="2600" dirty="0"/>
              <a:t> (</a:t>
            </a:r>
            <a:r>
              <a:rPr lang="en-US" sz="2600" dirty="0">
                <a:latin typeface="proxima-nova"/>
              </a:rPr>
              <a:t>module two)</a:t>
            </a:r>
          </a:p>
          <a:p>
            <a:pPr marL="0" indent="0">
              <a:buNone/>
            </a:pPr>
            <a:endParaRPr lang="en-US" sz="2400" dirty="0">
              <a:latin typeface="proxima-nova"/>
            </a:endParaRPr>
          </a:p>
          <a:p>
            <a:pPr marL="0" indent="0" algn="r">
              <a:buNone/>
            </a:pPr>
            <a:r>
              <a:rPr lang="en-US" sz="2000" b="1" dirty="0"/>
              <a:t>REQUEST ACCESS:</a:t>
            </a:r>
          </a:p>
          <a:p>
            <a:pPr marL="0" indent="0" algn="r">
              <a:spcBef>
                <a:spcPts val="0"/>
              </a:spcBef>
              <a:buNone/>
            </a:pPr>
            <a:r>
              <a:rPr lang="en-US" sz="2000" dirty="0">
                <a:solidFill>
                  <a:srgbClr val="0563C1"/>
                </a:solidFill>
                <a:hlinkClick r:id="rId3">
                  <a:extLst>
                    <a:ext uri="{A12FA001-AC4F-418D-AE19-62706E023703}">
                      <ahyp:hlinkClr xmlns:ahyp="http://schemas.microsoft.com/office/drawing/2018/hyperlinkcolor" val="tx"/>
                    </a:ext>
                  </a:extLst>
                </a:hlinkClick>
              </a:rPr>
              <a:t>SAS Help Desk</a:t>
            </a:r>
            <a:endParaRPr lang="en-US" sz="2000" dirty="0">
              <a:solidFill>
                <a:srgbClr val="0563C1"/>
              </a:solidFill>
            </a:endParaRPr>
          </a:p>
          <a:p>
            <a:pPr marL="0" indent="0" algn="r">
              <a:spcBef>
                <a:spcPts val="0"/>
              </a:spcBef>
              <a:buNone/>
            </a:pPr>
            <a:r>
              <a:rPr lang="en-US" sz="2200" b="0" i="0" u="sng" dirty="0">
                <a:solidFill>
                  <a:srgbClr val="1F73B7"/>
                </a:solidFill>
                <a:effectLst/>
                <a:hlinkClick r:id="rId4"/>
              </a:rPr>
              <a:t>helpdesk@pdesas.org</a:t>
            </a:r>
            <a:endParaRPr lang="en-US" sz="2200" dirty="0"/>
          </a:p>
          <a:p>
            <a:pPr marL="0" indent="0" algn="r">
              <a:spcBef>
                <a:spcPts val="0"/>
              </a:spcBef>
              <a:buNone/>
            </a:pPr>
            <a:r>
              <a:rPr lang="en-US" sz="2000" dirty="0"/>
              <a:t>877.973.3727</a:t>
            </a:r>
          </a:p>
        </p:txBody>
      </p:sp>
      <p:sp>
        <p:nvSpPr>
          <p:cNvPr id="4" name="Date Placeholder 3">
            <a:extLst>
              <a:ext uri="{FF2B5EF4-FFF2-40B4-BE49-F238E27FC236}">
                <a16:creationId xmlns:a16="http://schemas.microsoft.com/office/drawing/2014/main" id="{F37C28A0-D540-027E-2168-776E70808228}"/>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C3D89C68-D732-21BA-7ED2-5570BCA6AF15}"/>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489389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fontScale="90000"/>
          </a:bodyPr>
          <a:lstStyle/>
          <a:p>
            <a:br>
              <a:rPr lang="en-US" sz="3200" b="1" dirty="0"/>
            </a:br>
            <a:r>
              <a:rPr lang="en-US" sz="3200" b="1" dirty="0"/>
              <a:t>Applying Locally Established, Grade-Based Requirements</a:t>
            </a:r>
            <a:br>
              <a:rPr lang="en-US" sz="3200" b="1" dirty="0"/>
            </a:br>
            <a:endParaRPr lang="en-US" sz="32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1307735765"/>
              </p:ext>
            </p:extLst>
          </p:nvPr>
        </p:nvGraphicFramePr>
        <p:xfrm>
          <a:off x="336175" y="1534538"/>
          <a:ext cx="11564471" cy="4182434"/>
        </p:xfrm>
        <a:graphic>
          <a:graphicData uri="http://schemas.openxmlformats.org/drawingml/2006/table">
            <a:tbl>
              <a:tblPr firstRow="1" bandRow="1">
                <a:tableStyleId>{9D7B26C5-4107-4FEC-AEDC-1716B250A1EF}</a:tableStyleId>
              </a:tblPr>
              <a:tblGrid>
                <a:gridCol w="3442449">
                  <a:extLst>
                    <a:ext uri="{9D8B030D-6E8A-4147-A177-3AD203B41FA5}">
                      <a16:colId xmlns:a16="http://schemas.microsoft.com/office/drawing/2014/main" val="3744614719"/>
                    </a:ext>
                  </a:extLst>
                </a:gridCol>
                <a:gridCol w="8122022">
                  <a:extLst>
                    <a:ext uri="{9D8B030D-6E8A-4147-A177-3AD203B41FA5}">
                      <a16:colId xmlns:a16="http://schemas.microsoft.com/office/drawing/2014/main" val="103145887"/>
                    </a:ext>
                  </a:extLst>
                </a:gridCol>
              </a:tblGrid>
              <a:tr h="424778">
                <a:tc>
                  <a:txBody>
                    <a:bodyPr/>
                    <a:lstStyle/>
                    <a:p>
                      <a:endParaRPr lang="en-US" dirty="0">
                        <a:latin typeface="proxima-nova"/>
                      </a:endParaRPr>
                    </a:p>
                  </a:txBody>
                  <a:tcPr/>
                </a:tc>
                <a:tc>
                  <a:txBody>
                    <a:bodyPr/>
                    <a:lstStyle/>
                    <a:p>
                      <a:pPr algn="ctr"/>
                      <a:r>
                        <a:rPr lang="en-US" sz="2000" dirty="0"/>
                        <a:t>LEGBR</a:t>
                      </a:r>
                      <a:endParaRPr lang="en-US" sz="2000" dirty="0">
                        <a:latin typeface="proxima-nova"/>
                      </a:endParaRPr>
                    </a:p>
                  </a:txBody>
                  <a:tcPr anchor="ctr"/>
                </a:tc>
                <a:extLst>
                  <a:ext uri="{0D108BD9-81ED-4DB2-BD59-A6C34878D82A}">
                    <a16:rowId xmlns:a16="http://schemas.microsoft.com/office/drawing/2014/main" val="3780463713"/>
                  </a:ext>
                </a:extLst>
              </a:tr>
              <a:tr h="397549">
                <a:tc>
                  <a:txBody>
                    <a:bodyPr/>
                    <a:lstStyle/>
                    <a:p>
                      <a:r>
                        <a:rPr lang="en-US" sz="1800" b="1" dirty="0"/>
                        <a:t>Keystone Proficiency Pathway </a:t>
                      </a:r>
                      <a:endParaRPr lang="en-US" b="1" dirty="0">
                        <a:latin typeface="proxima-nova"/>
                      </a:endParaRPr>
                    </a:p>
                  </a:txBody>
                  <a:tcPr/>
                </a:tc>
                <a:tc>
                  <a:txBody>
                    <a:bodyPr/>
                    <a:lstStyle/>
                    <a:p>
                      <a:pPr algn="ctr"/>
                      <a:r>
                        <a:rPr lang="en-US" b="0" dirty="0">
                          <a:solidFill>
                            <a:schemeClr val="tx1"/>
                          </a:solidFill>
                        </a:rPr>
                        <a:t>Required only to receive a NNP (either as transfer or per Act 136)</a:t>
                      </a:r>
                      <a:endParaRPr lang="en-US" b="0" dirty="0">
                        <a:solidFill>
                          <a:schemeClr val="tx1"/>
                        </a:solidFill>
                        <a:latin typeface="proxima-nova"/>
                      </a:endParaRPr>
                    </a:p>
                  </a:txBody>
                  <a:tcPr anchor="ctr"/>
                </a:tc>
                <a:extLst>
                  <a:ext uri="{0D108BD9-81ED-4DB2-BD59-A6C34878D82A}">
                    <a16:rowId xmlns:a16="http://schemas.microsoft.com/office/drawing/2014/main" val="2240906494"/>
                  </a:ext>
                </a:extLst>
              </a:tr>
              <a:tr h="686181">
                <a:tc>
                  <a:txBody>
                    <a:bodyPr/>
                    <a:lstStyle/>
                    <a:p>
                      <a:r>
                        <a:rPr lang="en-US" sz="1800" b="1" dirty="0"/>
                        <a:t>Keystone Composite Pathway</a:t>
                      </a:r>
                    </a:p>
                    <a:p>
                      <a:r>
                        <a:rPr lang="en-US" sz="1800" b="1" dirty="0"/>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rPr>
                        <a:t>NA</a:t>
                      </a:r>
                      <a:endParaRPr lang="en-US" sz="1200" b="1" i="1" dirty="0">
                        <a:solidFill>
                          <a:srgbClr val="C00000"/>
                        </a:solidFill>
                        <a:latin typeface="proxima-nova"/>
                      </a:endParaRPr>
                    </a:p>
                  </a:txBody>
                  <a:tcPr anchor="ctr"/>
                </a:tc>
                <a:extLst>
                  <a:ext uri="{0D108BD9-81ED-4DB2-BD59-A6C34878D82A}">
                    <a16:rowId xmlns:a16="http://schemas.microsoft.com/office/drawing/2014/main" val="2913347494"/>
                  </a:ext>
                </a:extLst>
              </a:tr>
              <a:tr h="686181">
                <a:tc>
                  <a:txBody>
                    <a:bodyPr/>
                    <a:lstStyle/>
                    <a:p>
                      <a:r>
                        <a:rPr lang="en-US" b="1" dirty="0"/>
                        <a:t>Keystone Composite Pathway </a:t>
                      </a:r>
                    </a:p>
                    <a:p>
                      <a:r>
                        <a:rPr lang="en-US" b="1" dirty="0"/>
                        <a:t>(2 Score)</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Required to receive the NNP per Act 136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required for the Keystone content area in which the student scored Basic </a:t>
                      </a:r>
                      <a:endParaRPr lang="en-US" sz="1800" i="0" dirty="0">
                        <a:latin typeface="proxima-nova"/>
                      </a:endParaRPr>
                    </a:p>
                  </a:txBody>
                  <a:tcPr anchor="ctr"/>
                </a:tc>
                <a:extLst>
                  <a:ext uri="{0D108BD9-81ED-4DB2-BD59-A6C34878D82A}">
                    <a16:rowId xmlns:a16="http://schemas.microsoft.com/office/drawing/2014/main" val="597608163"/>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CTE Concentrator Pathway*</a:t>
                      </a:r>
                      <a:endParaRPr lang="en-US" sz="1800" b="1" i="0" dirty="0">
                        <a:latin typeface="proxima-nova"/>
                      </a:endParaRP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Required for each Keystone content area in which the student does not have a numeric score ≥1500 or a non-numeric Proficient</a:t>
                      </a:r>
                      <a:endParaRPr lang="en-US" dirty="0">
                        <a:latin typeface="proxima-nova"/>
                      </a:endParaRPr>
                    </a:p>
                  </a:txBody>
                  <a:tcPr anchor="ctr"/>
                </a:tc>
                <a:extLst>
                  <a:ext uri="{0D108BD9-81ED-4DB2-BD59-A6C34878D82A}">
                    <a16:rowId xmlns:a16="http://schemas.microsoft.com/office/drawing/2014/main" val="537973148"/>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Alternative Assessment Pathway*</a:t>
                      </a:r>
                      <a:endParaRPr lang="en-US" sz="1800" b="1" i="0" dirty="0">
                        <a:latin typeface="proxima-nova"/>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10056655"/>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Evidence-Based Pathway* </a:t>
                      </a:r>
                      <a:endParaRPr lang="en-US" sz="1800" b="1" dirty="0">
                        <a:latin typeface="proxima-nova"/>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1501687360"/>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Waiver</a:t>
                      </a:r>
                      <a:endParaRPr lang="en-US" sz="1800" b="1" i="0" dirty="0">
                        <a:latin typeface="proxima-nova"/>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4218683134"/>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Keystone Diploma</a:t>
                      </a:r>
                      <a:endParaRPr lang="en-US" sz="1800" b="1" i="0" dirty="0">
                        <a:latin typeface="proxima-nova"/>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76596612"/>
                  </a:ext>
                </a:extLst>
              </a:tr>
            </a:tbl>
          </a:graphicData>
        </a:graphic>
      </p:graphicFrame>
      <p:sp>
        <p:nvSpPr>
          <p:cNvPr id="7" name="TextBox 6">
            <a:extLst>
              <a:ext uri="{FF2B5EF4-FFF2-40B4-BE49-F238E27FC236}">
                <a16:creationId xmlns:a16="http://schemas.microsoft.com/office/drawing/2014/main" id="{959896D6-A653-AEBD-E1E4-688F156BFF91}"/>
              </a:ext>
            </a:extLst>
          </p:cNvPr>
          <p:cNvSpPr txBox="1"/>
          <p:nvPr/>
        </p:nvSpPr>
        <p:spPr>
          <a:xfrm>
            <a:off x="1911920" y="5851995"/>
            <a:ext cx="9111340" cy="369332"/>
          </a:xfrm>
          <a:prstGeom prst="rect">
            <a:avLst/>
          </a:prstGeom>
          <a:noFill/>
        </p:spPr>
        <p:txBody>
          <a:bodyPr wrap="none" rtlCol="0">
            <a:spAutoFit/>
          </a:bodyPr>
          <a:lstStyle/>
          <a:p>
            <a:r>
              <a:rPr lang="en-US" dirty="0"/>
              <a:t>*Students must also satisfy </a:t>
            </a:r>
            <a:r>
              <a:rPr lang="en-US" i="1" dirty="0"/>
              <a:t>pathway-specific</a:t>
            </a:r>
            <a:r>
              <a:rPr lang="en-US" dirty="0"/>
              <a:t> criteria in order to meet graduation requirements.</a:t>
            </a:r>
          </a:p>
        </p:txBody>
      </p:sp>
      <p:sp>
        <p:nvSpPr>
          <p:cNvPr id="4" name="Date Placeholder 3">
            <a:extLst>
              <a:ext uri="{FF2B5EF4-FFF2-40B4-BE49-F238E27FC236}">
                <a16:creationId xmlns:a16="http://schemas.microsoft.com/office/drawing/2014/main" id="{FA18E720-0645-F16D-E683-70B84D26294A}"/>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2951669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600" dirty="0"/>
              <a:t>Student Scenarios</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871365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3051C-C239-EFA1-04DE-52B16337F209}"/>
              </a:ext>
            </a:extLst>
          </p:cNvPr>
          <p:cNvSpPr>
            <a:spLocks noGrp="1"/>
          </p:cNvSpPr>
          <p:nvPr>
            <p:ph type="title"/>
          </p:nvPr>
        </p:nvSpPr>
        <p:spPr/>
        <p:txBody>
          <a:bodyPr>
            <a:normAutofit/>
          </a:bodyPr>
          <a:lstStyle/>
          <a:p>
            <a:r>
              <a:rPr lang="en-US" sz="3600" b="1" dirty="0"/>
              <a:t>Student Scenario 1</a:t>
            </a:r>
            <a:br>
              <a:rPr lang="en-US" sz="3600" b="1" dirty="0"/>
            </a:br>
            <a:endParaRPr lang="en-US" sz="3600" b="1" dirty="0"/>
          </a:p>
        </p:txBody>
      </p:sp>
      <p:sp>
        <p:nvSpPr>
          <p:cNvPr id="6" name="Text Placeholder 5">
            <a:extLst>
              <a:ext uri="{FF2B5EF4-FFF2-40B4-BE49-F238E27FC236}">
                <a16:creationId xmlns:a16="http://schemas.microsoft.com/office/drawing/2014/main" id="{84C5FEE2-94AD-5D4E-2603-383210C2598E}"/>
              </a:ext>
            </a:extLst>
          </p:cNvPr>
          <p:cNvSpPr>
            <a:spLocks noGrp="1"/>
          </p:cNvSpPr>
          <p:nvPr>
            <p:ph type="body" idx="1"/>
          </p:nvPr>
        </p:nvSpPr>
        <p:spPr>
          <a:xfrm>
            <a:off x="396436" y="1553567"/>
            <a:ext cx="3758716" cy="823912"/>
          </a:xfrm>
        </p:spPr>
        <p:txBody>
          <a:bodyPr>
            <a:normAutofit/>
          </a:bodyPr>
          <a:lstStyle/>
          <a:p>
            <a:r>
              <a:rPr lang="en-US" dirty="0"/>
              <a:t>Keystone Content</a:t>
            </a:r>
          </a:p>
          <a:p>
            <a:endParaRPr lang="en-US" dirty="0"/>
          </a:p>
        </p:txBody>
      </p:sp>
      <p:sp>
        <p:nvSpPr>
          <p:cNvPr id="3" name="Content Placeholder 2">
            <a:extLst>
              <a:ext uri="{FF2B5EF4-FFF2-40B4-BE49-F238E27FC236}">
                <a16:creationId xmlns:a16="http://schemas.microsoft.com/office/drawing/2014/main" id="{27561C2D-50D5-B122-4DF3-C17F56BA3B2B}"/>
              </a:ext>
            </a:extLst>
          </p:cNvPr>
          <p:cNvSpPr>
            <a:spLocks noGrp="1"/>
          </p:cNvSpPr>
          <p:nvPr>
            <p:ph sz="half" idx="2"/>
          </p:nvPr>
        </p:nvSpPr>
        <p:spPr>
          <a:xfrm>
            <a:off x="410289" y="2172556"/>
            <a:ext cx="2741611" cy="3684588"/>
          </a:xfrm>
        </p:spPr>
        <p:txBody>
          <a:bodyPr>
            <a:normAutofit fontScale="92500" lnSpcReduction="10000"/>
          </a:bodyPr>
          <a:lstStyle/>
          <a:p>
            <a:pPr marL="0" indent="0">
              <a:buNone/>
            </a:pPr>
            <a:r>
              <a:rPr lang="en-US" sz="1800" u="sng" dirty="0"/>
              <a:t>Algebra I</a:t>
            </a:r>
          </a:p>
          <a:p>
            <a:r>
              <a:rPr lang="en-US" sz="1800" dirty="0"/>
              <a:t>Earned a non-numeric Proficient, per Act 136</a:t>
            </a:r>
          </a:p>
          <a:p>
            <a:pPr marL="0" indent="0">
              <a:buNone/>
            </a:pPr>
            <a:r>
              <a:rPr lang="en-US" sz="1800" u="sng" dirty="0"/>
              <a:t>Biology</a:t>
            </a:r>
          </a:p>
          <a:p>
            <a:r>
              <a:rPr lang="en-US" sz="1800" dirty="0"/>
              <a:t>Did not met Biology LEGBR</a:t>
            </a:r>
          </a:p>
          <a:p>
            <a:r>
              <a:rPr lang="en-US" sz="1800" dirty="0"/>
              <a:t>Earned a Keystone Exam score of 1460 (Basic)</a:t>
            </a:r>
          </a:p>
          <a:p>
            <a:pPr marL="0" indent="0">
              <a:buNone/>
            </a:pPr>
            <a:r>
              <a:rPr lang="en-US" sz="1800" u="sng" dirty="0"/>
              <a:t>Literature</a:t>
            </a:r>
          </a:p>
          <a:p>
            <a:r>
              <a:rPr lang="en-US" sz="1800" dirty="0"/>
              <a:t>Met Literature LEGBR</a:t>
            </a:r>
          </a:p>
          <a:p>
            <a:r>
              <a:rPr lang="en-US" sz="1800" dirty="0"/>
              <a:t>Earned a Keystone Exam score of 1490 (Basic)</a:t>
            </a:r>
          </a:p>
        </p:txBody>
      </p:sp>
      <p:graphicFrame>
        <p:nvGraphicFramePr>
          <p:cNvPr id="9" name="Table 9">
            <a:extLst>
              <a:ext uri="{FF2B5EF4-FFF2-40B4-BE49-F238E27FC236}">
                <a16:creationId xmlns:a16="http://schemas.microsoft.com/office/drawing/2014/main" id="{58CFCBEE-0DE3-E1E2-18F9-B28FCEF84BDA}"/>
              </a:ext>
            </a:extLst>
          </p:cNvPr>
          <p:cNvGraphicFramePr>
            <a:graphicFrameLocks noGrp="1"/>
          </p:cNvGraphicFramePr>
          <p:nvPr>
            <p:ph sz="quarter" idx="4"/>
            <p:extLst>
              <p:ext uri="{D42A27DB-BD31-4B8C-83A1-F6EECF244321}">
                <p14:modId xmlns:p14="http://schemas.microsoft.com/office/powerpoint/2010/main" val="3702573714"/>
              </p:ext>
            </p:extLst>
          </p:nvPr>
        </p:nvGraphicFramePr>
        <p:xfrm>
          <a:off x="2953266" y="1264437"/>
          <a:ext cx="9057502" cy="4715632"/>
        </p:xfrm>
        <a:graphic>
          <a:graphicData uri="http://schemas.openxmlformats.org/drawingml/2006/table">
            <a:tbl>
              <a:tblPr firstRow="1" bandRow="1">
                <a:tableStyleId>{8799B23B-EC83-4686-B30A-512413B5E67A}</a:tableStyleId>
              </a:tblPr>
              <a:tblGrid>
                <a:gridCol w="1816442">
                  <a:extLst>
                    <a:ext uri="{9D8B030D-6E8A-4147-A177-3AD203B41FA5}">
                      <a16:colId xmlns:a16="http://schemas.microsoft.com/office/drawing/2014/main" val="2912032459"/>
                    </a:ext>
                  </a:extLst>
                </a:gridCol>
                <a:gridCol w="1532238">
                  <a:extLst>
                    <a:ext uri="{9D8B030D-6E8A-4147-A177-3AD203B41FA5}">
                      <a16:colId xmlns:a16="http://schemas.microsoft.com/office/drawing/2014/main" val="2463841197"/>
                    </a:ext>
                  </a:extLst>
                </a:gridCol>
                <a:gridCol w="1828800">
                  <a:extLst>
                    <a:ext uri="{9D8B030D-6E8A-4147-A177-3AD203B41FA5}">
                      <a16:colId xmlns:a16="http://schemas.microsoft.com/office/drawing/2014/main" val="11405313"/>
                    </a:ext>
                  </a:extLst>
                </a:gridCol>
                <a:gridCol w="1729946">
                  <a:extLst>
                    <a:ext uri="{9D8B030D-6E8A-4147-A177-3AD203B41FA5}">
                      <a16:colId xmlns:a16="http://schemas.microsoft.com/office/drawing/2014/main" val="3396646278"/>
                    </a:ext>
                  </a:extLst>
                </a:gridCol>
                <a:gridCol w="2150076">
                  <a:extLst>
                    <a:ext uri="{9D8B030D-6E8A-4147-A177-3AD203B41FA5}">
                      <a16:colId xmlns:a16="http://schemas.microsoft.com/office/drawing/2014/main" val="364544757"/>
                    </a:ext>
                  </a:extLst>
                </a:gridCol>
              </a:tblGrid>
              <a:tr h="544935">
                <a:tc>
                  <a:txBody>
                    <a:bodyPr/>
                    <a:lstStyle/>
                    <a:p>
                      <a:endParaRPr lang="en-US" sz="1000"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Algebra I</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Biology</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Literature</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proxima-nova"/>
                        </a:rPr>
                        <a:t>Pathway Evidence</a:t>
                      </a:r>
                    </a:p>
                  </a:txBody>
                  <a:tcPr anchor="ctr"/>
                </a:tc>
                <a:extLst>
                  <a:ext uri="{0D108BD9-81ED-4DB2-BD59-A6C34878D82A}">
                    <a16:rowId xmlns:a16="http://schemas.microsoft.com/office/drawing/2014/main" val="2853637409"/>
                  </a:ext>
                </a:extLst>
              </a:tr>
              <a:tr h="649623">
                <a:tc>
                  <a:txBody>
                    <a:bodyPr/>
                    <a:lstStyle/>
                    <a:p>
                      <a:r>
                        <a:rPr lang="en-US" sz="1200" b="1" dirty="0"/>
                        <a:t>Keystone</a:t>
                      </a:r>
                    </a:p>
                    <a:p>
                      <a:r>
                        <a:rPr lang="en-US" sz="1200" b="1" dirty="0"/>
                        <a:t>Proficiency</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t>Retake Exam, earning ≥1500  </a:t>
                      </a:r>
                      <a:endParaRPr lang="en-US" sz="1200" dirty="0">
                        <a:latin typeface="proxima-nova"/>
                      </a:endParaRPr>
                    </a:p>
                  </a:txBody>
                  <a:tcPr anchor="ctr"/>
                </a:tc>
                <a:tc>
                  <a:txBody>
                    <a:bodyPr/>
                    <a:lstStyle/>
                    <a:p>
                      <a:pPr algn="ctr"/>
                      <a:r>
                        <a:rPr lang="en-US" sz="1200" dirty="0"/>
                        <a:t>Retake Exam, earning ≥1500  </a:t>
                      </a:r>
                      <a:endParaRPr lang="en-US" sz="1200" dirty="0">
                        <a:latin typeface="proxima-nova"/>
                      </a:endParaRPr>
                    </a:p>
                  </a:txBody>
                  <a:tcPr anchor="ctr"/>
                </a:tc>
                <a:tc>
                  <a:txBody>
                    <a:bodyPr/>
                    <a:lstStyle/>
                    <a:p>
                      <a:pPr algn="ctr"/>
                      <a:endParaRPr lang="en-US" sz="1200" dirty="0">
                        <a:latin typeface="proxima-nova"/>
                      </a:endParaRPr>
                    </a:p>
                  </a:txBody>
                  <a:tcPr anchor="ctr"/>
                </a:tc>
                <a:extLst>
                  <a:ext uri="{0D108BD9-81ED-4DB2-BD59-A6C34878D82A}">
                    <a16:rowId xmlns:a16="http://schemas.microsoft.com/office/drawing/2014/main" val="1288679049"/>
                  </a:ext>
                </a:extLst>
              </a:tr>
              <a:tr h="712599">
                <a:tc>
                  <a:txBody>
                    <a:bodyPr/>
                    <a:lstStyle/>
                    <a:p>
                      <a:r>
                        <a:rPr lang="en-US" sz="1200" b="1" dirty="0"/>
                        <a:t>Keystone</a:t>
                      </a:r>
                    </a:p>
                    <a:p>
                      <a:r>
                        <a:rPr lang="en-US" sz="1200" b="1" dirty="0"/>
                        <a:t>Composite (3 score)</a:t>
                      </a:r>
                      <a:endParaRPr lang="en-US" sz="1200" b="1" dirty="0">
                        <a:latin typeface="proxima-nova"/>
                      </a:endParaRPr>
                    </a:p>
                  </a:txBody>
                  <a:tcPr anchor="ctr"/>
                </a:tc>
                <a:tc>
                  <a:txBody>
                    <a:bodyPr/>
                    <a:lstStyle/>
                    <a:p>
                      <a:pPr algn="ctr"/>
                      <a:r>
                        <a:rPr lang="en-US" sz="1200" b="0" dirty="0">
                          <a:solidFill>
                            <a:schemeClr val="tx1"/>
                          </a:solidFill>
                        </a:rPr>
                        <a:t>Take Exam, earning minimally a Basic</a:t>
                      </a:r>
                      <a:endParaRPr lang="en-US" sz="1200" b="0" dirty="0">
                        <a:solidFill>
                          <a:schemeClr val="tx1"/>
                        </a:solidFill>
                        <a:latin typeface="proxima-nova"/>
                      </a:endParaRPr>
                    </a:p>
                  </a:txBody>
                  <a:tcPr anchor="ctr"/>
                </a:tc>
                <a:tc gridSpan="2">
                  <a:txBody>
                    <a:bodyPr/>
                    <a:lstStyle/>
                    <a:p>
                      <a:pPr algn="ctr"/>
                      <a:r>
                        <a:rPr lang="en-US" sz="1200" b="0" dirty="0">
                          <a:solidFill>
                            <a:schemeClr val="tx1"/>
                          </a:solidFill>
                        </a:rPr>
                        <a:t>(may require a retake of minimally one Exam, depending on Algebra I KE score)</a:t>
                      </a:r>
                      <a:endParaRPr lang="en-US" sz="1200" b="0" dirty="0">
                        <a:solidFill>
                          <a:schemeClr val="tx1"/>
                        </a:solidFill>
                        <a:latin typeface="proxima-nova"/>
                      </a:endParaRPr>
                    </a:p>
                  </a:txBody>
                  <a:tcPr anchor="ctr"/>
                </a:tc>
                <a:tc hMerge="1">
                  <a:txBody>
                    <a:bodyPr/>
                    <a:lstStyle/>
                    <a:p>
                      <a:endParaRPr lang="en-US"/>
                    </a:p>
                  </a:txBody>
                  <a:tcPr/>
                </a:tc>
                <a:tc>
                  <a:txBody>
                    <a:bodyPr/>
                    <a:lstStyle/>
                    <a:p>
                      <a:pPr algn="ctr"/>
                      <a:endParaRPr lang="en-US" sz="1200" b="0" dirty="0">
                        <a:solidFill>
                          <a:schemeClr val="tx1"/>
                        </a:solidFill>
                        <a:latin typeface="proxima-nova"/>
                      </a:endParaRPr>
                    </a:p>
                  </a:txBody>
                  <a:tcPr anchor="ctr"/>
                </a:tc>
                <a:extLst>
                  <a:ext uri="{0D108BD9-81ED-4DB2-BD59-A6C34878D82A}">
                    <a16:rowId xmlns:a16="http://schemas.microsoft.com/office/drawing/2014/main" val="1002522548"/>
                  </a:ext>
                </a:extLst>
              </a:tr>
              <a:tr h="712904">
                <a:tc>
                  <a:txBody>
                    <a:bodyPr/>
                    <a:lstStyle/>
                    <a:p>
                      <a:r>
                        <a:rPr lang="en-US" sz="1200" b="1" dirty="0"/>
                        <a:t>Keystone</a:t>
                      </a:r>
                    </a:p>
                    <a:p>
                      <a:r>
                        <a:rPr lang="en-US" sz="1200" b="1" dirty="0"/>
                        <a:t>Composite (2 score)</a:t>
                      </a:r>
                      <a:endParaRPr lang="en-US" sz="1200" b="1" dirty="0">
                        <a:latin typeface="proxima-nova"/>
                      </a:endParaRPr>
                    </a:p>
                  </a:txBody>
                  <a:tcPr anchor="ctr"/>
                </a:tc>
                <a:tc>
                  <a:txBody>
                    <a:bodyPr/>
                    <a:lstStyle/>
                    <a:p>
                      <a:pPr algn="ctr"/>
                      <a:endParaRPr lang="en-US" sz="1200" dirty="0">
                        <a:highlight>
                          <a:srgbClr val="FFFF00"/>
                        </a:highlight>
                        <a:latin typeface="proxima-nova"/>
                      </a:endParaRPr>
                    </a:p>
                  </a:txBody>
                  <a:tcPr anchor="ctr"/>
                </a:tc>
                <a:tc gridSpan="2">
                  <a:txBody>
                    <a:bodyPr/>
                    <a:lstStyle/>
                    <a:p>
                      <a:pPr algn="ctr">
                        <a:spcBef>
                          <a:spcPts val="1000"/>
                        </a:spcBef>
                      </a:pPr>
                      <a:r>
                        <a:rPr lang="en-US" sz="1200" b="0" kern="1200" dirty="0">
                          <a:solidFill>
                            <a:schemeClr val="tx1"/>
                          </a:solidFill>
                          <a:latin typeface="+mn-lt"/>
                          <a:ea typeface="+mn-ea"/>
                          <a:cs typeface="+mn-cs"/>
                        </a:rPr>
                        <a:t>Retake Bio Exam, earning ≥1500 </a:t>
                      </a:r>
                    </a:p>
                    <a:p>
                      <a:pPr algn="ctr"/>
                      <a:r>
                        <a:rPr lang="en-US" sz="1200" b="0" kern="1200" dirty="0">
                          <a:solidFill>
                            <a:schemeClr val="tx1"/>
                          </a:solidFill>
                          <a:latin typeface="+mn-lt"/>
                          <a:ea typeface="+mn-ea"/>
                          <a:cs typeface="+mn-cs"/>
                        </a:rPr>
                        <a:t>OR</a:t>
                      </a:r>
                    </a:p>
                    <a:p>
                      <a:pPr algn="ctr"/>
                      <a:r>
                        <a:rPr lang="en-US" sz="1200" b="0" kern="1200" dirty="0">
                          <a:solidFill>
                            <a:schemeClr val="tx1"/>
                          </a:solidFill>
                          <a:latin typeface="+mn-lt"/>
                          <a:ea typeface="+mn-ea"/>
                          <a:cs typeface="+mn-cs"/>
                        </a:rPr>
                        <a:t>Retake Lit Exam, earning ≥1500, and meet Bio LEGBR</a:t>
                      </a:r>
                    </a:p>
                  </a:txBody>
                  <a:tcPr anchor="ctr"/>
                </a:tc>
                <a:tc hMerge="1">
                  <a:txBody>
                    <a:bodyPr/>
                    <a:lstStyle/>
                    <a:p>
                      <a:endParaRPr lang="en-US"/>
                    </a:p>
                  </a:txBody>
                  <a:tcPr/>
                </a:tc>
                <a:tc>
                  <a:txBody>
                    <a:bodyPr/>
                    <a:lstStyle/>
                    <a:p>
                      <a:pPr algn="ctr"/>
                      <a:endParaRPr lang="en-US" sz="1200" dirty="0">
                        <a:latin typeface="proxima-nova"/>
                      </a:endParaRPr>
                    </a:p>
                  </a:txBody>
                  <a:tcPr anchor="ctr"/>
                </a:tc>
                <a:extLst>
                  <a:ext uri="{0D108BD9-81ED-4DB2-BD59-A6C34878D82A}">
                    <a16:rowId xmlns:a16="http://schemas.microsoft.com/office/drawing/2014/main" val="1124545386"/>
                  </a:ext>
                </a:extLst>
              </a:tr>
              <a:tr h="843870">
                <a:tc>
                  <a:txBody>
                    <a:bodyPr/>
                    <a:lstStyle/>
                    <a:p>
                      <a:r>
                        <a:rPr lang="en-US" sz="1200" b="1" dirty="0"/>
                        <a:t>Alternative </a:t>
                      </a:r>
                    </a:p>
                    <a:p>
                      <a:r>
                        <a:rPr lang="en-US" sz="1200" b="1" dirty="0"/>
                        <a:t>Assessment</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Meet LEGBR</a:t>
                      </a: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Satisfy one criterion (which may necessitate advanced work in both Bio and Lit)</a:t>
                      </a:r>
                    </a:p>
                  </a:txBody>
                  <a:tcPr anchor="ctr"/>
                </a:tc>
                <a:extLst>
                  <a:ext uri="{0D108BD9-81ED-4DB2-BD59-A6C34878D82A}">
                    <a16:rowId xmlns:a16="http://schemas.microsoft.com/office/drawing/2014/main" val="3426441887"/>
                  </a:ext>
                </a:extLst>
              </a:tr>
              <a:tr h="706766">
                <a:tc>
                  <a:txBody>
                    <a:bodyPr/>
                    <a:lstStyle/>
                    <a:p>
                      <a:r>
                        <a:rPr lang="en-US" sz="1200" b="1" dirty="0"/>
                        <a:t>Evidence-Based</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Meet LEGBR</a:t>
                      </a: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Satisfy two criteria (at least one from section one)</a:t>
                      </a:r>
                    </a:p>
                  </a:txBody>
                  <a:tcPr anchor="ctr"/>
                </a:tc>
                <a:extLst>
                  <a:ext uri="{0D108BD9-81ED-4DB2-BD59-A6C34878D82A}">
                    <a16:rowId xmlns:a16="http://schemas.microsoft.com/office/drawing/2014/main" val="1206189860"/>
                  </a:ext>
                </a:extLst>
              </a:tr>
              <a:tr h="544935">
                <a:tc>
                  <a:txBody>
                    <a:bodyPr/>
                    <a:lstStyle/>
                    <a:p>
                      <a:r>
                        <a:rPr lang="en-US" sz="1200" b="1" dirty="0"/>
                        <a:t>Waiver</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t>Meet LEGBR</a:t>
                      </a:r>
                      <a:endParaRPr lang="en-US" sz="1200" dirty="0">
                        <a:latin typeface="proxima-nova"/>
                      </a:endParaRPr>
                    </a:p>
                  </a:txBody>
                  <a:tcPr anchor="ctr"/>
                </a:tc>
                <a:tc>
                  <a:txBody>
                    <a:bodyPr/>
                    <a:lstStyle/>
                    <a:p>
                      <a:pPr algn="ctr"/>
                      <a:endParaRPr lang="en-US" sz="1200" dirty="0">
                        <a:latin typeface="proxima-nova"/>
                      </a:endParaRPr>
                    </a:p>
                  </a:txBody>
                  <a:tcPr anchor="ctr"/>
                </a:tc>
                <a:tc>
                  <a:txBody>
                    <a:bodyPr/>
                    <a:lstStyle/>
                    <a:p>
                      <a:pPr algn="ctr"/>
                      <a:endParaRPr lang="en-US" sz="1200" dirty="0">
                        <a:latin typeface="proxima-nova"/>
                      </a:endParaRPr>
                    </a:p>
                  </a:txBody>
                  <a:tcPr anchor="ctr"/>
                </a:tc>
                <a:extLst>
                  <a:ext uri="{0D108BD9-81ED-4DB2-BD59-A6C34878D82A}">
                    <a16:rowId xmlns:a16="http://schemas.microsoft.com/office/drawing/2014/main" val="1941818385"/>
                  </a:ext>
                </a:extLst>
              </a:tr>
            </a:tbl>
          </a:graphicData>
        </a:graphic>
      </p:graphicFrame>
      <p:sp>
        <p:nvSpPr>
          <p:cNvPr id="4" name="Date Placeholder 3">
            <a:extLst>
              <a:ext uri="{FF2B5EF4-FFF2-40B4-BE49-F238E27FC236}">
                <a16:creationId xmlns:a16="http://schemas.microsoft.com/office/drawing/2014/main" id="{6BF99205-42C6-401D-1984-2798FC73F80E}"/>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F5681DC0-297A-8CEF-9C6F-F7BFAB01EA9F}"/>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3193992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3051C-C239-EFA1-04DE-52B16337F209}"/>
              </a:ext>
            </a:extLst>
          </p:cNvPr>
          <p:cNvSpPr>
            <a:spLocks noGrp="1"/>
          </p:cNvSpPr>
          <p:nvPr>
            <p:ph type="title"/>
          </p:nvPr>
        </p:nvSpPr>
        <p:spPr/>
        <p:txBody>
          <a:bodyPr>
            <a:normAutofit/>
          </a:bodyPr>
          <a:lstStyle/>
          <a:p>
            <a:r>
              <a:rPr lang="en-US" sz="3600" b="1" dirty="0"/>
              <a:t>Student Scenario 2</a:t>
            </a:r>
            <a:br>
              <a:rPr lang="en-US" sz="3600" b="1" dirty="0"/>
            </a:br>
            <a:endParaRPr lang="en-US" sz="3600" b="1" dirty="0"/>
          </a:p>
        </p:txBody>
      </p:sp>
      <p:sp>
        <p:nvSpPr>
          <p:cNvPr id="6" name="Text Placeholder 5">
            <a:extLst>
              <a:ext uri="{FF2B5EF4-FFF2-40B4-BE49-F238E27FC236}">
                <a16:creationId xmlns:a16="http://schemas.microsoft.com/office/drawing/2014/main" id="{84C5FEE2-94AD-5D4E-2603-383210C2598E}"/>
              </a:ext>
            </a:extLst>
          </p:cNvPr>
          <p:cNvSpPr>
            <a:spLocks noGrp="1"/>
          </p:cNvSpPr>
          <p:nvPr>
            <p:ph type="body" idx="1"/>
          </p:nvPr>
        </p:nvSpPr>
        <p:spPr>
          <a:xfrm>
            <a:off x="410290" y="1553917"/>
            <a:ext cx="3758716" cy="823912"/>
          </a:xfrm>
        </p:spPr>
        <p:txBody>
          <a:bodyPr>
            <a:normAutofit/>
          </a:bodyPr>
          <a:lstStyle/>
          <a:p>
            <a:r>
              <a:rPr lang="en-US" dirty="0"/>
              <a:t>Keystone Content</a:t>
            </a:r>
          </a:p>
          <a:p>
            <a:endParaRPr lang="en-US" dirty="0"/>
          </a:p>
        </p:txBody>
      </p:sp>
      <p:sp>
        <p:nvSpPr>
          <p:cNvPr id="3" name="Content Placeholder 2">
            <a:extLst>
              <a:ext uri="{FF2B5EF4-FFF2-40B4-BE49-F238E27FC236}">
                <a16:creationId xmlns:a16="http://schemas.microsoft.com/office/drawing/2014/main" id="{27561C2D-50D5-B122-4DF3-C17F56BA3B2B}"/>
              </a:ext>
            </a:extLst>
          </p:cNvPr>
          <p:cNvSpPr>
            <a:spLocks noGrp="1"/>
          </p:cNvSpPr>
          <p:nvPr>
            <p:ph sz="half" idx="2"/>
          </p:nvPr>
        </p:nvSpPr>
        <p:spPr>
          <a:xfrm>
            <a:off x="410290" y="2224672"/>
            <a:ext cx="2419408" cy="3684588"/>
          </a:xfrm>
        </p:spPr>
        <p:txBody>
          <a:bodyPr>
            <a:normAutofit fontScale="85000" lnSpcReduction="10000"/>
          </a:bodyPr>
          <a:lstStyle/>
          <a:p>
            <a:pPr marL="0" indent="0">
              <a:buNone/>
            </a:pPr>
            <a:r>
              <a:rPr lang="en-US" sz="1800" u="sng" dirty="0"/>
              <a:t>Algebra I</a:t>
            </a:r>
          </a:p>
          <a:p>
            <a:r>
              <a:rPr lang="en-US" sz="1800" dirty="0"/>
              <a:t>Earned a non-numeric Proficient, per Act 136</a:t>
            </a:r>
          </a:p>
          <a:p>
            <a:r>
              <a:rPr lang="en-US" sz="1800" dirty="0"/>
              <a:t>Earned a numeric score of 1490 (Basic)</a:t>
            </a:r>
          </a:p>
          <a:p>
            <a:pPr marL="0" indent="0">
              <a:buNone/>
            </a:pPr>
            <a:r>
              <a:rPr lang="en-US" sz="1800" u="sng" dirty="0"/>
              <a:t>Biology</a:t>
            </a:r>
          </a:p>
          <a:p>
            <a:r>
              <a:rPr lang="en-US" sz="1800" dirty="0"/>
              <a:t>Did not met LEGBR</a:t>
            </a:r>
          </a:p>
          <a:p>
            <a:r>
              <a:rPr lang="en-US" sz="1800" dirty="0"/>
              <a:t>Earned a Keystone Exam score of 1460 (Basic)</a:t>
            </a:r>
          </a:p>
          <a:p>
            <a:pPr marL="0" indent="0">
              <a:buNone/>
            </a:pPr>
            <a:r>
              <a:rPr lang="en-US" sz="1800" u="sng" dirty="0"/>
              <a:t>Literature</a:t>
            </a:r>
          </a:p>
          <a:p>
            <a:r>
              <a:rPr lang="en-US" sz="1800" dirty="0"/>
              <a:t>Met LEGBR</a:t>
            </a:r>
          </a:p>
          <a:p>
            <a:r>
              <a:rPr lang="en-US" sz="1800" dirty="0"/>
              <a:t>Earned a Keystone Exam score of 1500 (Proficient)</a:t>
            </a:r>
          </a:p>
        </p:txBody>
      </p:sp>
      <p:graphicFrame>
        <p:nvGraphicFramePr>
          <p:cNvPr id="9" name="Table 9">
            <a:extLst>
              <a:ext uri="{FF2B5EF4-FFF2-40B4-BE49-F238E27FC236}">
                <a16:creationId xmlns:a16="http://schemas.microsoft.com/office/drawing/2014/main" id="{58CFCBEE-0DE3-E1E2-18F9-B28FCEF84BDA}"/>
              </a:ext>
            </a:extLst>
          </p:cNvPr>
          <p:cNvGraphicFramePr>
            <a:graphicFrameLocks noGrp="1"/>
          </p:cNvGraphicFramePr>
          <p:nvPr>
            <p:ph sz="quarter" idx="4"/>
            <p:extLst>
              <p:ext uri="{D42A27DB-BD31-4B8C-83A1-F6EECF244321}">
                <p14:modId xmlns:p14="http://schemas.microsoft.com/office/powerpoint/2010/main" val="2249808892"/>
              </p:ext>
            </p:extLst>
          </p:nvPr>
        </p:nvGraphicFramePr>
        <p:xfrm>
          <a:off x="2953266" y="1264437"/>
          <a:ext cx="9158622" cy="4715632"/>
        </p:xfrm>
        <a:graphic>
          <a:graphicData uri="http://schemas.openxmlformats.org/drawingml/2006/table">
            <a:tbl>
              <a:tblPr firstRow="1" bandRow="1">
                <a:tableStyleId>{8799B23B-EC83-4686-B30A-512413B5E67A}</a:tableStyleId>
              </a:tblPr>
              <a:tblGrid>
                <a:gridCol w="1816442">
                  <a:extLst>
                    <a:ext uri="{9D8B030D-6E8A-4147-A177-3AD203B41FA5}">
                      <a16:colId xmlns:a16="http://schemas.microsoft.com/office/drawing/2014/main" val="2912032459"/>
                    </a:ext>
                  </a:extLst>
                </a:gridCol>
                <a:gridCol w="1532238">
                  <a:extLst>
                    <a:ext uri="{9D8B030D-6E8A-4147-A177-3AD203B41FA5}">
                      <a16:colId xmlns:a16="http://schemas.microsoft.com/office/drawing/2014/main" val="2463841197"/>
                    </a:ext>
                  </a:extLst>
                </a:gridCol>
                <a:gridCol w="1929920">
                  <a:extLst>
                    <a:ext uri="{9D8B030D-6E8A-4147-A177-3AD203B41FA5}">
                      <a16:colId xmlns:a16="http://schemas.microsoft.com/office/drawing/2014/main" val="11405313"/>
                    </a:ext>
                  </a:extLst>
                </a:gridCol>
                <a:gridCol w="1729946">
                  <a:extLst>
                    <a:ext uri="{9D8B030D-6E8A-4147-A177-3AD203B41FA5}">
                      <a16:colId xmlns:a16="http://schemas.microsoft.com/office/drawing/2014/main" val="3396646278"/>
                    </a:ext>
                  </a:extLst>
                </a:gridCol>
                <a:gridCol w="2150076">
                  <a:extLst>
                    <a:ext uri="{9D8B030D-6E8A-4147-A177-3AD203B41FA5}">
                      <a16:colId xmlns:a16="http://schemas.microsoft.com/office/drawing/2014/main" val="364544757"/>
                    </a:ext>
                  </a:extLst>
                </a:gridCol>
              </a:tblGrid>
              <a:tr h="544935">
                <a:tc>
                  <a:txBody>
                    <a:bodyPr/>
                    <a:lstStyle/>
                    <a:p>
                      <a:endParaRPr lang="en-US" sz="1000"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Algebra I</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Biology</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Literature</a:t>
                      </a:r>
                      <a:endParaRPr lang="en-US" sz="1600" dirty="0">
                        <a:solidFill>
                          <a:schemeClr val="tx1"/>
                        </a:solidFill>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proxima-nova"/>
                        </a:rPr>
                        <a:t>Pathway Evidence</a:t>
                      </a:r>
                    </a:p>
                  </a:txBody>
                  <a:tcPr anchor="ctr"/>
                </a:tc>
                <a:extLst>
                  <a:ext uri="{0D108BD9-81ED-4DB2-BD59-A6C34878D82A}">
                    <a16:rowId xmlns:a16="http://schemas.microsoft.com/office/drawing/2014/main" val="2853637409"/>
                  </a:ext>
                </a:extLst>
              </a:tr>
              <a:tr h="649623">
                <a:tc>
                  <a:txBody>
                    <a:bodyPr/>
                    <a:lstStyle/>
                    <a:p>
                      <a:r>
                        <a:rPr lang="en-US" sz="1200" b="1" dirty="0"/>
                        <a:t>Keystone</a:t>
                      </a:r>
                    </a:p>
                    <a:p>
                      <a:r>
                        <a:rPr lang="en-US" sz="1200" b="1" dirty="0"/>
                        <a:t>Proficiency</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t>Retake Exam, earning ≥1500  </a:t>
                      </a:r>
                      <a:endParaRPr lang="en-US" sz="1200" dirty="0">
                        <a:latin typeface="proxima-nova"/>
                      </a:endParaRPr>
                    </a:p>
                  </a:txBody>
                  <a:tcPr anchor="ctr"/>
                </a:tc>
                <a:tc>
                  <a:txBody>
                    <a:bodyPr/>
                    <a:lstStyle/>
                    <a:p>
                      <a:pPr algn="ctr"/>
                      <a:endParaRPr lang="en-US" sz="1200" dirty="0">
                        <a:latin typeface="proxima-nova"/>
                      </a:endParaRPr>
                    </a:p>
                  </a:txBody>
                  <a:tcPr anchor="ctr"/>
                </a:tc>
                <a:tc>
                  <a:txBody>
                    <a:bodyPr/>
                    <a:lstStyle/>
                    <a:p>
                      <a:pPr algn="ctr"/>
                      <a:endParaRPr lang="en-US" sz="1200" dirty="0">
                        <a:latin typeface="proxima-nova"/>
                      </a:endParaRPr>
                    </a:p>
                  </a:txBody>
                  <a:tcPr anchor="ctr"/>
                </a:tc>
                <a:extLst>
                  <a:ext uri="{0D108BD9-81ED-4DB2-BD59-A6C34878D82A}">
                    <a16:rowId xmlns:a16="http://schemas.microsoft.com/office/drawing/2014/main" val="1288679049"/>
                  </a:ext>
                </a:extLst>
              </a:tr>
              <a:tr h="712599">
                <a:tc>
                  <a:txBody>
                    <a:bodyPr/>
                    <a:lstStyle/>
                    <a:p>
                      <a:r>
                        <a:rPr lang="en-US" sz="1200" b="1" dirty="0"/>
                        <a:t>Keystone</a:t>
                      </a:r>
                    </a:p>
                    <a:p>
                      <a:r>
                        <a:rPr lang="en-US" sz="1200" b="1" dirty="0"/>
                        <a:t>Composite (3 score)</a:t>
                      </a:r>
                      <a:endParaRPr lang="en-US" sz="1200" b="1" dirty="0">
                        <a:latin typeface="proxima-nova"/>
                      </a:endParaRPr>
                    </a:p>
                  </a:txBody>
                  <a:tcPr anchor="ctr"/>
                </a:tc>
                <a:tc gridSpan="3">
                  <a:txBody>
                    <a:bodyPr/>
                    <a:lstStyle/>
                    <a:p>
                      <a:pPr algn="ctr"/>
                      <a:r>
                        <a:rPr lang="en-US" sz="1200" b="0" dirty="0">
                          <a:solidFill>
                            <a:schemeClr val="tx1"/>
                          </a:solidFill>
                        </a:rPr>
                        <a:t>Retake minimally one Exam, earning a score at least 2 points higher than current score</a:t>
                      </a:r>
                    </a:p>
                  </a:txBody>
                  <a:tcPr anchor="ctr"/>
                </a:tc>
                <a:tc hMerge="1">
                  <a:txBody>
                    <a:bodyPr/>
                    <a:lstStyle/>
                    <a:p>
                      <a:pPr algn="ctr"/>
                      <a:endParaRPr lang="en-US" sz="1200" b="0" dirty="0">
                        <a:solidFill>
                          <a:schemeClr val="tx1"/>
                        </a:solidFill>
                        <a:latin typeface="proxima-nova"/>
                      </a:endParaRPr>
                    </a:p>
                  </a:txBody>
                  <a:tcPr anchor="ctr"/>
                </a:tc>
                <a:tc hMerge="1">
                  <a:txBody>
                    <a:bodyPr/>
                    <a:lstStyle/>
                    <a:p>
                      <a:endParaRPr lang="en-US" dirty="0"/>
                    </a:p>
                  </a:txBody>
                  <a:tcPr anchor="ctr"/>
                </a:tc>
                <a:tc>
                  <a:txBody>
                    <a:bodyPr/>
                    <a:lstStyle/>
                    <a:p>
                      <a:pPr algn="ctr"/>
                      <a:endParaRPr lang="en-US" sz="1200" b="0" dirty="0">
                        <a:solidFill>
                          <a:schemeClr val="tx1"/>
                        </a:solidFill>
                        <a:latin typeface="proxima-nova"/>
                      </a:endParaRPr>
                    </a:p>
                  </a:txBody>
                  <a:tcPr anchor="ctr"/>
                </a:tc>
                <a:extLst>
                  <a:ext uri="{0D108BD9-81ED-4DB2-BD59-A6C34878D82A}">
                    <a16:rowId xmlns:a16="http://schemas.microsoft.com/office/drawing/2014/main" val="1002522548"/>
                  </a:ext>
                </a:extLst>
              </a:tr>
              <a:tr h="712904">
                <a:tc>
                  <a:txBody>
                    <a:bodyPr/>
                    <a:lstStyle/>
                    <a:p>
                      <a:r>
                        <a:rPr lang="en-US" sz="1200" b="1" dirty="0"/>
                        <a:t>Keystone</a:t>
                      </a:r>
                    </a:p>
                    <a:p>
                      <a:r>
                        <a:rPr lang="en-US" sz="1200" b="1" dirty="0"/>
                        <a:t>Composite (2 score)</a:t>
                      </a:r>
                      <a:endParaRPr lang="en-US" sz="1200" b="1" dirty="0">
                        <a:latin typeface="proxima-nova"/>
                      </a:endParaRPr>
                    </a:p>
                  </a:txBody>
                  <a:tcPr anchor="ctr"/>
                </a:tc>
                <a:tc>
                  <a:txBody>
                    <a:bodyPr/>
                    <a:lstStyle/>
                    <a:p>
                      <a:pPr algn="ctr"/>
                      <a:endParaRPr lang="en-US" sz="1200" dirty="0">
                        <a:highlight>
                          <a:srgbClr val="FFFF00"/>
                        </a:highlight>
                        <a:latin typeface="proxima-nova"/>
                      </a:endParaRPr>
                    </a:p>
                  </a:txBody>
                  <a:tcPr anchor="ctr"/>
                </a:tc>
                <a:tc>
                  <a:txBody>
                    <a:bodyPr/>
                    <a:lstStyle/>
                    <a:p>
                      <a:pPr algn="ctr">
                        <a:spcBef>
                          <a:spcPts val="1000"/>
                        </a:spcBef>
                      </a:pPr>
                      <a:r>
                        <a:rPr lang="en-US" sz="1200" b="0" kern="1200" dirty="0">
                          <a:solidFill>
                            <a:schemeClr val="tx1"/>
                          </a:solidFill>
                          <a:latin typeface="+mn-lt"/>
                          <a:ea typeface="+mn-ea"/>
                          <a:cs typeface="+mn-cs"/>
                        </a:rPr>
                        <a:t>Meet LEGBR</a:t>
                      </a:r>
                    </a:p>
                  </a:txBody>
                  <a:tcPr anchor="ctr"/>
                </a:tc>
                <a:tc>
                  <a:txBody>
                    <a:bodyPr/>
                    <a:lstStyle/>
                    <a:p>
                      <a:endParaRPr lang="en-US" dirty="0"/>
                    </a:p>
                  </a:txBody>
                  <a:tcPr anchor="ctr"/>
                </a:tc>
                <a:tc>
                  <a:txBody>
                    <a:bodyPr/>
                    <a:lstStyle/>
                    <a:p>
                      <a:pPr algn="ctr"/>
                      <a:endParaRPr lang="en-US" sz="1200" dirty="0">
                        <a:latin typeface="proxima-nova"/>
                      </a:endParaRPr>
                    </a:p>
                  </a:txBody>
                  <a:tcPr anchor="ctr"/>
                </a:tc>
                <a:extLst>
                  <a:ext uri="{0D108BD9-81ED-4DB2-BD59-A6C34878D82A}">
                    <a16:rowId xmlns:a16="http://schemas.microsoft.com/office/drawing/2014/main" val="1124545386"/>
                  </a:ext>
                </a:extLst>
              </a:tr>
              <a:tr h="843870">
                <a:tc>
                  <a:txBody>
                    <a:bodyPr/>
                    <a:lstStyle/>
                    <a:p>
                      <a:r>
                        <a:rPr lang="en-US" sz="1200" b="1" dirty="0"/>
                        <a:t>Alternative </a:t>
                      </a:r>
                    </a:p>
                    <a:p>
                      <a:r>
                        <a:rPr lang="en-US" sz="1200" b="1" dirty="0"/>
                        <a:t>Assessment</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Meet LEGBR</a:t>
                      </a: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Satisfy one criterion (which may necessitate advanced work in Bio)</a:t>
                      </a:r>
                    </a:p>
                  </a:txBody>
                  <a:tcPr anchor="ctr"/>
                </a:tc>
                <a:extLst>
                  <a:ext uri="{0D108BD9-81ED-4DB2-BD59-A6C34878D82A}">
                    <a16:rowId xmlns:a16="http://schemas.microsoft.com/office/drawing/2014/main" val="3426441887"/>
                  </a:ext>
                </a:extLst>
              </a:tr>
              <a:tr h="706766">
                <a:tc>
                  <a:txBody>
                    <a:bodyPr/>
                    <a:lstStyle/>
                    <a:p>
                      <a:r>
                        <a:rPr lang="en-US" sz="1200" b="1" dirty="0"/>
                        <a:t>Evidence-Based</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Meet LEGBR</a:t>
                      </a:r>
                    </a:p>
                  </a:txBody>
                  <a:tcPr anchor="ctr"/>
                </a:tc>
                <a:tc>
                  <a:txBody>
                    <a:bodyPr/>
                    <a:lstStyle/>
                    <a:p>
                      <a:pPr algn="ctr"/>
                      <a:endParaRPr lang="en-US" sz="1200" dirty="0">
                        <a:latin typeface="proxima-nova"/>
                      </a:endParaRPr>
                    </a:p>
                  </a:txBody>
                  <a:tcPr anchor="ctr"/>
                </a:tc>
                <a:tc>
                  <a:txBody>
                    <a:bodyPr/>
                    <a:lstStyle/>
                    <a:p>
                      <a:pPr algn="ctr"/>
                      <a:r>
                        <a:rPr lang="en-US" sz="1200" dirty="0">
                          <a:latin typeface="proxima-nova"/>
                        </a:rPr>
                        <a:t>Satisfy one criterion from section one</a:t>
                      </a:r>
                    </a:p>
                  </a:txBody>
                  <a:tcPr anchor="ctr"/>
                </a:tc>
                <a:extLst>
                  <a:ext uri="{0D108BD9-81ED-4DB2-BD59-A6C34878D82A}">
                    <a16:rowId xmlns:a16="http://schemas.microsoft.com/office/drawing/2014/main" val="1206189860"/>
                  </a:ext>
                </a:extLst>
              </a:tr>
              <a:tr h="544935">
                <a:tc>
                  <a:txBody>
                    <a:bodyPr/>
                    <a:lstStyle/>
                    <a:p>
                      <a:r>
                        <a:rPr lang="en-US" sz="1200" b="1" dirty="0"/>
                        <a:t>Waiver</a:t>
                      </a:r>
                      <a:endParaRPr lang="en-US" sz="1200" b="1" dirty="0">
                        <a:latin typeface="proxima-nova"/>
                      </a:endParaRPr>
                    </a:p>
                  </a:txBody>
                  <a:tcPr anchor="ctr"/>
                </a:tc>
                <a:tc>
                  <a:txBody>
                    <a:bodyPr/>
                    <a:lstStyle/>
                    <a:p>
                      <a:pPr algn="ctr"/>
                      <a:endParaRPr lang="en-US" sz="1200" dirty="0">
                        <a:latin typeface="proxima-nova"/>
                      </a:endParaRPr>
                    </a:p>
                  </a:txBody>
                  <a:tcPr anchor="ctr"/>
                </a:tc>
                <a:tc>
                  <a:txBody>
                    <a:bodyPr/>
                    <a:lstStyle/>
                    <a:p>
                      <a:pPr algn="ctr"/>
                      <a:r>
                        <a:rPr lang="en-US" sz="1200" dirty="0"/>
                        <a:t>Meet LEGBR</a:t>
                      </a:r>
                      <a:endParaRPr lang="en-US" sz="1200" dirty="0">
                        <a:latin typeface="proxima-nova"/>
                      </a:endParaRPr>
                    </a:p>
                  </a:txBody>
                  <a:tcPr anchor="ctr"/>
                </a:tc>
                <a:tc>
                  <a:txBody>
                    <a:bodyPr/>
                    <a:lstStyle/>
                    <a:p>
                      <a:pPr algn="ctr"/>
                      <a:endParaRPr lang="en-US" sz="1200" dirty="0">
                        <a:latin typeface="proxima-nova"/>
                      </a:endParaRPr>
                    </a:p>
                  </a:txBody>
                  <a:tcPr anchor="ctr"/>
                </a:tc>
                <a:tc>
                  <a:txBody>
                    <a:bodyPr/>
                    <a:lstStyle/>
                    <a:p>
                      <a:pPr algn="ctr"/>
                      <a:endParaRPr lang="en-US" sz="1200" dirty="0">
                        <a:latin typeface="proxima-nova"/>
                      </a:endParaRPr>
                    </a:p>
                  </a:txBody>
                  <a:tcPr anchor="ctr"/>
                </a:tc>
                <a:extLst>
                  <a:ext uri="{0D108BD9-81ED-4DB2-BD59-A6C34878D82A}">
                    <a16:rowId xmlns:a16="http://schemas.microsoft.com/office/drawing/2014/main" val="1941818385"/>
                  </a:ext>
                </a:extLst>
              </a:tr>
            </a:tbl>
          </a:graphicData>
        </a:graphic>
      </p:graphicFrame>
      <p:sp>
        <p:nvSpPr>
          <p:cNvPr id="4" name="Date Placeholder 3">
            <a:extLst>
              <a:ext uri="{FF2B5EF4-FFF2-40B4-BE49-F238E27FC236}">
                <a16:creationId xmlns:a16="http://schemas.microsoft.com/office/drawing/2014/main" id="{6BF99205-42C6-401D-1984-2798FC73F80E}"/>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F5681DC0-297A-8CEF-9C6F-F7BFAB01EA9F}"/>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197973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3EBBBBD-DF52-A7C5-707C-350BC6F298AD}"/>
              </a:ext>
            </a:extLst>
          </p:cNvPr>
          <p:cNvSpPr>
            <a:spLocks noGrp="1"/>
          </p:cNvSpPr>
          <p:nvPr>
            <p:ph type="title"/>
          </p:nvPr>
        </p:nvSpPr>
        <p:spPr/>
        <p:txBody>
          <a:bodyPr/>
          <a:lstStyle/>
          <a:p>
            <a:r>
              <a:rPr lang="en-US" b="1" dirty="0"/>
              <a:t>Frequent Questions</a:t>
            </a:r>
          </a:p>
        </p:txBody>
      </p:sp>
      <p:sp>
        <p:nvSpPr>
          <p:cNvPr id="12" name="Content Placeholder 11">
            <a:extLst>
              <a:ext uri="{FF2B5EF4-FFF2-40B4-BE49-F238E27FC236}">
                <a16:creationId xmlns:a16="http://schemas.microsoft.com/office/drawing/2014/main" id="{89C71887-1672-1D79-3FC5-B75AE1BCC17E}"/>
              </a:ext>
            </a:extLst>
          </p:cNvPr>
          <p:cNvSpPr>
            <a:spLocks noGrp="1"/>
          </p:cNvSpPr>
          <p:nvPr>
            <p:ph idx="1"/>
          </p:nvPr>
        </p:nvSpPr>
        <p:spPr/>
        <p:txBody>
          <a:bodyPr>
            <a:normAutofit fontScale="77500" lnSpcReduction="20000"/>
          </a:bodyPr>
          <a:lstStyle/>
          <a:p>
            <a:pPr marL="0" indent="0">
              <a:buNone/>
            </a:pPr>
            <a:r>
              <a:rPr lang="en-US" sz="2800" dirty="0"/>
              <a:t>Where can I get Keystone data for transfer students (and does it include NNPs)?</a:t>
            </a:r>
          </a:p>
          <a:p>
            <a:pPr marL="0" indent="0">
              <a:buNone/>
            </a:pPr>
            <a:r>
              <a:rPr lang="en-US" dirty="0"/>
              <a:t>Are students required to </a:t>
            </a:r>
            <a:r>
              <a:rPr lang="en-US" sz="2800" dirty="0"/>
              <a:t>participate in all three Keystone Exams </a:t>
            </a:r>
            <a:r>
              <a:rPr lang="en-US" dirty="0"/>
              <a:t>in order to meet graduation requirements (even if not pursuing </a:t>
            </a:r>
            <a:r>
              <a:rPr lang="en-US" sz="2800" dirty="0"/>
              <a:t>the Proficiency or Composite Pathway)?</a:t>
            </a:r>
          </a:p>
          <a:p>
            <a:pPr marL="0" indent="0">
              <a:buNone/>
            </a:pPr>
            <a:r>
              <a:rPr lang="en-US" dirty="0"/>
              <a:t>May classes of greater rigor qualify as a LEGBR (e.g., passing Algebra II for students who may not have taken Algebra I)?</a:t>
            </a:r>
          </a:p>
          <a:p>
            <a:pPr marL="0" indent="0">
              <a:buNone/>
            </a:pPr>
            <a:r>
              <a:rPr lang="en-US" dirty="0"/>
              <a:t>In the absence of transcript evidence, may a transfer student who is </a:t>
            </a:r>
            <a:r>
              <a:rPr lang="en-US"/>
              <a:t>evaluated and placed </a:t>
            </a:r>
            <a:r>
              <a:rPr lang="en-US" dirty="0"/>
              <a:t>into a more advanced course be considered as having met LEGBR in the prior setting (e.g., placed into Geometry rather than Algebra I)? </a:t>
            </a:r>
          </a:p>
          <a:p>
            <a:pPr marL="0" indent="0">
              <a:buNone/>
            </a:pPr>
            <a:r>
              <a:rPr lang="en-US" dirty="0"/>
              <a:t>May a “pull-out” learning support class qualify as a LEGBR?</a:t>
            </a:r>
          </a:p>
          <a:p>
            <a:pPr marL="0" indent="0">
              <a:buNone/>
            </a:pPr>
            <a:r>
              <a:rPr lang="en-US" dirty="0"/>
              <a:t>May a different science course (such as Environmental Science) be used as the grade-based requirement for Keystone Biology?</a:t>
            </a:r>
          </a:p>
          <a:p>
            <a:pPr marL="0" indent="0">
              <a:buNone/>
            </a:pPr>
            <a:r>
              <a:rPr lang="en-US" dirty="0"/>
              <a:t>Is there guidance on how to determine if another course covers the Keystone content (e.g., concurrent enrollment courses)?</a:t>
            </a:r>
          </a:p>
        </p:txBody>
      </p:sp>
      <p:sp>
        <p:nvSpPr>
          <p:cNvPr id="7" name="Date Placeholder 6">
            <a:extLst>
              <a:ext uri="{FF2B5EF4-FFF2-40B4-BE49-F238E27FC236}">
                <a16:creationId xmlns:a16="http://schemas.microsoft.com/office/drawing/2014/main" id="{9DABDC4D-DC42-54E8-BE7C-FBC90921387A}"/>
              </a:ext>
            </a:extLst>
          </p:cNvPr>
          <p:cNvSpPr>
            <a:spLocks noGrp="1"/>
          </p:cNvSpPr>
          <p:nvPr>
            <p:ph type="dt" sz="half" idx="10"/>
          </p:nvPr>
        </p:nvSpPr>
        <p:spPr/>
        <p:txBody>
          <a:bodyPr/>
          <a:lstStyle/>
          <a:p>
            <a:fld id="{B1C15760-DF15-44D3-BE51-84A885468F1F}" type="datetime1">
              <a:rPr lang="en-US" smtClean="0"/>
              <a:t>10/27/2022</a:t>
            </a:fld>
            <a:endParaRPr lang="en-US" dirty="0"/>
          </a:p>
        </p:txBody>
      </p:sp>
      <p:sp>
        <p:nvSpPr>
          <p:cNvPr id="8" name="Slide Number Placeholder 7">
            <a:extLst>
              <a:ext uri="{FF2B5EF4-FFF2-40B4-BE49-F238E27FC236}">
                <a16:creationId xmlns:a16="http://schemas.microsoft.com/office/drawing/2014/main" id="{CF3D0D5C-BBBB-D0BB-221F-BB2BC6855B96}"/>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706436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dirty="0"/>
              <a:t>YOUR </a:t>
            </a: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10/27/2022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16</a:t>
            </a:fld>
            <a:endParaRPr lang="en-US" dirty="0"/>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309741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dirty="0"/>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dirty="0"/>
          </a:p>
          <a:p>
            <a:r>
              <a:rPr lang="en-US"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dirty="0"/>
              <a:t>TRAINING SCHEDULE (SAS) </a:t>
            </a:r>
          </a:p>
          <a:p>
            <a:pPr marL="0" indent="0">
              <a:buNone/>
            </a:pPr>
            <a:r>
              <a:rPr lang="en-US" sz="2400" u="sng" dirty="0"/>
              <a:t>Tuesdays 11am - noon</a:t>
            </a:r>
          </a:p>
          <a:p>
            <a:pPr marL="0" indent="0">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endParaRPr lang="en-US" sz="1000" dirty="0">
              <a:solidFill>
                <a:srgbClr val="0563C1"/>
              </a:solidFill>
            </a:endParaRPr>
          </a:p>
          <a:p>
            <a:pPr marL="0" indent="0">
              <a:buNone/>
            </a:pPr>
            <a:r>
              <a:rPr lang="en-US" sz="2400" dirty="0">
                <a:solidFill>
                  <a:srgbClr val="0563C1"/>
                </a:solidFill>
                <a:hlinkClick r:id="rId2"/>
              </a:rPr>
              <a:t>https://zoom.us/j/6374689091</a:t>
            </a:r>
            <a:endParaRPr lang="en-US" sz="2400" dirty="0">
              <a:solidFill>
                <a:srgbClr val="0563C1"/>
              </a:solidFill>
            </a:endParaRP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fld id="{39FB0975-47B6-4BE8-B879-EB115C8840C9}" type="datetime1">
              <a:rPr lang="en-US" smtClean="0"/>
              <a:t>10/27/2022</a:t>
            </a:fld>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27995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77500" lnSpcReduction="20000"/>
          </a:bodyPr>
          <a:lstStyle/>
          <a:p>
            <a:r>
              <a:rPr lang="en-US" sz="3600" dirty="0"/>
              <a:t>Numeric &amp; Non-Numeric Proficiency</a:t>
            </a:r>
          </a:p>
          <a:p>
            <a:pPr lvl="1"/>
            <a:r>
              <a:rPr lang="en-US" sz="2800" dirty="0"/>
              <a:t>Attaining numeric &amp; non-numeric scores</a:t>
            </a:r>
          </a:p>
          <a:p>
            <a:pPr lvl="1"/>
            <a:r>
              <a:rPr lang="en-US" sz="2800" dirty="0"/>
              <a:t>Demonstrated proficiency in prior setting</a:t>
            </a:r>
          </a:p>
          <a:p>
            <a:pPr lvl="1"/>
            <a:r>
              <a:rPr lang="en-US" sz="2800" dirty="0"/>
              <a:t>Non-numeric proficiency per Act 136 of 2020</a:t>
            </a:r>
          </a:p>
          <a:p>
            <a:pPr lvl="1"/>
            <a:r>
              <a:rPr lang="en-US" sz="2800" dirty="0"/>
              <a:t>Applying numeric &amp; non-numeric scores</a:t>
            </a:r>
          </a:p>
          <a:p>
            <a:r>
              <a:rPr lang="en-US" sz="3600" dirty="0"/>
              <a:t>Locally Established Grade-Based Requirements</a:t>
            </a:r>
          </a:p>
          <a:p>
            <a:pPr lvl="1"/>
            <a:r>
              <a:rPr lang="en-US" sz="2800" dirty="0"/>
              <a:t>What are Locally Established Grade-Based Requirements?</a:t>
            </a:r>
          </a:p>
          <a:p>
            <a:pPr lvl="1"/>
            <a:r>
              <a:rPr lang="en-US" sz="2800" dirty="0"/>
              <a:t>Project-Based Assessments</a:t>
            </a:r>
          </a:p>
          <a:p>
            <a:pPr lvl="1"/>
            <a:r>
              <a:rPr lang="en-US" sz="2800" dirty="0"/>
              <a:t>Applying Locally Established Grade-Based Requirements</a:t>
            </a:r>
          </a:p>
          <a:p>
            <a:r>
              <a:rPr lang="en-US" sz="3200" dirty="0"/>
              <a:t>Student Scenarios</a:t>
            </a:r>
          </a:p>
          <a:p>
            <a:r>
              <a:rPr lang="en-US" sz="3200" dirty="0"/>
              <a:t>Frequent Questions</a:t>
            </a:r>
          </a:p>
          <a:p>
            <a:r>
              <a:rPr lang="en-US" sz="3200" dirty="0"/>
              <a:t>Q&amp;A</a:t>
            </a:r>
          </a:p>
          <a:p>
            <a:endParaRPr lang="en-US" sz="3200" dirty="0"/>
          </a:p>
          <a:p>
            <a:endParaRPr lang="en-US" sz="3600" dirty="0"/>
          </a:p>
          <a:p>
            <a:pPr lvl="1"/>
            <a:endParaRPr lang="en-US" sz="3200" dirty="0"/>
          </a:p>
          <a:p>
            <a:pPr lvl="1"/>
            <a:endParaRPr lang="en-US" sz="3200" dirty="0"/>
          </a:p>
          <a:p>
            <a:pPr lvl="1"/>
            <a:endParaRPr lang="en-US" sz="3200" dirty="0"/>
          </a:p>
          <a:p>
            <a:pPr marL="0" indent="0">
              <a:buNone/>
            </a:pPr>
            <a:endParaRPr lang="en-US" dirty="0"/>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10/27/2022</a:t>
            </a:fld>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Numeric &amp; Non-Numeric Proficiency</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3201547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sz="3600" b="1" dirty="0"/>
              <a:t>Attaining Numeric &amp; Non-Numeric Scores</a:t>
            </a:r>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fontScale="92500"/>
          </a:bodyPr>
          <a:lstStyle/>
          <a:p>
            <a:pPr marL="0" indent="0" algn="l">
              <a:buNone/>
            </a:pPr>
            <a:r>
              <a:rPr lang="en-US" b="1" i="0" dirty="0">
                <a:solidFill>
                  <a:srgbClr val="082A3D"/>
                </a:solidFill>
                <a:effectLst/>
                <a:latin typeface="proxima-nova"/>
              </a:rPr>
              <a:t>Numeric scores are attained through participation in </a:t>
            </a:r>
            <a:r>
              <a:rPr lang="en-US" b="1" i="0" u="sng" dirty="0">
                <a:solidFill>
                  <a:srgbClr val="082A3D"/>
                </a:solidFill>
                <a:effectLst/>
                <a:latin typeface="proxima-nova"/>
              </a:rPr>
              <a:t>Keystone Exams</a:t>
            </a:r>
            <a:r>
              <a:rPr lang="en-US" b="1" i="0" dirty="0">
                <a:solidFill>
                  <a:srgbClr val="082A3D"/>
                </a:solidFill>
                <a:effectLst/>
                <a:latin typeface="proxima-nova"/>
              </a:rPr>
              <a:t>. </a:t>
            </a:r>
          </a:p>
          <a:p>
            <a:r>
              <a:rPr lang="en-US" dirty="0">
                <a:solidFill>
                  <a:srgbClr val="082A3D"/>
                </a:solidFill>
                <a:latin typeface="proxima-nova"/>
              </a:rPr>
              <a:t>A student who participates in a Keystone Exam</a:t>
            </a:r>
            <a:r>
              <a:rPr lang="en-US" b="0" i="0" dirty="0">
                <a:solidFill>
                  <a:srgbClr val="082A3D"/>
                </a:solidFill>
                <a:effectLst/>
                <a:latin typeface="proxima-nova"/>
              </a:rPr>
              <a:t> receives both a numeric score (e.g., 1500) and a corresponding performance level (e.g., Proficient).</a:t>
            </a:r>
          </a:p>
          <a:p>
            <a:pPr marL="0" indent="0" algn="l">
              <a:buNone/>
            </a:pPr>
            <a:r>
              <a:rPr lang="en-US" b="1" dirty="0">
                <a:solidFill>
                  <a:srgbClr val="082A3D"/>
                </a:solidFill>
                <a:latin typeface="proxima-nova"/>
              </a:rPr>
              <a:t>Non-numeric ‘scores’ (</a:t>
            </a:r>
            <a:r>
              <a:rPr lang="en-US" b="1" dirty="0">
                <a:solidFill>
                  <a:srgbClr val="082A3D"/>
                </a:solidFill>
              </a:rPr>
              <a:t>performance level only) </a:t>
            </a:r>
            <a:r>
              <a:rPr lang="en-US" b="1" dirty="0">
                <a:solidFill>
                  <a:srgbClr val="082A3D"/>
                </a:solidFill>
                <a:latin typeface="proxima-nova"/>
              </a:rPr>
              <a:t>are attained by:</a:t>
            </a:r>
          </a:p>
          <a:p>
            <a:r>
              <a:rPr lang="en-US" dirty="0">
                <a:solidFill>
                  <a:srgbClr val="082A3D"/>
                </a:solidFill>
                <a:latin typeface="proxima-nova"/>
              </a:rPr>
              <a:t>D</a:t>
            </a:r>
            <a:r>
              <a:rPr lang="en-US" b="0" i="0" dirty="0">
                <a:solidFill>
                  <a:srgbClr val="082A3D"/>
                </a:solidFill>
                <a:effectLst/>
                <a:latin typeface="proxima-nova"/>
              </a:rPr>
              <a:t>emonstrated proficiency through comparable coursework and an equivalent assessment in a prior educational setting (</a:t>
            </a:r>
            <a:r>
              <a:rPr lang="en-US" b="0" i="0" u="sng" dirty="0">
                <a:solidFill>
                  <a:srgbClr val="082A3D"/>
                </a:solidFill>
                <a:effectLst/>
                <a:latin typeface="proxima-nova"/>
              </a:rPr>
              <a:t>transfer student</a:t>
            </a:r>
            <a:r>
              <a:rPr lang="en-US" b="0" i="0" dirty="0">
                <a:solidFill>
                  <a:srgbClr val="082A3D"/>
                </a:solidFill>
                <a:effectLst/>
                <a:latin typeface="proxima-nova"/>
              </a:rPr>
              <a:t>), or</a:t>
            </a:r>
          </a:p>
          <a:p>
            <a:r>
              <a:rPr lang="en-US" dirty="0">
                <a:solidFill>
                  <a:srgbClr val="082A3D"/>
                </a:solidFill>
                <a:latin typeface="proxima-nova"/>
              </a:rPr>
              <a:t>Successful completion of a Keystone-associated course d</a:t>
            </a:r>
            <a:r>
              <a:rPr lang="en-US" b="0" i="0" dirty="0">
                <a:solidFill>
                  <a:srgbClr val="082A3D"/>
                </a:solidFill>
                <a:effectLst/>
                <a:latin typeface="proxima-nova"/>
              </a:rPr>
              <a:t>uring the 19/20 school year (</a:t>
            </a:r>
            <a:r>
              <a:rPr lang="en-US" b="0" i="0" u="sng" dirty="0">
                <a:solidFill>
                  <a:srgbClr val="082A3D"/>
                </a:solidFill>
                <a:effectLst/>
                <a:latin typeface="proxima-nova"/>
              </a:rPr>
              <a:t>per Pa. Act 136 of 2020</a:t>
            </a:r>
            <a:r>
              <a:rPr lang="en-US" b="0" i="0" dirty="0">
                <a:solidFill>
                  <a:srgbClr val="082A3D"/>
                </a:solidFill>
                <a:effectLst/>
                <a:latin typeface="proxima-nova"/>
              </a:rPr>
              <a:t>).</a:t>
            </a:r>
          </a:p>
          <a:p>
            <a:pPr marL="0" indent="0">
              <a:buNone/>
            </a:pPr>
            <a:r>
              <a:rPr lang="en-US" i="1" dirty="0">
                <a:solidFill>
                  <a:srgbClr val="082A3D"/>
                </a:solidFill>
                <a:latin typeface="proxima-nova"/>
              </a:rPr>
              <a:t>Proficient</a:t>
            </a:r>
            <a:r>
              <a:rPr lang="en-US" dirty="0">
                <a:solidFill>
                  <a:srgbClr val="082A3D"/>
                </a:solidFill>
                <a:latin typeface="proxima-nova"/>
              </a:rPr>
              <a:t> is the only non-numeric score that may be awarded.</a:t>
            </a:r>
          </a:p>
          <a:p>
            <a:pPr marL="0" indent="0">
              <a:buNone/>
            </a:pPr>
            <a:r>
              <a:rPr lang="en-US" dirty="0">
                <a:solidFill>
                  <a:srgbClr val="082A3D"/>
                </a:solidFill>
                <a:latin typeface="proxima-nova"/>
              </a:rPr>
              <a:t>Non-numeric scores </a:t>
            </a:r>
            <a:r>
              <a:rPr lang="en-US" i="1" dirty="0">
                <a:solidFill>
                  <a:srgbClr val="082A3D"/>
                </a:solidFill>
                <a:latin typeface="proxima-nova"/>
              </a:rPr>
              <a:t>may not be assigned a numeric equivalency</a:t>
            </a:r>
            <a:r>
              <a:rPr lang="en-US" dirty="0">
                <a:solidFill>
                  <a:srgbClr val="082A3D"/>
                </a:solidFill>
                <a:latin typeface="proxima-nova"/>
              </a:rPr>
              <a:t>.</a:t>
            </a:r>
            <a:endParaRPr lang="en-US" b="0" i="0" dirty="0">
              <a:solidFill>
                <a:srgbClr val="082A3D"/>
              </a:solidFill>
              <a:effectLst/>
              <a:latin typeface="proxima-nova"/>
            </a:endParaRPr>
          </a:p>
          <a:p>
            <a:endParaRPr lang="en-US" dirty="0">
              <a:solidFill>
                <a:srgbClr val="082A3D"/>
              </a:solidFill>
              <a:latin typeface="proxima-nova"/>
            </a:endParaRPr>
          </a:p>
          <a:p>
            <a:pPr marL="0" indent="0" algn="l">
              <a:buNone/>
            </a:pPr>
            <a:endParaRPr lang="en-US" u="sng" dirty="0"/>
          </a:p>
        </p:txBody>
      </p:sp>
      <p:sp>
        <p:nvSpPr>
          <p:cNvPr id="4" name="Date Placeholder 3">
            <a:extLst>
              <a:ext uri="{FF2B5EF4-FFF2-40B4-BE49-F238E27FC236}">
                <a16:creationId xmlns:a16="http://schemas.microsoft.com/office/drawing/2014/main" id="{DAEBDC10-948D-08A9-B9ED-900549DB5B5C}"/>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423055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Demonstrated Proficiency in Prior Setting</a:t>
            </a:r>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indent="0">
              <a:buNone/>
            </a:pPr>
            <a:r>
              <a:rPr lang="en-US" sz="3200" dirty="0">
                <a:latin typeface="proxima-nova"/>
              </a:rPr>
              <a:t>The LEA must:</a:t>
            </a:r>
          </a:p>
          <a:p>
            <a:pPr>
              <a:buFont typeface="Wingdings" panose="05000000000000000000" pitchFamily="2" charset="2"/>
              <a:buChar char="ü"/>
            </a:pPr>
            <a:r>
              <a:rPr lang="en-US" dirty="0">
                <a:latin typeface="proxima-nova"/>
              </a:rPr>
              <a:t>Determine a </a:t>
            </a:r>
            <a:r>
              <a:rPr lang="en-US" u="sng" dirty="0">
                <a:latin typeface="proxima-nova"/>
              </a:rPr>
              <a:t>standardized assessment</a:t>
            </a:r>
            <a:r>
              <a:rPr lang="en-US" dirty="0">
                <a:latin typeface="proxima-nova"/>
              </a:rPr>
              <a:t> the student completed aligns with the state academic standards assessed by the Keystone Exam, 	AND</a:t>
            </a:r>
          </a:p>
          <a:p>
            <a:pPr>
              <a:buFont typeface="Wingdings" panose="05000000000000000000" pitchFamily="2" charset="2"/>
              <a:buChar char="ü"/>
            </a:pPr>
            <a:r>
              <a:rPr lang="en-US" dirty="0">
                <a:latin typeface="proxima-nova"/>
              </a:rPr>
              <a:t>Evaluate the student’s performance to be commensurate with a Keystone Exam score of </a:t>
            </a:r>
            <a:r>
              <a:rPr lang="en-US" u="sng" dirty="0">
                <a:latin typeface="proxima-nova"/>
              </a:rPr>
              <a:t>Proficient or better</a:t>
            </a:r>
            <a:r>
              <a:rPr lang="en-US" dirty="0">
                <a:latin typeface="proxima-nova"/>
              </a:rPr>
              <a:t>, </a:t>
            </a:r>
          </a:p>
          <a:p>
            <a:pPr marL="0" indent="0">
              <a:buNone/>
            </a:pPr>
            <a:r>
              <a:rPr lang="en-US" dirty="0">
                <a:latin typeface="proxima-nova"/>
              </a:rPr>
              <a:t>	AND</a:t>
            </a:r>
          </a:p>
          <a:p>
            <a:pPr>
              <a:buFont typeface="Wingdings" panose="05000000000000000000" pitchFamily="2" charset="2"/>
              <a:buChar char="ü"/>
            </a:pPr>
            <a:r>
              <a:rPr lang="en-US" dirty="0">
                <a:latin typeface="proxima-nova"/>
              </a:rPr>
              <a:t>Verify the </a:t>
            </a:r>
            <a:r>
              <a:rPr lang="en-US" u="sng" dirty="0">
                <a:latin typeface="proxima-nova"/>
              </a:rPr>
              <a:t>transcript shows credit earned </a:t>
            </a:r>
            <a:r>
              <a:rPr lang="en-US" dirty="0">
                <a:latin typeface="proxima-nova"/>
              </a:rPr>
              <a:t>in the associated academic content (Algebra 1 or equivalent, Literature or equivalent, Biology 1 or equivalent).</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1987381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333CB-844B-B837-7E28-AE03EDADA3E3}"/>
              </a:ext>
            </a:extLst>
          </p:cNvPr>
          <p:cNvSpPr>
            <a:spLocks noGrp="1"/>
          </p:cNvSpPr>
          <p:nvPr>
            <p:ph type="title"/>
          </p:nvPr>
        </p:nvSpPr>
        <p:spPr/>
        <p:txBody>
          <a:bodyPr>
            <a:normAutofit/>
          </a:bodyPr>
          <a:lstStyle/>
          <a:p>
            <a:r>
              <a:rPr lang="en-US" sz="3600" b="1" dirty="0"/>
              <a:t>Non-Numeric Proficiency per Act 136 of 2020</a:t>
            </a:r>
          </a:p>
        </p:txBody>
      </p:sp>
      <p:sp>
        <p:nvSpPr>
          <p:cNvPr id="3" name="Content Placeholder 2">
            <a:extLst>
              <a:ext uri="{FF2B5EF4-FFF2-40B4-BE49-F238E27FC236}">
                <a16:creationId xmlns:a16="http://schemas.microsoft.com/office/drawing/2014/main" id="{C8424D42-65B1-B84A-6DB3-241D734A41DA}"/>
              </a:ext>
            </a:extLst>
          </p:cNvPr>
          <p:cNvSpPr>
            <a:spLocks noGrp="1"/>
          </p:cNvSpPr>
          <p:nvPr>
            <p:ph idx="1"/>
          </p:nvPr>
        </p:nvSpPr>
        <p:spPr/>
        <p:txBody>
          <a:bodyPr>
            <a:normAutofit fontScale="92500" lnSpcReduction="20000"/>
          </a:bodyPr>
          <a:lstStyle/>
          <a:p>
            <a:pPr marL="0" indent="0">
              <a:buNone/>
            </a:pPr>
            <a:r>
              <a:rPr lang="en-US" dirty="0"/>
              <a:t>For </a:t>
            </a:r>
            <a:r>
              <a:rPr lang="en-US" u="sng" dirty="0"/>
              <a:t>federal accountability</a:t>
            </a:r>
            <a:r>
              <a:rPr lang="en-US" dirty="0"/>
              <a:t>, only a “first-time test-taker” was counted as having a non-numeric Proficient</a:t>
            </a:r>
          </a:p>
          <a:p>
            <a:pPr marL="0" indent="0">
              <a:buNone/>
            </a:pPr>
            <a:r>
              <a:rPr lang="en-US" b="1" dirty="0"/>
              <a:t>HOWEVER</a:t>
            </a:r>
          </a:p>
          <a:p>
            <a:pPr marL="0" indent="0">
              <a:buNone/>
            </a:pPr>
            <a:r>
              <a:rPr lang="en-US" dirty="0"/>
              <a:t>For the purposes of meeting </a:t>
            </a:r>
            <a:r>
              <a:rPr lang="en-US" u="sng" dirty="0"/>
              <a:t>graduation requirements</a:t>
            </a:r>
            <a:r>
              <a:rPr lang="en-US" dirty="0"/>
              <a:t>, any student successfully completing “a course in an academic content area associated with a Keystone Exam” during 19/20SY may be deemed non-numeric Proficient, including students who: </a:t>
            </a:r>
          </a:p>
          <a:p>
            <a:r>
              <a:rPr lang="en-US" dirty="0"/>
              <a:t>Repeated and passed a trigger course </a:t>
            </a:r>
          </a:p>
          <a:p>
            <a:r>
              <a:rPr lang="en-US" dirty="0"/>
              <a:t>Passed an eligible credit-recovery course</a:t>
            </a:r>
          </a:p>
          <a:p>
            <a:r>
              <a:rPr lang="en-US" dirty="0"/>
              <a:t>Passed an aligned course in another educational setting impacted by the federal accountability waiver (including home education and private schools as well as out-of-state schools).</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75E49BA5-E2C1-2E53-41B8-2BD39C131D8A}"/>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5BB78F1F-ADBF-44F5-1792-22ED7BF2CDC4}"/>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112884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a:bodyPr>
          <a:lstStyle/>
          <a:p>
            <a:r>
              <a:rPr lang="en-US" sz="3600" b="1" dirty="0"/>
              <a:t>Applying Numeric</a:t>
            </a:r>
            <a:r>
              <a:rPr lang="en-US" dirty="0"/>
              <a:t> </a:t>
            </a:r>
            <a:r>
              <a:rPr lang="en-US" sz="3600" b="1" dirty="0"/>
              <a:t>&amp; Non-Numeric </a:t>
            </a:r>
            <a:br>
              <a:rPr lang="en-US" sz="3600" b="1" dirty="0"/>
            </a:br>
            <a:r>
              <a:rPr lang="en-US" sz="3600" b="1" dirty="0"/>
              <a:t>Proficient/Advanced Scores</a:t>
            </a:r>
            <a:endParaRPr lang="en-US" sz="36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3511223567"/>
              </p:ext>
            </p:extLst>
          </p:nvPr>
        </p:nvGraphicFramePr>
        <p:xfrm>
          <a:off x="838200" y="1726223"/>
          <a:ext cx="10515597" cy="4084320"/>
        </p:xfrm>
        <a:graphic>
          <a:graphicData uri="http://schemas.openxmlformats.org/drawingml/2006/table">
            <a:tbl>
              <a:tblPr firstRow="1" bandRow="1">
                <a:tableStyleId>{9D7B26C5-4107-4FEC-AEDC-1716B250A1EF}</a:tableStyleId>
              </a:tblPr>
              <a:tblGrid>
                <a:gridCol w="3505199">
                  <a:extLst>
                    <a:ext uri="{9D8B030D-6E8A-4147-A177-3AD203B41FA5}">
                      <a16:colId xmlns:a16="http://schemas.microsoft.com/office/drawing/2014/main" val="3744614719"/>
                    </a:ext>
                  </a:extLst>
                </a:gridCol>
                <a:gridCol w="3505199">
                  <a:extLst>
                    <a:ext uri="{9D8B030D-6E8A-4147-A177-3AD203B41FA5}">
                      <a16:colId xmlns:a16="http://schemas.microsoft.com/office/drawing/2014/main" val="103145887"/>
                    </a:ext>
                  </a:extLst>
                </a:gridCol>
                <a:gridCol w="3505199">
                  <a:extLst>
                    <a:ext uri="{9D8B030D-6E8A-4147-A177-3AD203B41FA5}">
                      <a16:colId xmlns:a16="http://schemas.microsoft.com/office/drawing/2014/main" val="3717731852"/>
                    </a:ext>
                  </a:extLst>
                </a:gridCol>
              </a:tblGrid>
              <a:tr h="370840">
                <a:tc>
                  <a:txBody>
                    <a:bodyPr/>
                    <a:lstStyle/>
                    <a:p>
                      <a:endParaRPr lang="en-US" dirty="0">
                        <a:latin typeface="proxima-nova"/>
                      </a:endParaRPr>
                    </a:p>
                  </a:txBody>
                  <a:tcPr/>
                </a:tc>
                <a:tc>
                  <a:txBody>
                    <a:bodyPr/>
                    <a:lstStyle/>
                    <a:p>
                      <a:pPr algn="ctr"/>
                      <a:r>
                        <a:rPr lang="en-US" sz="2000" dirty="0"/>
                        <a:t>NUMERIC SCORE</a:t>
                      </a:r>
                    </a:p>
                    <a:p>
                      <a:pPr algn="ctr"/>
                      <a:r>
                        <a:rPr lang="en-US" sz="2000" dirty="0"/>
                        <a:t>Proficient/Advanced</a:t>
                      </a:r>
                      <a:endParaRPr lang="en-US" sz="2000" dirty="0">
                        <a:latin typeface="proxima-nova"/>
                      </a:endParaRPr>
                    </a:p>
                  </a:txBody>
                  <a:tcPr anchor="ctr"/>
                </a:tc>
                <a:tc>
                  <a:txBody>
                    <a:bodyPr/>
                    <a:lstStyle/>
                    <a:p>
                      <a:pPr algn="ctr"/>
                      <a:r>
                        <a:rPr lang="en-US" sz="2000" dirty="0"/>
                        <a:t>NON-NUMERIC SCORE</a:t>
                      </a:r>
                    </a:p>
                    <a:p>
                      <a:pPr algn="ctr"/>
                      <a:r>
                        <a:rPr lang="en-US" sz="2000" dirty="0"/>
                        <a:t>Proficient</a:t>
                      </a:r>
                      <a:endParaRPr lang="en-US" sz="2000" dirty="0">
                        <a:latin typeface="proxima-nova"/>
                      </a:endParaRPr>
                    </a:p>
                  </a:txBody>
                  <a:tcPr anchor="ctr"/>
                </a:tc>
                <a:extLst>
                  <a:ext uri="{0D108BD9-81ED-4DB2-BD59-A6C34878D82A}">
                    <a16:rowId xmlns:a16="http://schemas.microsoft.com/office/drawing/2014/main" val="3780463713"/>
                  </a:ext>
                </a:extLst>
              </a:tr>
              <a:tr h="370840">
                <a:tc>
                  <a:txBody>
                    <a:bodyPr/>
                    <a:lstStyle/>
                    <a:p>
                      <a:r>
                        <a:rPr lang="en-US" sz="1800" b="1" dirty="0"/>
                        <a:t>Keystone Proficiency Pathway </a:t>
                      </a:r>
                      <a:endParaRPr lang="en-US" b="1" dirty="0">
                        <a:latin typeface="proxima-nova"/>
                      </a:endParaRPr>
                    </a:p>
                  </a:txBody>
                  <a:tcPr/>
                </a:tc>
                <a:tc>
                  <a:txBody>
                    <a:bodyPr/>
                    <a:lstStyle/>
                    <a:p>
                      <a:pPr algn="ctr"/>
                      <a:r>
                        <a:rPr lang="en-US" dirty="0"/>
                        <a:t>√</a:t>
                      </a:r>
                    </a:p>
                    <a:p>
                      <a:pPr algn="ctr"/>
                      <a:r>
                        <a:rPr lang="en-US" sz="1200" dirty="0"/>
                        <a:t>[Requires three]</a:t>
                      </a:r>
                      <a:endParaRPr lang="en-US" sz="1200" dirty="0">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endParaRPr lang="en-US" dirty="0">
                        <a:latin typeface="proxima-nova"/>
                      </a:endParaRPr>
                    </a:p>
                  </a:txBody>
                  <a:tcPr anchor="ctr"/>
                </a:tc>
                <a:extLst>
                  <a:ext uri="{0D108BD9-81ED-4DB2-BD59-A6C34878D82A}">
                    <a16:rowId xmlns:a16="http://schemas.microsoft.com/office/drawing/2014/main" val="2240906494"/>
                  </a:ext>
                </a:extLst>
              </a:tr>
              <a:tr h="370840">
                <a:tc>
                  <a:txBody>
                    <a:bodyPr/>
                    <a:lstStyle/>
                    <a:p>
                      <a:r>
                        <a:rPr lang="en-US" sz="1800" b="1" dirty="0"/>
                        <a:t>Keystone Composite Pathway</a:t>
                      </a:r>
                    </a:p>
                    <a:p>
                      <a:r>
                        <a:rPr lang="en-US" sz="1800" b="1" dirty="0"/>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[Requires minimally one]</a:t>
                      </a:r>
                      <a:endParaRPr lang="en-US" sz="1200" dirty="0">
                        <a:latin typeface="proxima-nova"/>
                      </a:endParaRPr>
                    </a:p>
                  </a:txBody>
                  <a:tcPr anchor="ctr"/>
                </a:tc>
                <a:tc>
                  <a:txBody>
                    <a:bodyPr/>
                    <a:lstStyle/>
                    <a:p>
                      <a:pPr algn="ctr"/>
                      <a:r>
                        <a:rPr lang="en-US" dirty="0">
                          <a:solidFill>
                            <a:srgbClr val="C00000"/>
                          </a:solidFill>
                        </a:rPr>
                        <a:t>NA</a:t>
                      </a:r>
                      <a:endParaRPr lang="en-US" dirty="0">
                        <a:solidFill>
                          <a:srgbClr val="C00000"/>
                        </a:solidFill>
                        <a:latin typeface="proxima-nova"/>
                      </a:endParaRPr>
                    </a:p>
                  </a:txBody>
                  <a:tcPr anchor="ctr"/>
                </a:tc>
                <a:extLst>
                  <a:ext uri="{0D108BD9-81ED-4DB2-BD59-A6C34878D82A}">
                    <a16:rowId xmlns:a16="http://schemas.microsoft.com/office/drawing/2014/main" val="2913347494"/>
                  </a:ext>
                </a:extLst>
              </a:tr>
              <a:tr h="370840">
                <a:tc>
                  <a:txBody>
                    <a:bodyPr/>
                    <a:lstStyle/>
                    <a:p>
                      <a:r>
                        <a:rPr lang="en-US" b="1" dirty="0"/>
                        <a:t>Keystone Composite Pathway </a:t>
                      </a:r>
                    </a:p>
                    <a:p>
                      <a:r>
                        <a:rPr lang="en-US" b="1" dirty="0"/>
                        <a:t>(2 Score)</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[Requires minimally one]</a:t>
                      </a:r>
                      <a:endParaRPr lang="en-US" sz="1200" dirty="0">
                        <a:latin typeface="proxima-nova"/>
                      </a:endParaRPr>
                    </a:p>
                  </a:txBody>
                  <a:tcPr anchor="ctr"/>
                </a:tc>
                <a:tc>
                  <a:txBody>
                    <a:bodyPr/>
                    <a:lstStyle/>
                    <a:p>
                      <a:pPr algn="ctr"/>
                      <a:r>
                        <a:rPr lang="en-US" sz="1200" dirty="0"/>
                        <a:t>[Eligibility based on receipt of </a:t>
                      </a:r>
                      <a:r>
                        <a:rPr lang="en-US" sz="1200" b="1" u="sng" dirty="0"/>
                        <a:t>one NNP per Act 136</a:t>
                      </a:r>
                      <a:r>
                        <a:rPr lang="en-US" sz="1200" dirty="0"/>
                        <a:t>, but NNP not used to satisfy Pathway requirements]</a:t>
                      </a:r>
                      <a:endParaRPr lang="en-US" sz="1200" dirty="0">
                        <a:latin typeface="proxima-nova"/>
                      </a:endParaRPr>
                    </a:p>
                  </a:txBody>
                  <a:tcPr anchor="ctr"/>
                </a:tc>
                <a:extLst>
                  <a:ext uri="{0D108BD9-81ED-4DB2-BD59-A6C34878D82A}">
                    <a16:rowId xmlns:a16="http://schemas.microsoft.com/office/drawing/2014/main" val="5976081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Evidence-Based Pathway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(Section 2 criteria) </a:t>
                      </a:r>
                      <a:endParaRPr lang="en-US" sz="1800" i="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endParaRPr lang="en-US" dirty="0">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endParaRPr lang="en-US" dirty="0">
                        <a:latin typeface="proxima-nova"/>
                      </a:endParaRPr>
                    </a:p>
                  </a:txBody>
                  <a:tcPr anchor="ctr"/>
                </a:tc>
                <a:extLst>
                  <a:ext uri="{0D108BD9-81ED-4DB2-BD59-A6C34878D82A}">
                    <a16:rowId xmlns:a16="http://schemas.microsoft.com/office/drawing/2014/main" val="15016873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Abrogates locally-established grade-based requirement for related Keystone content</a:t>
                      </a:r>
                      <a:endParaRPr lang="en-US" sz="1800"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endParaRPr lang="en-US" dirty="0">
                        <a:latin typeface="proxima-nov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[LEGBR met while earning NNP]</a:t>
                      </a:r>
                      <a:endParaRPr lang="en-US" sz="1200" dirty="0">
                        <a:latin typeface="proxima-nova"/>
                      </a:endParaRPr>
                    </a:p>
                  </a:txBody>
                  <a:tcPr anchor="ctr"/>
                </a:tc>
                <a:extLst>
                  <a:ext uri="{0D108BD9-81ED-4DB2-BD59-A6C34878D82A}">
                    <a16:rowId xmlns:a16="http://schemas.microsoft.com/office/drawing/2014/main" val="82759357"/>
                  </a:ext>
                </a:extLst>
              </a:tr>
            </a:tbl>
          </a:graphicData>
        </a:graphic>
      </p:graphicFrame>
      <p:sp>
        <p:nvSpPr>
          <p:cNvPr id="4" name="Date Placeholder 3">
            <a:extLst>
              <a:ext uri="{FF2B5EF4-FFF2-40B4-BE49-F238E27FC236}">
                <a16:creationId xmlns:a16="http://schemas.microsoft.com/office/drawing/2014/main" id="{FA18E720-0645-F16D-E683-70B84D26294A}"/>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389707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600" dirty="0"/>
              <a:t>Locally Established Grade-Based Requirements (LEGBR)</a:t>
            </a:r>
          </a:p>
          <a:p>
            <a:r>
              <a:rPr lang="en-US" sz="3600" dirty="0"/>
              <a:t>for Keystone Content</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147312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94393-8AFC-A1D5-B7D1-9E9A435E7CAE}"/>
              </a:ext>
            </a:extLst>
          </p:cNvPr>
          <p:cNvSpPr>
            <a:spLocks noGrp="1"/>
          </p:cNvSpPr>
          <p:nvPr>
            <p:ph type="title"/>
          </p:nvPr>
        </p:nvSpPr>
        <p:spPr/>
        <p:txBody>
          <a:bodyPr>
            <a:normAutofit/>
          </a:bodyPr>
          <a:lstStyle/>
          <a:p>
            <a:r>
              <a:rPr lang="en-US" sz="3200" b="1" dirty="0"/>
              <a:t>What are Locally Established Grade-Based Requirements?</a:t>
            </a:r>
          </a:p>
        </p:txBody>
      </p:sp>
      <p:sp>
        <p:nvSpPr>
          <p:cNvPr id="3" name="Content Placeholder 2">
            <a:extLst>
              <a:ext uri="{FF2B5EF4-FFF2-40B4-BE49-F238E27FC236}">
                <a16:creationId xmlns:a16="http://schemas.microsoft.com/office/drawing/2014/main" id="{9FEE6790-E292-4A30-35EA-B64D6DE00AF6}"/>
              </a:ext>
            </a:extLst>
          </p:cNvPr>
          <p:cNvSpPr>
            <a:spLocks noGrp="1"/>
          </p:cNvSpPr>
          <p:nvPr>
            <p:ph idx="1"/>
          </p:nvPr>
        </p:nvSpPr>
        <p:spPr/>
        <p:txBody>
          <a:bodyPr>
            <a:normAutofit/>
          </a:bodyPr>
          <a:lstStyle/>
          <a:p>
            <a:pPr marL="0" indent="0">
              <a:buNone/>
            </a:pPr>
            <a:r>
              <a:rPr lang="en-US" dirty="0">
                <a:latin typeface="proxima-nova"/>
              </a:rPr>
              <a:t>Locally established, grade-based requirements are </a:t>
            </a:r>
            <a:r>
              <a:rPr lang="en-US" u="sng" dirty="0">
                <a:latin typeface="proxima-nova"/>
              </a:rPr>
              <a:t>performance criteria identified by the LEA and reflected in the local graduation policy as consistent with proficiency </a:t>
            </a:r>
            <a:r>
              <a:rPr lang="en-US" dirty="0">
                <a:latin typeface="proxima-nova"/>
              </a:rPr>
              <a:t>in the Keystone academic content. </a:t>
            </a:r>
          </a:p>
          <a:p>
            <a:pPr marL="0" indent="0">
              <a:buNone/>
            </a:pPr>
            <a:r>
              <a:rPr lang="en-US" dirty="0">
                <a:latin typeface="proxima-nova"/>
              </a:rPr>
              <a:t>Requirements may include successful completion of a: </a:t>
            </a:r>
          </a:p>
          <a:p>
            <a:r>
              <a:rPr lang="en-US" dirty="0">
                <a:latin typeface="proxima-nova"/>
              </a:rPr>
              <a:t>‘Trigger course’</a:t>
            </a:r>
          </a:p>
          <a:p>
            <a:r>
              <a:rPr lang="en-US" dirty="0">
                <a:latin typeface="proxima-nova"/>
              </a:rPr>
              <a:t>Course that covers the breadth and depth of the Keystone content but is not considered a ‘trigger course’ (e.g., AP Bio or Bio credit recovery)</a:t>
            </a:r>
          </a:p>
          <a:p>
            <a:r>
              <a:rPr lang="en-US" dirty="0">
                <a:latin typeface="proxima-nova"/>
              </a:rPr>
              <a:t>Project-Based Assessment (PBA)</a:t>
            </a:r>
          </a:p>
        </p:txBody>
      </p:sp>
      <p:sp>
        <p:nvSpPr>
          <p:cNvPr id="4" name="Date Placeholder 3">
            <a:extLst>
              <a:ext uri="{FF2B5EF4-FFF2-40B4-BE49-F238E27FC236}">
                <a16:creationId xmlns:a16="http://schemas.microsoft.com/office/drawing/2014/main" id="{E794B1A0-BEB9-DFC3-6ED7-1A5F95099CE1}"/>
              </a:ext>
            </a:extLst>
          </p:cNvPr>
          <p:cNvSpPr>
            <a:spLocks noGrp="1"/>
          </p:cNvSpPr>
          <p:nvPr>
            <p:ph type="dt" sz="half" idx="10"/>
          </p:nvPr>
        </p:nvSpPr>
        <p:spPr/>
        <p:txBody>
          <a:bodyPr/>
          <a:lstStyle/>
          <a:p>
            <a:fld id="{A1DC029C-5B17-409B-86F2-A65FE5BE79A1}" type="datetime1">
              <a:rPr lang="en-US" smtClean="0"/>
              <a:t>10/27/2022</a:t>
            </a:fld>
            <a:endParaRPr lang="en-US" dirty="0"/>
          </a:p>
        </p:txBody>
      </p:sp>
      <p:sp>
        <p:nvSpPr>
          <p:cNvPr id="5" name="Slide Number Placeholder 4">
            <a:extLst>
              <a:ext uri="{FF2B5EF4-FFF2-40B4-BE49-F238E27FC236}">
                <a16:creationId xmlns:a16="http://schemas.microsoft.com/office/drawing/2014/main" id="{4E275ABA-1842-07B7-E751-B7EBABD7C4D7}"/>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4259894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8CB3FC7-B59E-40D5-A9DE-932E9E5BECE3}">
  <ds:schemaRefs>
    <ds:schemaRef ds:uri="http://schemas.microsoft.com/office/2006/metadata/properties"/>
    <ds:schemaRef ds:uri="http://schemas.microsoft.com/office/infopath/2007/PartnerControls"/>
    <ds:schemaRef ds:uri="f1c7bf0e-1cb0-48f8-99df-6e3f20f315ba"/>
  </ds:schemaRefs>
</ds:datastoreItem>
</file>

<file path=docProps/app.xml><?xml version="1.0" encoding="utf-8"?>
<Properties xmlns="http://schemas.openxmlformats.org/officeDocument/2006/extended-properties" xmlns:vt="http://schemas.openxmlformats.org/officeDocument/2006/docPropsVTypes">
  <Template/>
  <TotalTime>18127</TotalTime>
  <Words>2270</Words>
  <Application>Microsoft Office PowerPoint</Application>
  <PresentationFormat>Widescreen</PresentationFormat>
  <Paragraphs>304</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proxima-nova</vt:lpstr>
      <vt:lpstr>Wingdings</vt:lpstr>
      <vt:lpstr>Office Theme</vt:lpstr>
      <vt:lpstr>Pennsylvania  HS Graduation Requirements</vt:lpstr>
      <vt:lpstr>TODAY’S TOPICS</vt:lpstr>
      <vt:lpstr>HS Graduation Requirements</vt:lpstr>
      <vt:lpstr>Attaining Numeric &amp; Non-Numeric Scores</vt:lpstr>
      <vt:lpstr>Demonstrated Proficiency in Prior Setting</vt:lpstr>
      <vt:lpstr>Non-Numeric Proficiency per Act 136 of 2020</vt:lpstr>
      <vt:lpstr>Applying Numeric &amp; Non-Numeric  Proficient/Advanced Scores</vt:lpstr>
      <vt:lpstr>HS Graduation Requirements</vt:lpstr>
      <vt:lpstr>What are Locally Established Grade-Based Requirements?</vt:lpstr>
      <vt:lpstr>Project-Based Assessments</vt:lpstr>
      <vt:lpstr> Applying Locally Established, Grade-Based Requirements </vt:lpstr>
      <vt:lpstr>HS Graduation Requirements</vt:lpstr>
      <vt:lpstr>Student Scenario 1 </vt:lpstr>
      <vt:lpstr>Student Scenario 2 </vt:lpstr>
      <vt:lpstr>Frequent Questions</vt:lpstr>
      <vt:lpstr>YOUR QUESTIONS</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26</cp:revision>
  <dcterms:created xsi:type="dcterms:W3CDTF">2022-07-06T18:28:13Z</dcterms:created>
  <dcterms:modified xsi:type="dcterms:W3CDTF">2022-10-27T15:04:50Z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