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5"/>
  </p:notesMasterIdLst>
  <p:sldIdLst>
    <p:sldId id="256" r:id="rId5"/>
    <p:sldId id="257" r:id="rId6"/>
    <p:sldId id="324" r:id="rId7"/>
    <p:sldId id="360" r:id="rId8"/>
    <p:sldId id="365" r:id="rId9"/>
    <p:sldId id="325" r:id="rId10"/>
    <p:sldId id="345" r:id="rId11"/>
    <p:sldId id="289" r:id="rId12"/>
    <p:sldId id="353" r:id="rId13"/>
    <p:sldId id="350" r:id="rId14"/>
    <p:sldId id="370" r:id="rId15"/>
    <p:sldId id="260" r:id="rId16"/>
    <p:sldId id="359" r:id="rId17"/>
    <p:sldId id="346" r:id="rId18"/>
    <p:sldId id="320" r:id="rId19"/>
    <p:sldId id="347" r:id="rId20"/>
    <p:sldId id="371" r:id="rId21"/>
    <p:sldId id="366" r:id="rId22"/>
    <p:sldId id="261" r:id="rId23"/>
    <p:sldId id="358" r:id="rId24"/>
    <p:sldId id="377" r:id="rId25"/>
    <p:sldId id="380" r:id="rId26"/>
    <p:sldId id="381" r:id="rId27"/>
    <p:sldId id="379" r:id="rId28"/>
    <p:sldId id="382" r:id="rId29"/>
    <p:sldId id="368" r:id="rId30"/>
    <p:sldId id="319" r:id="rId31"/>
    <p:sldId id="299" r:id="rId32"/>
    <p:sldId id="373" r:id="rId33"/>
    <p:sldId id="374"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099725-FBB5-4B6D-8FF8-93531FA847E6}" v="5" dt="2023-01-12T15:37:22.6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5337" autoAdjust="0"/>
    <p:restoredTop sz="67460" autoAdjust="0"/>
  </p:normalViewPr>
  <p:slideViewPr>
    <p:cSldViewPr snapToGrid="0">
      <p:cViewPr varScale="1">
        <p:scale>
          <a:sx n="56" d="100"/>
          <a:sy n="56" d="100"/>
        </p:scale>
        <p:origin x="283" y="48"/>
      </p:cViewPr>
      <p:guideLst/>
    </p:cSldViewPr>
  </p:slid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D94993-336E-4449-87F7-E5B567E39011}" type="datetimeFigureOut">
              <a:rPr lang="en-US" smtClean="0"/>
              <a:t>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012C48-CBE3-4456-858D-2A38C9D9ED43}" type="slidenum">
              <a:rPr lang="en-US" smtClean="0"/>
              <a:t>‹#›</a:t>
            </a:fld>
            <a:endParaRPr lang="en-US"/>
          </a:p>
        </p:txBody>
      </p:sp>
    </p:spTree>
    <p:extLst>
      <p:ext uri="{BB962C8B-B14F-4D97-AF65-F5344CB8AC3E}">
        <p14:creationId xmlns:p14="http://schemas.microsoft.com/office/powerpoint/2010/main" val="3809366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&amp; introductions.</a:t>
            </a:r>
          </a:p>
          <a:p>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a:t>
            </a:fld>
            <a:endParaRPr lang="en-US"/>
          </a:p>
        </p:txBody>
      </p:sp>
    </p:spTree>
    <p:extLst>
      <p:ext uri="{BB962C8B-B14F-4D97-AF65-F5344CB8AC3E}">
        <p14:creationId xmlns:p14="http://schemas.microsoft.com/office/powerpoint/2010/main" val="38036536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NO. Students are only </a:t>
            </a:r>
            <a:r>
              <a:rPr lang="en-US" i="1" dirty="0"/>
              <a:t>required </a:t>
            </a:r>
            <a:r>
              <a:rPr lang="en-US" dirty="0"/>
              <a:t>to participate in the KE for </a:t>
            </a:r>
            <a:r>
              <a:rPr lang="en-US" u="none" dirty="0"/>
              <a:t>federal </a:t>
            </a:r>
            <a:r>
              <a:rPr lang="en-US" u="sng" dirty="0"/>
              <a:t>assessment</a:t>
            </a:r>
            <a:r>
              <a:rPr lang="en-US" u="none" dirty="0"/>
              <a:t> accountability </a:t>
            </a:r>
            <a:r>
              <a:rPr lang="en-US" dirty="0"/>
              <a:t>– but remember that wherever a student does not have a score of Proficient/Advanced, they will need to meet LEGBR for that Keystone content. </a:t>
            </a:r>
          </a:p>
          <a:p>
            <a:pPr marL="228600" indent="-228600">
              <a:buAutoNum type="arabicPeriod"/>
            </a:pPr>
            <a:r>
              <a:rPr lang="en-US" dirty="0"/>
              <a:t>If the student is not eligible for </a:t>
            </a:r>
            <a:r>
              <a:rPr lang="en-US" u="none" dirty="0"/>
              <a:t>NNPs and either 1) has not met LEGBR for</a:t>
            </a:r>
            <a:r>
              <a:rPr lang="en-US" dirty="0"/>
              <a:t> one or more Keystone areas or 2) does not have an available transcript, evaluate the student for placement (same as current practice). Remember - if you can place the student in a more advanced course (i.e., one for which a Keystone course would be a pre-requisite), you may consider that student as having meet LEGBR for that content in their prior setting.  If not, the student will need to meet LEGBR for the content - either by taking a course or by </a:t>
            </a:r>
            <a:r>
              <a:rPr lang="en-US" u="sng" dirty="0"/>
              <a:t>completing a PBA</a:t>
            </a:r>
            <a:r>
              <a:rPr lang="en-US" u="none" dirty="0"/>
              <a:t> (more on this in a minute) or by electing to take the Keystone Exam. </a:t>
            </a:r>
          </a:p>
          <a:p>
            <a:pPr marL="228600" indent="-228600">
              <a:buAutoNum type="arabicPeriod"/>
            </a:pPr>
            <a:r>
              <a:rPr lang="en-US" u="none" dirty="0"/>
              <a:t>Only if your </a:t>
            </a:r>
            <a:r>
              <a:rPr lang="en-US" i="1" u="none" dirty="0"/>
              <a:t>local</a:t>
            </a:r>
            <a:r>
              <a:rPr lang="en-US" u="none" dirty="0"/>
              <a:t> graduation requirements call for it. </a:t>
            </a:r>
          </a:p>
          <a:p>
            <a:pPr marL="228600" indent="-228600">
              <a:buAutoNum type="arabicPeriod"/>
            </a:pPr>
            <a:r>
              <a:rPr lang="en-US" u="none" dirty="0"/>
              <a:t>NO. In addition to ‘trigger’ courses, LEGBR may include PBAs as well as other courses that cover the eligible content (such as Algebra I credit recovery, dual-credit Literature, etc.) but which you might (for whatever reason) elect not to code as ‘trigger’ courses. </a:t>
            </a:r>
          </a:p>
          <a:p>
            <a:pPr marL="228600" indent="-228600">
              <a:buAutoNum type="arabicPeriod"/>
            </a:pPr>
            <a:r>
              <a:rPr lang="en-US" u="none" dirty="0"/>
              <a:t>Not necessarily. For example, you might administer a Project Based Assessment (PBA) for a transfer student missing a transcript or embed a PBA within the instruction for a student who is receiving instructional supports. </a:t>
            </a:r>
          </a:p>
          <a:p>
            <a:pPr marL="228600" indent="-228600">
              <a:buAutoNum type="arabicPeriod"/>
            </a:pPr>
            <a:r>
              <a:rPr lang="en-US" u="none" dirty="0"/>
              <a:t>As with a credit-recovery course, a passing grade or credit must be reflected on the student transcript.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u="none"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u="none" dirty="0"/>
              <a:t>[display PBA site. PDE provides 3 PBAs, one for each Keystone Exam (each consisting of two modules); however, LEAs may design their own PBAs and establish their own administration procedures.]</a:t>
            </a:r>
          </a:p>
          <a:p>
            <a:pPr marL="0" indent="0">
              <a:buNone/>
            </a:pPr>
            <a:endParaRPr lang="en-US" u="none" dirty="0"/>
          </a:p>
          <a:p>
            <a:pPr marL="228600" indent="-228600">
              <a:buAutoNum type="arabicPeriod"/>
            </a:pPr>
            <a:endParaRPr lang="en-US" u="none"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11</a:t>
            </a:fld>
            <a:endParaRPr lang="en-US"/>
          </a:p>
        </p:txBody>
      </p:sp>
    </p:spTree>
    <p:extLst>
      <p:ext uri="{BB962C8B-B14F-4D97-AF65-F5344CB8AC3E}">
        <p14:creationId xmlns:p14="http://schemas.microsoft.com/office/powerpoint/2010/main" val="23209937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12</a:t>
            </a:fld>
            <a:endParaRPr lang="en-US"/>
          </a:p>
        </p:txBody>
      </p:sp>
    </p:spTree>
    <p:extLst>
      <p:ext uri="{BB962C8B-B14F-4D97-AF65-F5344CB8AC3E}">
        <p14:creationId xmlns:p14="http://schemas.microsoft.com/office/powerpoint/2010/main" val="24840282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the definition and the required enrollment in an approved CTE program for a specified period of time for the student to be considered a ‘concentrator’.  It is unlikely that students who transfer frequently or late in their HS education will meet these requirements.</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13</a:t>
            </a:fld>
            <a:endParaRPr lang="en-US" dirty="0"/>
          </a:p>
        </p:txBody>
      </p:sp>
    </p:spTree>
    <p:extLst>
      <p:ext uri="{BB962C8B-B14F-4D97-AF65-F5344CB8AC3E}">
        <p14:creationId xmlns:p14="http://schemas.microsoft.com/office/powerpoint/2010/main" val="611024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look at the Alternative Assessment Pathway by way of a sample student scenario.</a:t>
            </a:r>
          </a:p>
          <a:p>
            <a:endParaRPr lang="en-US" dirty="0"/>
          </a:p>
          <a:p>
            <a:r>
              <a:rPr lang="en-US" dirty="0"/>
              <a:t>Highlights:</a:t>
            </a:r>
          </a:p>
          <a:p>
            <a:pPr marL="171450" indent="-171450">
              <a:buFontTx/>
              <a:buChar char="-"/>
            </a:pPr>
            <a:r>
              <a:rPr lang="en-US" dirty="0"/>
              <a:t>Student is required to meet LEGBR for Bio </a:t>
            </a:r>
            <a:r>
              <a:rPr lang="en-US" i="1" dirty="0"/>
              <a:t>only</a:t>
            </a:r>
            <a:r>
              <a:rPr lang="en-US" dirty="0"/>
              <a:t> but must meet an established score in </a:t>
            </a:r>
            <a:r>
              <a:rPr lang="en-US" i="1" dirty="0"/>
              <a:t>two</a:t>
            </a:r>
            <a:r>
              <a:rPr lang="en-US" dirty="0"/>
              <a:t> AP Exams (Bio and Lit), for example, since that is one of the three criteria dependent upon Keystone Exam Proficiency. </a:t>
            </a:r>
          </a:p>
          <a:p>
            <a:pPr marL="171450" indent="-171450">
              <a:buFontTx/>
              <a:buChar char="-"/>
            </a:pPr>
            <a:r>
              <a:rPr lang="en-US" dirty="0"/>
              <a:t>The last three criteria listed are NOT dependent upon Keystone Exam Proficiency (i.e., requires one, only)</a:t>
            </a:r>
          </a:p>
          <a:p>
            <a:pPr marL="171450" indent="-171450">
              <a:buFontTx/>
              <a:buChar char="-"/>
            </a:pPr>
            <a:endParaRPr lang="en-US" dirty="0"/>
          </a:p>
          <a:p>
            <a:pPr marL="0" indent="0">
              <a:buFontTx/>
              <a:buNone/>
            </a:pPr>
            <a:r>
              <a:rPr lang="en-US" dirty="0"/>
              <a:t>NOTE: Although some of the assessments contain test items that may not be reliant on English proficiency (such as math or science), they might not be offered in languages other than English. For example, (to our knowledge) the ASVAB AFQT and the AP Exams that cover Keystone content are only offered in English…HOWEVER, both the SAT and ACT offer testing supports for English Learners and a current, school-issued photo ID is sufficient documentation for test-takers under 21 (see their websites for more information).</a:t>
            </a:r>
          </a:p>
          <a:p>
            <a:pPr marL="0" indent="0">
              <a:buFontTx/>
              <a:buNone/>
            </a:pPr>
            <a:endParaRPr lang="en-US" dirty="0"/>
          </a:p>
          <a:p>
            <a:pPr marL="0" indent="0">
              <a:buFontTx/>
              <a:buNone/>
            </a:pPr>
            <a:r>
              <a:rPr lang="en-US" dirty="0"/>
              <a:t>Other opportunities that might accommodate English Learners include concurrent enrollment courses (i.e., college-level, dual credit courses) offered online in the student’s native language, a pre-apprenticeship (e.g., a business in your community might establish a pre-apprenticeship in which the predominant language spoken is not English), or acceptance into an accredited non-profit IHE outside of the US. </a:t>
            </a:r>
          </a:p>
          <a:p>
            <a:pPr marL="0" indent="0">
              <a:buFontTx/>
              <a:buNone/>
            </a:pPr>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14</a:t>
            </a:fld>
            <a:endParaRPr lang="en-US"/>
          </a:p>
        </p:txBody>
      </p:sp>
    </p:spTree>
    <p:extLst>
      <p:ext uri="{BB962C8B-B14F-4D97-AF65-F5344CB8AC3E}">
        <p14:creationId xmlns:p14="http://schemas.microsoft.com/office/powerpoint/2010/main" val="10794262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to LEBGR for Keystone content in which there is no Proficient/Advanced, the Evidence-Based Pathway requires three “pieces of evidence” (i.e., three criteria be met).</a:t>
            </a:r>
          </a:p>
          <a:p>
            <a:endParaRPr lang="en-US" dirty="0"/>
          </a:p>
          <a:p>
            <a:r>
              <a:rPr lang="en-US" dirty="0"/>
              <a:t>At least one of the three criteria satisfied under the Evidence-Based Pathway must be listed in Section One.  This quick chart demonstrates the various combinations of evidence permissible (and not permissible).</a:t>
            </a:r>
          </a:p>
        </p:txBody>
      </p:sp>
      <p:sp>
        <p:nvSpPr>
          <p:cNvPr id="4" name="Slide Number Placeholder 3"/>
          <p:cNvSpPr>
            <a:spLocks noGrp="1"/>
          </p:cNvSpPr>
          <p:nvPr>
            <p:ph type="sldNum" sz="quarter" idx="5"/>
          </p:nvPr>
        </p:nvSpPr>
        <p:spPr/>
        <p:txBody>
          <a:bodyPr/>
          <a:lstStyle/>
          <a:p>
            <a:fld id="{5B012C48-CBE3-4456-858D-2A38C9D9ED43}" type="slidenum">
              <a:rPr lang="en-US" smtClean="0"/>
              <a:t>15</a:t>
            </a:fld>
            <a:endParaRPr lang="en-US"/>
          </a:p>
        </p:txBody>
      </p:sp>
    </p:spTree>
    <p:extLst>
      <p:ext uri="{BB962C8B-B14F-4D97-AF65-F5344CB8AC3E}">
        <p14:creationId xmlns:p14="http://schemas.microsoft.com/office/powerpoint/2010/main" val="19895793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of criteria may be satisfied more than once provided they are different courses, exams, credentials, projects, or programs. This chart displays, by Section, which criteria may be satisfied more than once.</a:t>
            </a:r>
          </a:p>
          <a:p>
            <a:endParaRPr lang="en-US" dirty="0"/>
          </a:p>
          <a:p>
            <a:r>
              <a:rPr lang="en-US" dirty="0"/>
              <a:t>Unlike the Alternative Assessment Pathway, evidence collected under the Evidence-Based Pathway may be associated with ANY subject area - though they should reflect readiness for meaningful postsecondary engagement consistent with the student’s goals and career plan.</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16</a:t>
            </a:fld>
            <a:endParaRPr lang="en-US"/>
          </a:p>
        </p:txBody>
      </p:sp>
    </p:spTree>
    <p:extLst>
      <p:ext uri="{BB962C8B-B14F-4D97-AF65-F5344CB8AC3E}">
        <p14:creationId xmlns:p14="http://schemas.microsoft.com/office/powerpoint/2010/main" val="28781238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with the Alternative Assessment Pathway, opportunities for accommodations for English Learners may exist with online concurrent enrollment courses in the student’s native language as well as in acceptance into an IHE outside the US.  Note that in the EB Pathway, the dual credit course may be in ANY subject and the IHE is an other-than-four-year (e.g., a junior or community college).</a:t>
            </a:r>
          </a:p>
          <a:p>
            <a:endParaRPr lang="en-US" dirty="0"/>
          </a:p>
          <a:p>
            <a:r>
              <a:rPr lang="en-US" dirty="0"/>
              <a:t>Other options that may be particularly accessible for English Learners are:</a:t>
            </a:r>
          </a:p>
          <a:p>
            <a:pPr marL="171450" indent="-171450">
              <a:buFontTx/>
              <a:buChar char="-"/>
            </a:pPr>
            <a:r>
              <a:rPr lang="en-US" dirty="0"/>
              <a:t>Guarantee of full-time employment (the student needn’t be employed, just produce the guarantee of employment – including from a family business)</a:t>
            </a:r>
          </a:p>
          <a:p>
            <a:pPr marL="171450" indent="-171450">
              <a:buFontTx/>
              <a:buChar char="-"/>
            </a:pPr>
            <a:r>
              <a:rPr lang="en-US" dirty="0"/>
              <a:t>Industry-Recognized Credentials (</a:t>
            </a:r>
            <a:r>
              <a:rPr lang="en-US" dirty="0" err="1"/>
              <a:t>SkillUp</a:t>
            </a:r>
            <a:r>
              <a:rPr lang="en-US" dirty="0"/>
              <a:t> PA, an online platform provided by the PA Department of Labor &amp; Industry and Metrix Learning, offers free preparatory courses for credentialization – roughly 1000 courses are offered in Spanish and 700 in Mandarin Chinese, and the platform supports Google Translate. Schools can work with their local workforce development boards, who may have funding available to underwrite any costs for exams, and most credentialing organizations should accept a current, school-issued photo ID. Schools should also consider offering credentialization for coursework they’re already providing and that may be helpful to most students’ postsecondary plans, such as CPR.)</a:t>
            </a:r>
          </a:p>
          <a:p>
            <a:pPr marL="171450" indent="-171450">
              <a:buFontTx/>
              <a:buChar char="-"/>
            </a:pPr>
            <a:r>
              <a:rPr lang="en-US" dirty="0"/>
              <a:t>Unlike the requirements for service-learning projects reported under the Future Ready indicator, the service-learning project listed here need only be of sufficient duration and intensity to satisfy the community needs and learning objectives.  We recommend 10 hours, but it at the discretion of the LEA. Many schools already expect that students perform a service–learning project as part of local graduation requirements – that same project may be counted as a piece of evidence here.</a:t>
            </a:r>
          </a:p>
          <a:p>
            <a:pPr marL="171450" indent="-171450">
              <a:buFontTx/>
              <a:buChar char="-"/>
            </a:pPr>
            <a:r>
              <a:rPr lang="en-US" dirty="0"/>
              <a:t>Also unlike requirements for reporting under the Future Ready indicator, internships and externships need only be of sufficient duration to meet any learning objectives or exploratory goals. More guidance and a comparison chart between Future Ready and Grad Requirements are available in the Toolkit. </a:t>
            </a:r>
          </a:p>
          <a:p>
            <a:pPr marL="171450" indent="-171450">
              <a:buFontTx/>
              <a:buChar char="-"/>
            </a:pPr>
            <a:endParaRPr lang="en-US" dirty="0"/>
          </a:p>
          <a:p>
            <a:pPr marL="0" indent="0">
              <a:buFontTx/>
              <a:buNone/>
            </a:pPr>
            <a:r>
              <a:rPr lang="en-US" dirty="0"/>
              <a:t>And don’t forget, non-numeric as well as numeric Proficients may be counted as evidence (highlighted in green).</a:t>
            </a:r>
          </a:p>
          <a:p>
            <a:pPr marL="0" indent="0">
              <a:buFontTx/>
              <a:buNone/>
            </a:pPr>
            <a:endParaRPr lang="en-US" dirty="0"/>
          </a:p>
          <a:p>
            <a:pPr marL="0" indent="0">
              <a:buFontTx/>
              <a:buNone/>
            </a:pPr>
            <a:r>
              <a:rPr lang="en-US" dirty="0"/>
              <a:t>NOTE: In accordance with Titles IV and VI of the Civil Rights Act as well as the 14</a:t>
            </a:r>
            <a:r>
              <a:rPr lang="en-US" baseline="30000" dirty="0"/>
              <a:t>th</a:t>
            </a:r>
            <a:r>
              <a:rPr lang="en-US" dirty="0"/>
              <a:t> amendment to the Constitution as interpreted by the Supreme Court Case, Plyler vs. Doe (1982), schools may not engage in practices that have a chilling effect on enrollment of undocumented students, so they may not inquire about the a student’s immigration status. It must be made clear to parents and students that any request for a SSN for the purpose of graduation requirements (e.g. for full time employment) is voluntary and the statute or purpose of the request must be clearly identified/explained. </a:t>
            </a:r>
          </a:p>
          <a:p>
            <a:pPr marL="0" indent="0">
              <a:buFontTx/>
              <a:buNone/>
            </a:pPr>
            <a:endParaRPr lang="en-US" dirty="0"/>
          </a:p>
          <a:p>
            <a:pPr marL="171450" indent="-171450">
              <a:buFontTx/>
              <a:buChar char="-"/>
            </a:pPr>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17</a:t>
            </a:fld>
            <a:endParaRPr lang="en-US"/>
          </a:p>
        </p:txBody>
      </p:sp>
    </p:spTree>
    <p:extLst>
      <p:ext uri="{BB962C8B-B14F-4D97-AF65-F5344CB8AC3E}">
        <p14:creationId xmlns:p14="http://schemas.microsoft.com/office/powerpoint/2010/main" val="9497979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18</a:t>
            </a:fld>
            <a:endParaRPr lang="en-US"/>
          </a:p>
        </p:txBody>
      </p:sp>
    </p:spTree>
    <p:extLst>
      <p:ext uri="{BB962C8B-B14F-4D97-AF65-F5344CB8AC3E}">
        <p14:creationId xmlns:p14="http://schemas.microsoft.com/office/powerpoint/2010/main" val="23487514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 Act 158 of 2018 did not alter the existing provision under Chapter 4 (i.e., this is not new!).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Most students with disabilities should be able to meet Act 158 graduation requirements (i.e., graduate via one of the five pathways); however, t</a:t>
            </a:r>
            <a:r>
              <a:rPr lang="en-US" sz="1800" dirty="0">
                <a:effectLst/>
                <a:latin typeface="Calibri" panose="020F0502020204030204" pitchFamily="34" charset="0"/>
                <a:ea typeface="Calibri" panose="020F0502020204030204" pitchFamily="34" charset="0"/>
              </a:rPr>
              <a:t>his provision was designed to assist students whose special education programs, </a:t>
            </a:r>
            <a:r>
              <a:rPr lang="en-US" sz="1800" u="sng" dirty="0">
                <a:effectLst/>
                <a:latin typeface="Calibri" panose="020F0502020204030204" pitchFamily="34" charset="0"/>
                <a:ea typeface="Calibri" panose="020F0502020204030204" pitchFamily="34" charset="0"/>
              </a:rPr>
              <a:t>by design</a:t>
            </a:r>
            <a:r>
              <a:rPr lang="en-US" sz="1800" dirty="0">
                <a:effectLst/>
                <a:latin typeface="Calibri" panose="020F0502020204030204" pitchFamily="34" charset="0"/>
                <a:ea typeface="Calibri" panose="020F0502020204030204" pitchFamily="34" charset="0"/>
              </a:rPr>
              <a:t>, would not meet the statewide graduation requirements.  </a:t>
            </a:r>
            <a:r>
              <a:rPr lang="en-US" dirty="0"/>
              <a:t>When the IEP team determines the pathways are not appropriate, it is their responsibility to determine how successful completion is defined based on completion of IEP goals. </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19</a:t>
            </a:fld>
            <a:endParaRPr lang="en-US" dirty="0"/>
          </a:p>
        </p:txBody>
      </p:sp>
    </p:spTree>
    <p:extLst>
      <p:ext uri="{BB962C8B-B14F-4D97-AF65-F5344CB8AC3E}">
        <p14:creationId xmlns:p14="http://schemas.microsoft.com/office/powerpoint/2010/main" val="34166786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Students who </a:t>
            </a:r>
            <a:r>
              <a:rPr lang="en-US" sz="12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have</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met local graduation requirements </a:t>
            </a:r>
            <a:r>
              <a:rPr lang="en-US" sz="12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and</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LEGBR for Keystone content in which they don’t have a Proficient/Advanced </a:t>
            </a:r>
            <a:r>
              <a:rPr lang="en-US" sz="12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but</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who haven’t fully satisfied a pathway may have those “pathway-specific” requirements waived (i.e., be granted a waiver) if they’re in Grade 12 or experiencing extenuating circumstances. </a:t>
            </a:r>
            <a:endParaRPr lang="en-US" sz="1200" kern="1200" dirty="0">
              <a:solidFill>
                <a:srgbClr val="000000"/>
              </a:solidFill>
              <a:effectLst/>
              <a:latin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Waivers should not be granted to more than 5% of a graduating class. If waivers are granted to more than 5% of a graduating class for reasons </a:t>
            </a:r>
            <a:r>
              <a:rPr lang="en-US" sz="1200" u="sng" dirty="0"/>
              <a:t>other</a:t>
            </a:r>
            <a:r>
              <a:rPr lang="en-US" sz="1200" u="none" dirty="0"/>
              <a:t> </a:t>
            </a:r>
            <a:r>
              <a:rPr lang="en-US" sz="1200" dirty="0"/>
              <a:t>than extenuating circumstances, the LEA may be subject to an improvement plan; where the threshold is exceeded in two consecutive years, the LEA may be subject to a comprehensive audit and a 3-yr improvement plan.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Not included in the 5% calculation:</a:t>
            </a:r>
          </a:p>
          <a:p>
            <a:pPr marL="171450" indent="-171450">
              <a:buFontTx/>
              <a:buChar char="-"/>
            </a:pPr>
            <a:r>
              <a:rPr lang="en-US" dirty="0"/>
              <a:t>Students graduating via </a:t>
            </a:r>
            <a:r>
              <a:rPr lang="en-US" u="sng" dirty="0"/>
              <a:t>IEP</a:t>
            </a:r>
            <a:r>
              <a:rPr lang="en-US" dirty="0"/>
              <a:t> </a:t>
            </a:r>
          </a:p>
          <a:p>
            <a:pPr marL="171450" indent="-171450">
              <a:buFontTx/>
              <a:buChar char="-"/>
            </a:pPr>
            <a:r>
              <a:rPr lang="en-US" dirty="0"/>
              <a:t>Students granted a </a:t>
            </a:r>
            <a:r>
              <a:rPr lang="en-US" u="sng" dirty="0"/>
              <a:t>Keystone diploma</a:t>
            </a:r>
            <a:r>
              <a:rPr lang="en-US" u="none" dirty="0"/>
              <a:t> </a:t>
            </a:r>
            <a:r>
              <a:rPr lang="en-US" dirty="0"/>
              <a:t>per Act 1 of 2022 (see 10/25 webinar for more information)</a:t>
            </a:r>
          </a:p>
          <a:p>
            <a:pPr marL="0" indent="0">
              <a:buFontTx/>
              <a:buNone/>
            </a:pPr>
            <a:endParaRPr lang="en-US" dirty="0"/>
          </a:p>
          <a:p>
            <a:pPr marL="171450" indent="-171450">
              <a:buFontTx/>
              <a:buChar char="-"/>
            </a:pPr>
            <a:endParaRPr lang="en-US" dirty="0"/>
          </a:p>
          <a:p>
            <a:pPr marL="0" indent="0">
              <a:buFontTx/>
              <a:buNone/>
            </a:pP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20</a:t>
            </a:fld>
            <a:endParaRPr lang="en-US" dirty="0"/>
          </a:p>
        </p:txBody>
      </p:sp>
    </p:spTree>
    <p:extLst>
      <p:ext uri="{BB962C8B-B14F-4D97-AF65-F5344CB8AC3E}">
        <p14:creationId xmlns:p14="http://schemas.microsoft.com/office/powerpoint/2010/main" val="95422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a:t>
            </a:fld>
            <a:endParaRPr lang="en-US"/>
          </a:p>
        </p:txBody>
      </p:sp>
    </p:spTree>
    <p:extLst>
      <p:ext uri="{BB962C8B-B14F-4D97-AF65-F5344CB8AC3E}">
        <p14:creationId xmlns:p14="http://schemas.microsoft.com/office/powerpoint/2010/main" val="7853829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take a look at what we know about this transfer EL…[review context section only]</a:t>
            </a:r>
          </a:p>
        </p:txBody>
      </p:sp>
      <p:sp>
        <p:nvSpPr>
          <p:cNvPr id="4" name="Slide Number Placeholder 3"/>
          <p:cNvSpPr>
            <a:spLocks noGrp="1"/>
          </p:cNvSpPr>
          <p:nvPr>
            <p:ph type="sldNum" sz="quarter" idx="5"/>
          </p:nvPr>
        </p:nvSpPr>
        <p:spPr/>
        <p:txBody>
          <a:bodyPr/>
          <a:lstStyle/>
          <a:p>
            <a:fld id="{5B012C48-CBE3-4456-858D-2A38C9D9ED43}" type="slidenum">
              <a:rPr lang="en-US" smtClean="0"/>
              <a:t>22</a:t>
            </a:fld>
            <a:endParaRPr lang="en-US"/>
          </a:p>
        </p:txBody>
      </p:sp>
    </p:spTree>
    <p:extLst>
      <p:ext uri="{BB962C8B-B14F-4D97-AF65-F5344CB8AC3E}">
        <p14:creationId xmlns:p14="http://schemas.microsoft.com/office/powerpoint/2010/main" val="35978036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let’s take at look at what </a:t>
            </a:r>
            <a:r>
              <a:rPr lang="en-US" u="sng" dirty="0"/>
              <a:t>some</a:t>
            </a:r>
            <a:r>
              <a:rPr lang="en-US" dirty="0"/>
              <a:t> of the considerations should be…</a:t>
            </a:r>
          </a:p>
          <a:p>
            <a:pPr marL="0" indent="0">
              <a:buNone/>
            </a:pPr>
            <a:r>
              <a:rPr lang="en-US" dirty="0"/>
              <a:t>(1 &amp; 2) The student’s performance on the two Keystone Exams during the Spring Window may inform whether they should participate in the third Exam – but don’t delay the other considerations until after the results are available.</a:t>
            </a:r>
          </a:p>
          <a:p>
            <a:pPr marL="0" indent="0">
              <a:buNone/>
            </a:pPr>
            <a:r>
              <a:rPr lang="en-US" dirty="0"/>
              <a:t>(3) For graduation options other than Keystone Proficiency and Composite, the student must meet locally established, grade-based requirements for each Keystone area in which the student does not have a numeric or non-numeric Proficient/Advanced.</a:t>
            </a:r>
          </a:p>
          <a:p>
            <a:pPr marL="0" indent="0">
              <a:buNone/>
            </a:pPr>
            <a:r>
              <a:rPr lang="en-US" dirty="0"/>
              <a:t>(4) Remember, some assessments (such as ACT and SAT provide special supports for ELs).</a:t>
            </a:r>
          </a:p>
          <a:p>
            <a:pPr marL="0" indent="0">
              <a:buNone/>
            </a:pPr>
            <a:r>
              <a:rPr lang="en-US" dirty="0"/>
              <a:t>(5) This criterion requires IHE acceptance (not attendance) into either a 4-yr or other-than-4-year program as well as evidence of college-level coursework ability. The easiest and most timely way to demonstrate that is through an </a:t>
            </a:r>
            <a:r>
              <a:rPr lang="en-US" u="sng" dirty="0"/>
              <a:t>LEA-established</a:t>
            </a:r>
            <a:r>
              <a:rPr lang="en-US" dirty="0"/>
              <a:t> graduate profile (which may vary based on the Pathway). Remember, the IHE needn’t be in the US – but it does need to be accredited, non-profit, and meet the legislated definition of an IHE.</a:t>
            </a:r>
          </a:p>
          <a:p>
            <a:pPr marL="0" indent="0">
              <a:buNone/>
            </a:pPr>
            <a:r>
              <a:rPr lang="en-US" dirty="0"/>
              <a:t>(6) Although this criterion shows up under more than one pathway, the course may be in any subject (or language) under the Evidence-Based Pathway.</a:t>
            </a:r>
          </a:p>
          <a:p>
            <a:pPr marL="0" indent="0">
              <a:buNone/>
            </a:pPr>
            <a:r>
              <a:rPr lang="en-US" dirty="0"/>
              <a:t>(7) When thinking about “availability and accessibility”, consider timing/scheduling and fees as well as language.</a:t>
            </a:r>
          </a:p>
          <a:p>
            <a:pPr marL="0" indent="0">
              <a:buNone/>
            </a:pPr>
            <a:r>
              <a:rPr lang="en-US" dirty="0"/>
              <a:t>(8) Up to two of the three required pieces of evidence for the Evidence-Based Pathway may come from Section Two and the three listed here may be done within short timeframes (e.g., we recommend around 10 hours per service-learning project or work-based learning experience, but it is really at the discretion of the LEA).</a:t>
            </a:r>
          </a:p>
          <a:p>
            <a:pPr marL="0" indent="0">
              <a:buNone/>
            </a:pPr>
            <a:r>
              <a:rPr lang="en-US" dirty="0"/>
              <a:t>(9) Frequent transfers, or a transfer from out-of-state in Grade 12, are common extenuating circumstances for ELs.  Provided they meet locally established, grade-based requirements for each Keystone area in which the student does not have a numeric or non-numeric Proficient/Advanced, the student may be granted a waiver – without penalty to the LEA.</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23</a:t>
            </a:fld>
            <a:endParaRPr lang="en-US"/>
          </a:p>
        </p:txBody>
      </p:sp>
    </p:spTree>
    <p:extLst>
      <p:ext uri="{BB962C8B-B14F-4D97-AF65-F5344CB8AC3E}">
        <p14:creationId xmlns:p14="http://schemas.microsoft.com/office/powerpoint/2010/main" val="14797785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We’ll be focusing on a few of the more probable considerations based on the limited information available for this student - but don’t lose sight of the other three Pathways or the other options under the two Pathways shown here.</a:t>
            </a:r>
          </a:p>
          <a:p>
            <a:endParaRPr lang="en-US" dirty="0"/>
          </a:p>
          <a:p>
            <a:r>
              <a:rPr lang="en-US" dirty="0"/>
              <a:t>Also, these scenarios are not comprehensive – there may be other considerations not represented here (e.g., if the student has an IEP that, by design, would not meet pathway requirements).</a:t>
            </a:r>
          </a:p>
        </p:txBody>
      </p:sp>
      <p:sp>
        <p:nvSpPr>
          <p:cNvPr id="4" name="Slide Number Placeholder 3"/>
          <p:cNvSpPr>
            <a:spLocks noGrp="1"/>
          </p:cNvSpPr>
          <p:nvPr>
            <p:ph type="sldNum" sz="quarter" idx="5"/>
          </p:nvPr>
        </p:nvSpPr>
        <p:spPr/>
        <p:txBody>
          <a:bodyPr/>
          <a:lstStyle/>
          <a:p>
            <a:fld id="{5B012C48-CBE3-4456-858D-2A38C9D9ED43}" type="slidenum">
              <a:rPr lang="en-US" smtClean="0"/>
              <a:t>24</a:t>
            </a:fld>
            <a:endParaRPr lang="en-US"/>
          </a:p>
        </p:txBody>
      </p:sp>
    </p:spTree>
    <p:extLst>
      <p:ext uri="{BB962C8B-B14F-4D97-AF65-F5344CB8AC3E}">
        <p14:creationId xmlns:p14="http://schemas.microsoft.com/office/powerpoint/2010/main" val="18992726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[briefly review context and considerations for this student]</a:t>
            </a:r>
          </a:p>
          <a:p>
            <a:endParaRPr lang="en-US" dirty="0"/>
          </a:p>
          <a:p>
            <a:r>
              <a:rPr lang="en-US" dirty="0"/>
              <a:t>Based on this student’s evaluation and placement and the fact that they are in Grade 12, you might want to prioritize locally-established, grade-based requirements and Pathway options that may be more easily attainable and earned within a short time period.</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25</a:t>
            </a:fld>
            <a:endParaRPr lang="en-US"/>
          </a:p>
        </p:txBody>
      </p:sp>
    </p:spTree>
    <p:extLst>
      <p:ext uri="{BB962C8B-B14F-4D97-AF65-F5344CB8AC3E}">
        <p14:creationId xmlns:p14="http://schemas.microsoft.com/office/powerpoint/2010/main" val="31396663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REMEMBER: The process by which diplomas may be earned is essentially the same for all students. The majority of students will graduate via one of the five pathways!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Students who don’t match one of the scenarios we’ve outlined are </a:t>
            </a:r>
            <a:r>
              <a:rPr lang="en-US" sz="1200" u="sng"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ineligible</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to receive a diploma (i.e., they are not eligible to graduate).</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26</a:t>
            </a:fld>
            <a:endParaRPr lang="en-US"/>
          </a:p>
        </p:txBody>
      </p:sp>
    </p:spTree>
    <p:extLst>
      <p:ext uri="{BB962C8B-B14F-4D97-AF65-F5344CB8AC3E}">
        <p14:creationId xmlns:p14="http://schemas.microsoft.com/office/powerpoint/2010/main" val="27975290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B012C48-CBE3-4456-858D-2A38C9D9ED43}" type="slidenum">
              <a:rPr lang="en-US" smtClean="0"/>
              <a:t>27</a:t>
            </a:fld>
            <a:endParaRPr lang="en-US"/>
          </a:p>
        </p:txBody>
      </p:sp>
    </p:spTree>
    <p:extLst>
      <p:ext uri="{BB962C8B-B14F-4D97-AF65-F5344CB8AC3E}">
        <p14:creationId xmlns:p14="http://schemas.microsoft.com/office/powerpoint/2010/main" val="2207110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a:t>All students 21 or younger</a:t>
            </a:r>
            <a:r>
              <a:rPr lang="en-US" u="none" dirty="0"/>
              <a:t> </a:t>
            </a:r>
            <a:r>
              <a:rPr lang="en-US" dirty="0"/>
              <a:t>are subject to statewide graduation requirements, including students who transfer into the 12</a:t>
            </a:r>
            <a:r>
              <a:rPr lang="en-US" baseline="30000" dirty="0"/>
              <a:t>th</a:t>
            </a:r>
            <a:r>
              <a:rPr lang="en-US" dirty="0"/>
              <a:t> grade at the end of the school year, students who have experienced education instability (as defined in Act 1), students with IEPs, </a:t>
            </a:r>
            <a:r>
              <a:rPr lang="en-US" u="sng" dirty="0"/>
              <a:t>undocumented students, migrant students, and other English Learners</a:t>
            </a:r>
            <a:r>
              <a:rPr lang="en-US" u="none" dirty="0"/>
              <a:t>  </a:t>
            </a:r>
            <a:r>
              <a:rPr lang="en-US" dirty="0"/>
              <a:t>– all are subject to the graduation requirements…HOWEVER, there may be special considerations for students in specific situations, which we’ll address in a few minutes.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NOTE: Graduation requirements apply to the </a:t>
            </a:r>
            <a:r>
              <a:rPr lang="en-US" u="sng" dirty="0"/>
              <a:t>graduating class </a:t>
            </a:r>
            <a:r>
              <a:rPr lang="en-US" dirty="0"/>
              <a:t>rather than the cohort or grade level. By way of example, a student who was in 12</a:t>
            </a:r>
            <a:r>
              <a:rPr lang="en-US" baseline="30000" dirty="0"/>
              <a:t>th</a:t>
            </a:r>
            <a:r>
              <a:rPr lang="en-US" dirty="0"/>
              <a:t> Grade but did not graduate last year (21/22) is now subject to statewide requirements as part of the graduating class of 2023 (or later). Additionally, because we’re looking at graduating class rather than cohort, a student who is in 12</a:t>
            </a:r>
            <a:r>
              <a:rPr lang="en-US" baseline="30000" dirty="0"/>
              <a:t>th</a:t>
            </a:r>
            <a:r>
              <a:rPr lang="en-US" dirty="0"/>
              <a:t> Grade but does not graduate this year (22/23) has until they graduate (or age-out) to meet the requirements. </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4</a:t>
            </a:fld>
            <a:endParaRPr lang="en-US" dirty="0"/>
          </a:p>
        </p:txBody>
      </p:sp>
    </p:spTree>
    <p:extLst>
      <p:ext uri="{BB962C8B-B14F-4D97-AF65-F5344CB8AC3E}">
        <p14:creationId xmlns:p14="http://schemas.microsoft.com/office/powerpoint/2010/main" val="714939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process by which diplomas may be earned is essentially the same for all students. There are a few considerations for students in specific situations – HOWEVER, it’s worth noting that the majority of students (</a:t>
            </a:r>
            <a:r>
              <a:rPr lang="en-US" sz="1200" u="sng"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including ELs, migrant and undocumented students, those with IEPs, and those who have experienced education instability per Act 1</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will graduate via one of the five pathways!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Students who don’t match one of the scenarios we’ve outlined are </a:t>
            </a:r>
            <a:r>
              <a:rPr lang="en-US" sz="1200" u="sng"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ineligible</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to receive a diploma (i.e., they are not eligible to graduate).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effectLst/>
              <a:latin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cs typeface="Times New Roman" panose="02020603050405020304" pitchFamily="18" charset="0"/>
              </a:rPr>
              <a:t>For more information on considerations for students in specific situations, see the 10/25 webinar recording posted in the SAS Toolkit.</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5</a:t>
            </a:fld>
            <a:endParaRPr lang="en-US"/>
          </a:p>
        </p:txBody>
      </p:sp>
    </p:spTree>
    <p:extLst>
      <p:ext uri="{BB962C8B-B14F-4D97-AF65-F5344CB8AC3E}">
        <p14:creationId xmlns:p14="http://schemas.microsoft.com/office/powerpoint/2010/main" val="1703168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order to meet any one of the five Pathways to Graduation or to qualify for a chief school administrator’s waiver or to request a Keystone diploma (as an Act 1 eligible student), students </a:t>
            </a:r>
            <a:r>
              <a:rPr lang="en-US" i="1" dirty="0"/>
              <a:t>must</a:t>
            </a:r>
            <a:r>
              <a:rPr lang="en-US" dirty="0"/>
              <a:t> demonstrate proficiency in Algebra I, Biology, and Literature – either through the Keystone Exams or through grade-based work in associated academic content.</a:t>
            </a:r>
          </a:p>
        </p:txBody>
      </p:sp>
      <p:sp>
        <p:nvSpPr>
          <p:cNvPr id="4" name="Slide Number Placeholder 3"/>
          <p:cNvSpPr>
            <a:spLocks noGrp="1"/>
          </p:cNvSpPr>
          <p:nvPr>
            <p:ph type="sldNum" sz="quarter" idx="5"/>
          </p:nvPr>
        </p:nvSpPr>
        <p:spPr/>
        <p:txBody>
          <a:bodyPr/>
          <a:lstStyle/>
          <a:p>
            <a:fld id="{5B012C48-CBE3-4456-858D-2A38C9D9ED43}" type="slidenum">
              <a:rPr lang="en-US" smtClean="0"/>
              <a:t>6</a:t>
            </a:fld>
            <a:endParaRPr lang="en-US"/>
          </a:p>
        </p:txBody>
      </p:sp>
    </p:spTree>
    <p:extLst>
      <p:ext uri="{BB962C8B-B14F-4D97-AF65-F5344CB8AC3E}">
        <p14:creationId xmlns:p14="http://schemas.microsoft.com/office/powerpoint/2010/main" val="21076790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Keystone Exam ‘scores’ may be either numeric or non-numeric. </a:t>
            </a:r>
          </a:p>
          <a:p>
            <a:endParaRPr lang="en-US" dirty="0"/>
          </a:p>
          <a:p>
            <a:r>
              <a:rPr lang="en-US" dirty="0"/>
              <a:t>One of the ways a transfer student may be awarded a Non-Numeric Proficient is through comparable coursework and an equivalent assessment in a prior educational setting; HOWEVER… (next slide)</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7</a:t>
            </a:fld>
            <a:endParaRPr lang="en-US"/>
          </a:p>
        </p:txBody>
      </p:sp>
    </p:spTree>
    <p:extLst>
      <p:ext uri="{BB962C8B-B14F-4D97-AF65-F5344CB8AC3E}">
        <p14:creationId xmlns:p14="http://schemas.microsoft.com/office/powerpoint/2010/main" val="15212975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dirty="0"/>
              <a:t>…the student </a:t>
            </a:r>
            <a:r>
              <a:rPr lang="en-US" u="sng" dirty="0"/>
              <a:t>may NOT be awarded an NNP if ALL three of the conditions listed are not met.</a:t>
            </a:r>
          </a:p>
          <a:p>
            <a:endParaRPr lang="en-US" u="sng" dirty="0"/>
          </a:p>
          <a:p>
            <a:r>
              <a:rPr lang="en-US" u="none" dirty="0"/>
              <a:t>For example, a transfer</a:t>
            </a:r>
            <a:r>
              <a:rPr lang="en-US" dirty="0"/>
              <a:t> student who did not participate in an associated standardized assessment may not be awarded an NNP – BUT </a:t>
            </a:r>
            <a:r>
              <a:rPr lang="en-US" i="0" dirty="0"/>
              <a:t>the LEA may consider the student as having meet </a:t>
            </a:r>
            <a:r>
              <a:rPr lang="en-US" i="0" u="sng" dirty="0"/>
              <a:t>locally established, grade-based requirements</a:t>
            </a:r>
            <a:r>
              <a:rPr lang="en-US" i="0" dirty="0"/>
              <a:t> for the Keystone content because they passed a related course in their prior setting.</a:t>
            </a:r>
          </a:p>
          <a:p>
            <a:endParaRPr lang="en-US" i="0" dirty="0"/>
          </a:p>
          <a:p>
            <a:r>
              <a:rPr lang="en-US" i="0" dirty="0"/>
              <a:t>NOTE: The NNP or LEGBR requirements may be deemed as ‘met’ through a Keystone equivalent assessment and/or comparable coursework in the </a:t>
            </a:r>
            <a:r>
              <a:rPr lang="en-US" i="1" dirty="0"/>
              <a:t>language of the prior educational setting</a:t>
            </a:r>
            <a:r>
              <a:rPr lang="en-US" i="0" dirty="0"/>
              <a:t>. </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8</a:t>
            </a:fld>
            <a:endParaRPr lang="en-US" dirty="0"/>
          </a:p>
        </p:txBody>
      </p:sp>
    </p:spTree>
    <p:extLst>
      <p:ext uri="{BB962C8B-B14F-4D97-AF65-F5344CB8AC3E}">
        <p14:creationId xmlns:p14="http://schemas.microsoft.com/office/powerpoint/2010/main" val="1545812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Alternatively</a:t>
            </a:r>
            <a:r>
              <a:rPr lang="en-US" dirty="0"/>
              <a:t>, you may award the student a Non-Numeric Proficient under </a:t>
            </a:r>
            <a:r>
              <a:rPr lang="en-US" u="sng" dirty="0"/>
              <a:t>Pa. Act 136</a:t>
            </a:r>
            <a:r>
              <a:rPr lang="en-US" u="none" dirty="0"/>
              <a:t> </a:t>
            </a:r>
            <a:r>
              <a:rPr lang="en-US" dirty="0"/>
              <a:t>(just as you would a non-transfer student) provided the transfer student successfully completed a Keystone related course in the prior educational setting during the </a:t>
            </a:r>
            <a:r>
              <a:rPr lang="en-US" u="sng" dirty="0"/>
              <a:t>19/20 school year</a:t>
            </a:r>
            <a:r>
              <a:rPr lang="en-US" u="none" dirty="0"/>
              <a:t> </a:t>
            </a:r>
            <a:r>
              <a:rPr lang="en-US" dirty="0"/>
              <a:t>(the only year in which the feds waived accountability) </a:t>
            </a:r>
            <a:r>
              <a:rPr lang="en-US" i="1" dirty="0"/>
              <a:t>regardless</a:t>
            </a:r>
            <a:r>
              <a:rPr lang="en-US" dirty="0"/>
              <a:t> of whether they participated in an associated standardized assessment. </a:t>
            </a:r>
          </a:p>
          <a:p>
            <a:endParaRPr lang="en-US" dirty="0"/>
          </a:p>
          <a:p>
            <a:r>
              <a:rPr lang="en-US" dirty="0"/>
              <a:t>However, we realize that you may not have access to transcripts for every transfer student…(next slide)</a:t>
            </a:r>
          </a:p>
        </p:txBody>
      </p:sp>
      <p:sp>
        <p:nvSpPr>
          <p:cNvPr id="4" name="Slide Number Placeholder 3"/>
          <p:cNvSpPr>
            <a:spLocks noGrp="1"/>
          </p:cNvSpPr>
          <p:nvPr>
            <p:ph type="sldNum" sz="quarter" idx="5"/>
          </p:nvPr>
        </p:nvSpPr>
        <p:spPr/>
        <p:txBody>
          <a:bodyPr/>
          <a:lstStyle/>
          <a:p>
            <a:fld id="{5B012C48-CBE3-4456-858D-2A38C9D9ED43}" type="slidenum">
              <a:rPr lang="en-US" smtClean="0"/>
              <a:t>9</a:t>
            </a:fld>
            <a:endParaRPr lang="en-US"/>
          </a:p>
        </p:txBody>
      </p:sp>
    </p:spTree>
    <p:extLst>
      <p:ext uri="{BB962C8B-B14F-4D97-AF65-F5344CB8AC3E}">
        <p14:creationId xmlns:p14="http://schemas.microsoft.com/office/powerpoint/2010/main" val="3779522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for whom you can’t award a NNP (and who don’t have a </a:t>
            </a:r>
            <a:r>
              <a:rPr lang="en-US" i="1" dirty="0"/>
              <a:t>numeric</a:t>
            </a:r>
            <a:r>
              <a:rPr lang="en-US" dirty="0"/>
              <a:t> Proficient/Advanced) must meet locally established, grade-based requirements for the Keystone content.</a:t>
            </a:r>
          </a:p>
          <a:p>
            <a:endParaRPr lang="en-US" dirty="0"/>
          </a:p>
          <a:p>
            <a:r>
              <a:rPr lang="en-US" dirty="0"/>
              <a:t>Note that incoming students who are evaluated and placed in more advanced coursework may be deemed as having met LEGBR for Keystone content in the prior setting (e.g., </a:t>
            </a:r>
            <a:r>
              <a:rPr lang="en-US" u="sng" dirty="0"/>
              <a:t>when the transcript is not available</a:t>
            </a:r>
            <a:r>
              <a:rPr lang="en-US" dirty="0"/>
              <a:t>). </a:t>
            </a:r>
          </a:p>
        </p:txBody>
      </p:sp>
      <p:sp>
        <p:nvSpPr>
          <p:cNvPr id="4" name="Slide Number Placeholder 3"/>
          <p:cNvSpPr>
            <a:spLocks noGrp="1"/>
          </p:cNvSpPr>
          <p:nvPr>
            <p:ph type="sldNum" sz="quarter" idx="5"/>
          </p:nvPr>
        </p:nvSpPr>
        <p:spPr/>
        <p:txBody>
          <a:bodyPr/>
          <a:lstStyle/>
          <a:p>
            <a:fld id="{5B012C48-CBE3-4456-858D-2A38C9D9ED43}" type="slidenum">
              <a:rPr lang="en-US" smtClean="0"/>
              <a:t>10</a:t>
            </a:fld>
            <a:endParaRPr lang="en-US"/>
          </a:p>
        </p:txBody>
      </p:sp>
    </p:spTree>
    <p:extLst>
      <p:ext uri="{BB962C8B-B14F-4D97-AF65-F5344CB8AC3E}">
        <p14:creationId xmlns:p14="http://schemas.microsoft.com/office/powerpoint/2010/main" val="20248746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FF38B-4F72-1840-49DA-E8867A16189A}"/>
              </a:ext>
            </a:extLst>
          </p:cNvPr>
          <p:cNvSpPr>
            <a:spLocks noGrp="1"/>
          </p:cNvSpPr>
          <p:nvPr>
            <p:ph type="ctrTitle"/>
          </p:nvPr>
        </p:nvSpPr>
        <p:spPr>
          <a:xfrm>
            <a:off x="1463615" y="1913178"/>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6C16A18-8BEE-A3DE-0E0A-257BD711267C}"/>
              </a:ext>
            </a:extLst>
          </p:cNvPr>
          <p:cNvSpPr>
            <a:spLocks noGrp="1"/>
          </p:cNvSpPr>
          <p:nvPr>
            <p:ph type="subTitle" idx="1"/>
          </p:nvPr>
        </p:nvSpPr>
        <p:spPr>
          <a:xfrm>
            <a:off x="1524000" y="430077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01BEB6-B431-7786-071D-B956BF878A1F}"/>
              </a:ext>
            </a:extLst>
          </p:cNvPr>
          <p:cNvSpPr>
            <a:spLocks noGrp="1"/>
          </p:cNvSpPr>
          <p:nvPr>
            <p:ph type="dt" sz="half" idx="10"/>
          </p:nvPr>
        </p:nvSpPr>
        <p:spPr/>
        <p:txBody>
          <a:bodyPr/>
          <a:lstStyle/>
          <a:p>
            <a:fld id="{22BA6408-90F9-4FE1-83A4-B1D50ED00294}" type="datetime1">
              <a:rPr lang="en-US" smtClean="0"/>
              <a:t>2/3/2023</a:t>
            </a:fld>
            <a:endParaRPr lang="en-US"/>
          </a:p>
        </p:txBody>
      </p:sp>
      <p:sp>
        <p:nvSpPr>
          <p:cNvPr id="5" name="Footer Placeholder 4">
            <a:extLst>
              <a:ext uri="{FF2B5EF4-FFF2-40B4-BE49-F238E27FC236}">
                <a16:creationId xmlns:a16="http://schemas.microsoft.com/office/drawing/2014/main" id="{6FA8B36E-268F-799C-F7BC-8365CD4769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6D37CF-0AD6-ECB7-3ECC-E2DB4F60D73A}"/>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Picture 6" descr="Ornamental shape. Blue gradient and gray rectangles">
            <a:extLst>
              <a:ext uri="{FF2B5EF4-FFF2-40B4-BE49-F238E27FC236}">
                <a16:creationId xmlns:a16="http://schemas.microsoft.com/office/drawing/2014/main" id="{73CA9021-3EA6-3F1D-A425-16C8069FC0B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98288550-DC8A-BF20-9C8D-3C34DBB89C60}"/>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329225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AF212BA9-EFE2-4AFF-BF9D-E8B1DAC0BC18}" type="datetime1">
              <a:rPr lang="en-US" smtClean="0"/>
              <a:t>2/3/2023</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2"/>
          <a:stretch>
            <a:fillRect/>
          </a:stretch>
        </p:blipFill>
        <p:spPr>
          <a:xfrm>
            <a:off x="10355327" y="136525"/>
            <a:ext cx="1836673" cy="655955"/>
          </a:xfrm>
          <a:prstGeom prst="rect">
            <a:avLst/>
          </a:prstGeom>
        </p:spPr>
      </p:pic>
      <p:pic>
        <p:nvPicPr>
          <p:cNvPr id="7" name="Picture 6" descr="PDE Logo inside a blue square">
            <a:extLst>
              <a:ext uri="{FF2B5EF4-FFF2-40B4-BE49-F238E27FC236}">
                <a16:creationId xmlns:a16="http://schemas.microsoft.com/office/drawing/2014/main" id="{8C504C3F-60BB-14EF-091F-9565A3C0C174}"/>
              </a:ext>
            </a:extLst>
          </p:cNvPr>
          <p:cNvPicPr>
            <a:picLocks noChangeAspect="1"/>
          </p:cNvPicPr>
          <p:nvPr userDrawn="1"/>
        </p:nvPicPr>
        <p:blipFill>
          <a:blip r:embed="rId3"/>
          <a:stretch>
            <a:fillRect/>
          </a:stretch>
        </p:blipFill>
        <p:spPr>
          <a:xfrm>
            <a:off x="9725475" y="257902"/>
            <a:ext cx="2121348" cy="2121348"/>
          </a:xfrm>
          <a:prstGeom prst="rect">
            <a:avLst/>
          </a:prstGeom>
        </p:spPr>
      </p:pic>
      <p:pic>
        <p:nvPicPr>
          <p:cNvPr id="8" name="Picture 7" descr="Pennsylvania Department of Education logo">
            <a:extLst>
              <a:ext uri="{FF2B5EF4-FFF2-40B4-BE49-F238E27FC236}">
                <a16:creationId xmlns:a16="http://schemas.microsoft.com/office/drawing/2014/main" id="{6C65AF12-DFBC-1A92-8273-9466BEB1E9A7}"/>
              </a:ext>
            </a:extLst>
          </p:cNvPr>
          <p:cNvPicPr>
            <a:picLocks noChangeAspect="1"/>
          </p:cNvPicPr>
          <p:nvPr userDrawn="1"/>
        </p:nvPicPr>
        <p:blipFill>
          <a:blip r:embed="rId4"/>
          <a:stretch>
            <a:fillRect/>
          </a:stretch>
        </p:blipFill>
        <p:spPr>
          <a:xfrm>
            <a:off x="10077363" y="792480"/>
            <a:ext cx="1417572" cy="855730"/>
          </a:xfrm>
          <a:prstGeom prst="rect">
            <a:avLst/>
          </a:prstGeom>
        </p:spPr>
      </p:pic>
    </p:spTree>
    <p:extLst>
      <p:ext uri="{BB962C8B-B14F-4D97-AF65-F5344CB8AC3E}">
        <p14:creationId xmlns:p14="http://schemas.microsoft.com/office/powerpoint/2010/main" val="398861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E685F-8FE5-BAB3-651F-9216D373BEF0}"/>
              </a:ext>
            </a:extLst>
          </p:cNvPr>
          <p:cNvSpPr>
            <a:spLocks noGrp="1"/>
          </p:cNvSpPr>
          <p:nvPr>
            <p:ph type="title"/>
          </p:nvPr>
        </p:nvSpPr>
        <p:spPr>
          <a:xfrm>
            <a:off x="839788" y="457200"/>
            <a:ext cx="3932237" cy="1600200"/>
          </a:xfrm>
        </p:spPr>
        <p:txBody>
          <a:bodyPr anchor="b"/>
          <a:lstStyle>
            <a:lvl1pPr>
              <a:defRPr sz="3200" b="1" i="0" baseline="0">
                <a:latin typeface="proxima-nova"/>
              </a:defRPr>
            </a:lvl1pPr>
          </a:lstStyle>
          <a:p>
            <a:r>
              <a:rPr lang="en-US"/>
              <a:t>Click to edit Master title style</a:t>
            </a:r>
          </a:p>
        </p:txBody>
      </p:sp>
      <p:sp>
        <p:nvSpPr>
          <p:cNvPr id="3" name="Content Placeholder 2">
            <a:extLst>
              <a:ext uri="{FF2B5EF4-FFF2-40B4-BE49-F238E27FC236}">
                <a16:creationId xmlns:a16="http://schemas.microsoft.com/office/drawing/2014/main" id="{7A66450A-26B0-FB21-73CE-9019D9AC41B7}"/>
              </a:ext>
            </a:extLst>
          </p:cNvPr>
          <p:cNvSpPr>
            <a:spLocks noGrp="1"/>
          </p:cNvSpPr>
          <p:nvPr>
            <p:ph idx="1"/>
          </p:nvPr>
        </p:nvSpPr>
        <p:spPr>
          <a:xfrm>
            <a:off x="5183188" y="987425"/>
            <a:ext cx="6172200" cy="4873625"/>
          </a:xfrm>
        </p:spPr>
        <p:txBody>
          <a:bodyPr/>
          <a:lstStyle>
            <a:lvl1pPr>
              <a:defRPr sz="3200">
                <a:latin typeface="proxima-nova"/>
              </a:defRPr>
            </a:lvl1pPr>
            <a:lvl2pPr>
              <a:defRPr sz="2800">
                <a:latin typeface="proxima-nova"/>
              </a:defRPr>
            </a:lvl2pPr>
            <a:lvl3pPr>
              <a:defRPr sz="2400">
                <a:latin typeface="proxima-nova"/>
              </a:defRPr>
            </a:lvl3pPr>
            <a:lvl4pPr>
              <a:defRPr sz="2000">
                <a:latin typeface="proxima-nova"/>
              </a:defRPr>
            </a:lvl4pPr>
            <a:lvl5pPr>
              <a:defRPr sz="2000">
                <a:latin typeface="proxima-nova"/>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7202F7-784D-F7D4-B425-FA808B4D25CB}"/>
              </a:ext>
            </a:extLst>
          </p:cNvPr>
          <p:cNvSpPr>
            <a:spLocks noGrp="1"/>
          </p:cNvSpPr>
          <p:nvPr>
            <p:ph type="body" sz="half" idx="2"/>
          </p:nvPr>
        </p:nvSpPr>
        <p:spPr>
          <a:xfrm>
            <a:off x="839788" y="2057400"/>
            <a:ext cx="3932237" cy="3811588"/>
          </a:xfrm>
        </p:spPr>
        <p:txBody>
          <a:bodyPr/>
          <a:lstStyle>
            <a:lvl1pPr marL="0" indent="0">
              <a:buNone/>
              <a:defRPr sz="1600">
                <a:latin typeface="proxima-nova"/>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3EDC3CA-9838-7D30-1571-F4294DB387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B8D24C-2601-ACA8-2C0B-181A7F2C3A4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8" name="Content Placeholder 6" descr="Ornamental shapes. Dark blue and light blue rectangles">
            <a:extLst>
              <a:ext uri="{FF2B5EF4-FFF2-40B4-BE49-F238E27FC236}">
                <a16:creationId xmlns:a16="http://schemas.microsoft.com/office/drawing/2014/main" id="{000F9132-2FA6-531B-853B-7FA60C4EE986}"/>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DF560240-EEF9-E3AD-E70F-0049B713CB2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091097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6A541-70B4-C2B2-8919-38928449B1D5}"/>
              </a:ext>
            </a:extLst>
          </p:cNvPr>
          <p:cNvSpPr>
            <a:spLocks noGrp="1"/>
          </p:cNvSpPr>
          <p:nvPr>
            <p:ph type="title"/>
          </p:nvPr>
        </p:nvSpPr>
        <p:spPr>
          <a:xfrm>
            <a:off x="839788" y="457200"/>
            <a:ext cx="3932237" cy="1600200"/>
          </a:xfrm>
        </p:spPr>
        <p:txBody>
          <a:bodyPr anchor="b"/>
          <a:lstStyle>
            <a:lvl1pPr>
              <a:defRPr sz="3200" b="1" i="0" baseline="0">
                <a:latin typeface="proxima-nova"/>
              </a:defRPr>
            </a:lvl1pPr>
          </a:lstStyle>
          <a:p>
            <a:r>
              <a:rPr lang="en-US"/>
              <a:t>Click to edit Master title style</a:t>
            </a:r>
          </a:p>
        </p:txBody>
      </p:sp>
      <p:sp>
        <p:nvSpPr>
          <p:cNvPr id="3" name="Picture Placeholder 2">
            <a:extLst>
              <a:ext uri="{FF2B5EF4-FFF2-40B4-BE49-F238E27FC236}">
                <a16:creationId xmlns:a16="http://schemas.microsoft.com/office/drawing/2014/main" id="{9575DF3D-5910-9092-944E-68073C5AD3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21744E-5668-8E0E-7F9D-79A21C062790}"/>
              </a:ext>
            </a:extLst>
          </p:cNvPr>
          <p:cNvSpPr>
            <a:spLocks noGrp="1"/>
          </p:cNvSpPr>
          <p:nvPr>
            <p:ph type="body" sz="half" idx="2"/>
          </p:nvPr>
        </p:nvSpPr>
        <p:spPr>
          <a:xfrm>
            <a:off x="839788" y="2057400"/>
            <a:ext cx="3932237" cy="3811588"/>
          </a:xfrm>
        </p:spPr>
        <p:txBody>
          <a:bodyPr/>
          <a:lstStyle>
            <a:lvl1pPr marL="0" indent="0">
              <a:buNone/>
              <a:defRPr sz="1600" baseline="0">
                <a:latin typeface="proxima-nova"/>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71354EDB-B905-1AF9-78F3-44291E2CDA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5354CF-B85A-F363-9999-9A8B7188D703}"/>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10" name="Picture 9" descr="PDE Logo inside a blue square">
            <a:extLst>
              <a:ext uri="{FF2B5EF4-FFF2-40B4-BE49-F238E27FC236}">
                <a16:creationId xmlns:a16="http://schemas.microsoft.com/office/drawing/2014/main" id="{931248E6-F468-3E78-9D55-0EAE4144AE67}"/>
              </a:ext>
            </a:extLst>
          </p:cNvPr>
          <p:cNvPicPr>
            <a:picLocks noChangeAspect="1"/>
          </p:cNvPicPr>
          <p:nvPr userDrawn="1"/>
        </p:nvPicPr>
        <p:blipFill>
          <a:blip r:embed="rId2"/>
          <a:stretch>
            <a:fillRect/>
          </a:stretch>
        </p:blipFill>
        <p:spPr>
          <a:xfrm>
            <a:off x="9501188" y="611585"/>
            <a:ext cx="2121348" cy="2121348"/>
          </a:xfrm>
          <a:prstGeom prst="rect">
            <a:avLst/>
          </a:prstGeom>
        </p:spPr>
      </p:pic>
      <p:pic>
        <p:nvPicPr>
          <p:cNvPr id="11" name="Picture 10" descr="Pennsylvania Department of Education logo">
            <a:extLst>
              <a:ext uri="{FF2B5EF4-FFF2-40B4-BE49-F238E27FC236}">
                <a16:creationId xmlns:a16="http://schemas.microsoft.com/office/drawing/2014/main" id="{F1DFF1FE-B4F3-B08C-899D-E23D461C9503}"/>
              </a:ext>
            </a:extLst>
          </p:cNvPr>
          <p:cNvPicPr>
            <a:picLocks noChangeAspect="1"/>
          </p:cNvPicPr>
          <p:nvPr userDrawn="1"/>
        </p:nvPicPr>
        <p:blipFill>
          <a:blip r:embed="rId3"/>
          <a:stretch>
            <a:fillRect/>
          </a:stretch>
        </p:blipFill>
        <p:spPr>
          <a:xfrm>
            <a:off x="9848415" y="1191811"/>
            <a:ext cx="1417572" cy="855730"/>
          </a:xfrm>
          <a:prstGeom prst="rect">
            <a:avLst/>
          </a:prstGeom>
        </p:spPr>
      </p:pic>
    </p:spTree>
    <p:extLst>
      <p:ext uri="{BB962C8B-B14F-4D97-AF65-F5344CB8AC3E}">
        <p14:creationId xmlns:p14="http://schemas.microsoft.com/office/powerpoint/2010/main" val="1805991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hasCustomPrompt="1"/>
          </p:nvPr>
        </p:nvSpPr>
        <p:spPr/>
        <p:txBody>
          <a:bodyPr>
            <a:normAutofit/>
          </a:bodyPr>
          <a:lstStyle>
            <a:lvl1pPr>
              <a:defRPr sz="3600" b="1" i="0" baseline="0">
                <a:latin typeface="proxima-nova"/>
              </a:defRPr>
            </a:lvl1pPr>
          </a:lstStyle>
          <a:p>
            <a:r>
              <a:rPr lang="en-US"/>
              <a:t>Contact/Mission</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a:xfrm>
            <a:off x="838200" y="1825625"/>
            <a:ext cx="10515600" cy="1875107"/>
          </a:xfrm>
        </p:spPr>
        <p:txBody>
          <a:bodyPr/>
          <a:lstStyle>
            <a:lvl1pPr>
              <a:defRPr>
                <a:latin typeface="proxima-nova"/>
              </a:defRPr>
            </a:lvl1pPr>
            <a:lvl2pPr>
              <a:defRPr>
                <a:latin typeface="proxima-nova"/>
              </a:defRPr>
            </a:lvl2pPr>
            <a:lvl3pPr>
              <a:defRPr>
                <a:latin typeface="proxima-nova"/>
              </a:defRPr>
            </a:lvl3pPr>
            <a:lvl4pPr>
              <a:defRPr>
                <a:latin typeface="proxima-nova"/>
              </a:defRPr>
            </a:lvl4pPr>
            <a:lvl5pPr>
              <a:defRPr>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
        <p:nvSpPr>
          <p:cNvPr id="9" name="TextBox 8">
            <a:extLst>
              <a:ext uri="{FF2B5EF4-FFF2-40B4-BE49-F238E27FC236}">
                <a16:creationId xmlns:a16="http://schemas.microsoft.com/office/drawing/2014/main" id="{A4913B61-B8DB-8A4C-59D3-7CF2ABAB7F3B}"/>
              </a:ext>
            </a:extLst>
          </p:cNvPr>
          <p:cNvSpPr txBox="1"/>
          <p:nvPr userDrawn="1"/>
        </p:nvSpPr>
        <p:spPr>
          <a:xfrm>
            <a:off x="1086928" y="4606505"/>
            <a:ext cx="10266872" cy="13542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baseline="0">
                <a:latin typeface="proxima-nova"/>
                <a:cs typeface="Arial" panose="020B0604020202020204" pitchFamily="34" charset="0"/>
              </a:rPr>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sz="1600" baseline="0">
              <a:latin typeface="proxima-nova"/>
              <a:cs typeface="Arial" panose="020B0604020202020204" pitchFamily="34" charset="0"/>
            </a:endParaRPr>
          </a:p>
          <a:p>
            <a:endParaRPr lang="en-US"/>
          </a:p>
        </p:txBody>
      </p:sp>
    </p:spTree>
    <p:extLst>
      <p:ext uri="{BB962C8B-B14F-4D97-AF65-F5344CB8AC3E}">
        <p14:creationId xmlns:p14="http://schemas.microsoft.com/office/powerpoint/2010/main" val="4099492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p:nvPr>
        </p:nvSpPr>
        <p:spPr/>
        <p:txBody>
          <a:bodyPr>
            <a:normAutofit/>
          </a:bodyPr>
          <a:lstStyle>
            <a:lvl1pPr>
              <a:defRPr sz="3600" b="1" i="0" baseline="0">
                <a:latin typeface="proxima-nova"/>
              </a:defRPr>
            </a:lvl1pPr>
          </a:lstStyle>
          <a:p>
            <a:r>
              <a:rPr lang="en-US"/>
              <a:t>Click to edit Master title style</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p>
            <a:fld id="{A1DC029C-5B17-409B-86F2-A65FE5BE79A1}" type="datetime1">
              <a:rPr lang="en-US" smtClean="0"/>
              <a:t>2/3/2023</a:t>
            </a:fld>
            <a:endParaRPr lang="en-US"/>
          </a:p>
        </p:txBody>
      </p:sp>
      <p:sp>
        <p:nvSpPr>
          <p:cNvPr id="5" name="Footer Placeholder 4">
            <a:extLst>
              <a:ext uri="{FF2B5EF4-FFF2-40B4-BE49-F238E27FC236}">
                <a16:creationId xmlns:a16="http://schemas.microsoft.com/office/drawing/2014/main" id="{DB3E8AFF-CE3F-E0E8-4EF3-7DA0B1E1BB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99072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1F210-029F-E095-CA68-8B2290AD1352}"/>
              </a:ext>
            </a:extLst>
          </p:cNvPr>
          <p:cNvSpPr>
            <a:spLocks noGrp="1"/>
          </p:cNvSpPr>
          <p:nvPr>
            <p:ph type="title"/>
          </p:nvPr>
        </p:nvSpPr>
        <p:spPr>
          <a:xfrm>
            <a:off x="831850" y="1709738"/>
            <a:ext cx="10515600" cy="2852737"/>
          </a:xfrm>
        </p:spPr>
        <p:txBody>
          <a:bodyPr anchor="b">
            <a:normAutofit/>
          </a:bodyPr>
          <a:lstStyle>
            <a:lvl1pPr>
              <a:defRPr sz="4400" b="1" i="0" baseline="0">
                <a:latin typeface="proxima-nova"/>
              </a:defRPr>
            </a:lvl1pPr>
          </a:lstStyle>
          <a:p>
            <a:r>
              <a:rPr lang="en-US"/>
              <a:t>Click to edit Master title style</a:t>
            </a:r>
          </a:p>
        </p:txBody>
      </p:sp>
      <p:sp>
        <p:nvSpPr>
          <p:cNvPr id="3" name="Text Placeholder 2">
            <a:extLst>
              <a:ext uri="{FF2B5EF4-FFF2-40B4-BE49-F238E27FC236}">
                <a16:creationId xmlns:a16="http://schemas.microsoft.com/office/drawing/2014/main" id="{DBDE8633-CAF1-94AE-D24C-21B3EB5AEE2B}"/>
              </a:ext>
            </a:extLst>
          </p:cNvPr>
          <p:cNvSpPr>
            <a:spLocks noGrp="1"/>
          </p:cNvSpPr>
          <p:nvPr>
            <p:ph type="body" idx="1"/>
          </p:nvPr>
        </p:nvSpPr>
        <p:spPr>
          <a:xfrm>
            <a:off x="831850" y="4589463"/>
            <a:ext cx="10515600" cy="1500187"/>
          </a:xfrm>
        </p:spPr>
        <p:txBody>
          <a:bodyPr/>
          <a:lstStyle>
            <a:lvl1pPr marL="0" indent="0">
              <a:buNone/>
              <a:defRPr sz="2400" baseline="0">
                <a:solidFill>
                  <a:schemeClr val="tx1">
                    <a:tint val="75000"/>
                  </a:schemeClr>
                </a:solidFill>
                <a:latin typeface="proxima-nov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2C7BC3-E25D-D40A-6B64-7EF414A1EEE2}"/>
              </a:ext>
            </a:extLst>
          </p:cNvPr>
          <p:cNvSpPr>
            <a:spLocks noGrp="1"/>
          </p:cNvSpPr>
          <p:nvPr>
            <p:ph type="dt" sz="half" idx="10"/>
          </p:nvPr>
        </p:nvSpPr>
        <p:spPr/>
        <p:txBody>
          <a:bodyPr/>
          <a:lstStyle/>
          <a:p>
            <a:fld id="{A918DB6E-6D70-4FEC-A112-5F97BC4AEE43}" type="datetime1">
              <a:rPr lang="en-US" smtClean="0"/>
              <a:t>2/3/2023</a:t>
            </a:fld>
            <a:endParaRPr lang="en-US"/>
          </a:p>
        </p:txBody>
      </p:sp>
      <p:sp>
        <p:nvSpPr>
          <p:cNvPr id="5" name="Footer Placeholder 4">
            <a:extLst>
              <a:ext uri="{FF2B5EF4-FFF2-40B4-BE49-F238E27FC236}">
                <a16:creationId xmlns:a16="http://schemas.microsoft.com/office/drawing/2014/main" id="{AE47242D-6913-7C20-7953-B581907F3F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79EFF3-20FA-34D5-B90C-BE36221D5CEA}"/>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Picture 6" descr="Ornamental shape. Blue gradient and gray rectangles">
            <a:extLst>
              <a:ext uri="{FF2B5EF4-FFF2-40B4-BE49-F238E27FC236}">
                <a16:creationId xmlns:a16="http://schemas.microsoft.com/office/drawing/2014/main" id="{C56D4987-17F8-5DD6-30EC-9DA0725D335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3A160336-F072-33D2-7025-BC4795EF6A54}"/>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42947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BE1CD-B1D2-FD34-4B40-B97BAD7444A4}"/>
              </a:ext>
            </a:extLst>
          </p:cNvPr>
          <p:cNvSpPr>
            <a:spLocks noGrp="1"/>
          </p:cNvSpPr>
          <p:nvPr>
            <p:ph type="title"/>
          </p:nvPr>
        </p:nvSpPr>
        <p:spPr/>
        <p:txBody>
          <a:bodyPr>
            <a:normAutofit/>
          </a:bodyPr>
          <a:lstStyle>
            <a:lvl1pPr>
              <a:defRPr sz="3600" b="1" i="0" baseline="0">
                <a:latin typeface="proxima-nova"/>
              </a:defRPr>
            </a:lvl1pPr>
          </a:lstStyle>
          <a:p>
            <a:r>
              <a:rPr lang="en-US"/>
              <a:t>Click to edit Master title style</a:t>
            </a:r>
          </a:p>
        </p:txBody>
      </p:sp>
      <p:sp>
        <p:nvSpPr>
          <p:cNvPr id="3" name="Content Placeholder 2">
            <a:extLst>
              <a:ext uri="{FF2B5EF4-FFF2-40B4-BE49-F238E27FC236}">
                <a16:creationId xmlns:a16="http://schemas.microsoft.com/office/drawing/2014/main" id="{4F108F26-BE84-E16A-DCC9-30F0C4698244}"/>
              </a:ext>
            </a:extLst>
          </p:cNvPr>
          <p:cNvSpPr>
            <a:spLocks noGrp="1"/>
          </p:cNvSpPr>
          <p:nvPr>
            <p:ph sz="half" idx="1"/>
          </p:nvPr>
        </p:nvSpPr>
        <p:spPr>
          <a:xfrm>
            <a:off x="838200" y="1825625"/>
            <a:ext cx="5181600" cy="435133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18E27B-F2B3-D744-F6F2-A89C651C74DF}"/>
              </a:ext>
            </a:extLst>
          </p:cNvPr>
          <p:cNvSpPr>
            <a:spLocks noGrp="1"/>
          </p:cNvSpPr>
          <p:nvPr>
            <p:ph sz="half" idx="2"/>
          </p:nvPr>
        </p:nvSpPr>
        <p:spPr>
          <a:xfrm>
            <a:off x="6172200" y="1825625"/>
            <a:ext cx="5181600" cy="435133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C5F240-8BB6-EF46-2AF5-52667484661D}"/>
              </a:ext>
            </a:extLst>
          </p:cNvPr>
          <p:cNvSpPr>
            <a:spLocks noGrp="1"/>
          </p:cNvSpPr>
          <p:nvPr>
            <p:ph type="dt" sz="half" idx="10"/>
          </p:nvPr>
        </p:nvSpPr>
        <p:spPr/>
        <p:txBody>
          <a:bodyPr/>
          <a:lstStyle/>
          <a:p>
            <a:fld id="{956BFE5A-6E96-494B-BDD8-6F437FF9AB11}" type="datetime1">
              <a:rPr lang="en-US" smtClean="0"/>
              <a:t>2/3/2023</a:t>
            </a:fld>
            <a:endParaRPr lang="en-US"/>
          </a:p>
        </p:txBody>
      </p:sp>
      <p:sp>
        <p:nvSpPr>
          <p:cNvPr id="6" name="Footer Placeholder 5">
            <a:extLst>
              <a:ext uri="{FF2B5EF4-FFF2-40B4-BE49-F238E27FC236}">
                <a16:creationId xmlns:a16="http://schemas.microsoft.com/office/drawing/2014/main" id="{EF3F7E33-4ACC-CA0E-A851-0633E8007C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1526BE-FED8-3A4C-D122-F217B17929FD}"/>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8" name="Content Placeholder 6" descr="Ornamental shapes. Dark blue and light blue rectangles">
            <a:extLst>
              <a:ext uri="{FF2B5EF4-FFF2-40B4-BE49-F238E27FC236}">
                <a16:creationId xmlns:a16="http://schemas.microsoft.com/office/drawing/2014/main" id="{E05121F8-F8D0-12BE-2280-7E60891ED6C5}"/>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E150CC1C-9925-9798-5AED-1CA3599D8CAA}"/>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3996416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AC45C-FCDD-8C82-6BAE-191F39AEF98A}"/>
              </a:ext>
            </a:extLst>
          </p:cNvPr>
          <p:cNvSpPr>
            <a:spLocks noGrp="1"/>
          </p:cNvSpPr>
          <p:nvPr>
            <p:ph type="title"/>
          </p:nvPr>
        </p:nvSpPr>
        <p:spPr>
          <a:xfrm>
            <a:off x="839788" y="365125"/>
            <a:ext cx="10515600" cy="1325563"/>
          </a:xfrm>
        </p:spPr>
        <p:txBody>
          <a:bodyPr/>
          <a:lstStyle>
            <a:lvl1pPr>
              <a:defRPr baseline="0">
                <a:latin typeface="proxima-nova"/>
              </a:defRPr>
            </a:lvl1pPr>
          </a:lstStyle>
          <a:p>
            <a:r>
              <a:rPr lang="en-US"/>
              <a:t>Click to edit Master title style</a:t>
            </a:r>
          </a:p>
        </p:txBody>
      </p:sp>
      <p:sp>
        <p:nvSpPr>
          <p:cNvPr id="3" name="Text Placeholder 2">
            <a:extLst>
              <a:ext uri="{FF2B5EF4-FFF2-40B4-BE49-F238E27FC236}">
                <a16:creationId xmlns:a16="http://schemas.microsoft.com/office/drawing/2014/main" id="{B3A0E196-69DC-0037-E268-81EEC6A19E26}"/>
              </a:ext>
            </a:extLst>
          </p:cNvPr>
          <p:cNvSpPr>
            <a:spLocks noGrp="1"/>
          </p:cNvSpPr>
          <p:nvPr>
            <p:ph type="body" idx="1"/>
          </p:nvPr>
        </p:nvSpPr>
        <p:spPr>
          <a:xfrm>
            <a:off x="839788" y="1681163"/>
            <a:ext cx="5157787" cy="823912"/>
          </a:xfrm>
        </p:spPr>
        <p:txBody>
          <a:bodyPr anchor="b"/>
          <a:lstStyle>
            <a:lvl1pPr marL="0" indent="0">
              <a:buNone/>
              <a:defRPr sz="2400" b="1" baseline="0">
                <a:latin typeface="proxima-nov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5793AD-42F2-D892-5BC1-2C2EEFCFD84E}"/>
              </a:ext>
            </a:extLst>
          </p:cNvPr>
          <p:cNvSpPr>
            <a:spLocks noGrp="1"/>
          </p:cNvSpPr>
          <p:nvPr>
            <p:ph sz="half" idx="2"/>
          </p:nvPr>
        </p:nvSpPr>
        <p:spPr>
          <a:xfrm>
            <a:off x="839788" y="2505075"/>
            <a:ext cx="5157787" cy="368458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4833A3-0D20-240B-BF7B-E79DB765F12C}"/>
              </a:ext>
            </a:extLst>
          </p:cNvPr>
          <p:cNvSpPr>
            <a:spLocks noGrp="1"/>
          </p:cNvSpPr>
          <p:nvPr>
            <p:ph type="body" sz="quarter" idx="3"/>
          </p:nvPr>
        </p:nvSpPr>
        <p:spPr>
          <a:xfrm>
            <a:off x="6172200" y="1681163"/>
            <a:ext cx="5183188" cy="823912"/>
          </a:xfrm>
        </p:spPr>
        <p:txBody>
          <a:bodyPr anchor="b"/>
          <a:lstStyle>
            <a:lvl1pPr marL="0" indent="0">
              <a:buNone/>
              <a:defRPr sz="2400" b="1" baseline="0">
                <a:latin typeface="proxima-nov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6CD78F-9005-BA9B-FE0C-7CD98EC815B1}"/>
              </a:ext>
            </a:extLst>
          </p:cNvPr>
          <p:cNvSpPr>
            <a:spLocks noGrp="1"/>
          </p:cNvSpPr>
          <p:nvPr>
            <p:ph sz="quarter" idx="4"/>
          </p:nvPr>
        </p:nvSpPr>
        <p:spPr>
          <a:xfrm>
            <a:off x="6172200" y="2505075"/>
            <a:ext cx="5183188" cy="368458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797DD2-4FC4-4BD3-E123-CBC3D4E319A6}"/>
              </a:ext>
            </a:extLst>
          </p:cNvPr>
          <p:cNvSpPr>
            <a:spLocks noGrp="1"/>
          </p:cNvSpPr>
          <p:nvPr>
            <p:ph type="dt" sz="half" idx="10"/>
          </p:nvPr>
        </p:nvSpPr>
        <p:spPr/>
        <p:txBody>
          <a:bodyPr/>
          <a:lstStyle/>
          <a:p>
            <a:fld id="{B1C15760-DF15-44D3-BE51-84A885468F1F}" type="datetime1">
              <a:rPr lang="en-US" smtClean="0"/>
              <a:t>2/3/2023</a:t>
            </a:fld>
            <a:endParaRPr lang="en-US"/>
          </a:p>
        </p:txBody>
      </p:sp>
      <p:sp>
        <p:nvSpPr>
          <p:cNvPr id="8" name="Footer Placeholder 7">
            <a:extLst>
              <a:ext uri="{FF2B5EF4-FFF2-40B4-BE49-F238E27FC236}">
                <a16:creationId xmlns:a16="http://schemas.microsoft.com/office/drawing/2014/main" id="{89E03071-322D-C992-7498-959F4A42B66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F68EC2-081E-D5E2-4E69-34D35705C95E}"/>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10" name="Content Placeholder 6" descr="Ornamental shapes. Dark blue and light blue rectangles">
            <a:extLst>
              <a:ext uri="{FF2B5EF4-FFF2-40B4-BE49-F238E27FC236}">
                <a16:creationId xmlns:a16="http://schemas.microsoft.com/office/drawing/2014/main" id="{7D39C305-7D91-BD64-0A4C-03A5F78D1817}"/>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11" name="Picture 10" descr="Pennsylvania Department of Education Logo">
            <a:extLst>
              <a:ext uri="{FF2B5EF4-FFF2-40B4-BE49-F238E27FC236}">
                <a16:creationId xmlns:a16="http://schemas.microsoft.com/office/drawing/2014/main" id="{755D1E9F-F6AD-9175-7C8F-59495A112C9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758731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2694257"/>
            <a:ext cx="10515600" cy="1325563"/>
          </a:xfrm>
        </p:spPr>
        <p:txBody>
          <a:bodyPr/>
          <a:lstStyle>
            <a:lvl1pPr>
              <a:defRPr baseline="0">
                <a:latin typeface="proxima-nova"/>
              </a:defRPr>
            </a:lvl1p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3A2CBF18-C1C5-4E58-AE1E-EFC1DEA4ED61}" type="datetime1">
              <a:rPr lang="en-US" smtClean="0"/>
              <a:t>2/3/2023</a:t>
            </a:fld>
            <a:endParaRPr lang="en-US"/>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6" name="Picture 5" descr="Ornamental shape. Blue gradient and gray rectangles">
            <a:extLst>
              <a:ext uri="{FF2B5EF4-FFF2-40B4-BE49-F238E27FC236}">
                <a16:creationId xmlns:a16="http://schemas.microsoft.com/office/drawing/2014/main" id="{CAD87B9F-3FE8-A5B1-53CA-F7B23BB36498}"/>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7" name="Picture 6" descr="Pennsylvania Department of Education Logo">
            <a:extLst>
              <a:ext uri="{FF2B5EF4-FFF2-40B4-BE49-F238E27FC236}">
                <a16:creationId xmlns:a16="http://schemas.microsoft.com/office/drawing/2014/main" id="{87221160-2A5A-3172-BC02-3233B27E7FEC}"/>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186068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623917"/>
            <a:ext cx="10515600" cy="1325563"/>
          </a:xfrm>
        </p:spPr>
        <p:txBody>
          <a:bodyPr/>
          <a:lstStyle>
            <a:lvl1pPr>
              <a:defRPr baseline="0">
                <a:latin typeface="proxima-nova"/>
              </a:defRPr>
            </a:lvl1p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C2423AD3-50EC-4B5C-A8DC-11AAD0AA691E}" type="datetime1">
              <a:rPr lang="en-US" smtClean="0"/>
              <a:t>2/3/2023</a:t>
            </a:fld>
            <a:endParaRPr lang="en-US"/>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E4F887E4-34BD-F7FC-4D22-B4F5E90DECB0}"/>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7491FC91-7DFD-6051-4082-56850C2C06BF}"/>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79868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F3509735-4568-4232-8455-719822765581}" type="datetime1">
              <a:rPr lang="en-US" smtClean="0"/>
              <a:t>2/3/2023</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5" name="Picture 4" descr="Ornamental shape. Blue gradient and gray rectangles">
            <a:extLst>
              <a:ext uri="{FF2B5EF4-FFF2-40B4-BE49-F238E27FC236}">
                <a16:creationId xmlns:a16="http://schemas.microsoft.com/office/drawing/2014/main" id="{0458D707-3027-F739-5F6C-B2E783194165}"/>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6" name="Picture 5" descr="Pennsylvania Department of Education Logo">
            <a:extLst>
              <a:ext uri="{FF2B5EF4-FFF2-40B4-BE49-F238E27FC236}">
                <a16:creationId xmlns:a16="http://schemas.microsoft.com/office/drawing/2014/main" id="{8B1B135F-B2E6-8185-1A0C-17D34F0D9138}"/>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94991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40F2A2EE-1442-4CB6-BF6C-1D64706A3A6A}" type="datetime1">
              <a:rPr lang="en-US" smtClean="0"/>
              <a:t>2/3/2023</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5" name="Content Placeholder 6" descr="Ornamental shapes. Dark blue and light blue rectangles">
            <a:extLst>
              <a:ext uri="{FF2B5EF4-FFF2-40B4-BE49-F238E27FC236}">
                <a16:creationId xmlns:a16="http://schemas.microsoft.com/office/drawing/2014/main" id="{8844F8AB-E383-518B-0A27-BEF6C9D7D9B8}"/>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2864512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D5EECB-BA88-AB8C-2130-CCFA959299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E3E900D-2962-0933-E1EE-1A25E5EBFE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0E451C-7B19-00FE-8DB4-9DD64B4958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A295EC-14AD-4FC4-B914-473EB0A47781}" type="datetime1">
              <a:rPr lang="en-US" smtClean="0"/>
              <a:t>2/3/2023</a:t>
            </a:fld>
            <a:endParaRPr lang="en-US"/>
          </a:p>
        </p:txBody>
      </p:sp>
      <p:sp>
        <p:nvSpPr>
          <p:cNvPr id="5" name="Footer Placeholder 4">
            <a:extLst>
              <a:ext uri="{FF2B5EF4-FFF2-40B4-BE49-F238E27FC236}">
                <a16:creationId xmlns:a16="http://schemas.microsoft.com/office/drawing/2014/main" id="{1BFF7FC3-0481-E379-7CCC-6123B0BE6E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a:p>
        </p:txBody>
      </p:sp>
      <p:sp>
        <p:nvSpPr>
          <p:cNvPr id="6" name="Slide Number Placeholder 5">
            <a:extLst>
              <a:ext uri="{FF2B5EF4-FFF2-40B4-BE49-F238E27FC236}">
                <a16:creationId xmlns:a16="http://schemas.microsoft.com/office/drawing/2014/main" id="{FBC55C25-28C2-4C10-5388-29FF6AE39C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4F5015-3417-4B27-A586-E4CCF4D77832}" type="slidenum">
              <a:rPr lang="en-US" smtClean="0"/>
              <a:t>‹#›</a:t>
            </a:fld>
            <a:endParaRPr lang="en-US"/>
          </a:p>
        </p:txBody>
      </p:sp>
    </p:spTree>
    <p:extLst>
      <p:ext uri="{BB962C8B-B14F-4D97-AF65-F5344CB8AC3E}">
        <p14:creationId xmlns:p14="http://schemas.microsoft.com/office/powerpoint/2010/main" val="1061611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0" r:id="rId7"/>
    <p:sldLayoutId id="2147483655" r:id="rId8"/>
    <p:sldLayoutId id="2147483661" r:id="rId9"/>
    <p:sldLayoutId id="2147483662" r:id="rId10"/>
    <p:sldLayoutId id="2147483656" r:id="rId11"/>
    <p:sldLayoutId id="2147483657" r:id="rId12"/>
    <p:sldLayoutId id="2147483663" r:id="rId13"/>
  </p:sldLayoutIdLst>
  <p:hf hdr="0" ftr="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8" Type="http://schemas.openxmlformats.org/officeDocument/2006/relationships/hyperlink" Target="https://en.wikipedia.org/wiki/File:Dark_Red_x.svg" TargetMode="External"/><Relationship Id="rId3" Type="http://schemas.openxmlformats.org/officeDocument/2006/relationships/image" Target="../media/image6.png"/><Relationship Id="rId7" Type="http://schemas.openxmlformats.org/officeDocument/2006/relationships/image" Target="../media/image9.sv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hyperlink" Target="https://pixabay.com/vectors/check-correct-green-mark-tick-157822/"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5.xml"/><Relationship Id="rId1" Type="http://schemas.openxmlformats.org/officeDocument/2006/relationships/slideLayout" Target="../slideLayouts/slideLayout3.xml"/><Relationship Id="rId4" Type="http://schemas.openxmlformats.org/officeDocument/2006/relationships/hyperlink" Target="https://www.davidvinuales.com/tag/qa/"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www.pdesas.org/" TargetMode="External"/><Relationship Id="rId2" Type="http://schemas.openxmlformats.org/officeDocument/2006/relationships/hyperlink" Target="https://zoom.us/j/6374689091" TargetMode="External"/><Relationship Id="rId1" Type="http://schemas.openxmlformats.org/officeDocument/2006/relationships/slideLayout" Target="../slideLayouts/slideLayout11.xml"/><Relationship Id="rId5" Type="http://schemas.openxmlformats.org/officeDocument/2006/relationships/hyperlink" Target="mailto:RA-EDGRADREQUIREMENT@PA.GOV" TargetMode="External"/><Relationship Id="rId4" Type="http://schemas.openxmlformats.org/officeDocument/2006/relationships/hyperlink" Target="http://www.education.pa.gov/"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hyperlink" Target="https://www.npr.org/sections/ed/2017/02/23/512451228/5-million-english-language-learners-a-vast-pool-of-talent-at-ris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9C3E0-7EF5-2F3E-9DEF-4298D79B234E}"/>
              </a:ext>
            </a:extLst>
          </p:cNvPr>
          <p:cNvSpPr>
            <a:spLocks noGrp="1"/>
          </p:cNvSpPr>
          <p:nvPr>
            <p:ph type="ctrTitle"/>
          </p:nvPr>
        </p:nvSpPr>
        <p:spPr>
          <a:xfrm>
            <a:off x="1196788" y="1913178"/>
            <a:ext cx="9601200" cy="2387600"/>
          </a:xfrm>
        </p:spPr>
        <p:txBody>
          <a:bodyPr>
            <a:normAutofit fontScale="90000"/>
          </a:bodyPr>
          <a:lstStyle/>
          <a:p>
            <a:r>
              <a:rPr lang="en-US"/>
              <a:t>Pennsylvania </a:t>
            </a:r>
            <a:br>
              <a:rPr lang="en-US"/>
            </a:br>
            <a:r>
              <a:rPr lang="en-US"/>
              <a:t>HS Graduation Requirements</a:t>
            </a:r>
          </a:p>
        </p:txBody>
      </p:sp>
      <p:sp>
        <p:nvSpPr>
          <p:cNvPr id="3" name="Subtitle 2">
            <a:extLst>
              <a:ext uri="{FF2B5EF4-FFF2-40B4-BE49-F238E27FC236}">
                <a16:creationId xmlns:a16="http://schemas.microsoft.com/office/drawing/2014/main" id="{FF6D6E6F-B999-BF1B-1F91-B455E0AF12E5}"/>
              </a:ext>
            </a:extLst>
          </p:cNvPr>
          <p:cNvSpPr>
            <a:spLocks noGrp="1"/>
          </p:cNvSpPr>
          <p:nvPr>
            <p:ph type="subTitle" idx="1"/>
          </p:nvPr>
        </p:nvSpPr>
        <p:spPr/>
        <p:txBody>
          <a:bodyPr>
            <a:normAutofit/>
          </a:bodyPr>
          <a:lstStyle/>
          <a:p>
            <a:pPr>
              <a:spcBef>
                <a:spcPts val="1200"/>
              </a:spcBef>
              <a:spcAft>
                <a:spcPts val="1200"/>
              </a:spcAft>
            </a:pPr>
            <a:r>
              <a:rPr lang="en-US" sz="2800" dirty="0"/>
              <a:t>EL, Migrant, and Undocumented Students</a:t>
            </a:r>
          </a:p>
          <a:p>
            <a:pPr>
              <a:spcBef>
                <a:spcPts val="1200"/>
              </a:spcBef>
              <a:spcAft>
                <a:spcPts val="1200"/>
              </a:spcAft>
            </a:pPr>
            <a:r>
              <a:rPr lang="en-US" sz="2800" dirty="0"/>
              <a:t>January 31, 2023</a:t>
            </a:r>
          </a:p>
        </p:txBody>
      </p:sp>
      <p:sp>
        <p:nvSpPr>
          <p:cNvPr id="5" name="Slide Number Placeholder 4">
            <a:extLst>
              <a:ext uri="{FF2B5EF4-FFF2-40B4-BE49-F238E27FC236}">
                <a16:creationId xmlns:a16="http://schemas.microsoft.com/office/drawing/2014/main" id="{71C4FA12-EEE6-1998-6DAD-405E92860DC7}"/>
              </a:ext>
            </a:extLst>
          </p:cNvPr>
          <p:cNvSpPr>
            <a:spLocks noGrp="1"/>
          </p:cNvSpPr>
          <p:nvPr>
            <p:ph type="sldNum" sz="quarter" idx="12"/>
          </p:nvPr>
        </p:nvSpPr>
        <p:spPr/>
        <p:txBody>
          <a:bodyPr/>
          <a:lstStyle/>
          <a:p>
            <a:fld id="{B24F5015-3417-4B27-A586-E4CCF4D77832}" type="slidenum">
              <a:rPr lang="en-US" smtClean="0"/>
              <a:t>1</a:t>
            </a:fld>
            <a:endParaRPr lang="en-US"/>
          </a:p>
        </p:txBody>
      </p:sp>
    </p:spTree>
    <p:extLst>
      <p:ext uri="{BB962C8B-B14F-4D97-AF65-F5344CB8AC3E}">
        <p14:creationId xmlns:p14="http://schemas.microsoft.com/office/powerpoint/2010/main" val="2242808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05CC4-C2CF-5041-AE2B-D9E3FCADCA57}"/>
              </a:ext>
            </a:extLst>
          </p:cNvPr>
          <p:cNvSpPr>
            <a:spLocks noGrp="1"/>
          </p:cNvSpPr>
          <p:nvPr>
            <p:ph type="title"/>
          </p:nvPr>
        </p:nvSpPr>
        <p:spPr/>
        <p:txBody>
          <a:bodyPr>
            <a:normAutofit fontScale="90000"/>
          </a:bodyPr>
          <a:lstStyle/>
          <a:p>
            <a:r>
              <a:rPr lang="en-US" sz="3600" b="1" dirty="0"/>
              <a:t>What are Locally Established Grade-Based Requirements?</a:t>
            </a:r>
            <a:endParaRPr lang="en-US" dirty="0"/>
          </a:p>
        </p:txBody>
      </p:sp>
      <p:sp>
        <p:nvSpPr>
          <p:cNvPr id="6" name="Text Placeholder 5">
            <a:extLst>
              <a:ext uri="{FF2B5EF4-FFF2-40B4-BE49-F238E27FC236}">
                <a16:creationId xmlns:a16="http://schemas.microsoft.com/office/drawing/2014/main" id="{9A4B668B-19BC-784D-C7F0-3B159C707B07}"/>
              </a:ext>
            </a:extLst>
          </p:cNvPr>
          <p:cNvSpPr>
            <a:spLocks noGrp="1"/>
          </p:cNvSpPr>
          <p:nvPr>
            <p:ph type="body" sz="half" idx="2"/>
          </p:nvPr>
        </p:nvSpPr>
        <p:spPr/>
        <p:txBody>
          <a:bodyPr>
            <a:normAutofit/>
          </a:bodyPr>
          <a:lstStyle/>
          <a:p>
            <a:r>
              <a:rPr lang="en-US" sz="2000" dirty="0"/>
              <a:t>P</a:t>
            </a:r>
            <a:r>
              <a:rPr lang="en-US" sz="2000" dirty="0">
                <a:latin typeface="proxima-nova"/>
              </a:rPr>
              <a:t>erformance criteria identified by the LEA and reflected in the local graduation policy as consistent with proficiency in the Keystone academic content. </a:t>
            </a:r>
          </a:p>
        </p:txBody>
      </p:sp>
      <p:sp>
        <p:nvSpPr>
          <p:cNvPr id="3" name="Content Placeholder 2">
            <a:extLst>
              <a:ext uri="{FF2B5EF4-FFF2-40B4-BE49-F238E27FC236}">
                <a16:creationId xmlns:a16="http://schemas.microsoft.com/office/drawing/2014/main" id="{81A99FFF-6BA4-174D-B9E3-FF82B2C8625E}"/>
              </a:ext>
            </a:extLst>
          </p:cNvPr>
          <p:cNvSpPr>
            <a:spLocks noGrp="1"/>
          </p:cNvSpPr>
          <p:nvPr>
            <p:ph idx="1"/>
          </p:nvPr>
        </p:nvSpPr>
        <p:spPr/>
        <p:txBody>
          <a:bodyPr>
            <a:normAutofit/>
          </a:bodyPr>
          <a:lstStyle/>
          <a:p>
            <a:pPr marL="0" indent="0">
              <a:buNone/>
            </a:pPr>
            <a:r>
              <a:rPr lang="en-US" sz="1800" dirty="0">
                <a:latin typeface="proxima-nova"/>
              </a:rPr>
              <a:t>Requirements may include successful completion of a: </a:t>
            </a:r>
          </a:p>
          <a:p>
            <a:r>
              <a:rPr lang="en-US" sz="1800" dirty="0">
                <a:latin typeface="proxima-nova"/>
              </a:rPr>
              <a:t>Keystone Exam ‘trigger course’</a:t>
            </a:r>
          </a:p>
          <a:p>
            <a:r>
              <a:rPr lang="en-US" sz="1800" dirty="0">
                <a:latin typeface="proxima-nova"/>
              </a:rPr>
              <a:t>Course that covers the Keystone content but is not considered a ‘trigger course’ (e.g., Bio credit recovery or AP Bio)*</a:t>
            </a:r>
          </a:p>
          <a:p>
            <a:r>
              <a:rPr lang="en-US" sz="1800" dirty="0">
                <a:latin typeface="proxima-nova"/>
              </a:rPr>
              <a:t>Project-Based Assessment (PBA)</a:t>
            </a:r>
            <a:endParaRPr lang="en-US" sz="1800" dirty="0"/>
          </a:p>
          <a:p>
            <a:pPr lvl="1"/>
            <a:r>
              <a:rPr lang="en-US" sz="1600" dirty="0">
                <a:latin typeface="proxima-nova"/>
              </a:rPr>
              <a:t>LEAs may design their own PBAs and procedures for administration or utilize the project-based assessments available on SAS</a:t>
            </a:r>
            <a:r>
              <a:rPr lang="en-US" sz="1600" dirty="0"/>
              <a:t>.</a:t>
            </a:r>
            <a:r>
              <a:rPr lang="en-US" sz="1600" dirty="0">
                <a:latin typeface="proxima-nova"/>
              </a:rPr>
              <a:t> </a:t>
            </a:r>
          </a:p>
          <a:p>
            <a:pPr marL="0" indent="0">
              <a:buNone/>
            </a:pPr>
            <a:endParaRPr lang="en-US" sz="1800" dirty="0"/>
          </a:p>
          <a:p>
            <a:pPr marL="0" indent="0">
              <a:buNone/>
            </a:pPr>
            <a:r>
              <a:rPr lang="en-US" sz="1800" dirty="0">
                <a:highlight>
                  <a:srgbClr val="FFFF00"/>
                </a:highlight>
              </a:rPr>
              <a:t>NOTE: Local policy may allow for students placed in more advanced coursework (i.e., courses for which the Keystone content would have been pre-requisite) to be considered as having demonstrated ‘proficiency’ in the Keystone content for the purposes of meeting LEGBR.</a:t>
            </a:r>
          </a:p>
        </p:txBody>
      </p:sp>
      <p:sp>
        <p:nvSpPr>
          <p:cNvPr id="4" name="TextBox 3">
            <a:extLst>
              <a:ext uri="{FF2B5EF4-FFF2-40B4-BE49-F238E27FC236}">
                <a16:creationId xmlns:a16="http://schemas.microsoft.com/office/drawing/2014/main" id="{5C84334E-319C-72C0-E347-C250CF8A042A}"/>
              </a:ext>
            </a:extLst>
          </p:cNvPr>
          <p:cNvSpPr txBox="1"/>
          <p:nvPr/>
        </p:nvSpPr>
        <p:spPr>
          <a:xfrm>
            <a:off x="1775638" y="5833130"/>
            <a:ext cx="9027042" cy="523220"/>
          </a:xfrm>
          <a:prstGeom prst="rect">
            <a:avLst/>
          </a:prstGeom>
          <a:noFill/>
        </p:spPr>
        <p:txBody>
          <a:bodyPr wrap="square" rtlCol="0">
            <a:spAutoFit/>
          </a:bodyPr>
          <a:lstStyle/>
          <a:p>
            <a:r>
              <a:rPr lang="en-US" sz="1400" i="1" dirty="0"/>
              <a:t>*Under the CTE Concentrator, Alternative Assessment, and Evidence-Based Pathways, successful completion of any science, technology, environment, and ecology course may satisfy requirements where LEGBR for Biology cannot be met.</a:t>
            </a:r>
          </a:p>
        </p:txBody>
      </p:sp>
      <p:sp>
        <p:nvSpPr>
          <p:cNvPr id="5" name="Slide Number Placeholder 4">
            <a:extLst>
              <a:ext uri="{FF2B5EF4-FFF2-40B4-BE49-F238E27FC236}">
                <a16:creationId xmlns:a16="http://schemas.microsoft.com/office/drawing/2014/main" id="{CF4D8F42-4143-4C44-8518-B9B5017FD32B}"/>
              </a:ext>
            </a:extLst>
          </p:cNvPr>
          <p:cNvSpPr>
            <a:spLocks noGrp="1"/>
          </p:cNvSpPr>
          <p:nvPr>
            <p:ph type="sldNum" sz="quarter" idx="12"/>
          </p:nvPr>
        </p:nvSpPr>
        <p:spPr/>
        <p:txBody>
          <a:bodyPr/>
          <a:lstStyle/>
          <a:p>
            <a:fld id="{B24F5015-3417-4B27-A586-E4CCF4D77832}" type="slidenum">
              <a:rPr lang="en-US" smtClean="0"/>
              <a:t>10</a:t>
            </a:fld>
            <a:endParaRPr lang="en-US" dirty="0"/>
          </a:p>
        </p:txBody>
      </p:sp>
    </p:spTree>
    <p:extLst>
      <p:ext uri="{BB962C8B-B14F-4D97-AF65-F5344CB8AC3E}">
        <p14:creationId xmlns:p14="http://schemas.microsoft.com/office/powerpoint/2010/main" val="3574409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8B96D-5FE4-B218-8A68-E51E28FA49BF}"/>
              </a:ext>
            </a:extLst>
          </p:cNvPr>
          <p:cNvSpPr>
            <a:spLocks noGrp="1"/>
          </p:cNvSpPr>
          <p:nvPr>
            <p:ph type="title"/>
          </p:nvPr>
        </p:nvSpPr>
        <p:spPr/>
        <p:txBody>
          <a:bodyPr/>
          <a:lstStyle/>
          <a:p>
            <a:r>
              <a:rPr lang="en-US" dirty="0"/>
              <a:t>Frequent Questions on Keystone Content</a:t>
            </a:r>
          </a:p>
        </p:txBody>
      </p:sp>
      <p:sp>
        <p:nvSpPr>
          <p:cNvPr id="3" name="Content Placeholder 2">
            <a:extLst>
              <a:ext uri="{FF2B5EF4-FFF2-40B4-BE49-F238E27FC236}">
                <a16:creationId xmlns:a16="http://schemas.microsoft.com/office/drawing/2014/main" id="{3B76BC7A-B242-9CFA-D541-2247E0FB4EF0}"/>
              </a:ext>
            </a:extLst>
          </p:cNvPr>
          <p:cNvSpPr>
            <a:spLocks noGrp="1"/>
          </p:cNvSpPr>
          <p:nvPr>
            <p:ph idx="1"/>
          </p:nvPr>
        </p:nvSpPr>
        <p:spPr/>
        <p:txBody>
          <a:bodyPr>
            <a:normAutofit fontScale="92500"/>
          </a:bodyPr>
          <a:lstStyle/>
          <a:p>
            <a:pPr marL="514350" marR="0" lvl="0" indent="-514350" algn="l" defTabSz="914400" rtl="0" eaLnBrk="1" fontAlgn="auto" latinLnBrk="0" hangingPunct="1">
              <a:lnSpc>
                <a:spcPct val="90000"/>
              </a:lnSpc>
              <a:spcBef>
                <a:spcPts val="1000"/>
              </a:spcBef>
              <a:spcAft>
                <a:spcPts val="0"/>
              </a:spcAft>
              <a:buClrTx/>
              <a:buSzTx/>
              <a:buFont typeface="+mj-lt"/>
              <a:buAutoNum type="arabicPeriod"/>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Must a student participate in the Keystone Exams in order to graduate via a pathway?</a:t>
            </a:r>
          </a:p>
          <a:p>
            <a:pPr marL="514350" indent="-514350">
              <a:buFont typeface="+mj-lt"/>
              <a:buAutoNum type="arabicPeriod"/>
            </a:pPr>
            <a:r>
              <a:rPr lang="en-US" dirty="0">
                <a:solidFill>
                  <a:srgbClr val="000000"/>
                </a:solidFill>
                <a:latin typeface="Arial" panose="020B0604020202020204" pitchFamily="34" charset="0"/>
              </a:rPr>
              <a:t>What do I do with a senior transfer student who hasn’t participated in any of the Keystone Exams?</a:t>
            </a:r>
          </a:p>
          <a:p>
            <a:pPr marL="514350" indent="-514350">
              <a:buFont typeface="+mj-lt"/>
              <a:buAutoNum type="arabicPeriod"/>
            </a:pPr>
            <a:r>
              <a:rPr lang="en-US" dirty="0">
                <a:solidFill>
                  <a:srgbClr val="000000"/>
                </a:solidFill>
                <a:latin typeface="Arial" panose="020B0604020202020204" pitchFamily="34" charset="0"/>
              </a:rPr>
              <a:t>Must all students successfully complete the Keystone ‘trigger’ courses in order to graduate?​</a:t>
            </a:r>
          </a:p>
          <a:p>
            <a:pPr marL="514350" indent="-514350">
              <a:buFont typeface="+mj-lt"/>
              <a:buAutoNum type="arabicPeriod"/>
            </a:pPr>
            <a:r>
              <a:rPr lang="en-US" dirty="0">
                <a:solidFill>
                  <a:srgbClr val="000000"/>
                </a:solidFill>
                <a:latin typeface="Arial" panose="020B0604020202020204" pitchFamily="34" charset="0"/>
              </a:rPr>
              <a:t>Do all courses that meet LEGBR need to be coded as ‘trigger’ courses?</a:t>
            </a:r>
          </a:p>
          <a:p>
            <a:pPr marL="514350" indent="-514350">
              <a:buFont typeface="+mj-lt"/>
              <a:buAutoNum type="arabicPeriod"/>
            </a:pPr>
            <a:r>
              <a:rPr lang="en-US" dirty="0">
                <a:solidFill>
                  <a:srgbClr val="000000"/>
                </a:solidFill>
                <a:latin typeface="Arial" panose="020B0604020202020204" pitchFamily="34" charset="0"/>
              </a:rPr>
              <a:t>Must a student take the ‘trigger’ course before completing a PBA?</a:t>
            </a:r>
          </a:p>
          <a:p>
            <a:pPr marL="514350" indent="-514350">
              <a:buFont typeface="+mj-lt"/>
              <a:buAutoNum type="arabicPeriod"/>
            </a:pPr>
            <a:r>
              <a:rPr lang="en-US" dirty="0">
                <a:solidFill>
                  <a:srgbClr val="000000"/>
                </a:solidFill>
                <a:latin typeface="Arial" panose="020B0604020202020204" pitchFamily="34" charset="0"/>
              </a:rPr>
              <a:t>Does the PBA need to earn credit to be considered a LEGBR?</a:t>
            </a:r>
          </a:p>
        </p:txBody>
      </p:sp>
      <p:sp>
        <p:nvSpPr>
          <p:cNvPr id="4" name="Date Placeholder 3">
            <a:extLst>
              <a:ext uri="{FF2B5EF4-FFF2-40B4-BE49-F238E27FC236}">
                <a16:creationId xmlns:a16="http://schemas.microsoft.com/office/drawing/2014/main" id="{FF589E6E-0032-C79C-EA09-A8B3CB076BCB}"/>
              </a:ext>
            </a:extLst>
          </p:cNvPr>
          <p:cNvSpPr>
            <a:spLocks noGrp="1"/>
          </p:cNvSpPr>
          <p:nvPr>
            <p:ph type="dt" sz="half" idx="10"/>
          </p:nvPr>
        </p:nvSpPr>
        <p:spPr/>
        <p:txBody>
          <a:bodyPr/>
          <a:lstStyle/>
          <a:p>
            <a:fld id="{A1DC029C-5B17-409B-86F2-A65FE5BE79A1}" type="datetime1">
              <a:rPr lang="en-US" smtClean="0"/>
              <a:t>2/3/2023</a:t>
            </a:fld>
            <a:endParaRPr lang="en-US"/>
          </a:p>
        </p:txBody>
      </p:sp>
      <p:sp>
        <p:nvSpPr>
          <p:cNvPr id="5" name="Slide Number Placeholder 4">
            <a:extLst>
              <a:ext uri="{FF2B5EF4-FFF2-40B4-BE49-F238E27FC236}">
                <a16:creationId xmlns:a16="http://schemas.microsoft.com/office/drawing/2014/main" id="{F4D51A26-11DB-B6BB-D2BF-C3DD1BC962CF}"/>
              </a:ext>
            </a:extLst>
          </p:cNvPr>
          <p:cNvSpPr>
            <a:spLocks noGrp="1"/>
          </p:cNvSpPr>
          <p:nvPr>
            <p:ph type="sldNum" sz="quarter" idx="12"/>
          </p:nvPr>
        </p:nvSpPr>
        <p:spPr/>
        <p:txBody>
          <a:bodyPr/>
          <a:lstStyle/>
          <a:p>
            <a:fld id="{B24F5015-3417-4B27-A586-E4CCF4D77832}" type="slidenum">
              <a:rPr lang="en-US" smtClean="0"/>
              <a:t>11</a:t>
            </a:fld>
            <a:endParaRPr lang="en-US"/>
          </a:p>
        </p:txBody>
      </p:sp>
    </p:spTree>
    <p:extLst>
      <p:ext uri="{BB962C8B-B14F-4D97-AF65-F5344CB8AC3E}">
        <p14:creationId xmlns:p14="http://schemas.microsoft.com/office/powerpoint/2010/main" val="2132019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4A1AB6F-8392-EB7A-DBC8-DD988452791F}"/>
              </a:ext>
            </a:extLst>
          </p:cNvPr>
          <p:cNvSpPr>
            <a:spLocks noGrp="1"/>
          </p:cNvSpPr>
          <p:nvPr>
            <p:ph type="title"/>
          </p:nvPr>
        </p:nvSpPr>
        <p:spPr/>
        <p:txBody>
          <a:bodyPr/>
          <a:lstStyle/>
          <a:p>
            <a:r>
              <a:rPr lang="en-US" dirty="0"/>
              <a:t>CTE Concentrator, Alternative Assessment </a:t>
            </a:r>
            <a:br>
              <a:rPr lang="en-US" dirty="0"/>
            </a:br>
            <a:r>
              <a:rPr lang="en-US" dirty="0"/>
              <a:t>&amp; Evidence-Based Pathways</a:t>
            </a:r>
          </a:p>
        </p:txBody>
      </p:sp>
      <p:sp>
        <p:nvSpPr>
          <p:cNvPr id="5" name="Slide Number Placeholder 4">
            <a:extLst>
              <a:ext uri="{FF2B5EF4-FFF2-40B4-BE49-F238E27FC236}">
                <a16:creationId xmlns:a16="http://schemas.microsoft.com/office/drawing/2014/main" id="{D767ADA4-4999-4755-DA99-9812B99F45C9}"/>
              </a:ext>
            </a:extLst>
          </p:cNvPr>
          <p:cNvSpPr>
            <a:spLocks noGrp="1"/>
          </p:cNvSpPr>
          <p:nvPr>
            <p:ph type="sldNum" sz="quarter" idx="12"/>
          </p:nvPr>
        </p:nvSpPr>
        <p:spPr/>
        <p:txBody>
          <a:bodyPr/>
          <a:lstStyle/>
          <a:p>
            <a:fld id="{B24F5015-3417-4B27-A586-E4CCF4D77832}" type="slidenum">
              <a:rPr lang="en-US" smtClean="0"/>
              <a:t>12</a:t>
            </a:fld>
            <a:endParaRPr lang="en-US"/>
          </a:p>
        </p:txBody>
      </p:sp>
    </p:spTree>
    <p:extLst>
      <p:ext uri="{BB962C8B-B14F-4D97-AF65-F5344CB8AC3E}">
        <p14:creationId xmlns:p14="http://schemas.microsoft.com/office/powerpoint/2010/main" val="320154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5FE8E-2836-FD63-EA92-C91B2BD61344}"/>
              </a:ext>
            </a:extLst>
          </p:cNvPr>
          <p:cNvSpPr>
            <a:spLocks noGrp="1"/>
          </p:cNvSpPr>
          <p:nvPr>
            <p:ph type="title"/>
          </p:nvPr>
        </p:nvSpPr>
        <p:spPr/>
        <p:txBody>
          <a:bodyPr/>
          <a:lstStyle/>
          <a:p>
            <a:r>
              <a:rPr lang="en-US" dirty="0"/>
              <a:t>CTE Concentrator Pathway</a:t>
            </a:r>
          </a:p>
        </p:txBody>
      </p:sp>
      <p:sp>
        <p:nvSpPr>
          <p:cNvPr id="3" name="Content Placeholder 2">
            <a:extLst>
              <a:ext uri="{FF2B5EF4-FFF2-40B4-BE49-F238E27FC236}">
                <a16:creationId xmlns:a16="http://schemas.microsoft.com/office/drawing/2014/main" id="{4B444243-22EE-026C-E907-0333B0DAE62E}"/>
              </a:ext>
            </a:extLst>
          </p:cNvPr>
          <p:cNvSpPr>
            <a:spLocks noGrp="1"/>
          </p:cNvSpPr>
          <p:nvPr>
            <p:ph idx="1"/>
          </p:nvPr>
        </p:nvSpPr>
        <p:spPr/>
        <p:txBody>
          <a:bodyPr>
            <a:normAutofit/>
          </a:bodyPr>
          <a:lstStyle/>
          <a:p>
            <a:pPr marL="0" indent="0">
              <a:buNone/>
            </a:pPr>
            <a:r>
              <a:rPr lang="en-US" sz="3200" b="0" i="0" dirty="0">
                <a:effectLst/>
              </a:rPr>
              <a:t>Act 6 defines a CTE concentrator as a student who, by the end of a reporting year, will be reported as successfully completing at least </a:t>
            </a:r>
            <a:r>
              <a:rPr lang="en-US" sz="3200" b="1" i="0" dirty="0">
                <a:effectLst/>
              </a:rPr>
              <a:t>50 percent of the minimum technical instructional hours </a:t>
            </a:r>
            <a:r>
              <a:rPr lang="en-US" sz="3200" b="0" i="0" dirty="0">
                <a:effectLst/>
              </a:rPr>
              <a:t>required under 22 Pa. Code Ch. 339 (relating to vocational education). </a:t>
            </a:r>
          </a:p>
          <a:p>
            <a:pPr marL="0" indent="0">
              <a:buNone/>
            </a:pPr>
            <a:r>
              <a:rPr lang="en-US" sz="3200" b="0" i="0" dirty="0">
                <a:effectLst/>
              </a:rPr>
              <a:t>The student must be enrolled in a </a:t>
            </a:r>
            <a:r>
              <a:rPr lang="en-US" sz="3200" b="1" i="0" dirty="0">
                <a:effectLst/>
              </a:rPr>
              <a:t>PDE-approved CTE program </a:t>
            </a:r>
            <a:r>
              <a:rPr lang="en-US" sz="3200" i="0" dirty="0">
                <a:effectLst/>
              </a:rPr>
              <a:t>(associated with CIP codes) </a:t>
            </a:r>
            <a:r>
              <a:rPr lang="en-US" sz="3200" b="0" i="0" dirty="0">
                <a:effectLst/>
              </a:rPr>
              <a:t>to be considered a CTE concentrator.</a:t>
            </a:r>
            <a:endParaRPr lang="en-US" sz="3200" dirty="0"/>
          </a:p>
        </p:txBody>
      </p:sp>
      <p:sp>
        <p:nvSpPr>
          <p:cNvPr id="5" name="Slide Number Placeholder 4">
            <a:extLst>
              <a:ext uri="{FF2B5EF4-FFF2-40B4-BE49-F238E27FC236}">
                <a16:creationId xmlns:a16="http://schemas.microsoft.com/office/drawing/2014/main" id="{7922CDAB-B8EA-4DEF-80A9-9FFB2065E178}"/>
              </a:ext>
            </a:extLst>
          </p:cNvPr>
          <p:cNvSpPr>
            <a:spLocks noGrp="1"/>
          </p:cNvSpPr>
          <p:nvPr>
            <p:ph type="sldNum" sz="quarter" idx="12"/>
          </p:nvPr>
        </p:nvSpPr>
        <p:spPr/>
        <p:txBody>
          <a:bodyPr/>
          <a:lstStyle/>
          <a:p>
            <a:fld id="{B24F5015-3417-4B27-A586-E4CCF4D77832}" type="slidenum">
              <a:rPr lang="en-US" smtClean="0"/>
              <a:t>13</a:t>
            </a:fld>
            <a:endParaRPr lang="en-US" dirty="0"/>
          </a:p>
        </p:txBody>
      </p:sp>
    </p:spTree>
    <p:extLst>
      <p:ext uri="{BB962C8B-B14F-4D97-AF65-F5344CB8AC3E}">
        <p14:creationId xmlns:p14="http://schemas.microsoft.com/office/powerpoint/2010/main" val="2208608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8D4-D98F-83CE-DAFC-1175C4CF43BE}"/>
              </a:ext>
            </a:extLst>
          </p:cNvPr>
          <p:cNvSpPr>
            <a:spLocks noGrp="1"/>
          </p:cNvSpPr>
          <p:nvPr>
            <p:ph type="title"/>
          </p:nvPr>
        </p:nvSpPr>
        <p:spPr>
          <a:xfrm>
            <a:off x="839788" y="457200"/>
            <a:ext cx="8314260" cy="1019908"/>
          </a:xfrm>
        </p:spPr>
        <p:txBody>
          <a:bodyPr>
            <a:normAutofit/>
          </a:bodyPr>
          <a:lstStyle/>
          <a:p>
            <a:r>
              <a:rPr lang="en-US" dirty="0"/>
              <a:t>Alternative Assessment Pathway</a:t>
            </a:r>
            <a:endParaRPr lang="en-US" sz="3600" b="1" u="sng" dirty="0"/>
          </a:p>
        </p:txBody>
      </p:sp>
      <p:sp>
        <p:nvSpPr>
          <p:cNvPr id="3" name="Text Placeholder 2">
            <a:extLst>
              <a:ext uri="{FF2B5EF4-FFF2-40B4-BE49-F238E27FC236}">
                <a16:creationId xmlns:a16="http://schemas.microsoft.com/office/drawing/2014/main" id="{8A1209C8-244A-9427-F0B1-FEFF24B8C615}"/>
              </a:ext>
            </a:extLst>
          </p:cNvPr>
          <p:cNvSpPr>
            <a:spLocks noGrp="1"/>
          </p:cNvSpPr>
          <p:nvPr>
            <p:ph type="body" sz="half" idx="2"/>
          </p:nvPr>
        </p:nvSpPr>
        <p:spPr>
          <a:xfrm>
            <a:off x="315580" y="2057400"/>
            <a:ext cx="2508008" cy="3811588"/>
          </a:xfrm>
        </p:spPr>
        <p:txBody>
          <a:bodyPr>
            <a:normAutofit/>
          </a:bodyPr>
          <a:lstStyle/>
          <a:p>
            <a:pPr marL="0" indent="0" algn="ctr">
              <a:buNone/>
            </a:pPr>
            <a:r>
              <a:rPr lang="en-US" sz="1600" b="1" dirty="0">
                <a:solidFill>
                  <a:srgbClr val="C00000"/>
                </a:solidFill>
                <a:latin typeface="Arial" panose="020B0604020202020204" pitchFamily="34" charset="0"/>
              </a:rPr>
              <a:t>SAMPLE STUDENT SCENARIO</a:t>
            </a:r>
          </a:p>
          <a:p>
            <a:pPr marL="0" indent="0">
              <a:spcBef>
                <a:spcPts val="600"/>
              </a:spcBef>
              <a:spcAft>
                <a:spcPts val="600"/>
              </a:spcAft>
              <a:buNone/>
            </a:pPr>
            <a:r>
              <a:rPr lang="en-US" sz="1600" b="1" dirty="0">
                <a:latin typeface="Arial" panose="020B0604020202020204" pitchFamily="34" charset="0"/>
              </a:rPr>
              <a:t>Algebra I </a:t>
            </a:r>
          </a:p>
          <a:p>
            <a:pPr marL="285750" indent="-285750">
              <a:spcBef>
                <a:spcPts val="600"/>
              </a:spcBef>
              <a:spcAft>
                <a:spcPts val="600"/>
              </a:spcAft>
              <a:buFont typeface="Arial" panose="020B0604020202020204" pitchFamily="34" charset="0"/>
              <a:buChar char="•"/>
            </a:pPr>
            <a:r>
              <a:rPr lang="en-US" sz="1600" dirty="0">
                <a:latin typeface="Arial" panose="020B0604020202020204" pitchFamily="34" charset="0"/>
              </a:rPr>
              <a:t>NNP     </a:t>
            </a:r>
          </a:p>
          <a:p>
            <a:pPr marL="0" indent="0">
              <a:spcBef>
                <a:spcPts val="600"/>
              </a:spcBef>
              <a:spcAft>
                <a:spcPts val="600"/>
              </a:spcAft>
              <a:buNone/>
            </a:pPr>
            <a:r>
              <a:rPr lang="en-US" sz="1600" b="1" dirty="0">
                <a:latin typeface="Arial" panose="020B0604020202020204" pitchFamily="34" charset="0"/>
              </a:rPr>
              <a:t>Biology </a:t>
            </a:r>
          </a:p>
          <a:p>
            <a:pPr marL="285750" indent="-285750">
              <a:spcBef>
                <a:spcPts val="600"/>
              </a:spcBef>
              <a:spcAft>
                <a:spcPts val="600"/>
              </a:spcAft>
              <a:buFont typeface="Arial" panose="020B0604020202020204" pitchFamily="34" charset="0"/>
              <a:buChar char="•"/>
            </a:pPr>
            <a:r>
              <a:rPr lang="en-US" sz="1600" dirty="0">
                <a:latin typeface="Arial" panose="020B0604020202020204" pitchFamily="34" charset="0"/>
              </a:rPr>
              <a:t>No Score </a:t>
            </a:r>
          </a:p>
          <a:p>
            <a:pPr marL="285750" indent="-285750">
              <a:spcBef>
                <a:spcPts val="600"/>
              </a:spcBef>
              <a:spcAft>
                <a:spcPts val="600"/>
              </a:spcAft>
              <a:buFont typeface="Arial" panose="020B0604020202020204" pitchFamily="34" charset="0"/>
              <a:buChar char="•"/>
            </a:pPr>
            <a:r>
              <a:rPr lang="en-US" dirty="0">
                <a:latin typeface="Arial" panose="020B0604020202020204" pitchFamily="34" charset="0"/>
              </a:rPr>
              <a:t>Didn’t meet LEGBR</a:t>
            </a:r>
            <a:endParaRPr lang="en-US" sz="1600" dirty="0">
              <a:latin typeface="Arial" panose="020B0604020202020204" pitchFamily="34" charset="0"/>
            </a:endParaRPr>
          </a:p>
          <a:p>
            <a:pPr marL="0" indent="0">
              <a:spcBef>
                <a:spcPts val="600"/>
              </a:spcBef>
              <a:spcAft>
                <a:spcPts val="600"/>
              </a:spcAft>
              <a:buNone/>
            </a:pPr>
            <a:r>
              <a:rPr lang="en-US" sz="1600" b="1" dirty="0">
                <a:latin typeface="Arial" panose="020B0604020202020204" pitchFamily="34" charset="0"/>
              </a:rPr>
              <a:t>Literature </a:t>
            </a:r>
          </a:p>
          <a:p>
            <a:pPr marL="285750" indent="-285750">
              <a:spcBef>
                <a:spcPts val="600"/>
              </a:spcBef>
              <a:spcAft>
                <a:spcPts val="600"/>
              </a:spcAft>
              <a:buFont typeface="Arial" panose="020B0604020202020204" pitchFamily="34" charset="0"/>
              <a:buChar char="•"/>
            </a:pPr>
            <a:r>
              <a:rPr lang="en-US" sz="1600" dirty="0">
                <a:latin typeface="Arial" panose="020B0604020202020204" pitchFamily="34" charset="0"/>
              </a:rPr>
              <a:t>Basic Score</a:t>
            </a:r>
          </a:p>
          <a:p>
            <a:pPr marL="285750" indent="-285750">
              <a:spcBef>
                <a:spcPts val="600"/>
              </a:spcBef>
              <a:spcAft>
                <a:spcPts val="600"/>
              </a:spcAft>
              <a:buFont typeface="Arial" panose="020B0604020202020204" pitchFamily="34" charset="0"/>
              <a:buChar char="•"/>
            </a:pPr>
            <a:r>
              <a:rPr lang="en-US" dirty="0">
                <a:latin typeface="Arial" panose="020B0604020202020204" pitchFamily="34" charset="0"/>
              </a:rPr>
              <a:t>Met LEGBR</a:t>
            </a:r>
          </a:p>
          <a:p>
            <a:pPr marL="285750" indent="-285750">
              <a:buFont typeface="Arial" panose="020B0604020202020204" pitchFamily="34" charset="0"/>
              <a:buChar char="•"/>
            </a:pPr>
            <a:endParaRPr lang="en-US" sz="1600" dirty="0"/>
          </a:p>
        </p:txBody>
      </p:sp>
      <p:graphicFrame>
        <p:nvGraphicFramePr>
          <p:cNvPr id="6" name="Content Placeholder 5">
            <a:extLst>
              <a:ext uri="{FF2B5EF4-FFF2-40B4-BE49-F238E27FC236}">
                <a16:creationId xmlns:a16="http://schemas.microsoft.com/office/drawing/2014/main" id="{1D072C20-C0A7-764B-A2F9-A977321316D6}"/>
              </a:ext>
            </a:extLst>
          </p:cNvPr>
          <p:cNvGraphicFramePr>
            <a:graphicFrameLocks noGrp="1"/>
          </p:cNvGraphicFramePr>
          <p:nvPr>
            <p:ph idx="1"/>
            <p:extLst>
              <p:ext uri="{D42A27DB-BD31-4B8C-83A1-F6EECF244321}">
                <p14:modId xmlns:p14="http://schemas.microsoft.com/office/powerpoint/2010/main" val="1120250707"/>
              </p:ext>
            </p:extLst>
          </p:nvPr>
        </p:nvGraphicFramePr>
        <p:xfrm>
          <a:off x="2823588" y="2057400"/>
          <a:ext cx="8981457" cy="4053004"/>
        </p:xfrm>
        <a:graphic>
          <a:graphicData uri="http://schemas.openxmlformats.org/drawingml/2006/table">
            <a:tbl>
              <a:tblPr firstRow="1" bandRow="1">
                <a:tableStyleId>{1FECB4D8-DB02-4DC6-A0A2-4F2EBAE1DC90}</a:tableStyleId>
              </a:tblPr>
              <a:tblGrid>
                <a:gridCol w="2397777">
                  <a:extLst>
                    <a:ext uri="{9D8B030D-6E8A-4147-A177-3AD203B41FA5}">
                      <a16:colId xmlns:a16="http://schemas.microsoft.com/office/drawing/2014/main" val="1132195692"/>
                    </a:ext>
                  </a:extLst>
                </a:gridCol>
                <a:gridCol w="6583680">
                  <a:extLst>
                    <a:ext uri="{9D8B030D-6E8A-4147-A177-3AD203B41FA5}">
                      <a16:colId xmlns:a16="http://schemas.microsoft.com/office/drawing/2014/main" val="2012896523"/>
                    </a:ext>
                  </a:extLst>
                </a:gridCol>
              </a:tblGrid>
              <a:tr h="379151">
                <a:tc>
                  <a:txBody>
                    <a:bodyPr/>
                    <a:lstStyle/>
                    <a:p>
                      <a:pPr marL="0" marR="0">
                        <a:spcBef>
                          <a:spcPts val="0"/>
                        </a:spcBef>
                        <a:spcAft>
                          <a:spcPts val="0"/>
                        </a:spcAft>
                      </a:pPr>
                      <a:r>
                        <a:rPr lang="en-US" sz="1600" dirty="0">
                          <a:solidFill>
                            <a:schemeClr val="bg1"/>
                          </a:solidFill>
                          <a:effectLst/>
                        </a:rPr>
                        <a:t>LEGBR</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spcBef>
                          <a:spcPts val="0"/>
                        </a:spcBef>
                        <a:spcAft>
                          <a:spcPts val="0"/>
                        </a:spcAft>
                      </a:pPr>
                      <a:r>
                        <a:rPr lang="en-US" sz="1600" dirty="0">
                          <a:solidFill>
                            <a:schemeClr val="bg1"/>
                          </a:solidFill>
                          <a:effectLst/>
                        </a:rPr>
                        <a:t>ONE of the following:</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102620219"/>
                  </a:ext>
                </a:extLst>
              </a:tr>
              <a:tr h="506907">
                <a:tc rowSpan="6">
                  <a:txBody>
                    <a:bodyPr/>
                    <a:lstStyle/>
                    <a:p>
                      <a:pPr marL="0" marR="0">
                        <a:spcBef>
                          <a:spcPts val="0"/>
                        </a:spcBef>
                        <a:spcAft>
                          <a:spcPts val="0"/>
                        </a:spcAft>
                      </a:pPr>
                      <a:r>
                        <a:rPr lang="en-US" sz="1600" dirty="0">
                          <a:effectLst/>
                        </a:rPr>
                        <a:t>Meet LEGBR for Biology</a:t>
                      </a:r>
                    </a:p>
                  </a:txBody>
                  <a:tcPr anchor="ctr"/>
                </a:tc>
                <a:tc>
                  <a:txBody>
                    <a:bodyPr/>
                    <a:lstStyle/>
                    <a:p>
                      <a:pPr marL="0" marR="0">
                        <a:spcBef>
                          <a:spcPts val="0"/>
                        </a:spcBef>
                        <a:spcAft>
                          <a:spcPts val="0"/>
                        </a:spcAft>
                      </a:pPr>
                      <a:r>
                        <a:rPr lang="en-US" sz="1600" dirty="0">
                          <a:effectLst/>
                        </a:rPr>
                        <a:t>Score 3 or higher on AP Exam aligned to Biology content </a:t>
                      </a:r>
                      <a:r>
                        <a:rPr lang="en-US" sz="1600" b="1" i="1" dirty="0">
                          <a:effectLst/>
                        </a:rPr>
                        <a:t>and</a:t>
                      </a:r>
                    </a:p>
                    <a:p>
                      <a:pPr marL="0" marR="0">
                        <a:spcBef>
                          <a:spcPts val="0"/>
                        </a:spcBef>
                        <a:spcAft>
                          <a:spcPts val="0"/>
                        </a:spcAft>
                      </a:pPr>
                      <a:r>
                        <a:rPr lang="en-US" sz="1600" dirty="0">
                          <a:effectLst/>
                        </a:rPr>
                        <a:t>Score 3 or higher on AP Exam aligned to Literature content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390315636"/>
                  </a:ext>
                </a:extLst>
              </a:tr>
              <a:tr h="506907">
                <a:tc vMerge="1">
                  <a:txBody>
                    <a:bodyPr/>
                    <a:lstStyle/>
                    <a:p>
                      <a:endParaRPr lang="en-US"/>
                    </a:p>
                  </a:txBody>
                  <a:tcPr/>
                </a:tc>
                <a:tc>
                  <a:txBody>
                    <a:bodyPr/>
                    <a:lstStyle/>
                    <a:p>
                      <a:pPr marL="0" marR="0">
                        <a:spcBef>
                          <a:spcPts val="0"/>
                        </a:spcBef>
                        <a:spcAft>
                          <a:spcPts val="0"/>
                        </a:spcAft>
                      </a:pPr>
                      <a:r>
                        <a:rPr lang="en-US" sz="1600" dirty="0">
                          <a:effectLst/>
                        </a:rPr>
                        <a:t>Score 4 or higher on IB Exam aligned to Biology content </a:t>
                      </a:r>
                      <a:r>
                        <a:rPr lang="en-US" sz="1600" b="1" i="1" dirty="0">
                          <a:effectLst/>
                        </a:rPr>
                        <a:t>and</a:t>
                      </a:r>
                    </a:p>
                    <a:p>
                      <a:pPr marL="0" marR="0">
                        <a:spcBef>
                          <a:spcPts val="0"/>
                        </a:spcBef>
                        <a:spcAft>
                          <a:spcPts val="0"/>
                        </a:spcAft>
                      </a:pPr>
                      <a:r>
                        <a:rPr lang="en-US" sz="1600" dirty="0">
                          <a:effectLst/>
                        </a:rPr>
                        <a:t>Score 4 or higher on IB Exam aligned to Literature content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65120601"/>
                  </a:ext>
                </a:extLst>
              </a:tr>
              <a:tr h="924359">
                <a:tc vMerge="1">
                  <a:txBody>
                    <a:bodyPr/>
                    <a:lstStyle/>
                    <a:p>
                      <a:endParaRPr lang="en-US"/>
                    </a:p>
                  </a:txBody>
                  <a:tcPr/>
                </a:tc>
                <a:tc>
                  <a:txBody>
                    <a:bodyPr/>
                    <a:lstStyle/>
                    <a:p>
                      <a:pPr marL="0" marR="0">
                        <a:spcBef>
                          <a:spcPts val="0"/>
                        </a:spcBef>
                        <a:spcAft>
                          <a:spcPts val="0"/>
                        </a:spcAft>
                      </a:pPr>
                      <a:r>
                        <a:rPr lang="en-US" sz="1600" dirty="0">
                          <a:effectLst/>
                        </a:rPr>
                        <a:t>Successfully complete a concurrent enrollment course aligned to Biology content </a:t>
                      </a:r>
                      <a:r>
                        <a:rPr lang="en-US" sz="1600" b="1" i="1" dirty="0">
                          <a:effectLst/>
                        </a:rPr>
                        <a:t>and</a:t>
                      </a:r>
                    </a:p>
                    <a:p>
                      <a:pPr marL="0" marR="0">
                        <a:spcBef>
                          <a:spcPts val="0"/>
                        </a:spcBef>
                        <a:spcAft>
                          <a:spcPts val="0"/>
                        </a:spcAft>
                      </a:pPr>
                      <a:r>
                        <a:rPr lang="en-US" sz="1600" dirty="0">
                          <a:effectLst/>
                        </a:rPr>
                        <a:t>Successfully complete a concurrent enrollment course aligned to Literature content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36799435"/>
                  </a:ext>
                </a:extLst>
              </a:tr>
              <a:tr h="362786">
                <a:tc vMerge="1">
                  <a:txBody>
                    <a:bodyPr/>
                    <a:lstStyle/>
                    <a:p>
                      <a:endParaRPr lang="en-US"/>
                    </a:p>
                  </a:txBody>
                  <a:tcPr/>
                </a:tc>
                <a:tc>
                  <a:txBody>
                    <a:bodyPr/>
                    <a:lstStyle/>
                    <a:p>
                      <a:pPr marL="0" marR="0">
                        <a:spcBef>
                          <a:spcPts val="0"/>
                        </a:spcBef>
                        <a:spcAft>
                          <a:spcPts val="0"/>
                        </a:spcAft>
                      </a:pPr>
                      <a:r>
                        <a:rPr lang="en-US" sz="1600" dirty="0">
                          <a:effectLst/>
                        </a:rPr>
                        <a:t>Successfully complete </a:t>
                      </a:r>
                      <a:r>
                        <a:rPr lang="en-US" sz="1600" b="1" i="1" dirty="0">
                          <a:effectLst/>
                        </a:rPr>
                        <a:t>any </a:t>
                      </a:r>
                      <a:r>
                        <a:rPr lang="en-US" sz="1600" dirty="0">
                          <a:effectLst/>
                        </a:rPr>
                        <a:t>approved </a:t>
                      </a:r>
                      <a:r>
                        <a:rPr lang="en-US" sz="1600" dirty="0">
                          <a:effectLst/>
                          <a:highlight>
                            <a:srgbClr val="FFFF00"/>
                          </a:highlight>
                        </a:rPr>
                        <a:t>pre-apprenticeship program</a:t>
                      </a:r>
                      <a:endParaRPr lang="en-US" sz="16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13411612"/>
                  </a:ext>
                </a:extLst>
              </a:tr>
              <a:tr h="506907">
                <a:tc vMerge="1">
                  <a:txBody>
                    <a:bodyPr/>
                    <a:lstStyle/>
                    <a:p>
                      <a:endParaRPr lang="en-US"/>
                    </a:p>
                  </a:txBody>
                  <a:tcPr/>
                </a:tc>
                <a:tc>
                  <a:txBody>
                    <a:bodyPr/>
                    <a:lstStyle/>
                    <a:p>
                      <a:pPr marL="0" marR="0">
                        <a:spcBef>
                          <a:spcPts val="0"/>
                        </a:spcBef>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Acceptance into </a:t>
                      </a:r>
                      <a:r>
                        <a:rPr lang="en-US" sz="1600" b="1" i="1" dirty="0">
                          <a:effectLst/>
                          <a:latin typeface="Calibri" panose="020F0502020204030204" pitchFamily="34" charset="0"/>
                          <a:ea typeface="Times New Roman" panose="02020603050405020304" pitchFamily="18" charset="0"/>
                          <a:cs typeface="Times New Roman" panose="02020603050405020304" pitchFamily="18" charset="0"/>
                        </a:rPr>
                        <a:t>one</a:t>
                      </a: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6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IHE, with evidence of college coursework ability</a:t>
                      </a:r>
                    </a:p>
                  </a:txBody>
                  <a:tcPr anchor="ctr"/>
                </a:tc>
                <a:extLst>
                  <a:ext uri="{0D108BD9-81ED-4DB2-BD59-A6C34878D82A}">
                    <a16:rowId xmlns:a16="http://schemas.microsoft.com/office/drawing/2014/main" val="420651878"/>
                  </a:ext>
                </a:extLst>
              </a:tr>
              <a:tr h="506907">
                <a:tc vMerge="1">
                  <a:txBody>
                    <a:bodyPr/>
                    <a:lstStyle/>
                    <a:p>
                      <a:endParaRPr lang="en-US"/>
                    </a:p>
                  </a:txBody>
                  <a:tcPr/>
                </a:tc>
                <a:tc>
                  <a:txBody>
                    <a:bodyPr/>
                    <a:lstStyle/>
                    <a:p>
                      <a:pPr marL="0" marR="0">
                        <a:spcBef>
                          <a:spcPts val="0"/>
                        </a:spcBef>
                        <a:spcAft>
                          <a:spcPts val="0"/>
                        </a:spcAft>
                      </a:pPr>
                      <a:r>
                        <a:rPr lang="en-US" sz="1600" dirty="0">
                          <a:effectLst/>
                        </a:rPr>
                        <a:t>Meet or exceed an established cut score on </a:t>
                      </a:r>
                      <a:r>
                        <a:rPr lang="en-US" sz="1600" b="1" i="1" dirty="0">
                          <a:effectLst/>
                        </a:rPr>
                        <a:t>one </a:t>
                      </a:r>
                      <a:r>
                        <a:rPr lang="en-US" sz="1600" dirty="0">
                          <a:effectLst/>
                        </a:rPr>
                        <a:t>approved alternate assessment (</a:t>
                      </a:r>
                      <a:r>
                        <a:rPr lang="en-US" sz="1600" dirty="0">
                          <a:effectLst/>
                          <a:highlight>
                            <a:srgbClr val="FFFF00"/>
                          </a:highlight>
                        </a:rPr>
                        <a:t>ACT</a:t>
                      </a:r>
                      <a:r>
                        <a:rPr lang="en-US" sz="1600" dirty="0">
                          <a:effectLst/>
                        </a:rPr>
                        <a:t>, ACT </a:t>
                      </a:r>
                      <a:r>
                        <a:rPr lang="en-US" sz="1600" dirty="0" err="1">
                          <a:effectLst/>
                        </a:rPr>
                        <a:t>WorkKeys</a:t>
                      </a:r>
                      <a:r>
                        <a:rPr lang="en-US" sz="1600" dirty="0">
                          <a:effectLst/>
                        </a:rPr>
                        <a:t>, </a:t>
                      </a:r>
                      <a:r>
                        <a:rPr lang="en-US" sz="1600" dirty="0">
                          <a:effectLst/>
                          <a:highlight>
                            <a:srgbClr val="FFFF00"/>
                          </a:highlight>
                        </a:rPr>
                        <a:t>SAT, PSAT</a:t>
                      </a:r>
                      <a:r>
                        <a:rPr lang="en-US" sz="1600" dirty="0">
                          <a:effectLst/>
                        </a:rPr>
                        <a:t>, or ASVAB).</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5933272"/>
                  </a:ext>
                </a:extLst>
              </a:tr>
            </a:tbl>
          </a:graphicData>
        </a:graphic>
      </p:graphicFrame>
      <p:sp>
        <p:nvSpPr>
          <p:cNvPr id="5" name="Slide Number Placeholder 4">
            <a:extLst>
              <a:ext uri="{FF2B5EF4-FFF2-40B4-BE49-F238E27FC236}">
                <a16:creationId xmlns:a16="http://schemas.microsoft.com/office/drawing/2014/main" id="{C183A292-40E1-F97E-CCD7-D395E614112C}"/>
              </a:ext>
            </a:extLst>
          </p:cNvPr>
          <p:cNvSpPr>
            <a:spLocks noGrp="1"/>
          </p:cNvSpPr>
          <p:nvPr>
            <p:ph type="sldNum" sz="quarter" idx="12"/>
          </p:nvPr>
        </p:nvSpPr>
        <p:spPr/>
        <p:txBody>
          <a:bodyPr/>
          <a:lstStyle/>
          <a:p>
            <a:fld id="{B24F5015-3417-4B27-A586-E4CCF4D77832}" type="slidenum">
              <a:rPr lang="en-US" smtClean="0"/>
              <a:t>14</a:t>
            </a:fld>
            <a:endParaRPr lang="en-US"/>
          </a:p>
        </p:txBody>
      </p:sp>
    </p:spTree>
    <p:extLst>
      <p:ext uri="{BB962C8B-B14F-4D97-AF65-F5344CB8AC3E}">
        <p14:creationId xmlns:p14="http://schemas.microsoft.com/office/powerpoint/2010/main" val="2873856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B0B46-6BC2-E0CE-22A1-2A7B477B9314}"/>
              </a:ext>
            </a:extLst>
          </p:cNvPr>
          <p:cNvSpPr>
            <a:spLocks noGrp="1"/>
          </p:cNvSpPr>
          <p:nvPr>
            <p:ph type="title"/>
          </p:nvPr>
        </p:nvSpPr>
        <p:spPr/>
        <p:txBody>
          <a:bodyPr/>
          <a:lstStyle/>
          <a:p>
            <a:r>
              <a:rPr lang="en-US" dirty="0"/>
              <a:t>Evidence-Based Pathway</a:t>
            </a:r>
            <a:br>
              <a:rPr lang="en-US" b="0" dirty="0"/>
            </a:br>
            <a:r>
              <a:rPr lang="en-US" sz="2800" b="0" dirty="0"/>
              <a:t>Sections One &amp; Two</a:t>
            </a:r>
          </a:p>
        </p:txBody>
      </p:sp>
      <p:sp>
        <p:nvSpPr>
          <p:cNvPr id="3" name="Content Placeholder 2">
            <a:extLst>
              <a:ext uri="{FF2B5EF4-FFF2-40B4-BE49-F238E27FC236}">
                <a16:creationId xmlns:a16="http://schemas.microsoft.com/office/drawing/2014/main" id="{8B17D85E-1C83-DF02-1295-9F1990479F5D}"/>
              </a:ext>
            </a:extLst>
          </p:cNvPr>
          <p:cNvSpPr>
            <a:spLocks noGrp="1"/>
          </p:cNvSpPr>
          <p:nvPr>
            <p:ph idx="1"/>
          </p:nvPr>
        </p:nvSpPr>
        <p:spPr/>
        <p:txBody>
          <a:bodyPr/>
          <a:lstStyle/>
          <a:p>
            <a:pPr marL="0" indent="0">
              <a:buNone/>
            </a:pPr>
            <a:r>
              <a:rPr lang="en-US" i="1" dirty="0"/>
              <a:t>At least one </a:t>
            </a:r>
            <a:r>
              <a:rPr lang="en-US" dirty="0"/>
              <a:t>of the three pieces of evidence required under the Evidence-Based Pathway must come from the list in Section One. </a:t>
            </a:r>
          </a:p>
          <a:p>
            <a:pPr marL="0" indent="0">
              <a:buNone/>
            </a:pPr>
            <a:r>
              <a:rPr lang="en-US" i="1" dirty="0"/>
              <a:t>No more than two </a:t>
            </a:r>
            <a:r>
              <a:rPr lang="en-US" dirty="0"/>
              <a:t>pieces of evidence may come from the list in Section Two.</a:t>
            </a:r>
          </a:p>
          <a:p>
            <a:pPr marL="0" indent="0">
              <a:buNone/>
            </a:pPr>
            <a:endParaRPr lang="en-US" dirty="0"/>
          </a:p>
          <a:p>
            <a:pPr marL="0" indent="0">
              <a:buNone/>
            </a:pPr>
            <a:endParaRPr lang="en-US" dirty="0"/>
          </a:p>
        </p:txBody>
      </p:sp>
      <p:graphicFrame>
        <p:nvGraphicFramePr>
          <p:cNvPr id="6" name="Table 6">
            <a:extLst>
              <a:ext uri="{FF2B5EF4-FFF2-40B4-BE49-F238E27FC236}">
                <a16:creationId xmlns:a16="http://schemas.microsoft.com/office/drawing/2014/main" id="{CA98112A-8996-9F97-7DC6-F4FD4596962D}"/>
              </a:ext>
            </a:extLst>
          </p:cNvPr>
          <p:cNvGraphicFramePr>
            <a:graphicFrameLocks noGrp="1"/>
          </p:cNvGraphicFramePr>
          <p:nvPr/>
        </p:nvGraphicFramePr>
        <p:xfrm>
          <a:off x="2032000" y="3652145"/>
          <a:ext cx="8127999" cy="1854200"/>
        </p:xfrm>
        <a:graphic>
          <a:graphicData uri="http://schemas.openxmlformats.org/drawingml/2006/table">
            <a:tbl>
              <a:tblPr firstRow="1" bandRow="1">
                <a:tableStyleId>{F2DE63D5-997A-4646-A377-4702673A728D}</a:tableStyleId>
              </a:tblPr>
              <a:tblGrid>
                <a:gridCol w="2709333">
                  <a:extLst>
                    <a:ext uri="{9D8B030D-6E8A-4147-A177-3AD203B41FA5}">
                      <a16:colId xmlns:a16="http://schemas.microsoft.com/office/drawing/2014/main" val="794913556"/>
                    </a:ext>
                  </a:extLst>
                </a:gridCol>
                <a:gridCol w="2709333">
                  <a:extLst>
                    <a:ext uri="{9D8B030D-6E8A-4147-A177-3AD203B41FA5}">
                      <a16:colId xmlns:a16="http://schemas.microsoft.com/office/drawing/2014/main" val="806274888"/>
                    </a:ext>
                  </a:extLst>
                </a:gridCol>
                <a:gridCol w="2709333">
                  <a:extLst>
                    <a:ext uri="{9D8B030D-6E8A-4147-A177-3AD203B41FA5}">
                      <a16:colId xmlns:a16="http://schemas.microsoft.com/office/drawing/2014/main" val="402124236"/>
                    </a:ext>
                  </a:extLst>
                </a:gridCol>
              </a:tblGrid>
              <a:tr h="370840">
                <a:tc>
                  <a:txBody>
                    <a:bodyPr/>
                    <a:lstStyle/>
                    <a:p>
                      <a:pPr algn="ctr"/>
                      <a:r>
                        <a:rPr lang="en-US"/>
                        <a:t>Section One</a:t>
                      </a:r>
                    </a:p>
                  </a:txBody>
                  <a:tcPr anchor="ctr"/>
                </a:tc>
                <a:tc>
                  <a:txBody>
                    <a:bodyPr/>
                    <a:lstStyle/>
                    <a:p>
                      <a:pPr algn="ctr"/>
                      <a:r>
                        <a:rPr lang="en-US"/>
                        <a:t>Section Two</a:t>
                      </a:r>
                    </a:p>
                  </a:txBody>
                  <a:tcPr anchor="ctr"/>
                </a:tc>
                <a:tc>
                  <a:txBody>
                    <a:bodyPr/>
                    <a:lstStyle/>
                    <a:p>
                      <a:endParaRPr lang="en-US"/>
                    </a:p>
                  </a:txBody>
                  <a:tcPr/>
                </a:tc>
                <a:extLst>
                  <a:ext uri="{0D108BD9-81ED-4DB2-BD59-A6C34878D82A}">
                    <a16:rowId xmlns:a16="http://schemas.microsoft.com/office/drawing/2014/main" val="4149770401"/>
                  </a:ext>
                </a:extLst>
              </a:tr>
              <a:tr h="370840">
                <a:tc>
                  <a:txBody>
                    <a:bodyPr/>
                    <a:lstStyle/>
                    <a:p>
                      <a:pPr algn="ctr"/>
                      <a:r>
                        <a:rPr lang="en-US"/>
                        <a:t>0 </a:t>
                      </a:r>
                    </a:p>
                  </a:txBody>
                  <a:tcPr anchor="ctr"/>
                </a:tc>
                <a:tc>
                  <a:txBody>
                    <a:bodyPr/>
                    <a:lstStyle/>
                    <a:p>
                      <a:pPr algn="ctr"/>
                      <a:r>
                        <a:rPr lang="en-US" dirty="0"/>
                        <a:t>3</a:t>
                      </a:r>
                    </a:p>
                  </a:txBody>
                  <a:tcPr anchor="ctr"/>
                </a:tc>
                <a:tc>
                  <a:txBody>
                    <a:bodyPr/>
                    <a:lstStyle/>
                    <a:p>
                      <a:pPr algn="ctr"/>
                      <a:endParaRPr lang="en-US"/>
                    </a:p>
                  </a:txBody>
                  <a:tcPr anchor="ctr"/>
                </a:tc>
                <a:extLst>
                  <a:ext uri="{0D108BD9-81ED-4DB2-BD59-A6C34878D82A}">
                    <a16:rowId xmlns:a16="http://schemas.microsoft.com/office/drawing/2014/main" val="1853009785"/>
                  </a:ext>
                </a:extLst>
              </a:tr>
              <a:tr h="370840">
                <a:tc>
                  <a:txBody>
                    <a:bodyPr/>
                    <a:lstStyle/>
                    <a:p>
                      <a:pPr algn="ctr"/>
                      <a:r>
                        <a:rPr lang="en-US" dirty="0"/>
                        <a:t>1</a:t>
                      </a:r>
                    </a:p>
                  </a:txBody>
                  <a:tcPr anchor="ctr"/>
                </a:tc>
                <a:tc>
                  <a:txBody>
                    <a:bodyPr/>
                    <a:lstStyle/>
                    <a:p>
                      <a:pPr algn="ctr"/>
                      <a:r>
                        <a:rPr lang="en-US" dirty="0"/>
                        <a:t>2</a:t>
                      </a:r>
                    </a:p>
                  </a:txBody>
                  <a:tcPr anchor="ctr"/>
                </a:tc>
                <a:tc>
                  <a:txBody>
                    <a:bodyPr/>
                    <a:lstStyle/>
                    <a:p>
                      <a:pPr algn="ctr"/>
                      <a:endParaRPr lang="en-US"/>
                    </a:p>
                  </a:txBody>
                  <a:tcPr anchor="ctr"/>
                </a:tc>
                <a:extLst>
                  <a:ext uri="{0D108BD9-81ED-4DB2-BD59-A6C34878D82A}">
                    <a16:rowId xmlns:a16="http://schemas.microsoft.com/office/drawing/2014/main" val="1336625037"/>
                  </a:ext>
                </a:extLst>
              </a:tr>
              <a:tr h="370840">
                <a:tc>
                  <a:txBody>
                    <a:bodyPr/>
                    <a:lstStyle/>
                    <a:p>
                      <a:pPr algn="ctr"/>
                      <a:r>
                        <a:rPr lang="en-US"/>
                        <a:t>2</a:t>
                      </a:r>
                    </a:p>
                  </a:txBody>
                  <a:tcPr anchor="ctr"/>
                </a:tc>
                <a:tc>
                  <a:txBody>
                    <a:bodyPr/>
                    <a:lstStyle/>
                    <a:p>
                      <a:pPr algn="ctr"/>
                      <a:r>
                        <a:rPr lang="en-US"/>
                        <a:t>1</a:t>
                      </a:r>
                    </a:p>
                  </a:txBody>
                  <a:tcPr anchor="ctr"/>
                </a:tc>
                <a:tc>
                  <a:txBody>
                    <a:bodyPr/>
                    <a:lstStyle/>
                    <a:p>
                      <a:pPr algn="ctr"/>
                      <a:endParaRPr lang="en-US"/>
                    </a:p>
                  </a:txBody>
                  <a:tcPr anchor="ctr"/>
                </a:tc>
                <a:extLst>
                  <a:ext uri="{0D108BD9-81ED-4DB2-BD59-A6C34878D82A}">
                    <a16:rowId xmlns:a16="http://schemas.microsoft.com/office/drawing/2014/main" val="2134899796"/>
                  </a:ext>
                </a:extLst>
              </a:tr>
              <a:tr h="370840">
                <a:tc>
                  <a:txBody>
                    <a:bodyPr/>
                    <a:lstStyle/>
                    <a:p>
                      <a:pPr algn="ctr"/>
                      <a:r>
                        <a:rPr lang="en-US"/>
                        <a:t>3</a:t>
                      </a:r>
                    </a:p>
                  </a:txBody>
                  <a:tcPr anchor="ctr"/>
                </a:tc>
                <a:tc>
                  <a:txBody>
                    <a:bodyPr/>
                    <a:lstStyle/>
                    <a:p>
                      <a:pPr algn="ctr"/>
                      <a:r>
                        <a:rPr lang="en-US"/>
                        <a:t>0</a:t>
                      </a:r>
                    </a:p>
                  </a:txBody>
                  <a:tcPr anchor="ctr"/>
                </a:tc>
                <a:tc>
                  <a:txBody>
                    <a:bodyPr/>
                    <a:lstStyle/>
                    <a:p>
                      <a:pPr algn="ctr"/>
                      <a:endParaRPr lang="en-US" dirty="0"/>
                    </a:p>
                  </a:txBody>
                  <a:tcPr anchor="ctr"/>
                </a:tc>
                <a:extLst>
                  <a:ext uri="{0D108BD9-81ED-4DB2-BD59-A6C34878D82A}">
                    <a16:rowId xmlns:a16="http://schemas.microsoft.com/office/drawing/2014/main" val="3732704369"/>
                  </a:ext>
                </a:extLst>
              </a:tr>
            </a:tbl>
          </a:graphicData>
        </a:graphic>
      </p:graphicFrame>
      <p:sp>
        <p:nvSpPr>
          <p:cNvPr id="5" name="Slide Number Placeholder 4">
            <a:extLst>
              <a:ext uri="{FF2B5EF4-FFF2-40B4-BE49-F238E27FC236}">
                <a16:creationId xmlns:a16="http://schemas.microsoft.com/office/drawing/2014/main" id="{16FB19EF-95A7-DA1B-27CB-EC91C0E87901}"/>
              </a:ext>
            </a:extLst>
          </p:cNvPr>
          <p:cNvSpPr>
            <a:spLocks noGrp="1"/>
          </p:cNvSpPr>
          <p:nvPr>
            <p:ph type="sldNum" sz="quarter" idx="12"/>
          </p:nvPr>
        </p:nvSpPr>
        <p:spPr/>
        <p:txBody>
          <a:bodyPr/>
          <a:lstStyle/>
          <a:p>
            <a:fld id="{B24F5015-3417-4B27-A586-E4CCF4D77832}" type="slidenum">
              <a:rPr lang="en-US" smtClean="0"/>
              <a:t>15</a:t>
            </a:fld>
            <a:endParaRPr lang="en-US"/>
          </a:p>
        </p:txBody>
      </p:sp>
      <p:pic>
        <p:nvPicPr>
          <p:cNvPr id="8" name="Picture 7">
            <a:extLst>
              <a:ext uri="{FF2B5EF4-FFF2-40B4-BE49-F238E27FC236}">
                <a16:creationId xmlns:a16="http://schemas.microsoft.com/office/drawing/2014/main" id="{7A2A403E-F0F6-2AF7-CDB5-4F01BA6EE8F4}"/>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363953" y="4416934"/>
            <a:ext cx="493294" cy="326171"/>
          </a:xfrm>
          <a:prstGeom prst="rect">
            <a:avLst/>
          </a:prstGeom>
        </p:spPr>
      </p:pic>
      <p:sp>
        <p:nvSpPr>
          <p:cNvPr id="7" name="TextBox 6">
            <a:extLst>
              <a:ext uri="{FF2B5EF4-FFF2-40B4-BE49-F238E27FC236}">
                <a16:creationId xmlns:a16="http://schemas.microsoft.com/office/drawing/2014/main" id="{17F29B83-E752-A2CF-EADD-C3A6BAB86FC4}"/>
              </a:ext>
            </a:extLst>
          </p:cNvPr>
          <p:cNvSpPr txBox="1"/>
          <p:nvPr/>
        </p:nvSpPr>
        <p:spPr>
          <a:xfrm>
            <a:off x="1036320" y="6332764"/>
            <a:ext cx="10317480" cy="369332"/>
          </a:xfrm>
          <a:prstGeom prst="rect">
            <a:avLst/>
          </a:prstGeom>
          <a:noFill/>
        </p:spPr>
        <p:txBody>
          <a:bodyPr wrap="square" rtlCol="0">
            <a:spAutoFit/>
          </a:bodyPr>
          <a:lstStyle/>
          <a:p>
            <a:pPr algn="ctr"/>
            <a:r>
              <a:rPr lang="en-US" b="1" dirty="0">
                <a:solidFill>
                  <a:schemeClr val="tx1">
                    <a:lumMod val="50000"/>
                    <a:lumOff val="50000"/>
                  </a:schemeClr>
                </a:solidFill>
              </a:rPr>
              <a:t>EVIDENCE-BASED PATHWAY</a:t>
            </a:r>
          </a:p>
        </p:txBody>
      </p:sp>
      <p:pic>
        <p:nvPicPr>
          <p:cNvPr id="9" name="Picture 8">
            <a:extLst>
              <a:ext uri="{FF2B5EF4-FFF2-40B4-BE49-F238E27FC236}">
                <a16:creationId xmlns:a16="http://schemas.microsoft.com/office/drawing/2014/main" id="{719EE553-8B54-9985-ADB4-737216E14DB5}"/>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8363428" y="4780827"/>
            <a:ext cx="493819" cy="323116"/>
          </a:xfrm>
          <a:prstGeom prst="rect">
            <a:avLst/>
          </a:prstGeom>
        </p:spPr>
      </p:pic>
      <p:pic>
        <p:nvPicPr>
          <p:cNvPr id="10" name="Picture 9">
            <a:extLst>
              <a:ext uri="{FF2B5EF4-FFF2-40B4-BE49-F238E27FC236}">
                <a16:creationId xmlns:a16="http://schemas.microsoft.com/office/drawing/2014/main" id="{94BFB1C3-0CC6-FAC2-0209-1DC790389079}"/>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8363427" y="5162447"/>
            <a:ext cx="493819" cy="323116"/>
          </a:xfrm>
          <a:prstGeom prst="rect">
            <a:avLst/>
          </a:prstGeom>
        </p:spPr>
      </p:pic>
      <p:pic>
        <p:nvPicPr>
          <p:cNvPr id="12" name="Graphic 11">
            <a:extLst>
              <a:ext uri="{FF2B5EF4-FFF2-40B4-BE49-F238E27FC236}">
                <a16:creationId xmlns:a16="http://schemas.microsoft.com/office/drawing/2014/main" id="{BBD17554-C2A3-5102-5141-AFCBD74671E2}"/>
              </a:ext>
              <a:ext uri="{C183D7F6-B498-43B3-948B-1728B52AA6E4}">
                <adec:decorative xmlns:adec="http://schemas.microsoft.com/office/drawing/2017/decorative" val="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 uri="{837473B0-CC2E-450A-ABE3-18F120FF3D39}">
                <a1611:picAttrSrcUrl xmlns:a1611="http://schemas.microsoft.com/office/drawing/2016/11/main" r:id="rId8"/>
              </a:ext>
            </a:extLst>
          </a:blip>
          <a:stretch>
            <a:fillRect/>
          </a:stretch>
        </p:blipFill>
        <p:spPr>
          <a:xfrm>
            <a:off x="8314115" y="4090375"/>
            <a:ext cx="393931" cy="218208"/>
          </a:xfrm>
          <a:prstGeom prst="rect">
            <a:avLst/>
          </a:prstGeom>
        </p:spPr>
      </p:pic>
    </p:spTree>
    <p:extLst>
      <p:ext uri="{BB962C8B-B14F-4D97-AF65-F5344CB8AC3E}">
        <p14:creationId xmlns:p14="http://schemas.microsoft.com/office/powerpoint/2010/main" val="3496721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8D4-D98F-83CE-DAFC-1175C4CF43BE}"/>
              </a:ext>
            </a:extLst>
          </p:cNvPr>
          <p:cNvSpPr>
            <a:spLocks noGrp="1"/>
          </p:cNvSpPr>
          <p:nvPr>
            <p:ph type="title"/>
          </p:nvPr>
        </p:nvSpPr>
        <p:spPr/>
        <p:txBody>
          <a:bodyPr>
            <a:normAutofit/>
          </a:bodyPr>
          <a:lstStyle/>
          <a:p>
            <a:r>
              <a:rPr lang="en-US" sz="3600" b="1" dirty="0"/>
              <a:t>Evidence Based Pathway</a:t>
            </a:r>
          </a:p>
        </p:txBody>
      </p:sp>
      <p:graphicFrame>
        <p:nvGraphicFramePr>
          <p:cNvPr id="7" name="Content Placeholder 6">
            <a:extLst>
              <a:ext uri="{FF2B5EF4-FFF2-40B4-BE49-F238E27FC236}">
                <a16:creationId xmlns:a16="http://schemas.microsoft.com/office/drawing/2014/main" id="{AAB95208-9C76-A541-9581-58F5880099A3}"/>
              </a:ext>
            </a:extLst>
          </p:cNvPr>
          <p:cNvGraphicFramePr>
            <a:graphicFrameLocks noGrp="1"/>
          </p:cNvGraphicFramePr>
          <p:nvPr>
            <p:ph idx="1"/>
            <p:extLst>
              <p:ext uri="{D42A27DB-BD31-4B8C-83A1-F6EECF244321}">
                <p14:modId xmlns:p14="http://schemas.microsoft.com/office/powerpoint/2010/main" val="3216491165"/>
              </p:ext>
            </p:extLst>
          </p:nvPr>
        </p:nvGraphicFramePr>
        <p:xfrm>
          <a:off x="1057836" y="1380565"/>
          <a:ext cx="10112188" cy="4512699"/>
        </p:xfrm>
        <a:graphic>
          <a:graphicData uri="http://schemas.openxmlformats.org/drawingml/2006/table">
            <a:tbl>
              <a:tblPr firstRow="1" bandRow="1">
                <a:tableStyleId>{1FECB4D8-DB02-4DC6-A0A2-4F2EBAE1DC90}</a:tableStyleId>
              </a:tblPr>
              <a:tblGrid>
                <a:gridCol w="4815839">
                  <a:extLst>
                    <a:ext uri="{9D8B030D-6E8A-4147-A177-3AD203B41FA5}">
                      <a16:colId xmlns:a16="http://schemas.microsoft.com/office/drawing/2014/main" val="3301720287"/>
                    </a:ext>
                  </a:extLst>
                </a:gridCol>
                <a:gridCol w="5296349">
                  <a:extLst>
                    <a:ext uri="{9D8B030D-6E8A-4147-A177-3AD203B41FA5}">
                      <a16:colId xmlns:a16="http://schemas.microsoft.com/office/drawing/2014/main" val="1204900158"/>
                    </a:ext>
                  </a:extLst>
                </a:gridCol>
              </a:tblGrid>
              <a:tr h="529228">
                <a:tc>
                  <a:txBody>
                    <a:bodyPr/>
                    <a:lstStyle/>
                    <a:p>
                      <a:pPr marL="0" marR="0">
                        <a:spcBef>
                          <a:spcPts val="0"/>
                        </a:spcBef>
                        <a:spcAft>
                          <a:spcPts val="0"/>
                        </a:spcAft>
                      </a:pPr>
                      <a:r>
                        <a:rPr lang="en-US" sz="1600" b="1" dirty="0">
                          <a:solidFill>
                            <a:schemeClr val="bg1"/>
                          </a:solidFill>
                          <a:effectLst/>
                        </a:rPr>
                        <a:t>Section One Criteria: May Satisfy One Time Only </a:t>
                      </a:r>
                      <a:endParaRPr lang="en-US" sz="1600" dirty="0">
                        <a:solidFill>
                          <a:schemeClr val="bg1"/>
                        </a:solidFill>
                        <a:effectLst/>
                      </a:endParaRPr>
                    </a:p>
                    <a:p>
                      <a:pPr marL="0" marR="0">
                        <a:spcBef>
                          <a:spcPts val="0"/>
                        </a:spcBef>
                        <a:spcAft>
                          <a:spcPts val="0"/>
                        </a:spcAft>
                      </a:pPr>
                      <a:r>
                        <a:rPr lang="en-US" sz="1600" b="1" dirty="0">
                          <a:solidFill>
                            <a:schemeClr val="bg1"/>
                          </a:solidFill>
                          <a:effectLst/>
                        </a:rPr>
                        <a:t>(1 Piece of Evidence)</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tc>
                  <a:txBody>
                    <a:bodyPr/>
                    <a:lstStyle/>
                    <a:p>
                      <a:pPr marL="0" marR="0">
                        <a:spcBef>
                          <a:spcPts val="0"/>
                        </a:spcBef>
                        <a:spcAft>
                          <a:spcPts val="0"/>
                        </a:spcAft>
                      </a:pPr>
                      <a:r>
                        <a:rPr lang="en-US" sz="1600" b="1" dirty="0">
                          <a:solidFill>
                            <a:schemeClr val="bg1"/>
                          </a:solidFill>
                          <a:effectLst/>
                        </a:rPr>
                        <a:t>Section One Criteria: May Satisfy More than Once </a:t>
                      </a:r>
                      <a:endParaRPr lang="en-US" sz="1600" dirty="0">
                        <a:solidFill>
                          <a:schemeClr val="bg1"/>
                        </a:solidFill>
                        <a:effectLst/>
                      </a:endParaRPr>
                    </a:p>
                    <a:p>
                      <a:pPr marL="0" marR="0">
                        <a:spcBef>
                          <a:spcPts val="0"/>
                        </a:spcBef>
                        <a:spcAft>
                          <a:spcPts val="0"/>
                        </a:spcAft>
                      </a:pPr>
                      <a:r>
                        <a:rPr lang="en-US" sz="1600" b="1" dirty="0">
                          <a:solidFill>
                            <a:schemeClr val="bg1"/>
                          </a:solidFill>
                          <a:effectLst/>
                        </a:rPr>
                        <a:t>(up to 3 Pieces of Evidence)</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849315324"/>
                  </a:ext>
                </a:extLst>
              </a:tr>
              <a:tr h="377055">
                <a:tc>
                  <a:txBody>
                    <a:bodyPr/>
                    <a:lstStyle/>
                    <a:p>
                      <a:pPr marL="0" marR="0">
                        <a:spcBef>
                          <a:spcPts val="0"/>
                        </a:spcBef>
                        <a:spcAft>
                          <a:spcPts val="0"/>
                        </a:spcAft>
                      </a:pPr>
                      <a:r>
                        <a:rPr lang="en-US" sz="1600">
                          <a:effectLst/>
                        </a:rPr>
                        <a:t>ACT WorkKeys (Silver Level)</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spcBef>
                          <a:spcPts val="0"/>
                        </a:spcBef>
                        <a:spcAft>
                          <a:spcPts val="0"/>
                        </a:spcAft>
                      </a:pPr>
                      <a:r>
                        <a:rPr lang="en-US" sz="1600" dirty="0">
                          <a:effectLst/>
                        </a:rPr>
                        <a:t>SAT Subject Test (≥630 in </a:t>
                      </a:r>
                      <a:r>
                        <a:rPr lang="en-US" sz="1600" b="1" i="1" dirty="0">
                          <a:effectLst/>
                        </a:rPr>
                        <a:t>any</a:t>
                      </a:r>
                      <a:r>
                        <a:rPr lang="en-US" sz="1600" i="1" dirty="0">
                          <a:effectLst/>
                        </a:rPr>
                        <a:t> </a:t>
                      </a:r>
                      <a:r>
                        <a:rPr lang="en-US" sz="1600" dirty="0">
                          <a:effectLst/>
                        </a:rPr>
                        <a:t>subject)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555234874"/>
                  </a:ext>
                </a:extLst>
              </a:tr>
              <a:tr h="377055">
                <a:tc>
                  <a:txBody>
                    <a:bodyPr/>
                    <a:lstStyle/>
                    <a:p>
                      <a:pPr marL="0" marR="0">
                        <a:spcBef>
                          <a:spcPts val="0"/>
                        </a:spcBef>
                        <a:spcAft>
                          <a:spcPts val="0"/>
                        </a:spcAft>
                      </a:pPr>
                      <a:r>
                        <a:rPr lang="en-US" sz="1600" dirty="0">
                          <a:effectLst/>
                        </a:rPr>
                        <a:t>IHE Acceptance &amp; College Coursework Ability</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spcBef>
                          <a:spcPts val="0"/>
                        </a:spcBef>
                        <a:spcAft>
                          <a:spcPts val="0"/>
                        </a:spcAft>
                      </a:pPr>
                      <a:r>
                        <a:rPr lang="en-US" sz="1600" dirty="0">
                          <a:effectLst/>
                        </a:rPr>
                        <a:t>AP Exam Score (≥3 in </a:t>
                      </a:r>
                      <a:r>
                        <a:rPr lang="en-US" sz="1600" b="1" i="1" dirty="0">
                          <a:effectLst/>
                        </a:rPr>
                        <a:t>any</a:t>
                      </a:r>
                      <a:r>
                        <a:rPr lang="en-US" sz="1600" dirty="0">
                          <a:effectLst/>
                        </a:rPr>
                        <a:t> subject)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35309906"/>
                  </a:ext>
                </a:extLst>
              </a:tr>
              <a:tr h="377055">
                <a:tc>
                  <a:txBody>
                    <a:bodyPr/>
                    <a:lstStyle/>
                    <a:p>
                      <a:endParaRPr lang="en-US" sz="1600">
                        <a:effectLst/>
                        <a:latin typeface="Calibri" panose="020F0502020204030204" pitchFamily="34" charset="0"/>
                        <a:cs typeface="Times New Roman" panose="02020603050405020304" pitchFamily="18" charset="0"/>
                      </a:endParaRPr>
                    </a:p>
                  </a:txBody>
                  <a:tcPr/>
                </a:tc>
                <a:tc>
                  <a:txBody>
                    <a:bodyPr/>
                    <a:lstStyle/>
                    <a:p>
                      <a:pPr marL="0" marR="0">
                        <a:spcBef>
                          <a:spcPts val="0"/>
                        </a:spcBef>
                        <a:spcAft>
                          <a:spcPts val="0"/>
                        </a:spcAft>
                      </a:pPr>
                      <a:r>
                        <a:rPr lang="en-US" sz="1600" dirty="0">
                          <a:effectLst/>
                        </a:rPr>
                        <a:t>IB Exam Score (≥3 in </a:t>
                      </a:r>
                      <a:r>
                        <a:rPr lang="en-US" sz="1600" b="1" i="1" dirty="0">
                          <a:effectLst/>
                        </a:rPr>
                        <a:t>any</a:t>
                      </a:r>
                      <a:r>
                        <a:rPr lang="en-US" sz="1600" dirty="0">
                          <a:effectLst/>
                        </a:rPr>
                        <a:t> subject)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05525512"/>
                  </a:ext>
                </a:extLst>
              </a:tr>
              <a:tr h="529228">
                <a:tc>
                  <a:txBody>
                    <a:bodyPr/>
                    <a:lstStyle/>
                    <a:p>
                      <a:endParaRPr lang="en-US" sz="1600" dirty="0">
                        <a:effectLst/>
                        <a:latin typeface="Calibri" panose="020F0502020204030204" pitchFamily="34" charset="0"/>
                        <a:cs typeface="Times New Roman" panose="02020603050405020304" pitchFamily="18" charset="0"/>
                      </a:endParaRPr>
                    </a:p>
                  </a:txBody>
                  <a:tcPr/>
                </a:tc>
                <a:tc>
                  <a:txBody>
                    <a:bodyPr/>
                    <a:lstStyle/>
                    <a:p>
                      <a:pPr marL="0" marR="0">
                        <a:spcBef>
                          <a:spcPts val="0"/>
                        </a:spcBef>
                        <a:spcAft>
                          <a:spcPts val="0"/>
                        </a:spcAft>
                      </a:pPr>
                      <a:r>
                        <a:rPr lang="en-US" sz="1600" dirty="0">
                          <a:effectLst/>
                        </a:rPr>
                        <a:t>Concurrent Enrollment or Other Postsecondary Course (successfully complete in </a:t>
                      </a:r>
                      <a:r>
                        <a:rPr lang="en-US" sz="1600" b="1" i="1" dirty="0">
                          <a:effectLst/>
                        </a:rPr>
                        <a:t>any</a:t>
                      </a:r>
                      <a:r>
                        <a:rPr lang="en-US" sz="1600" b="1" dirty="0">
                          <a:effectLst/>
                        </a:rPr>
                        <a:t> </a:t>
                      </a:r>
                      <a:r>
                        <a:rPr lang="en-US" sz="1600" dirty="0">
                          <a:effectLst/>
                        </a:rPr>
                        <a:t>subject)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44049232"/>
                  </a:ext>
                </a:extLst>
              </a:tr>
              <a:tr h="377055">
                <a:tc>
                  <a:txBody>
                    <a:bodyPr/>
                    <a:lstStyle/>
                    <a:p>
                      <a:endParaRPr lang="en-US" sz="1600">
                        <a:effectLst/>
                        <a:latin typeface="Calibri" panose="020F0502020204030204" pitchFamily="34" charset="0"/>
                        <a:cs typeface="Times New Roman" panose="02020603050405020304" pitchFamily="18" charset="0"/>
                      </a:endParaRPr>
                    </a:p>
                  </a:txBody>
                  <a:tcPr/>
                </a:tc>
                <a:tc>
                  <a:txBody>
                    <a:bodyPr/>
                    <a:lstStyle/>
                    <a:p>
                      <a:pPr marL="0" marR="0">
                        <a:spcBef>
                          <a:spcPts val="0"/>
                        </a:spcBef>
                        <a:spcAft>
                          <a:spcPts val="0"/>
                        </a:spcAft>
                      </a:pPr>
                      <a:r>
                        <a:rPr lang="en-US" sz="1600" dirty="0">
                          <a:effectLst/>
                        </a:rPr>
                        <a:t>Industry-Recognized Credential</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588918443"/>
                  </a:ext>
                </a:extLst>
              </a:tr>
              <a:tr h="529228">
                <a:tc>
                  <a:txBody>
                    <a:bodyPr/>
                    <a:lstStyle/>
                    <a:p>
                      <a:pPr marL="0" marR="0">
                        <a:spcBef>
                          <a:spcPts val="0"/>
                        </a:spcBef>
                        <a:spcAft>
                          <a:spcPts val="0"/>
                        </a:spcAft>
                      </a:pPr>
                      <a:r>
                        <a:rPr lang="en-US" sz="1600" b="1">
                          <a:solidFill>
                            <a:schemeClr val="bg1"/>
                          </a:solidFill>
                          <a:effectLst/>
                        </a:rPr>
                        <a:t>Section Two Criteria: May Satisfy One Time Only</a:t>
                      </a:r>
                      <a:endParaRPr lang="en-US" sz="1600">
                        <a:solidFill>
                          <a:schemeClr val="bg1"/>
                        </a:solidFill>
                        <a:effectLst/>
                      </a:endParaRPr>
                    </a:p>
                    <a:p>
                      <a:pPr marL="0" marR="0">
                        <a:spcBef>
                          <a:spcPts val="0"/>
                        </a:spcBef>
                        <a:spcAft>
                          <a:spcPts val="0"/>
                        </a:spcAft>
                      </a:pPr>
                      <a:r>
                        <a:rPr lang="en-US" sz="1600" b="1">
                          <a:solidFill>
                            <a:schemeClr val="bg1"/>
                          </a:solidFill>
                          <a:effectLst/>
                        </a:rPr>
                        <a:t>(1 Piece of Evidence)</a:t>
                      </a:r>
                      <a:endParaRPr lang="en-US" sz="16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solidFill>
                      <a:schemeClr val="bg1">
                        <a:lumMod val="65000"/>
                      </a:schemeClr>
                    </a:solidFill>
                  </a:tcPr>
                </a:tc>
                <a:tc>
                  <a:txBody>
                    <a:bodyPr/>
                    <a:lstStyle/>
                    <a:p>
                      <a:pPr marL="0" marR="0">
                        <a:spcBef>
                          <a:spcPts val="0"/>
                        </a:spcBef>
                        <a:spcAft>
                          <a:spcPts val="0"/>
                        </a:spcAft>
                      </a:pPr>
                      <a:r>
                        <a:rPr lang="en-US" sz="1600" b="1" dirty="0">
                          <a:solidFill>
                            <a:schemeClr val="bg1"/>
                          </a:solidFill>
                          <a:effectLst/>
                        </a:rPr>
                        <a:t>Section Two Criteria: May Satisfy More than Once </a:t>
                      </a:r>
                      <a:endParaRPr lang="en-US" sz="1600" dirty="0">
                        <a:solidFill>
                          <a:schemeClr val="bg1"/>
                        </a:solidFill>
                        <a:effectLst/>
                      </a:endParaRPr>
                    </a:p>
                    <a:p>
                      <a:pPr marL="0" marR="0">
                        <a:spcBef>
                          <a:spcPts val="0"/>
                        </a:spcBef>
                        <a:spcAft>
                          <a:spcPts val="0"/>
                        </a:spcAft>
                      </a:pPr>
                      <a:r>
                        <a:rPr lang="en-US" sz="1600" b="1" dirty="0">
                          <a:solidFill>
                            <a:schemeClr val="bg1"/>
                          </a:solidFill>
                          <a:effectLst/>
                        </a:rPr>
                        <a:t>(up to 2 Pieces of Evidence)</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solidFill>
                      <a:schemeClr val="bg1">
                        <a:lumMod val="65000"/>
                      </a:schemeClr>
                    </a:solidFill>
                  </a:tcPr>
                </a:tc>
                <a:extLst>
                  <a:ext uri="{0D108BD9-81ED-4DB2-BD59-A6C34878D82A}">
                    <a16:rowId xmlns:a16="http://schemas.microsoft.com/office/drawing/2014/main" val="217633955"/>
                  </a:ext>
                </a:extLst>
              </a:tr>
              <a:tr h="377055">
                <a:tc>
                  <a:txBody>
                    <a:bodyPr/>
                    <a:lstStyle/>
                    <a:p>
                      <a:pPr marL="0" marR="0">
                        <a:spcBef>
                          <a:spcPts val="0"/>
                        </a:spcBef>
                        <a:spcAft>
                          <a:spcPts val="0"/>
                        </a:spcAft>
                      </a:pPr>
                      <a:r>
                        <a:rPr lang="en-US" sz="1600">
                          <a:effectLst/>
                        </a:rPr>
                        <a:t>NCAA DII Academic Compliance &amp; Minimum GPA</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spcBef>
                          <a:spcPts val="0"/>
                        </a:spcBef>
                        <a:spcAft>
                          <a:spcPts val="0"/>
                        </a:spcAft>
                      </a:pPr>
                      <a:r>
                        <a:rPr lang="en-US" sz="1600">
                          <a:effectLst/>
                        </a:rPr>
                        <a:t>Keystone Proficiency (numeric or non-numeric)</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343130511"/>
                  </a:ext>
                </a:extLst>
              </a:tr>
              <a:tr h="377055">
                <a:tc>
                  <a:txBody>
                    <a:bodyPr/>
                    <a:lstStyle/>
                    <a:p>
                      <a:pPr marL="0" marR="0">
                        <a:spcBef>
                          <a:spcPts val="0"/>
                        </a:spcBef>
                        <a:spcAft>
                          <a:spcPts val="0"/>
                        </a:spcAft>
                      </a:pPr>
                      <a:r>
                        <a:rPr lang="en-US" sz="1600">
                          <a:effectLst/>
                        </a:rPr>
                        <a:t>Guarantee of Full-Time Employment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spcBef>
                          <a:spcPts val="0"/>
                        </a:spcBef>
                        <a:spcAft>
                          <a:spcPts val="0"/>
                        </a:spcAft>
                      </a:pPr>
                      <a:r>
                        <a:rPr lang="en-US" sz="1600">
                          <a:effectLst/>
                        </a:rPr>
                        <a:t>Service-Learning Project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234677838"/>
                  </a:ext>
                </a:extLst>
              </a:tr>
              <a:tr h="513009">
                <a:tc>
                  <a:txBody>
                    <a:bodyPr/>
                    <a:lstStyle/>
                    <a:p>
                      <a:endParaRPr lang="en-US" sz="1600">
                        <a:effectLst/>
                        <a:latin typeface="Calibri" panose="020F0502020204030204" pitchFamily="34" charset="0"/>
                        <a:cs typeface="Times New Roman" panose="02020603050405020304" pitchFamily="18" charset="0"/>
                      </a:endParaRPr>
                    </a:p>
                  </a:txBody>
                  <a:tcPr/>
                </a:tc>
                <a:tc>
                  <a:txBody>
                    <a:bodyPr/>
                    <a:lstStyle/>
                    <a:p>
                      <a:pPr marL="0" marR="0">
                        <a:spcBef>
                          <a:spcPts val="0"/>
                        </a:spcBef>
                        <a:spcAft>
                          <a:spcPts val="0"/>
                        </a:spcAft>
                      </a:pPr>
                      <a:r>
                        <a:rPr lang="en-US" sz="1600" dirty="0">
                          <a:effectLst/>
                        </a:rPr>
                        <a:t>Internship, Externship, or Cooperative Education Program</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310353192"/>
                  </a:ext>
                </a:extLst>
              </a:tr>
            </a:tbl>
          </a:graphicData>
        </a:graphic>
      </p:graphicFrame>
      <p:sp>
        <p:nvSpPr>
          <p:cNvPr id="5" name="Slide Number Placeholder 4">
            <a:extLst>
              <a:ext uri="{FF2B5EF4-FFF2-40B4-BE49-F238E27FC236}">
                <a16:creationId xmlns:a16="http://schemas.microsoft.com/office/drawing/2014/main" id="{C183A292-40E1-F97E-CCD7-D395E614112C}"/>
              </a:ext>
            </a:extLst>
          </p:cNvPr>
          <p:cNvSpPr>
            <a:spLocks noGrp="1"/>
          </p:cNvSpPr>
          <p:nvPr>
            <p:ph type="sldNum" sz="quarter" idx="12"/>
          </p:nvPr>
        </p:nvSpPr>
        <p:spPr/>
        <p:txBody>
          <a:bodyPr/>
          <a:lstStyle/>
          <a:p>
            <a:fld id="{B24F5015-3417-4B27-A586-E4CCF4D77832}" type="slidenum">
              <a:rPr lang="en-US" smtClean="0"/>
              <a:t>16</a:t>
            </a:fld>
            <a:endParaRPr lang="en-US"/>
          </a:p>
        </p:txBody>
      </p:sp>
    </p:spTree>
    <p:extLst>
      <p:ext uri="{BB962C8B-B14F-4D97-AF65-F5344CB8AC3E}">
        <p14:creationId xmlns:p14="http://schemas.microsoft.com/office/powerpoint/2010/main" val="10173529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8D4-D98F-83CE-DAFC-1175C4CF43BE}"/>
              </a:ext>
            </a:extLst>
          </p:cNvPr>
          <p:cNvSpPr>
            <a:spLocks noGrp="1"/>
          </p:cNvSpPr>
          <p:nvPr>
            <p:ph type="title"/>
          </p:nvPr>
        </p:nvSpPr>
        <p:spPr/>
        <p:txBody>
          <a:bodyPr>
            <a:normAutofit/>
          </a:bodyPr>
          <a:lstStyle/>
          <a:p>
            <a:r>
              <a:rPr lang="en-US" sz="3600" b="1" dirty="0"/>
              <a:t>Evidence Based Pathway</a:t>
            </a:r>
          </a:p>
        </p:txBody>
      </p:sp>
      <p:graphicFrame>
        <p:nvGraphicFramePr>
          <p:cNvPr id="7" name="Content Placeholder 6">
            <a:extLst>
              <a:ext uri="{FF2B5EF4-FFF2-40B4-BE49-F238E27FC236}">
                <a16:creationId xmlns:a16="http://schemas.microsoft.com/office/drawing/2014/main" id="{AAB95208-9C76-A541-9581-58F5880099A3}"/>
              </a:ext>
            </a:extLst>
          </p:cNvPr>
          <p:cNvGraphicFramePr>
            <a:graphicFrameLocks noGrp="1"/>
          </p:cNvGraphicFramePr>
          <p:nvPr>
            <p:ph idx="1"/>
            <p:extLst>
              <p:ext uri="{D42A27DB-BD31-4B8C-83A1-F6EECF244321}">
                <p14:modId xmlns:p14="http://schemas.microsoft.com/office/powerpoint/2010/main" val="2778776670"/>
              </p:ext>
            </p:extLst>
          </p:nvPr>
        </p:nvGraphicFramePr>
        <p:xfrm>
          <a:off x="1057836" y="1380565"/>
          <a:ext cx="10112188" cy="4512699"/>
        </p:xfrm>
        <a:graphic>
          <a:graphicData uri="http://schemas.openxmlformats.org/drawingml/2006/table">
            <a:tbl>
              <a:tblPr firstRow="1" bandRow="1">
                <a:tableStyleId>{1FECB4D8-DB02-4DC6-A0A2-4F2EBAE1DC90}</a:tableStyleId>
              </a:tblPr>
              <a:tblGrid>
                <a:gridCol w="4815839">
                  <a:extLst>
                    <a:ext uri="{9D8B030D-6E8A-4147-A177-3AD203B41FA5}">
                      <a16:colId xmlns:a16="http://schemas.microsoft.com/office/drawing/2014/main" val="3301720287"/>
                    </a:ext>
                  </a:extLst>
                </a:gridCol>
                <a:gridCol w="5296349">
                  <a:extLst>
                    <a:ext uri="{9D8B030D-6E8A-4147-A177-3AD203B41FA5}">
                      <a16:colId xmlns:a16="http://schemas.microsoft.com/office/drawing/2014/main" val="1204900158"/>
                    </a:ext>
                  </a:extLst>
                </a:gridCol>
              </a:tblGrid>
              <a:tr h="529228">
                <a:tc>
                  <a:txBody>
                    <a:bodyPr/>
                    <a:lstStyle/>
                    <a:p>
                      <a:pPr marL="0" marR="0">
                        <a:spcBef>
                          <a:spcPts val="0"/>
                        </a:spcBef>
                        <a:spcAft>
                          <a:spcPts val="0"/>
                        </a:spcAft>
                      </a:pPr>
                      <a:r>
                        <a:rPr lang="en-US" sz="1600" b="1" dirty="0">
                          <a:solidFill>
                            <a:schemeClr val="bg1"/>
                          </a:solidFill>
                          <a:effectLst/>
                        </a:rPr>
                        <a:t>Section One Criteria: May Satisfy One Time Only </a:t>
                      </a:r>
                      <a:endParaRPr lang="en-US" sz="1600" dirty="0">
                        <a:solidFill>
                          <a:schemeClr val="bg1"/>
                        </a:solidFill>
                        <a:effectLst/>
                      </a:endParaRPr>
                    </a:p>
                    <a:p>
                      <a:pPr marL="0" marR="0">
                        <a:spcBef>
                          <a:spcPts val="0"/>
                        </a:spcBef>
                        <a:spcAft>
                          <a:spcPts val="0"/>
                        </a:spcAft>
                      </a:pPr>
                      <a:r>
                        <a:rPr lang="en-US" sz="1600" b="1" dirty="0">
                          <a:solidFill>
                            <a:schemeClr val="bg1"/>
                          </a:solidFill>
                          <a:effectLst/>
                        </a:rPr>
                        <a:t>(1 Piece of Evidence)</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tc>
                  <a:txBody>
                    <a:bodyPr/>
                    <a:lstStyle/>
                    <a:p>
                      <a:pPr marL="0" marR="0">
                        <a:spcBef>
                          <a:spcPts val="0"/>
                        </a:spcBef>
                        <a:spcAft>
                          <a:spcPts val="0"/>
                        </a:spcAft>
                      </a:pPr>
                      <a:r>
                        <a:rPr lang="en-US" sz="1600" b="1" dirty="0">
                          <a:solidFill>
                            <a:schemeClr val="bg1"/>
                          </a:solidFill>
                          <a:effectLst/>
                        </a:rPr>
                        <a:t>Section One Criteria: May Satisfy More than Once </a:t>
                      </a:r>
                      <a:endParaRPr lang="en-US" sz="1600" dirty="0">
                        <a:solidFill>
                          <a:schemeClr val="bg1"/>
                        </a:solidFill>
                        <a:effectLst/>
                      </a:endParaRPr>
                    </a:p>
                    <a:p>
                      <a:pPr marL="0" marR="0">
                        <a:spcBef>
                          <a:spcPts val="0"/>
                        </a:spcBef>
                        <a:spcAft>
                          <a:spcPts val="0"/>
                        </a:spcAft>
                      </a:pPr>
                      <a:r>
                        <a:rPr lang="en-US" sz="1600" b="1" dirty="0">
                          <a:solidFill>
                            <a:schemeClr val="bg1"/>
                          </a:solidFill>
                          <a:effectLst/>
                        </a:rPr>
                        <a:t>(up to 3 Pieces of Evidence)</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849315324"/>
                  </a:ext>
                </a:extLst>
              </a:tr>
              <a:tr h="377055">
                <a:tc>
                  <a:txBody>
                    <a:bodyPr/>
                    <a:lstStyle/>
                    <a:p>
                      <a:pPr marL="0" marR="0">
                        <a:spcBef>
                          <a:spcPts val="0"/>
                        </a:spcBef>
                        <a:spcAft>
                          <a:spcPts val="0"/>
                        </a:spcAft>
                      </a:pPr>
                      <a:r>
                        <a:rPr lang="en-US" sz="1600">
                          <a:effectLst/>
                        </a:rPr>
                        <a:t>ACT WorkKeys (Silver Level)</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spcBef>
                          <a:spcPts val="0"/>
                        </a:spcBef>
                        <a:spcAft>
                          <a:spcPts val="0"/>
                        </a:spcAft>
                      </a:pPr>
                      <a:r>
                        <a:rPr lang="en-US" sz="1600" dirty="0">
                          <a:effectLst/>
                        </a:rPr>
                        <a:t>SAT Subject Test (≥630 in </a:t>
                      </a:r>
                      <a:r>
                        <a:rPr lang="en-US" sz="1600" b="1" i="1" dirty="0">
                          <a:effectLst/>
                        </a:rPr>
                        <a:t>any</a:t>
                      </a:r>
                      <a:r>
                        <a:rPr lang="en-US" sz="1600" i="1" dirty="0">
                          <a:effectLst/>
                        </a:rPr>
                        <a:t> </a:t>
                      </a:r>
                      <a:r>
                        <a:rPr lang="en-US" sz="1600" dirty="0">
                          <a:effectLst/>
                        </a:rPr>
                        <a:t>subject)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555234874"/>
                  </a:ext>
                </a:extLst>
              </a:tr>
              <a:tr h="377055">
                <a:tc>
                  <a:txBody>
                    <a:bodyPr/>
                    <a:lstStyle/>
                    <a:p>
                      <a:pPr marL="0" marR="0">
                        <a:spcBef>
                          <a:spcPts val="0"/>
                        </a:spcBef>
                        <a:spcAft>
                          <a:spcPts val="0"/>
                        </a:spcAft>
                      </a:pPr>
                      <a:r>
                        <a:rPr lang="en-US" sz="1600" dirty="0">
                          <a:effectLst/>
                          <a:highlight>
                            <a:srgbClr val="FFFF00"/>
                          </a:highlight>
                        </a:rPr>
                        <a:t>IHE Acceptance &amp; College Coursework Ability</a:t>
                      </a:r>
                      <a:endParaRPr lang="en-US" sz="16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spcBef>
                          <a:spcPts val="0"/>
                        </a:spcBef>
                        <a:spcAft>
                          <a:spcPts val="0"/>
                        </a:spcAft>
                      </a:pPr>
                      <a:r>
                        <a:rPr lang="en-US" sz="1600" dirty="0">
                          <a:effectLst/>
                        </a:rPr>
                        <a:t>AP Exam Score (≥3 in </a:t>
                      </a:r>
                      <a:r>
                        <a:rPr lang="en-US" sz="1600" b="1" i="1" dirty="0">
                          <a:effectLst/>
                        </a:rPr>
                        <a:t>any</a:t>
                      </a:r>
                      <a:r>
                        <a:rPr lang="en-US" sz="1600" dirty="0">
                          <a:effectLst/>
                        </a:rPr>
                        <a:t> subject)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35309906"/>
                  </a:ext>
                </a:extLst>
              </a:tr>
              <a:tr h="377055">
                <a:tc>
                  <a:txBody>
                    <a:bodyPr/>
                    <a:lstStyle/>
                    <a:p>
                      <a:endParaRPr lang="en-US" sz="1600">
                        <a:effectLst/>
                        <a:latin typeface="Calibri" panose="020F0502020204030204" pitchFamily="34" charset="0"/>
                        <a:cs typeface="Times New Roman" panose="02020603050405020304" pitchFamily="18" charset="0"/>
                      </a:endParaRPr>
                    </a:p>
                  </a:txBody>
                  <a:tcPr/>
                </a:tc>
                <a:tc>
                  <a:txBody>
                    <a:bodyPr/>
                    <a:lstStyle/>
                    <a:p>
                      <a:pPr marL="0" marR="0">
                        <a:spcBef>
                          <a:spcPts val="0"/>
                        </a:spcBef>
                        <a:spcAft>
                          <a:spcPts val="0"/>
                        </a:spcAft>
                      </a:pPr>
                      <a:r>
                        <a:rPr lang="en-US" sz="1600" dirty="0">
                          <a:effectLst/>
                        </a:rPr>
                        <a:t>IB Exam Score (≥3 in </a:t>
                      </a:r>
                      <a:r>
                        <a:rPr lang="en-US" sz="1600" b="1" i="1" dirty="0">
                          <a:effectLst/>
                        </a:rPr>
                        <a:t>any</a:t>
                      </a:r>
                      <a:r>
                        <a:rPr lang="en-US" sz="1600" dirty="0">
                          <a:effectLst/>
                        </a:rPr>
                        <a:t> subject)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05525512"/>
                  </a:ext>
                </a:extLst>
              </a:tr>
              <a:tr h="529228">
                <a:tc>
                  <a:txBody>
                    <a:bodyPr/>
                    <a:lstStyle/>
                    <a:p>
                      <a:endParaRPr lang="en-US" sz="1600" dirty="0">
                        <a:effectLst/>
                        <a:latin typeface="Calibri" panose="020F0502020204030204" pitchFamily="34" charset="0"/>
                        <a:cs typeface="Times New Roman" panose="02020603050405020304" pitchFamily="18" charset="0"/>
                      </a:endParaRPr>
                    </a:p>
                  </a:txBody>
                  <a:tcPr/>
                </a:tc>
                <a:tc>
                  <a:txBody>
                    <a:bodyPr/>
                    <a:lstStyle/>
                    <a:p>
                      <a:pPr marL="0" marR="0">
                        <a:spcBef>
                          <a:spcPts val="0"/>
                        </a:spcBef>
                        <a:spcAft>
                          <a:spcPts val="0"/>
                        </a:spcAft>
                      </a:pPr>
                      <a:r>
                        <a:rPr lang="en-US" sz="1600" dirty="0">
                          <a:effectLst/>
                          <a:highlight>
                            <a:srgbClr val="FFFF00"/>
                          </a:highlight>
                        </a:rPr>
                        <a:t>Concurrent Enrollment or Other Postsecondary Course (successfully complete in </a:t>
                      </a:r>
                      <a:r>
                        <a:rPr lang="en-US" sz="1600" b="1" i="1" dirty="0">
                          <a:effectLst/>
                          <a:highlight>
                            <a:srgbClr val="FFFF00"/>
                          </a:highlight>
                        </a:rPr>
                        <a:t>any</a:t>
                      </a:r>
                      <a:r>
                        <a:rPr lang="en-US" sz="1600" b="1" dirty="0">
                          <a:effectLst/>
                          <a:highlight>
                            <a:srgbClr val="FFFF00"/>
                          </a:highlight>
                        </a:rPr>
                        <a:t> </a:t>
                      </a:r>
                      <a:r>
                        <a:rPr lang="en-US" sz="1600" dirty="0">
                          <a:effectLst/>
                          <a:highlight>
                            <a:srgbClr val="FFFF00"/>
                          </a:highlight>
                        </a:rPr>
                        <a:t>subject)</a:t>
                      </a:r>
                      <a:endParaRPr lang="en-US" sz="16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44049232"/>
                  </a:ext>
                </a:extLst>
              </a:tr>
              <a:tr h="377055">
                <a:tc>
                  <a:txBody>
                    <a:bodyPr/>
                    <a:lstStyle/>
                    <a:p>
                      <a:endParaRPr lang="en-US" sz="1600">
                        <a:effectLst/>
                        <a:latin typeface="Calibri" panose="020F0502020204030204" pitchFamily="34" charset="0"/>
                        <a:cs typeface="Times New Roman" panose="02020603050405020304" pitchFamily="18" charset="0"/>
                      </a:endParaRPr>
                    </a:p>
                  </a:txBody>
                  <a:tcPr/>
                </a:tc>
                <a:tc>
                  <a:txBody>
                    <a:bodyPr/>
                    <a:lstStyle/>
                    <a:p>
                      <a:pPr marL="0" marR="0">
                        <a:spcBef>
                          <a:spcPts val="0"/>
                        </a:spcBef>
                        <a:spcAft>
                          <a:spcPts val="0"/>
                        </a:spcAft>
                      </a:pPr>
                      <a:r>
                        <a:rPr lang="en-US" sz="1600" dirty="0">
                          <a:effectLst/>
                          <a:highlight>
                            <a:srgbClr val="FFFF00"/>
                          </a:highlight>
                        </a:rPr>
                        <a:t>Industry-Recognized Credential</a:t>
                      </a:r>
                      <a:endParaRPr lang="en-US" sz="16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588918443"/>
                  </a:ext>
                </a:extLst>
              </a:tr>
              <a:tr h="529228">
                <a:tc>
                  <a:txBody>
                    <a:bodyPr/>
                    <a:lstStyle/>
                    <a:p>
                      <a:pPr marL="0" marR="0">
                        <a:spcBef>
                          <a:spcPts val="0"/>
                        </a:spcBef>
                        <a:spcAft>
                          <a:spcPts val="0"/>
                        </a:spcAft>
                      </a:pPr>
                      <a:r>
                        <a:rPr lang="en-US" sz="1600" b="1">
                          <a:solidFill>
                            <a:schemeClr val="bg1"/>
                          </a:solidFill>
                          <a:effectLst/>
                        </a:rPr>
                        <a:t>Section Two Criteria: May Satisfy One Time Only</a:t>
                      </a:r>
                      <a:endParaRPr lang="en-US" sz="1600">
                        <a:solidFill>
                          <a:schemeClr val="bg1"/>
                        </a:solidFill>
                        <a:effectLst/>
                      </a:endParaRPr>
                    </a:p>
                    <a:p>
                      <a:pPr marL="0" marR="0">
                        <a:spcBef>
                          <a:spcPts val="0"/>
                        </a:spcBef>
                        <a:spcAft>
                          <a:spcPts val="0"/>
                        </a:spcAft>
                      </a:pPr>
                      <a:r>
                        <a:rPr lang="en-US" sz="1600" b="1">
                          <a:solidFill>
                            <a:schemeClr val="bg1"/>
                          </a:solidFill>
                          <a:effectLst/>
                        </a:rPr>
                        <a:t>(1 Piece of Evidence)</a:t>
                      </a:r>
                      <a:endParaRPr lang="en-US" sz="16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solidFill>
                      <a:schemeClr val="bg1">
                        <a:lumMod val="65000"/>
                      </a:schemeClr>
                    </a:solidFill>
                  </a:tcPr>
                </a:tc>
                <a:tc>
                  <a:txBody>
                    <a:bodyPr/>
                    <a:lstStyle/>
                    <a:p>
                      <a:pPr marL="0" marR="0">
                        <a:spcBef>
                          <a:spcPts val="0"/>
                        </a:spcBef>
                        <a:spcAft>
                          <a:spcPts val="0"/>
                        </a:spcAft>
                      </a:pPr>
                      <a:r>
                        <a:rPr lang="en-US" sz="1600" b="1" dirty="0">
                          <a:solidFill>
                            <a:schemeClr val="bg1"/>
                          </a:solidFill>
                          <a:effectLst/>
                        </a:rPr>
                        <a:t>Section Two Criteria: May Satisfy More than Once </a:t>
                      </a:r>
                      <a:endParaRPr lang="en-US" sz="1600" dirty="0">
                        <a:solidFill>
                          <a:schemeClr val="bg1"/>
                        </a:solidFill>
                        <a:effectLst/>
                      </a:endParaRPr>
                    </a:p>
                    <a:p>
                      <a:pPr marL="0" marR="0">
                        <a:spcBef>
                          <a:spcPts val="0"/>
                        </a:spcBef>
                        <a:spcAft>
                          <a:spcPts val="0"/>
                        </a:spcAft>
                      </a:pPr>
                      <a:r>
                        <a:rPr lang="en-US" sz="1600" b="1" dirty="0">
                          <a:solidFill>
                            <a:schemeClr val="bg1"/>
                          </a:solidFill>
                          <a:effectLst/>
                        </a:rPr>
                        <a:t>(up to 2 Pieces of Evidence)</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solidFill>
                      <a:schemeClr val="bg1">
                        <a:lumMod val="65000"/>
                      </a:schemeClr>
                    </a:solidFill>
                  </a:tcPr>
                </a:tc>
                <a:extLst>
                  <a:ext uri="{0D108BD9-81ED-4DB2-BD59-A6C34878D82A}">
                    <a16:rowId xmlns:a16="http://schemas.microsoft.com/office/drawing/2014/main" val="217633955"/>
                  </a:ext>
                </a:extLst>
              </a:tr>
              <a:tr h="377055">
                <a:tc>
                  <a:txBody>
                    <a:bodyPr/>
                    <a:lstStyle/>
                    <a:p>
                      <a:pPr marL="0" marR="0">
                        <a:spcBef>
                          <a:spcPts val="0"/>
                        </a:spcBef>
                        <a:spcAft>
                          <a:spcPts val="0"/>
                        </a:spcAft>
                      </a:pPr>
                      <a:r>
                        <a:rPr lang="en-US" sz="1600">
                          <a:effectLst/>
                        </a:rPr>
                        <a:t>NCAA DII Academic Compliance &amp; Minimum GPA</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spcBef>
                          <a:spcPts val="0"/>
                        </a:spcBef>
                        <a:spcAft>
                          <a:spcPts val="0"/>
                        </a:spcAft>
                      </a:pPr>
                      <a:r>
                        <a:rPr lang="en-US" sz="1600" dirty="0">
                          <a:effectLst/>
                          <a:highlight>
                            <a:srgbClr val="00FF00"/>
                          </a:highlight>
                        </a:rPr>
                        <a:t>Keystone Proficiency (numeric or non-numeric)</a:t>
                      </a:r>
                      <a:endParaRPr lang="en-US" sz="1600"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343130511"/>
                  </a:ext>
                </a:extLst>
              </a:tr>
              <a:tr h="377055">
                <a:tc>
                  <a:txBody>
                    <a:bodyPr/>
                    <a:lstStyle/>
                    <a:p>
                      <a:pPr marL="0" marR="0">
                        <a:spcBef>
                          <a:spcPts val="0"/>
                        </a:spcBef>
                        <a:spcAft>
                          <a:spcPts val="0"/>
                        </a:spcAft>
                      </a:pPr>
                      <a:r>
                        <a:rPr lang="en-US" sz="1600" dirty="0">
                          <a:effectLst/>
                          <a:highlight>
                            <a:srgbClr val="FFFF00"/>
                          </a:highlight>
                        </a:rPr>
                        <a:t>Guarantee of Full-Time Employment</a:t>
                      </a:r>
                      <a:endParaRPr lang="en-US" sz="16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spcBef>
                          <a:spcPts val="0"/>
                        </a:spcBef>
                        <a:spcAft>
                          <a:spcPts val="0"/>
                        </a:spcAft>
                      </a:pPr>
                      <a:r>
                        <a:rPr lang="en-US" sz="1600" dirty="0">
                          <a:effectLst/>
                          <a:highlight>
                            <a:srgbClr val="FFFF00"/>
                          </a:highlight>
                        </a:rPr>
                        <a:t>Service-Learning Project</a:t>
                      </a:r>
                      <a:endParaRPr lang="en-US" sz="16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234677838"/>
                  </a:ext>
                </a:extLst>
              </a:tr>
              <a:tr h="513009">
                <a:tc>
                  <a:txBody>
                    <a:bodyPr/>
                    <a:lstStyle/>
                    <a:p>
                      <a:endParaRPr lang="en-US" sz="1600" dirty="0">
                        <a:effectLst/>
                        <a:latin typeface="Calibri" panose="020F0502020204030204" pitchFamily="34" charset="0"/>
                        <a:cs typeface="Times New Roman" panose="02020603050405020304" pitchFamily="18" charset="0"/>
                      </a:endParaRPr>
                    </a:p>
                  </a:txBody>
                  <a:tcPr/>
                </a:tc>
                <a:tc>
                  <a:txBody>
                    <a:bodyPr/>
                    <a:lstStyle/>
                    <a:p>
                      <a:pPr marL="0" marR="0">
                        <a:spcBef>
                          <a:spcPts val="0"/>
                        </a:spcBef>
                        <a:spcAft>
                          <a:spcPts val="0"/>
                        </a:spcAft>
                      </a:pPr>
                      <a:r>
                        <a:rPr lang="en-US" sz="1600" dirty="0">
                          <a:effectLst/>
                          <a:highlight>
                            <a:srgbClr val="FFFF00"/>
                          </a:highlight>
                        </a:rPr>
                        <a:t>Internship, Externship, or Cooperative Education Program</a:t>
                      </a:r>
                      <a:endParaRPr lang="en-US" sz="16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310353192"/>
                  </a:ext>
                </a:extLst>
              </a:tr>
            </a:tbl>
          </a:graphicData>
        </a:graphic>
      </p:graphicFrame>
      <p:sp>
        <p:nvSpPr>
          <p:cNvPr id="5" name="Slide Number Placeholder 4">
            <a:extLst>
              <a:ext uri="{FF2B5EF4-FFF2-40B4-BE49-F238E27FC236}">
                <a16:creationId xmlns:a16="http://schemas.microsoft.com/office/drawing/2014/main" id="{C183A292-40E1-F97E-CCD7-D395E614112C}"/>
              </a:ext>
            </a:extLst>
          </p:cNvPr>
          <p:cNvSpPr>
            <a:spLocks noGrp="1"/>
          </p:cNvSpPr>
          <p:nvPr>
            <p:ph type="sldNum" sz="quarter" idx="12"/>
          </p:nvPr>
        </p:nvSpPr>
        <p:spPr/>
        <p:txBody>
          <a:bodyPr/>
          <a:lstStyle/>
          <a:p>
            <a:fld id="{B24F5015-3417-4B27-A586-E4CCF4D77832}" type="slidenum">
              <a:rPr lang="en-US" smtClean="0"/>
              <a:t>17</a:t>
            </a:fld>
            <a:endParaRPr lang="en-US"/>
          </a:p>
        </p:txBody>
      </p:sp>
    </p:spTree>
    <p:extLst>
      <p:ext uri="{BB962C8B-B14F-4D97-AF65-F5344CB8AC3E}">
        <p14:creationId xmlns:p14="http://schemas.microsoft.com/office/powerpoint/2010/main" val="10621313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4A1AB6F-8392-EB7A-DBC8-DD988452791F}"/>
              </a:ext>
            </a:extLst>
          </p:cNvPr>
          <p:cNvSpPr>
            <a:spLocks noGrp="1"/>
          </p:cNvSpPr>
          <p:nvPr>
            <p:ph type="title"/>
          </p:nvPr>
        </p:nvSpPr>
        <p:spPr/>
        <p:txBody>
          <a:bodyPr/>
          <a:lstStyle/>
          <a:p>
            <a:r>
              <a:rPr lang="en-US" sz="4400" dirty="0"/>
              <a:t>Other Diploma Options</a:t>
            </a:r>
            <a:endParaRPr lang="en-US" dirty="0"/>
          </a:p>
        </p:txBody>
      </p:sp>
      <p:sp>
        <p:nvSpPr>
          <p:cNvPr id="7" name="Text Placeholder 6">
            <a:extLst>
              <a:ext uri="{FF2B5EF4-FFF2-40B4-BE49-F238E27FC236}">
                <a16:creationId xmlns:a16="http://schemas.microsoft.com/office/drawing/2014/main" id="{697E7EC4-66F7-6510-1D3E-AEF500BF93D7}"/>
              </a:ext>
            </a:extLst>
          </p:cNvPr>
          <p:cNvSpPr>
            <a:spLocks noGrp="1"/>
          </p:cNvSpPr>
          <p:nvPr>
            <p:ph type="body" idx="1"/>
          </p:nvPr>
        </p:nvSpPr>
        <p:spPr/>
        <p:txBody>
          <a:bodyPr>
            <a:normAutofit/>
          </a:bodyPr>
          <a:lstStyle/>
          <a:p>
            <a:r>
              <a:rPr lang="en-US" sz="3800" dirty="0"/>
              <a:t>IEP, Waiver</a:t>
            </a:r>
          </a:p>
        </p:txBody>
      </p:sp>
      <p:sp>
        <p:nvSpPr>
          <p:cNvPr id="5" name="Slide Number Placeholder 4">
            <a:extLst>
              <a:ext uri="{FF2B5EF4-FFF2-40B4-BE49-F238E27FC236}">
                <a16:creationId xmlns:a16="http://schemas.microsoft.com/office/drawing/2014/main" id="{D767ADA4-4999-4755-DA99-9812B99F45C9}"/>
              </a:ext>
            </a:extLst>
          </p:cNvPr>
          <p:cNvSpPr>
            <a:spLocks noGrp="1"/>
          </p:cNvSpPr>
          <p:nvPr>
            <p:ph type="sldNum" sz="quarter" idx="12"/>
          </p:nvPr>
        </p:nvSpPr>
        <p:spPr/>
        <p:txBody>
          <a:bodyPr/>
          <a:lstStyle/>
          <a:p>
            <a:fld id="{B24F5015-3417-4B27-A586-E4CCF4D77832}" type="slidenum">
              <a:rPr lang="en-US" smtClean="0"/>
              <a:t>18</a:t>
            </a:fld>
            <a:endParaRPr lang="en-US"/>
          </a:p>
        </p:txBody>
      </p:sp>
    </p:spTree>
    <p:extLst>
      <p:ext uri="{BB962C8B-B14F-4D97-AF65-F5344CB8AC3E}">
        <p14:creationId xmlns:p14="http://schemas.microsoft.com/office/powerpoint/2010/main" val="3453458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4FED1-E096-6C42-AE9A-25B14AFA3539}"/>
              </a:ext>
            </a:extLst>
          </p:cNvPr>
          <p:cNvSpPr>
            <a:spLocks noGrp="1"/>
          </p:cNvSpPr>
          <p:nvPr>
            <p:ph type="title"/>
          </p:nvPr>
        </p:nvSpPr>
        <p:spPr/>
        <p:txBody>
          <a:bodyPr>
            <a:normAutofit/>
          </a:bodyPr>
          <a:lstStyle/>
          <a:p>
            <a:r>
              <a:rPr lang="en-US" b="1" dirty="0"/>
              <a:t>Individualized Education Plan</a:t>
            </a:r>
          </a:p>
        </p:txBody>
      </p:sp>
      <p:sp>
        <p:nvSpPr>
          <p:cNvPr id="3" name="Content Placeholder 2">
            <a:extLst>
              <a:ext uri="{FF2B5EF4-FFF2-40B4-BE49-F238E27FC236}">
                <a16:creationId xmlns:a16="http://schemas.microsoft.com/office/drawing/2014/main" id="{C8D23BFE-805A-5897-422F-BBD89322D0D4}"/>
              </a:ext>
            </a:extLst>
          </p:cNvPr>
          <p:cNvSpPr>
            <a:spLocks noGrp="1"/>
          </p:cNvSpPr>
          <p:nvPr>
            <p:ph idx="1"/>
          </p:nvPr>
        </p:nvSpPr>
        <p:spPr>
          <a:xfrm>
            <a:off x="838200" y="1914524"/>
            <a:ext cx="10515600" cy="4441825"/>
          </a:xfrm>
        </p:spPr>
        <p:txBody>
          <a:bodyPr>
            <a:normAutofit/>
          </a:bodyPr>
          <a:lstStyle/>
          <a:p>
            <a:pPr marL="0" indent="0">
              <a:buNone/>
            </a:pPr>
            <a:r>
              <a:rPr lang="en-US" dirty="0"/>
              <a:t>“Children with disabilities who </a:t>
            </a:r>
            <a:r>
              <a:rPr lang="en-US" b="1" dirty="0"/>
              <a:t>satisfactorily complete a special education program </a:t>
            </a:r>
            <a:r>
              <a:rPr lang="en-US" dirty="0"/>
              <a:t>developed by an Individualized Education Program team under the Individuals with Disabilities Education Act and this part shall be granted and issued a regular high school diploma by the school district of residence, charter school (including cyber charter school) or AVTS, if applicable. </a:t>
            </a:r>
          </a:p>
          <a:p>
            <a:pPr marL="0" indent="0">
              <a:buNone/>
            </a:pPr>
            <a:r>
              <a:rPr lang="en-US" dirty="0"/>
              <a:t>This subsection applies if the special education program of a child with a disability </a:t>
            </a:r>
            <a:r>
              <a:rPr lang="en-US" b="1" dirty="0"/>
              <a:t>does not otherwise meet the requirements </a:t>
            </a:r>
            <a:r>
              <a:rPr lang="en-US" dirty="0"/>
              <a:t>of this chapter.”</a:t>
            </a:r>
          </a:p>
          <a:p>
            <a:pPr marL="0" indent="0" algn="r">
              <a:buNone/>
            </a:pPr>
            <a:r>
              <a:rPr lang="en-US" dirty="0"/>
              <a:t>- Title 22 Chapter 4.24(d)</a:t>
            </a:r>
          </a:p>
        </p:txBody>
      </p:sp>
      <p:sp>
        <p:nvSpPr>
          <p:cNvPr id="5" name="Slide Number Placeholder 4">
            <a:extLst>
              <a:ext uri="{FF2B5EF4-FFF2-40B4-BE49-F238E27FC236}">
                <a16:creationId xmlns:a16="http://schemas.microsoft.com/office/drawing/2014/main" id="{6C4785A5-5448-03DD-A809-FA83935978B8}"/>
              </a:ext>
            </a:extLst>
          </p:cNvPr>
          <p:cNvSpPr>
            <a:spLocks noGrp="1"/>
          </p:cNvSpPr>
          <p:nvPr>
            <p:ph type="sldNum" sz="quarter" idx="12"/>
          </p:nvPr>
        </p:nvSpPr>
        <p:spPr/>
        <p:txBody>
          <a:bodyPr/>
          <a:lstStyle/>
          <a:p>
            <a:fld id="{B24F5015-3417-4B27-A586-E4CCF4D77832}" type="slidenum">
              <a:rPr lang="en-US" smtClean="0"/>
              <a:t>19</a:t>
            </a:fld>
            <a:endParaRPr lang="en-US" dirty="0"/>
          </a:p>
        </p:txBody>
      </p:sp>
    </p:spTree>
    <p:extLst>
      <p:ext uri="{BB962C8B-B14F-4D97-AF65-F5344CB8AC3E}">
        <p14:creationId xmlns:p14="http://schemas.microsoft.com/office/powerpoint/2010/main" val="3423055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b="1" dirty="0"/>
              <a:t>TODAY’S TOPICS</a:t>
            </a:r>
          </a:p>
        </p:txBody>
      </p:sp>
      <p:sp>
        <p:nvSpPr>
          <p:cNvPr id="11" name="Content Placeholder 10">
            <a:extLst>
              <a:ext uri="{FF2B5EF4-FFF2-40B4-BE49-F238E27FC236}">
                <a16:creationId xmlns:a16="http://schemas.microsoft.com/office/drawing/2014/main" id="{9BD995E9-4FA9-654C-9602-192B70F62E73}"/>
              </a:ext>
            </a:extLst>
          </p:cNvPr>
          <p:cNvSpPr>
            <a:spLocks noGrp="1"/>
          </p:cNvSpPr>
          <p:nvPr>
            <p:ph idx="1"/>
          </p:nvPr>
        </p:nvSpPr>
        <p:spPr/>
        <p:txBody>
          <a:bodyPr>
            <a:normAutofit fontScale="92500" lnSpcReduction="20000"/>
          </a:bodyPr>
          <a:lstStyle/>
          <a:p>
            <a:r>
              <a:rPr lang="en-US" sz="3500" dirty="0">
                <a:latin typeface="+mn-lt"/>
              </a:rPr>
              <a:t>Students &amp; Diplomas</a:t>
            </a:r>
          </a:p>
          <a:p>
            <a:r>
              <a:rPr lang="en-US" sz="3500" dirty="0">
                <a:latin typeface="+mn-lt"/>
              </a:rPr>
              <a:t>Keystone Content: Numeric &amp; Non-Numeric Proficiency</a:t>
            </a:r>
          </a:p>
          <a:p>
            <a:r>
              <a:rPr lang="en-US" sz="3500" dirty="0">
                <a:latin typeface="+mn-lt"/>
              </a:rPr>
              <a:t>Keystone Content: </a:t>
            </a:r>
            <a:r>
              <a:rPr lang="en-US" sz="3500" dirty="0"/>
              <a:t>Locally Established Grade-Based Requirements</a:t>
            </a:r>
          </a:p>
          <a:p>
            <a:r>
              <a:rPr lang="en-US" sz="3500" dirty="0">
                <a:latin typeface="+mn-lt"/>
              </a:rPr>
              <a:t>CTE Concentrator, Alternative Assessment, Evidence-Based Pathways</a:t>
            </a:r>
          </a:p>
          <a:p>
            <a:r>
              <a:rPr lang="en-US" sz="3500" dirty="0">
                <a:latin typeface="+mn-lt"/>
              </a:rPr>
              <a:t>Other Diploma Options</a:t>
            </a:r>
          </a:p>
          <a:p>
            <a:r>
              <a:rPr lang="en-US" sz="3500" dirty="0">
                <a:latin typeface="+mn-lt"/>
              </a:rPr>
              <a:t>Sample Student Scenarios</a:t>
            </a:r>
          </a:p>
          <a:p>
            <a:r>
              <a:rPr lang="en-US" sz="3500" dirty="0">
                <a:latin typeface="+mn-lt"/>
              </a:rPr>
              <a:t>Resources &amp; Contact Information</a:t>
            </a:r>
          </a:p>
          <a:p>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a:t>
            </a:fld>
            <a:endParaRPr lang="en-US"/>
          </a:p>
        </p:txBody>
      </p:sp>
    </p:spTree>
    <p:extLst>
      <p:ext uri="{BB962C8B-B14F-4D97-AF65-F5344CB8AC3E}">
        <p14:creationId xmlns:p14="http://schemas.microsoft.com/office/powerpoint/2010/main" val="1141317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90168-A4E9-6529-1384-4E9AD61D7A3E}"/>
              </a:ext>
            </a:extLst>
          </p:cNvPr>
          <p:cNvSpPr>
            <a:spLocks noGrp="1"/>
          </p:cNvSpPr>
          <p:nvPr>
            <p:ph type="title"/>
          </p:nvPr>
        </p:nvSpPr>
        <p:spPr/>
        <p:txBody>
          <a:bodyPr/>
          <a:lstStyle/>
          <a:p>
            <a:r>
              <a:rPr lang="en-US" b="1" dirty="0"/>
              <a:t>WAIVER</a:t>
            </a:r>
          </a:p>
        </p:txBody>
      </p:sp>
      <p:sp>
        <p:nvSpPr>
          <p:cNvPr id="3" name="Content Placeholder 2">
            <a:extLst>
              <a:ext uri="{FF2B5EF4-FFF2-40B4-BE49-F238E27FC236}">
                <a16:creationId xmlns:a16="http://schemas.microsoft.com/office/drawing/2014/main" id="{7C50ABBB-2DCA-F58F-1EB4-DCBFA17402C5}"/>
              </a:ext>
            </a:extLst>
          </p:cNvPr>
          <p:cNvSpPr>
            <a:spLocks noGrp="1"/>
          </p:cNvSpPr>
          <p:nvPr>
            <p:ph idx="1"/>
          </p:nvPr>
        </p:nvSpPr>
        <p:spPr>
          <a:xfrm>
            <a:off x="838200" y="1545771"/>
            <a:ext cx="10515600" cy="4631192"/>
          </a:xfrm>
        </p:spPr>
        <p:txBody>
          <a:bodyPr>
            <a:normAutofit fontScale="92500" lnSpcReduction="20000"/>
          </a:bodyPr>
          <a:lstStyle/>
          <a:p>
            <a:pPr marL="0" indent="0">
              <a:buNone/>
            </a:pPr>
            <a:r>
              <a:rPr lang="en-US" sz="2800" dirty="0"/>
              <a:t>A chief school administrator may waive </a:t>
            </a:r>
            <a:r>
              <a:rPr lang="en-US" sz="2800" i="1" dirty="0"/>
              <a:t>pathway-specific</a:t>
            </a:r>
            <a:r>
              <a:rPr lang="en-US" sz="2800" dirty="0"/>
              <a:t> graduation requirements for a student in Grade 12 </a:t>
            </a:r>
            <a:r>
              <a:rPr lang="en-US" b="1" u="sng" dirty="0"/>
              <a:t>or</a:t>
            </a:r>
            <a:r>
              <a:rPr lang="en-US" sz="2800" b="1" dirty="0"/>
              <a:t> </a:t>
            </a:r>
            <a:r>
              <a:rPr lang="en-US" sz="2800" dirty="0"/>
              <a:t>one who is experiencing extenuating circumstances: </a:t>
            </a:r>
          </a:p>
          <a:p>
            <a:r>
              <a:rPr lang="en-US" sz="2400" dirty="0"/>
              <a:t>Serious illness</a:t>
            </a:r>
          </a:p>
          <a:p>
            <a:r>
              <a:rPr lang="en-US" sz="2400" dirty="0"/>
              <a:t>Death in the student’s immediate family</a:t>
            </a:r>
          </a:p>
          <a:p>
            <a:r>
              <a:rPr lang="en-US" sz="2400" dirty="0"/>
              <a:t>Family emergency</a:t>
            </a:r>
          </a:p>
          <a:p>
            <a:r>
              <a:rPr lang="en-US" sz="2400" dirty="0"/>
              <a:t>Frequent school transfers </a:t>
            </a:r>
          </a:p>
          <a:p>
            <a:r>
              <a:rPr lang="en-US" sz="2400" dirty="0"/>
              <a:t>Transfer from an out-of-state school in grade 12</a:t>
            </a:r>
          </a:p>
          <a:p>
            <a:r>
              <a:rPr lang="en-US" sz="2400" dirty="0"/>
              <a:t>COVID-19 pandemic (for students in the graduating classes of 2023, 2024, and 2025 only)</a:t>
            </a:r>
          </a:p>
          <a:p>
            <a:pPr marL="0" indent="0">
              <a:buNone/>
            </a:pPr>
            <a:endParaRPr lang="en-US" sz="2800" dirty="0"/>
          </a:p>
          <a:p>
            <a:pPr marL="0" indent="0">
              <a:buNone/>
            </a:pPr>
            <a:r>
              <a:rPr lang="en-US" sz="2800" dirty="0"/>
              <a:t>Any student granted a waiver </a:t>
            </a:r>
            <a:r>
              <a:rPr lang="en-US" sz="2800" i="1" dirty="0"/>
              <a:t>must</a:t>
            </a:r>
            <a:r>
              <a:rPr lang="en-US" sz="2800" dirty="0"/>
              <a:t> meet LEGBR for each Keystone content area in which the student does not have a numeric or non-numeric Proficient or Advanced.</a:t>
            </a:r>
          </a:p>
        </p:txBody>
      </p:sp>
      <p:sp>
        <p:nvSpPr>
          <p:cNvPr id="5" name="Slide Number Placeholder 4">
            <a:extLst>
              <a:ext uri="{FF2B5EF4-FFF2-40B4-BE49-F238E27FC236}">
                <a16:creationId xmlns:a16="http://schemas.microsoft.com/office/drawing/2014/main" id="{A1B6085B-C85C-5588-A1B6-2F35E871CE3C}"/>
              </a:ext>
            </a:extLst>
          </p:cNvPr>
          <p:cNvSpPr>
            <a:spLocks noGrp="1"/>
          </p:cNvSpPr>
          <p:nvPr>
            <p:ph type="sldNum" sz="quarter" idx="12"/>
          </p:nvPr>
        </p:nvSpPr>
        <p:spPr/>
        <p:txBody>
          <a:bodyPr/>
          <a:lstStyle/>
          <a:p>
            <a:fld id="{B24F5015-3417-4B27-A586-E4CCF4D77832}" type="slidenum">
              <a:rPr lang="en-US" smtClean="0"/>
              <a:t>20</a:t>
            </a:fld>
            <a:endParaRPr lang="en-US" dirty="0"/>
          </a:p>
        </p:txBody>
      </p:sp>
    </p:spTree>
    <p:extLst>
      <p:ext uri="{BB962C8B-B14F-4D97-AF65-F5344CB8AC3E}">
        <p14:creationId xmlns:p14="http://schemas.microsoft.com/office/powerpoint/2010/main" val="9155008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61849-DDC6-844B-A4FD-1B2813452A3B}"/>
              </a:ext>
            </a:extLst>
          </p:cNvPr>
          <p:cNvSpPr>
            <a:spLocks noGrp="1"/>
          </p:cNvSpPr>
          <p:nvPr>
            <p:ph type="title"/>
          </p:nvPr>
        </p:nvSpPr>
        <p:spPr/>
        <p:txBody>
          <a:bodyPr/>
          <a:lstStyle/>
          <a:p>
            <a:r>
              <a:rPr lang="en-US" dirty="0"/>
              <a:t>ACT 1 – KEYSTONE DIPLOMA</a:t>
            </a:r>
          </a:p>
        </p:txBody>
      </p:sp>
      <p:sp>
        <p:nvSpPr>
          <p:cNvPr id="3" name="Content Placeholder 2">
            <a:extLst>
              <a:ext uri="{FF2B5EF4-FFF2-40B4-BE49-F238E27FC236}">
                <a16:creationId xmlns:a16="http://schemas.microsoft.com/office/drawing/2014/main" id="{6CD22548-55CA-C943-9FB8-5887166011CD}"/>
              </a:ext>
            </a:extLst>
          </p:cNvPr>
          <p:cNvSpPr>
            <a:spLocks noGrp="1"/>
          </p:cNvSpPr>
          <p:nvPr>
            <p:ph idx="1"/>
          </p:nvPr>
        </p:nvSpPr>
        <p:spPr/>
        <p:txBody>
          <a:bodyPr>
            <a:normAutofit lnSpcReduction="10000"/>
          </a:bodyPr>
          <a:lstStyle/>
          <a:p>
            <a:pPr marL="127000" marR="200025">
              <a:spcBef>
                <a:spcPts val="600"/>
              </a:spcBef>
              <a:spcAft>
                <a:spcPts val="600"/>
              </a:spcAft>
            </a:pPr>
            <a:r>
              <a:rPr lang="en-US" sz="1800" dirty="0">
                <a:effectLst/>
                <a:latin typeface="Calibri" panose="020F0502020204030204" pitchFamily="34" charset="0"/>
                <a:ea typeface="Calibri" panose="020F0502020204030204" pitchFamily="34" charset="0"/>
              </a:rPr>
              <a:t>Act 1 of 2022 (Act 1) was enacted to promote timely high school graduation and to facilitate equal access to academics and extracurricular activities and the removal of systemic barriers for students who experience “education instability”, defined by the legislation as one or more LEA changes due to homelessness, foster care, adjudication, or involvement with the juvenile justice system.</a:t>
            </a:r>
          </a:p>
          <a:p>
            <a:pPr marL="127000" marR="200025">
              <a:spcBef>
                <a:spcPts val="600"/>
              </a:spcBef>
              <a:spcAft>
                <a:spcPts val="600"/>
              </a:spcAft>
            </a:pPr>
            <a:r>
              <a:rPr lang="en-US" sz="1800" dirty="0">
                <a:effectLst/>
                <a:latin typeface="Calibri" panose="020F0502020204030204" pitchFamily="34" charset="0"/>
                <a:ea typeface="Calibri" panose="020F0502020204030204" pitchFamily="34" charset="0"/>
              </a:rPr>
              <a:t>If a student identified as experiencing education instability is not eligible to graduate on time, the LEA may collaborate with the chief school administrator of the sending school to determine whether the student meets the local graduation requirements of the prior entity. Regardless of which school entity confers the diploma, the LEA in which the student is enrolled at the time of graduation shall report the student as part of its graduating class (FRCPP Grad Report) and graduation cohort (PIMS). </a:t>
            </a:r>
          </a:p>
          <a:p>
            <a:pPr marL="127000" marR="200025">
              <a:spcBef>
                <a:spcPts val="600"/>
              </a:spcBef>
              <a:spcAft>
                <a:spcPts val="600"/>
              </a:spcAft>
            </a:pPr>
            <a:r>
              <a:rPr lang="en-US" sz="1800" dirty="0">
                <a:effectLst/>
                <a:latin typeface="Calibri" panose="020F0502020204030204" pitchFamily="34" charset="0"/>
                <a:ea typeface="Calibri" panose="020F0502020204030204" pitchFamily="34" charset="0"/>
              </a:rPr>
              <a:t>If the student is unable to meet local graduation requirements at either their current or prior school entities, the LEA may request a PDE-issued Keystone diploma; however, a  student granted a </a:t>
            </a:r>
            <a:r>
              <a:rPr lang="en-US" sz="1800" u="sng" dirty="0">
                <a:effectLst/>
                <a:latin typeface="Calibri" panose="020F0502020204030204" pitchFamily="34" charset="0"/>
                <a:ea typeface="Calibri" panose="020F0502020204030204" pitchFamily="34" charset="0"/>
              </a:rPr>
              <a:t>Keystone diploma</a:t>
            </a:r>
            <a:r>
              <a:rPr lang="en-US" sz="1800" dirty="0">
                <a:effectLst/>
                <a:latin typeface="Calibri" panose="020F0502020204030204" pitchFamily="34" charset="0"/>
                <a:ea typeface="Calibri" panose="020F0502020204030204" pitchFamily="34" charset="0"/>
              </a:rPr>
              <a:t> will be considered a </a:t>
            </a:r>
            <a:r>
              <a:rPr lang="en-US" sz="1800" u="sng" dirty="0">
                <a:effectLst/>
                <a:latin typeface="Calibri" panose="020F0502020204030204" pitchFamily="34" charset="0"/>
                <a:ea typeface="Calibri" panose="020F0502020204030204" pitchFamily="34" charset="0"/>
              </a:rPr>
              <a:t>non-graduate</a:t>
            </a:r>
            <a:r>
              <a:rPr lang="en-US" sz="1800" dirty="0">
                <a:effectLst/>
                <a:latin typeface="Calibri" panose="020F0502020204030204" pitchFamily="34" charset="0"/>
                <a:ea typeface="Calibri" panose="020F0502020204030204" pitchFamily="34" charset="0"/>
              </a:rPr>
              <a:t> at the local level – reducing the LEA’s Grad Rate in the FRPA Index.</a:t>
            </a:r>
          </a:p>
          <a:p>
            <a:pPr marL="127000" marR="200025">
              <a:spcBef>
                <a:spcPts val="600"/>
              </a:spcBef>
              <a:spcAft>
                <a:spcPts val="600"/>
              </a:spcAft>
            </a:pPr>
            <a:r>
              <a:rPr lang="en-US" sz="1800" dirty="0">
                <a:effectLst/>
                <a:latin typeface="Calibri" panose="020F0502020204030204" pitchFamily="34" charset="0"/>
                <a:ea typeface="Calibri" panose="020F0502020204030204" pitchFamily="34" charset="0"/>
              </a:rPr>
              <a:t>NOTE: A student requesting a Keystone Diploma minimally must meet locally established, grade-based requirements for each Keystone content area in which the student does not have a numeric or non-numeric Proficient or Advanced.</a:t>
            </a:r>
          </a:p>
          <a:p>
            <a:pPr marL="0" indent="0">
              <a:buNone/>
            </a:pPr>
            <a:endParaRPr lang="en-US" dirty="0"/>
          </a:p>
        </p:txBody>
      </p:sp>
      <p:sp>
        <p:nvSpPr>
          <p:cNvPr id="4" name="Date Placeholder 3">
            <a:extLst>
              <a:ext uri="{FF2B5EF4-FFF2-40B4-BE49-F238E27FC236}">
                <a16:creationId xmlns:a16="http://schemas.microsoft.com/office/drawing/2014/main" id="{367F41FD-B30F-5843-BAFA-08ACE1B78260}"/>
              </a:ext>
            </a:extLst>
          </p:cNvPr>
          <p:cNvSpPr>
            <a:spLocks noGrp="1"/>
          </p:cNvSpPr>
          <p:nvPr>
            <p:ph type="dt" sz="half" idx="10"/>
          </p:nvPr>
        </p:nvSpPr>
        <p:spPr/>
        <p:txBody>
          <a:bodyPr/>
          <a:lstStyle/>
          <a:p>
            <a:fld id="{A1DC029C-5B17-409B-86F2-A65FE5BE79A1}" type="datetime1">
              <a:rPr lang="en-US" smtClean="0"/>
              <a:t>2/3/2023</a:t>
            </a:fld>
            <a:endParaRPr lang="en-US"/>
          </a:p>
        </p:txBody>
      </p:sp>
      <p:sp>
        <p:nvSpPr>
          <p:cNvPr id="5" name="Slide Number Placeholder 4">
            <a:extLst>
              <a:ext uri="{FF2B5EF4-FFF2-40B4-BE49-F238E27FC236}">
                <a16:creationId xmlns:a16="http://schemas.microsoft.com/office/drawing/2014/main" id="{55509BCB-A363-0042-80CE-EBFF230E18C1}"/>
              </a:ext>
            </a:extLst>
          </p:cNvPr>
          <p:cNvSpPr>
            <a:spLocks noGrp="1"/>
          </p:cNvSpPr>
          <p:nvPr>
            <p:ph type="sldNum" sz="quarter" idx="12"/>
          </p:nvPr>
        </p:nvSpPr>
        <p:spPr/>
        <p:txBody>
          <a:bodyPr/>
          <a:lstStyle/>
          <a:p>
            <a:fld id="{B24F5015-3417-4B27-A586-E4CCF4D77832}" type="slidenum">
              <a:rPr lang="en-US" smtClean="0"/>
              <a:t>21</a:t>
            </a:fld>
            <a:endParaRPr lang="en-US"/>
          </a:p>
        </p:txBody>
      </p:sp>
    </p:spTree>
    <p:extLst>
      <p:ext uri="{BB962C8B-B14F-4D97-AF65-F5344CB8AC3E}">
        <p14:creationId xmlns:p14="http://schemas.microsoft.com/office/powerpoint/2010/main" val="25440058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2ACDF-CFC2-614A-6C65-33AF808AC802}"/>
              </a:ext>
            </a:extLst>
          </p:cNvPr>
          <p:cNvSpPr>
            <a:spLocks noGrp="1"/>
          </p:cNvSpPr>
          <p:nvPr>
            <p:ph type="title"/>
          </p:nvPr>
        </p:nvSpPr>
        <p:spPr/>
        <p:txBody>
          <a:bodyPr/>
          <a:lstStyle/>
          <a:p>
            <a:r>
              <a:rPr lang="en-US" sz="3600" b="1" dirty="0"/>
              <a:t>Sample Student Scenario 1</a:t>
            </a:r>
            <a:br>
              <a:rPr lang="en-US" dirty="0"/>
            </a:br>
            <a:endParaRPr lang="en-US" dirty="0"/>
          </a:p>
        </p:txBody>
      </p:sp>
      <p:sp>
        <p:nvSpPr>
          <p:cNvPr id="3" name="Content Placeholder 2">
            <a:extLst>
              <a:ext uri="{FF2B5EF4-FFF2-40B4-BE49-F238E27FC236}">
                <a16:creationId xmlns:a16="http://schemas.microsoft.com/office/drawing/2014/main" id="{AB1224DA-82C0-CE0C-8C5C-3433CB87FA23}"/>
              </a:ext>
            </a:extLst>
          </p:cNvPr>
          <p:cNvSpPr>
            <a:spLocks noGrp="1"/>
          </p:cNvSpPr>
          <p:nvPr>
            <p:ph idx="1"/>
          </p:nvPr>
        </p:nvSpPr>
        <p:spPr/>
        <p:txBody>
          <a:bodyPr>
            <a:normAutofit fontScale="92500" lnSpcReduction="20000"/>
          </a:bodyPr>
          <a:lstStyle/>
          <a:p>
            <a:pPr marL="0" indent="0">
              <a:buNone/>
            </a:pPr>
            <a:r>
              <a:rPr lang="en-US" sz="3500" b="1" dirty="0"/>
              <a:t>CONTEXT</a:t>
            </a:r>
          </a:p>
          <a:p>
            <a:pPr marL="0" indent="0">
              <a:buNone/>
            </a:pPr>
            <a:endParaRPr lang="en-US" b="1" dirty="0"/>
          </a:p>
          <a:p>
            <a:pPr>
              <a:buFont typeface="Wingdings" panose="05000000000000000000" pitchFamily="2" charset="2"/>
              <a:buChar char="§"/>
            </a:pPr>
            <a:r>
              <a:rPr lang="en-US" dirty="0"/>
              <a:t>11</a:t>
            </a:r>
            <a:r>
              <a:rPr lang="en-US" baseline="30000" dirty="0"/>
              <a:t>th</a:t>
            </a:r>
            <a:r>
              <a:rPr lang="en-US" dirty="0"/>
              <a:t> grade</a:t>
            </a:r>
          </a:p>
          <a:p>
            <a:pPr>
              <a:buFont typeface="Wingdings" panose="05000000000000000000" pitchFamily="2" charset="2"/>
              <a:buChar char="§"/>
            </a:pPr>
            <a:r>
              <a:rPr lang="en-US" dirty="0"/>
              <a:t>WIDA Level 3 </a:t>
            </a:r>
          </a:p>
          <a:p>
            <a:pPr>
              <a:buFont typeface="Wingdings" panose="05000000000000000000" pitchFamily="2" charset="2"/>
              <a:buChar char="§"/>
            </a:pPr>
            <a:r>
              <a:rPr lang="en-US" dirty="0"/>
              <a:t>Evaluated &amp; placed in </a:t>
            </a:r>
          </a:p>
          <a:p>
            <a:pPr marL="457200" lvl="1" indent="0">
              <a:buNone/>
            </a:pPr>
            <a:r>
              <a:rPr lang="en-US" dirty="0"/>
              <a:t>- Algebra II </a:t>
            </a:r>
          </a:p>
          <a:p>
            <a:pPr lvl="1">
              <a:buFontTx/>
              <a:buChar char="-"/>
            </a:pPr>
            <a:r>
              <a:rPr lang="en-US" dirty="0"/>
              <a:t>Biology</a:t>
            </a:r>
          </a:p>
          <a:p>
            <a:pPr lvl="1">
              <a:buFontTx/>
              <a:buChar char="-"/>
            </a:pPr>
            <a:r>
              <a:rPr lang="en-US" dirty="0"/>
              <a:t>English Literature</a:t>
            </a:r>
          </a:p>
          <a:p>
            <a:pPr>
              <a:buFont typeface="Wingdings" panose="05000000000000000000" pitchFamily="2" charset="2"/>
              <a:buChar char="§"/>
            </a:pPr>
            <a:r>
              <a:rPr lang="en-US" dirty="0"/>
              <a:t>Scheduled to take Keystone Algebra I Exam and Keystone Biology Exam during Spring Window</a:t>
            </a:r>
          </a:p>
          <a:p>
            <a:pPr>
              <a:buFont typeface="Wingdings" panose="05000000000000000000" pitchFamily="2" charset="2"/>
              <a:buChar char="§"/>
            </a:pPr>
            <a:r>
              <a:rPr lang="en-US" dirty="0"/>
              <a:t>Will be exempt from Keystone Literature Exam (&lt;12 mo. in US schools) </a:t>
            </a:r>
          </a:p>
        </p:txBody>
      </p:sp>
      <p:sp>
        <p:nvSpPr>
          <p:cNvPr id="4" name="Date Placeholder 3">
            <a:extLst>
              <a:ext uri="{FF2B5EF4-FFF2-40B4-BE49-F238E27FC236}">
                <a16:creationId xmlns:a16="http://schemas.microsoft.com/office/drawing/2014/main" id="{EA807CD0-EC48-1B05-D242-24523BB1BB06}"/>
              </a:ext>
            </a:extLst>
          </p:cNvPr>
          <p:cNvSpPr>
            <a:spLocks noGrp="1"/>
          </p:cNvSpPr>
          <p:nvPr>
            <p:ph type="dt" sz="half" idx="10"/>
          </p:nvPr>
        </p:nvSpPr>
        <p:spPr/>
        <p:txBody>
          <a:bodyPr/>
          <a:lstStyle/>
          <a:p>
            <a:fld id="{A1DC029C-5B17-409B-86F2-A65FE5BE79A1}" type="datetime1">
              <a:rPr lang="en-US" smtClean="0"/>
              <a:t>2/3/2023</a:t>
            </a:fld>
            <a:endParaRPr lang="en-US" dirty="0"/>
          </a:p>
        </p:txBody>
      </p:sp>
      <p:sp>
        <p:nvSpPr>
          <p:cNvPr id="5" name="Slide Number Placeholder 4">
            <a:extLst>
              <a:ext uri="{FF2B5EF4-FFF2-40B4-BE49-F238E27FC236}">
                <a16:creationId xmlns:a16="http://schemas.microsoft.com/office/drawing/2014/main" id="{4CAF4CF3-DAB3-22BE-854F-53A4F5E413DC}"/>
              </a:ext>
            </a:extLst>
          </p:cNvPr>
          <p:cNvSpPr>
            <a:spLocks noGrp="1"/>
          </p:cNvSpPr>
          <p:nvPr>
            <p:ph type="sldNum" sz="quarter" idx="12"/>
          </p:nvPr>
        </p:nvSpPr>
        <p:spPr/>
        <p:txBody>
          <a:bodyPr/>
          <a:lstStyle/>
          <a:p>
            <a:fld id="{B24F5015-3417-4B27-A586-E4CCF4D77832}" type="slidenum">
              <a:rPr lang="en-US" smtClean="0"/>
              <a:t>22</a:t>
            </a:fld>
            <a:endParaRPr lang="en-US"/>
          </a:p>
        </p:txBody>
      </p:sp>
    </p:spTree>
    <p:extLst>
      <p:ext uri="{BB962C8B-B14F-4D97-AF65-F5344CB8AC3E}">
        <p14:creationId xmlns:p14="http://schemas.microsoft.com/office/powerpoint/2010/main" val="23267502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2ACDF-CFC2-614A-6C65-33AF808AC802}"/>
              </a:ext>
            </a:extLst>
          </p:cNvPr>
          <p:cNvSpPr>
            <a:spLocks noGrp="1"/>
          </p:cNvSpPr>
          <p:nvPr>
            <p:ph type="title"/>
          </p:nvPr>
        </p:nvSpPr>
        <p:spPr/>
        <p:txBody>
          <a:bodyPr/>
          <a:lstStyle/>
          <a:p>
            <a:r>
              <a:rPr lang="en-US" sz="3600" b="1" dirty="0"/>
              <a:t>Sample Student Scenario 1</a:t>
            </a:r>
            <a:br>
              <a:rPr lang="en-US" dirty="0"/>
            </a:br>
            <a:endParaRPr lang="en-US" dirty="0"/>
          </a:p>
        </p:txBody>
      </p:sp>
      <p:sp>
        <p:nvSpPr>
          <p:cNvPr id="6" name="Text Placeholder 5">
            <a:extLst>
              <a:ext uri="{FF2B5EF4-FFF2-40B4-BE49-F238E27FC236}">
                <a16:creationId xmlns:a16="http://schemas.microsoft.com/office/drawing/2014/main" id="{C8184364-6EE3-A433-8697-1F3103840EF6}"/>
              </a:ext>
            </a:extLst>
          </p:cNvPr>
          <p:cNvSpPr>
            <a:spLocks noGrp="1"/>
          </p:cNvSpPr>
          <p:nvPr>
            <p:ph type="body" idx="1"/>
          </p:nvPr>
        </p:nvSpPr>
        <p:spPr>
          <a:xfrm>
            <a:off x="839788" y="1278732"/>
            <a:ext cx="3097439" cy="823912"/>
          </a:xfrm>
        </p:spPr>
        <p:txBody>
          <a:bodyPr/>
          <a:lstStyle/>
          <a:p>
            <a:r>
              <a:rPr lang="en-US" dirty="0"/>
              <a:t>Context</a:t>
            </a:r>
          </a:p>
        </p:txBody>
      </p:sp>
      <p:sp>
        <p:nvSpPr>
          <p:cNvPr id="3" name="Content Placeholder 2">
            <a:extLst>
              <a:ext uri="{FF2B5EF4-FFF2-40B4-BE49-F238E27FC236}">
                <a16:creationId xmlns:a16="http://schemas.microsoft.com/office/drawing/2014/main" id="{AB1224DA-82C0-CE0C-8C5C-3433CB87FA23}"/>
              </a:ext>
            </a:extLst>
          </p:cNvPr>
          <p:cNvSpPr>
            <a:spLocks noGrp="1"/>
          </p:cNvSpPr>
          <p:nvPr>
            <p:ph sz="half" idx="2"/>
          </p:nvPr>
        </p:nvSpPr>
        <p:spPr>
          <a:xfrm>
            <a:off x="836611" y="2268870"/>
            <a:ext cx="3100616" cy="3684588"/>
          </a:xfrm>
        </p:spPr>
        <p:txBody>
          <a:bodyPr>
            <a:normAutofit fontScale="55000" lnSpcReduction="20000"/>
          </a:bodyPr>
          <a:lstStyle/>
          <a:p>
            <a:pPr>
              <a:buFont typeface="Wingdings" panose="05000000000000000000" pitchFamily="2" charset="2"/>
              <a:buChar char="§"/>
            </a:pPr>
            <a:r>
              <a:rPr lang="en-US" dirty="0"/>
              <a:t>11</a:t>
            </a:r>
            <a:r>
              <a:rPr lang="en-US" baseline="30000" dirty="0"/>
              <a:t>th</a:t>
            </a:r>
            <a:r>
              <a:rPr lang="en-US" dirty="0"/>
              <a:t> grade</a:t>
            </a:r>
          </a:p>
          <a:p>
            <a:pPr>
              <a:buFont typeface="Wingdings" panose="05000000000000000000" pitchFamily="2" charset="2"/>
              <a:buChar char="§"/>
            </a:pPr>
            <a:r>
              <a:rPr lang="en-US" dirty="0"/>
              <a:t>WIDA Level 3 </a:t>
            </a:r>
          </a:p>
          <a:p>
            <a:pPr>
              <a:buFont typeface="Wingdings" panose="05000000000000000000" pitchFamily="2" charset="2"/>
              <a:buChar char="§"/>
            </a:pPr>
            <a:r>
              <a:rPr lang="en-US" dirty="0"/>
              <a:t>Evaluated &amp; placed in </a:t>
            </a:r>
          </a:p>
          <a:p>
            <a:pPr marL="457200" lvl="1" indent="0">
              <a:buNone/>
            </a:pPr>
            <a:r>
              <a:rPr lang="en-US" dirty="0"/>
              <a:t>- Algebra II </a:t>
            </a:r>
          </a:p>
          <a:p>
            <a:pPr marL="457200" lvl="1" indent="0">
              <a:buNone/>
            </a:pPr>
            <a:r>
              <a:rPr lang="en-US" dirty="0"/>
              <a:t>- Biology</a:t>
            </a:r>
          </a:p>
          <a:p>
            <a:pPr marL="457200" lvl="1" indent="0">
              <a:buNone/>
            </a:pPr>
            <a:r>
              <a:rPr lang="en-US" dirty="0"/>
              <a:t>- English Literature</a:t>
            </a:r>
          </a:p>
          <a:p>
            <a:pPr>
              <a:buFont typeface="Wingdings" panose="05000000000000000000" pitchFamily="2" charset="2"/>
              <a:buChar char="§"/>
            </a:pPr>
            <a:r>
              <a:rPr lang="en-US" dirty="0"/>
              <a:t>Scheduled to take Keystone Algebra I Exam and Keystone Biology Exam during Spring Window</a:t>
            </a:r>
          </a:p>
          <a:p>
            <a:pPr>
              <a:buFont typeface="Wingdings" panose="05000000000000000000" pitchFamily="2" charset="2"/>
              <a:buChar char="§"/>
            </a:pPr>
            <a:r>
              <a:rPr lang="en-US" dirty="0"/>
              <a:t>Will be exempt from Keystone Literature Exam (&lt;12 mo. in US schools) </a:t>
            </a:r>
          </a:p>
        </p:txBody>
      </p:sp>
      <p:sp>
        <p:nvSpPr>
          <p:cNvPr id="7" name="Text Placeholder 6">
            <a:extLst>
              <a:ext uri="{FF2B5EF4-FFF2-40B4-BE49-F238E27FC236}">
                <a16:creationId xmlns:a16="http://schemas.microsoft.com/office/drawing/2014/main" id="{ACAB238E-B5CE-56F8-22AA-E6EB6ADE8D1D}"/>
              </a:ext>
            </a:extLst>
          </p:cNvPr>
          <p:cNvSpPr>
            <a:spLocks noGrp="1"/>
          </p:cNvSpPr>
          <p:nvPr>
            <p:ph type="body" sz="quarter" idx="3"/>
          </p:nvPr>
        </p:nvSpPr>
        <p:spPr>
          <a:xfrm>
            <a:off x="4503654" y="777305"/>
            <a:ext cx="5183188" cy="823912"/>
          </a:xfrm>
        </p:spPr>
        <p:txBody>
          <a:bodyPr/>
          <a:lstStyle/>
          <a:p>
            <a:r>
              <a:rPr lang="en-US" dirty="0"/>
              <a:t>Considerations</a:t>
            </a:r>
          </a:p>
        </p:txBody>
      </p:sp>
      <p:sp>
        <p:nvSpPr>
          <p:cNvPr id="10" name="Content Placeholder 9">
            <a:extLst>
              <a:ext uri="{FF2B5EF4-FFF2-40B4-BE49-F238E27FC236}">
                <a16:creationId xmlns:a16="http://schemas.microsoft.com/office/drawing/2014/main" id="{208EBA96-63C9-9717-2D96-7B4FFAE247A6}"/>
              </a:ext>
            </a:extLst>
          </p:cNvPr>
          <p:cNvSpPr>
            <a:spLocks noGrp="1"/>
          </p:cNvSpPr>
          <p:nvPr>
            <p:ph sz="quarter" idx="4"/>
          </p:nvPr>
        </p:nvSpPr>
        <p:spPr>
          <a:xfrm>
            <a:off x="4034673" y="1690688"/>
            <a:ext cx="7320716" cy="4840953"/>
          </a:xfrm>
        </p:spPr>
        <p:txBody>
          <a:bodyPr>
            <a:normAutofit fontScale="55000" lnSpcReduction="20000"/>
          </a:bodyPr>
          <a:lstStyle/>
          <a:p>
            <a:pPr marL="514350" indent="-514350">
              <a:buFont typeface="+mj-lt"/>
              <a:buAutoNum type="arabicPeriod"/>
            </a:pPr>
            <a:r>
              <a:rPr lang="en-US" sz="2600" b="1" dirty="0"/>
              <a:t>If the student scores at least Basic on both the Algebra I and the Biology Keystone Exams, should they take the Keystone Literature Exam in Grade 12? (Composite)</a:t>
            </a:r>
          </a:p>
          <a:p>
            <a:pPr marL="514350" indent="-514350">
              <a:buFont typeface="+mj-lt"/>
              <a:buAutoNum type="arabicPeriod"/>
            </a:pPr>
            <a:r>
              <a:rPr lang="en-US" sz="2600" b="1" dirty="0"/>
              <a:t>Are any of the Keystone Exam scores Proficient or Advanced? (Composite, Evidence-Based)</a:t>
            </a:r>
          </a:p>
          <a:p>
            <a:pPr marL="514350" indent="-514350">
              <a:buFont typeface="+mj-lt"/>
              <a:buAutoNum type="arabicPeriod"/>
            </a:pPr>
            <a:r>
              <a:rPr lang="en-US" sz="2600" b="1" dirty="0"/>
              <a:t>Does the LEA recognize successful completion of an Algebra II course as meeting LEGBR for Algebra I? (Alternative Assessment, Evidence-Based, Waiver)</a:t>
            </a:r>
          </a:p>
          <a:p>
            <a:pPr marL="514350" indent="-514350">
              <a:buFont typeface="+mj-lt"/>
              <a:buAutoNum type="arabicPeriod"/>
            </a:pPr>
            <a:r>
              <a:rPr lang="en-US" sz="2600" b="1" dirty="0"/>
              <a:t>Is the student’s performance on the course placement evaluation sufficient to warrant scheduling an alternative assessment, e.g., ACT, SAT? (Alternative Assessment)</a:t>
            </a:r>
          </a:p>
          <a:p>
            <a:pPr marL="514350" indent="-514350">
              <a:buFont typeface="+mj-lt"/>
              <a:buAutoNum type="arabicPeriod"/>
            </a:pPr>
            <a:r>
              <a:rPr lang="en-US" sz="2600" b="1" dirty="0"/>
              <a:t>Is the student interested in attending an IHE, and can they meet the LEA’s graduate profile requirements? (Alternative Assessment, Evidence-Based)</a:t>
            </a:r>
          </a:p>
          <a:p>
            <a:pPr marL="514350" indent="-514350">
              <a:buFont typeface="+mj-lt"/>
              <a:buAutoNum type="arabicPeriod"/>
            </a:pPr>
            <a:r>
              <a:rPr lang="en-US" sz="2600" b="1" dirty="0"/>
              <a:t>Which concurrent enrollment/postsecondary courses are available and accessible to the student? (Evidence-Based)</a:t>
            </a:r>
          </a:p>
          <a:p>
            <a:pPr marL="514350" indent="-514350">
              <a:buFont typeface="+mj-lt"/>
              <a:buAutoNum type="arabicPeriod"/>
            </a:pPr>
            <a:r>
              <a:rPr lang="en-US" sz="2600" b="1" dirty="0"/>
              <a:t>Which preparatory courses and exams for industry-recognized credentials are available and accessible to the student? (Evidence-Based)</a:t>
            </a:r>
          </a:p>
          <a:p>
            <a:pPr marL="514350" indent="-514350">
              <a:buFont typeface="+mj-lt"/>
              <a:buAutoNum type="arabicPeriod"/>
            </a:pPr>
            <a:r>
              <a:rPr lang="en-US" sz="2600" b="1" dirty="0"/>
              <a:t>If the student is pursuing the Evidence-Based Pathway and requires more evidence:</a:t>
            </a:r>
          </a:p>
          <a:p>
            <a:pPr marL="914400" lvl="2" indent="0">
              <a:buNone/>
            </a:pPr>
            <a:r>
              <a:rPr lang="en-US" sz="2500" b="1" dirty="0"/>
              <a:t>- Will they complete any service learning projects?</a:t>
            </a:r>
          </a:p>
          <a:p>
            <a:pPr marL="914400" lvl="2" indent="0">
              <a:buNone/>
            </a:pPr>
            <a:r>
              <a:rPr lang="en-US" sz="2500" b="1" dirty="0"/>
              <a:t>- Will they participate in any work-based learning experience?</a:t>
            </a:r>
          </a:p>
          <a:p>
            <a:pPr marL="914400" lvl="2" indent="0">
              <a:buNone/>
            </a:pPr>
            <a:r>
              <a:rPr lang="en-US" sz="2500" b="1" dirty="0"/>
              <a:t>- Can they produce a guarantee of full-time employment?</a:t>
            </a:r>
          </a:p>
          <a:p>
            <a:pPr marL="514350" indent="-514350">
              <a:buFont typeface="+mj-lt"/>
              <a:buAutoNum type="arabicPeriod"/>
            </a:pPr>
            <a:r>
              <a:rPr lang="en-US" sz="2600" b="1" dirty="0"/>
              <a:t>Has the student transferred frequently or experienced other extenuating circumstances? (Waiver)</a:t>
            </a:r>
            <a:endParaRPr lang="en-US" sz="1600" b="1" dirty="0"/>
          </a:p>
        </p:txBody>
      </p:sp>
      <p:sp>
        <p:nvSpPr>
          <p:cNvPr id="4" name="Date Placeholder 3">
            <a:extLst>
              <a:ext uri="{FF2B5EF4-FFF2-40B4-BE49-F238E27FC236}">
                <a16:creationId xmlns:a16="http://schemas.microsoft.com/office/drawing/2014/main" id="{EA807CD0-EC48-1B05-D242-24523BB1BB06}"/>
              </a:ext>
            </a:extLst>
          </p:cNvPr>
          <p:cNvSpPr>
            <a:spLocks noGrp="1"/>
          </p:cNvSpPr>
          <p:nvPr>
            <p:ph type="dt" sz="half" idx="10"/>
          </p:nvPr>
        </p:nvSpPr>
        <p:spPr/>
        <p:txBody>
          <a:bodyPr/>
          <a:lstStyle/>
          <a:p>
            <a:fld id="{A1DC029C-5B17-409B-86F2-A65FE5BE79A1}" type="datetime1">
              <a:rPr lang="en-US" smtClean="0"/>
              <a:t>2/3/2023</a:t>
            </a:fld>
            <a:endParaRPr lang="en-US" dirty="0"/>
          </a:p>
        </p:txBody>
      </p:sp>
      <p:sp>
        <p:nvSpPr>
          <p:cNvPr id="5" name="Slide Number Placeholder 4">
            <a:extLst>
              <a:ext uri="{FF2B5EF4-FFF2-40B4-BE49-F238E27FC236}">
                <a16:creationId xmlns:a16="http://schemas.microsoft.com/office/drawing/2014/main" id="{4CAF4CF3-DAB3-22BE-854F-53A4F5E413DC}"/>
              </a:ext>
            </a:extLst>
          </p:cNvPr>
          <p:cNvSpPr>
            <a:spLocks noGrp="1"/>
          </p:cNvSpPr>
          <p:nvPr>
            <p:ph type="sldNum" sz="quarter" idx="12"/>
          </p:nvPr>
        </p:nvSpPr>
        <p:spPr/>
        <p:txBody>
          <a:bodyPr/>
          <a:lstStyle/>
          <a:p>
            <a:fld id="{B24F5015-3417-4B27-A586-E4CCF4D77832}" type="slidenum">
              <a:rPr lang="en-US" smtClean="0"/>
              <a:t>23</a:t>
            </a:fld>
            <a:endParaRPr lang="en-US"/>
          </a:p>
        </p:txBody>
      </p:sp>
    </p:spTree>
    <p:extLst>
      <p:ext uri="{BB962C8B-B14F-4D97-AF65-F5344CB8AC3E}">
        <p14:creationId xmlns:p14="http://schemas.microsoft.com/office/powerpoint/2010/main" val="5249390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2ACDF-CFC2-614A-6C65-33AF808AC802}"/>
              </a:ext>
            </a:extLst>
          </p:cNvPr>
          <p:cNvSpPr>
            <a:spLocks noGrp="1"/>
          </p:cNvSpPr>
          <p:nvPr>
            <p:ph type="title"/>
          </p:nvPr>
        </p:nvSpPr>
        <p:spPr/>
        <p:txBody>
          <a:bodyPr/>
          <a:lstStyle/>
          <a:p>
            <a:r>
              <a:rPr lang="en-US" sz="3600" b="1" dirty="0"/>
              <a:t>Sample Student Scenario 1</a:t>
            </a:r>
            <a:br>
              <a:rPr lang="en-US" dirty="0"/>
            </a:br>
            <a:endParaRPr lang="en-US" dirty="0"/>
          </a:p>
        </p:txBody>
      </p:sp>
      <p:sp>
        <p:nvSpPr>
          <p:cNvPr id="4" name="Date Placeholder 3">
            <a:extLst>
              <a:ext uri="{FF2B5EF4-FFF2-40B4-BE49-F238E27FC236}">
                <a16:creationId xmlns:a16="http://schemas.microsoft.com/office/drawing/2014/main" id="{EA807CD0-EC48-1B05-D242-24523BB1BB06}"/>
              </a:ext>
            </a:extLst>
          </p:cNvPr>
          <p:cNvSpPr>
            <a:spLocks noGrp="1"/>
          </p:cNvSpPr>
          <p:nvPr>
            <p:ph type="dt" sz="half" idx="10"/>
          </p:nvPr>
        </p:nvSpPr>
        <p:spPr/>
        <p:txBody>
          <a:bodyPr/>
          <a:lstStyle/>
          <a:p>
            <a:fld id="{A1DC029C-5B17-409B-86F2-A65FE5BE79A1}" type="datetime1">
              <a:rPr lang="en-US" smtClean="0"/>
              <a:t>2/3/2023</a:t>
            </a:fld>
            <a:endParaRPr lang="en-US"/>
          </a:p>
        </p:txBody>
      </p:sp>
      <p:sp>
        <p:nvSpPr>
          <p:cNvPr id="5" name="Slide Number Placeholder 4">
            <a:extLst>
              <a:ext uri="{FF2B5EF4-FFF2-40B4-BE49-F238E27FC236}">
                <a16:creationId xmlns:a16="http://schemas.microsoft.com/office/drawing/2014/main" id="{4CAF4CF3-DAB3-22BE-854F-53A4F5E413DC}"/>
              </a:ext>
            </a:extLst>
          </p:cNvPr>
          <p:cNvSpPr>
            <a:spLocks noGrp="1"/>
          </p:cNvSpPr>
          <p:nvPr>
            <p:ph type="sldNum" sz="quarter" idx="12"/>
          </p:nvPr>
        </p:nvSpPr>
        <p:spPr/>
        <p:txBody>
          <a:bodyPr/>
          <a:lstStyle/>
          <a:p>
            <a:fld id="{B24F5015-3417-4B27-A586-E4CCF4D77832}" type="slidenum">
              <a:rPr lang="en-US" smtClean="0"/>
              <a:t>24</a:t>
            </a:fld>
            <a:endParaRPr lang="en-US"/>
          </a:p>
        </p:txBody>
      </p:sp>
      <p:graphicFrame>
        <p:nvGraphicFramePr>
          <p:cNvPr id="11" name="Table 11">
            <a:extLst>
              <a:ext uri="{FF2B5EF4-FFF2-40B4-BE49-F238E27FC236}">
                <a16:creationId xmlns:a16="http://schemas.microsoft.com/office/drawing/2014/main" id="{6A43CC0F-0AFC-3077-766C-BAC505651601}"/>
              </a:ext>
            </a:extLst>
          </p:cNvPr>
          <p:cNvGraphicFramePr>
            <a:graphicFrameLocks noGrp="1"/>
          </p:cNvGraphicFramePr>
          <p:nvPr>
            <p:extLst>
              <p:ext uri="{D42A27DB-BD31-4B8C-83A1-F6EECF244321}">
                <p14:modId xmlns:p14="http://schemas.microsoft.com/office/powerpoint/2010/main" val="2599401581"/>
              </p:ext>
            </p:extLst>
          </p:nvPr>
        </p:nvGraphicFramePr>
        <p:xfrm>
          <a:off x="366858" y="1123632"/>
          <a:ext cx="11398422" cy="4988560"/>
        </p:xfrm>
        <a:graphic>
          <a:graphicData uri="http://schemas.openxmlformats.org/drawingml/2006/table">
            <a:tbl>
              <a:tblPr firstRow="1" bandRow="1">
                <a:tableStyleId>{5C22544A-7EE6-4342-B048-85BDC9FD1C3A}</a:tableStyleId>
              </a:tblPr>
              <a:tblGrid>
                <a:gridCol w="5658022">
                  <a:extLst>
                    <a:ext uri="{9D8B030D-6E8A-4147-A177-3AD203B41FA5}">
                      <a16:colId xmlns:a16="http://schemas.microsoft.com/office/drawing/2014/main" val="2931231281"/>
                    </a:ext>
                  </a:extLst>
                </a:gridCol>
                <a:gridCol w="5740400">
                  <a:extLst>
                    <a:ext uri="{9D8B030D-6E8A-4147-A177-3AD203B41FA5}">
                      <a16:colId xmlns:a16="http://schemas.microsoft.com/office/drawing/2014/main" val="1593481084"/>
                    </a:ext>
                  </a:extLst>
                </a:gridCol>
              </a:tblGrid>
              <a:tr h="0">
                <a:tc>
                  <a:txBody>
                    <a:bodyPr/>
                    <a:lstStyle/>
                    <a:p>
                      <a:r>
                        <a:rPr lang="en-US" dirty="0"/>
                        <a:t>Alternative Assessment Pathway</a:t>
                      </a:r>
                    </a:p>
                  </a:txBody>
                  <a:tcPr/>
                </a:tc>
                <a:tc>
                  <a:txBody>
                    <a:bodyPr/>
                    <a:lstStyle/>
                    <a:p>
                      <a:r>
                        <a:rPr lang="en-US" dirty="0"/>
                        <a:t>Evidence-Based Pathway</a:t>
                      </a:r>
                    </a:p>
                  </a:txBody>
                  <a:tcPr/>
                </a:tc>
                <a:extLst>
                  <a:ext uri="{0D108BD9-81ED-4DB2-BD59-A6C34878D82A}">
                    <a16:rowId xmlns:a16="http://schemas.microsoft.com/office/drawing/2014/main" val="2941570945"/>
                  </a:ext>
                </a:extLst>
              </a:tr>
              <a:tr h="370840">
                <a:tc>
                  <a:txBody>
                    <a:bodyPr/>
                    <a:lstStyle/>
                    <a:p>
                      <a:r>
                        <a:rPr lang="en-US" sz="1200" dirty="0"/>
                        <a:t>AP Exams (associated with Keystone content in which &lt;Proficient)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ACT WorkKeys</a:t>
                      </a:r>
                    </a:p>
                  </a:txBody>
                  <a:tcPr/>
                </a:tc>
                <a:extLst>
                  <a:ext uri="{0D108BD9-81ED-4DB2-BD59-A6C34878D82A}">
                    <a16:rowId xmlns:a16="http://schemas.microsoft.com/office/drawing/2014/main" val="1298961300"/>
                  </a:ext>
                </a:extLst>
              </a:tr>
              <a:tr h="370840">
                <a:tc>
                  <a:txBody>
                    <a:bodyPr/>
                    <a:lstStyle/>
                    <a:p>
                      <a:r>
                        <a:rPr lang="en-US" sz="1200" dirty="0"/>
                        <a:t>IB Exams (associated with Keystone content in which &lt;Proficient)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SAT Subject Test </a:t>
                      </a:r>
                    </a:p>
                  </a:txBody>
                  <a:tcPr/>
                </a:tc>
                <a:extLst>
                  <a:ext uri="{0D108BD9-81ED-4DB2-BD59-A6C34878D82A}">
                    <a16:rowId xmlns:a16="http://schemas.microsoft.com/office/drawing/2014/main" val="3442274007"/>
                  </a:ext>
                </a:extLst>
              </a:tr>
              <a:tr h="370840">
                <a:tc>
                  <a:txBody>
                    <a:bodyPr/>
                    <a:lstStyle/>
                    <a:p>
                      <a:r>
                        <a:rPr lang="en-US" sz="1200" dirty="0"/>
                        <a:t>Concurrent Enrollment Courses (associated with Keystone content in which &lt;Proficient)</a:t>
                      </a:r>
                    </a:p>
                  </a:txBody>
                  <a:tcPr/>
                </a:tc>
                <a:tc>
                  <a:txBody>
                    <a:bodyPr/>
                    <a:lstStyle/>
                    <a:p>
                      <a:r>
                        <a:rPr lang="en-US" sz="1200" dirty="0"/>
                        <a:t>AP Exam </a:t>
                      </a:r>
                    </a:p>
                  </a:txBody>
                  <a:tcPr/>
                </a:tc>
                <a:extLst>
                  <a:ext uri="{0D108BD9-81ED-4DB2-BD59-A6C34878D82A}">
                    <a16:rowId xmlns:a16="http://schemas.microsoft.com/office/drawing/2014/main" val="3403984342"/>
                  </a:ext>
                </a:extLst>
              </a:tr>
              <a:tr h="370840">
                <a:tc>
                  <a:txBody>
                    <a:bodyPr/>
                    <a:lstStyle/>
                    <a:p>
                      <a:r>
                        <a:rPr lang="en-US" sz="1200" dirty="0">
                          <a:highlight>
                            <a:srgbClr val="FFFF00"/>
                          </a:highlight>
                        </a:rPr>
                        <a:t>Pre-Apprenticeship Program</a:t>
                      </a:r>
                    </a:p>
                  </a:txBody>
                  <a:tcPr/>
                </a:tc>
                <a:tc>
                  <a:txBody>
                    <a:bodyPr/>
                    <a:lstStyle/>
                    <a:p>
                      <a:r>
                        <a:rPr lang="en-US" sz="1200" dirty="0"/>
                        <a:t>IB Exam </a:t>
                      </a:r>
                    </a:p>
                  </a:txBody>
                  <a:tcPr/>
                </a:tc>
                <a:extLst>
                  <a:ext uri="{0D108BD9-81ED-4DB2-BD59-A6C34878D82A}">
                    <a16:rowId xmlns:a16="http://schemas.microsoft.com/office/drawing/2014/main" val="37517414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highlight>
                            <a:srgbClr val="FFFF00"/>
                          </a:highlight>
                        </a:rPr>
                        <a:t>IHE (</a:t>
                      </a:r>
                      <a:r>
                        <a:rPr lang="en-US" sz="12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with evidence of college coursework ability), 4-yr program</a:t>
                      </a:r>
                      <a:endParaRPr lang="en-US" sz="1200" dirty="0">
                        <a:highlight>
                          <a:srgbClr val="FFFF00"/>
                        </a:highligh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highlight>
                            <a:srgbClr val="FFFF00"/>
                          </a:highlight>
                        </a:rPr>
                        <a:t>Concurrent Enrollment or Other Postsecondary Course </a:t>
                      </a:r>
                    </a:p>
                  </a:txBody>
                  <a:tcPr/>
                </a:tc>
                <a:extLst>
                  <a:ext uri="{0D108BD9-81ED-4DB2-BD59-A6C34878D82A}">
                    <a16:rowId xmlns:a16="http://schemas.microsoft.com/office/drawing/2014/main" val="181842158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highlight>
                            <a:srgbClr val="FFFF00"/>
                          </a:highlight>
                        </a:rPr>
                        <a:t>ACT</a:t>
                      </a:r>
                      <a:r>
                        <a:rPr lang="en-US" sz="1200" dirty="0"/>
                        <a:t>, ACT WorkKeys, ASVAB AFQT, </a:t>
                      </a:r>
                      <a:r>
                        <a:rPr lang="en-US" sz="1200" dirty="0">
                          <a:highlight>
                            <a:srgbClr val="FFFF00"/>
                          </a:highlight>
                        </a:rPr>
                        <a:t>PSAT, SAT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highlight>
                            <a:srgbClr val="FFFF00"/>
                          </a:highlight>
                        </a:rPr>
                        <a:t>Industry-Recognized Credential</a:t>
                      </a:r>
                      <a:endParaRPr lang="en-US" sz="12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a:tc>
                <a:extLst>
                  <a:ext uri="{0D108BD9-81ED-4DB2-BD59-A6C34878D82A}">
                    <a16:rowId xmlns:a16="http://schemas.microsoft.com/office/drawing/2014/main" val="1067181951"/>
                  </a:ext>
                </a:extLst>
              </a:tr>
              <a:tr h="370840">
                <a:tc>
                  <a:txBody>
                    <a:bodyPr/>
                    <a:lstStyle/>
                    <a:p>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highlight>
                            <a:srgbClr val="FFFF00"/>
                          </a:highlight>
                        </a:rPr>
                        <a:t>IHE (</a:t>
                      </a:r>
                      <a:r>
                        <a:rPr lang="en-US" sz="12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with evidence of college coursework ability), other-than-4-yr program</a:t>
                      </a:r>
                      <a:endParaRPr lang="en-US" sz="1200" dirty="0">
                        <a:highlight>
                          <a:srgbClr val="FFFF00"/>
                        </a:highlight>
                      </a:endParaRPr>
                    </a:p>
                    <a:p>
                      <a:endParaRPr lang="en-US" sz="1200" dirty="0"/>
                    </a:p>
                  </a:txBody>
                  <a:tcP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3910386"/>
                  </a:ext>
                </a:extLst>
              </a:tr>
              <a:tr h="370840">
                <a:tc>
                  <a:txBody>
                    <a:bodyPr/>
                    <a:lstStyle/>
                    <a:p>
                      <a:endParaRPr lang="en-US" sz="1200" dirty="0"/>
                    </a:p>
                  </a:txBody>
                  <a:tcPr/>
                </a:tc>
                <a:tc>
                  <a:txBody>
                    <a:bodyPr/>
                    <a:lstStyle/>
                    <a:p>
                      <a:r>
                        <a:rPr lang="en-US" sz="1200" dirty="0">
                          <a:highlight>
                            <a:srgbClr val="FFFF00"/>
                          </a:highlight>
                        </a:rPr>
                        <a:t>Keystone Exam Proficient/Advanced </a:t>
                      </a:r>
                    </a:p>
                  </a:txBody>
                  <a:tcP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827989860"/>
                  </a:ext>
                </a:extLst>
              </a:tr>
              <a:tr h="370840">
                <a:tc>
                  <a:txBody>
                    <a:bodyPr/>
                    <a:lstStyle/>
                    <a:p>
                      <a:endParaRPr lang="en-US" sz="1200" dirty="0"/>
                    </a:p>
                  </a:txBody>
                  <a:tcPr/>
                </a:tc>
                <a:tc>
                  <a:txBody>
                    <a:bodyPr/>
                    <a:lstStyle/>
                    <a:p>
                      <a:r>
                        <a:rPr lang="en-US" sz="1200" dirty="0">
                          <a:highlight>
                            <a:srgbClr val="FFFF00"/>
                          </a:highlight>
                        </a:rPr>
                        <a:t>Service-Learning Project</a:t>
                      </a:r>
                    </a:p>
                  </a:txBody>
                  <a:tcPr/>
                </a:tc>
                <a:extLst>
                  <a:ext uri="{0D108BD9-81ED-4DB2-BD59-A6C34878D82A}">
                    <a16:rowId xmlns:a16="http://schemas.microsoft.com/office/drawing/2014/main" val="656085277"/>
                  </a:ext>
                </a:extLst>
              </a:tr>
              <a:tr h="370840">
                <a:tc>
                  <a:txBody>
                    <a:bodyPr/>
                    <a:lstStyle/>
                    <a:p>
                      <a:endParaRPr lang="en-US" sz="1200" dirty="0"/>
                    </a:p>
                  </a:txBody>
                  <a:tcPr/>
                </a:tc>
                <a:tc>
                  <a:txBody>
                    <a:bodyPr/>
                    <a:lstStyle/>
                    <a:p>
                      <a:r>
                        <a:rPr lang="en-US" sz="1200" dirty="0">
                          <a:highlight>
                            <a:srgbClr val="FFFF00"/>
                          </a:highlight>
                        </a:rPr>
                        <a:t>Internship, Externship, Cooperative Education Program</a:t>
                      </a:r>
                    </a:p>
                  </a:txBody>
                  <a:tcPr/>
                </a:tc>
                <a:extLst>
                  <a:ext uri="{0D108BD9-81ED-4DB2-BD59-A6C34878D82A}">
                    <a16:rowId xmlns:a16="http://schemas.microsoft.com/office/drawing/2014/main" val="3387800460"/>
                  </a:ext>
                </a:extLst>
              </a:tr>
              <a:tr h="370840">
                <a:tc>
                  <a:txBody>
                    <a:bodyPr/>
                    <a:lstStyle/>
                    <a:p>
                      <a:endParaRPr lang="en-US" sz="1200" dirty="0"/>
                    </a:p>
                  </a:txBody>
                  <a:tcPr/>
                </a:tc>
                <a:tc>
                  <a:txBody>
                    <a:bodyPr/>
                    <a:lstStyle/>
                    <a:p>
                      <a:r>
                        <a:rPr lang="en-US" sz="1200" dirty="0"/>
                        <a:t>NCAA DII core course compliance &amp; 2.0 GPA</a:t>
                      </a:r>
                    </a:p>
                  </a:txBody>
                  <a:tcPr/>
                </a:tc>
                <a:extLst>
                  <a:ext uri="{0D108BD9-81ED-4DB2-BD59-A6C34878D82A}">
                    <a16:rowId xmlns:a16="http://schemas.microsoft.com/office/drawing/2014/main" val="3053967535"/>
                  </a:ext>
                </a:extLst>
              </a:tr>
              <a:tr h="370840">
                <a:tc>
                  <a:txBody>
                    <a:bodyPr/>
                    <a:lstStyle/>
                    <a:p>
                      <a:endParaRPr lang="en-US" sz="1200" dirty="0"/>
                    </a:p>
                  </a:txBody>
                  <a:tcPr/>
                </a:tc>
                <a:tc>
                  <a:txBody>
                    <a:bodyPr/>
                    <a:lstStyle/>
                    <a:p>
                      <a:r>
                        <a:rPr lang="en-US" sz="1200" dirty="0">
                          <a:highlight>
                            <a:srgbClr val="FFFF00"/>
                          </a:highlight>
                        </a:rPr>
                        <a:t>Guarantee of Full-Time Employment</a:t>
                      </a:r>
                    </a:p>
                  </a:txBody>
                  <a:tcPr/>
                </a:tc>
                <a:extLst>
                  <a:ext uri="{0D108BD9-81ED-4DB2-BD59-A6C34878D82A}">
                    <a16:rowId xmlns:a16="http://schemas.microsoft.com/office/drawing/2014/main" val="3991544193"/>
                  </a:ext>
                </a:extLst>
              </a:tr>
            </a:tbl>
          </a:graphicData>
        </a:graphic>
      </p:graphicFrame>
    </p:spTree>
    <p:extLst>
      <p:ext uri="{BB962C8B-B14F-4D97-AF65-F5344CB8AC3E}">
        <p14:creationId xmlns:p14="http://schemas.microsoft.com/office/powerpoint/2010/main" val="26478342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2ACDF-CFC2-614A-6C65-33AF808AC802}"/>
              </a:ext>
            </a:extLst>
          </p:cNvPr>
          <p:cNvSpPr>
            <a:spLocks noGrp="1"/>
          </p:cNvSpPr>
          <p:nvPr>
            <p:ph type="title"/>
          </p:nvPr>
        </p:nvSpPr>
        <p:spPr/>
        <p:txBody>
          <a:bodyPr/>
          <a:lstStyle/>
          <a:p>
            <a:r>
              <a:rPr lang="en-US" sz="3600" b="1" dirty="0"/>
              <a:t>Sample Student Scenario 2</a:t>
            </a:r>
            <a:br>
              <a:rPr lang="en-US" dirty="0"/>
            </a:br>
            <a:endParaRPr lang="en-US" dirty="0"/>
          </a:p>
        </p:txBody>
      </p:sp>
      <p:sp>
        <p:nvSpPr>
          <p:cNvPr id="6" name="Text Placeholder 5">
            <a:extLst>
              <a:ext uri="{FF2B5EF4-FFF2-40B4-BE49-F238E27FC236}">
                <a16:creationId xmlns:a16="http://schemas.microsoft.com/office/drawing/2014/main" id="{C8184364-6EE3-A433-8697-1F3103840EF6}"/>
              </a:ext>
            </a:extLst>
          </p:cNvPr>
          <p:cNvSpPr>
            <a:spLocks noGrp="1"/>
          </p:cNvSpPr>
          <p:nvPr>
            <p:ph type="body" idx="1"/>
          </p:nvPr>
        </p:nvSpPr>
        <p:spPr>
          <a:xfrm>
            <a:off x="839788" y="1278732"/>
            <a:ext cx="3097439" cy="823912"/>
          </a:xfrm>
        </p:spPr>
        <p:txBody>
          <a:bodyPr/>
          <a:lstStyle/>
          <a:p>
            <a:r>
              <a:rPr lang="en-US" dirty="0"/>
              <a:t>Context</a:t>
            </a:r>
          </a:p>
        </p:txBody>
      </p:sp>
      <p:sp>
        <p:nvSpPr>
          <p:cNvPr id="3" name="Content Placeholder 2">
            <a:extLst>
              <a:ext uri="{FF2B5EF4-FFF2-40B4-BE49-F238E27FC236}">
                <a16:creationId xmlns:a16="http://schemas.microsoft.com/office/drawing/2014/main" id="{AB1224DA-82C0-CE0C-8C5C-3433CB87FA23}"/>
              </a:ext>
            </a:extLst>
          </p:cNvPr>
          <p:cNvSpPr>
            <a:spLocks noGrp="1"/>
          </p:cNvSpPr>
          <p:nvPr>
            <p:ph sz="half" idx="2"/>
          </p:nvPr>
        </p:nvSpPr>
        <p:spPr>
          <a:xfrm>
            <a:off x="836611" y="2268870"/>
            <a:ext cx="3100616" cy="3684588"/>
          </a:xfrm>
        </p:spPr>
        <p:txBody>
          <a:bodyPr>
            <a:normAutofit fontScale="77500" lnSpcReduction="20000"/>
          </a:bodyPr>
          <a:lstStyle/>
          <a:p>
            <a:pPr>
              <a:buFont typeface="Wingdings" panose="05000000000000000000" pitchFamily="2" charset="2"/>
              <a:buChar char="§"/>
            </a:pPr>
            <a:r>
              <a:rPr lang="en-US" dirty="0"/>
              <a:t>12</a:t>
            </a:r>
            <a:r>
              <a:rPr lang="en-US" baseline="30000" dirty="0"/>
              <a:t>th</a:t>
            </a:r>
            <a:r>
              <a:rPr lang="en-US" dirty="0"/>
              <a:t> grade</a:t>
            </a:r>
          </a:p>
          <a:p>
            <a:pPr>
              <a:buFont typeface="Wingdings" panose="05000000000000000000" pitchFamily="2" charset="2"/>
              <a:buChar char="§"/>
            </a:pPr>
            <a:r>
              <a:rPr lang="en-US" dirty="0"/>
              <a:t>WIDA Level 1 </a:t>
            </a:r>
          </a:p>
          <a:p>
            <a:pPr>
              <a:buFont typeface="Wingdings" panose="05000000000000000000" pitchFamily="2" charset="2"/>
              <a:buChar char="§"/>
            </a:pPr>
            <a:r>
              <a:rPr lang="en-US" dirty="0"/>
              <a:t>Evaluated &amp; placed in </a:t>
            </a:r>
          </a:p>
          <a:p>
            <a:pPr marL="457200" lvl="1" indent="0">
              <a:buNone/>
            </a:pPr>
            <a:r>
              <a:rPr lang="en-US" dirty="0"/>
              <a:t>- Math Concepts </a:t>
            </a:r>
          </a:p>
          <a:p>
            <a:pPr marL="457200" lvl="1" indent="0">
              <a:buNone/>
            </a:pPr>
            <a:r>
              <a:rPr lang="en-US" dirty="0"/>
              <a:t>- Earth Science</a:t>
            </a:r>
          </a:p>
          <a:p>
            <a:pPr marL="457200" lvl="1" indent="0">
              <a:buNone/>
            </a:pPr>
            <a:r>
              <a:rPr lang="en-US" dirty="0"/>
              <a:t>- Basics of English Composition</a:t>
            </a:r>
          </a:p>
          <a:p>
            <a:pPr>
              <a:buFont typeface="Wingdings" panose="05000000000000000000" pitchFamily="2" charset="2"/>
              <a:buChar char="§"/>
            </a:pPr>
            <a:r>
              <a:rPr lang="en-US" dirty="0"/>
              <a:t>Not required to take Keystone Exams for federal assessment accountability</a:t>
            </a:r>
          </a:p>
        </p:txBody>
      </p:sp>
      <p:sp>
        <p:nvSpPr>
          <p:cNvPr id="7" name="Text Placeholder 6">
            <a:extLst>
              <a:ext uri="{FF2B5EF4-FFF2-40B4-BE49-F238E27FC236}">
                <a16:creationId xmlns:a16="http://schemas.microsoft.com/office/drawing/2014/main" id="{ACAB238E-B5CE-56F8-22AA-E6EB6ADE8D1D}"/>
              </a:ext>
            </a:extLst>
          </p:cNvPr>
          <p:cNvSpPr>
            <a:spLocks noGrp="1"/>
          </p:cNvSpPr>
          <p:nvPr>
            <p:ph type="body" sz="quarter" idx="3"/>
          </p:nvPr>
        </p:nvSpPr>
        <p:spPr>
          <a:xfrm>
            <a:off x="4503654" y="777305"/>
            <a:ext cx="5183188" cy="823912"/>
          </a:xfrm>
        </p:spPr>
        <p:txBody>
          <a:bodyPr/>
          <a:lstStyle/>
          <a:p>
            <a:r>
              <a:rPr lang="en-US" dirty="0"/>
              <a:t>Considerations</a:t>
            </a:r>
          </a:p>
        </p:txBody>
      </p:sp>
      <p:sp>
        <p:nvSpPr>
          <p:cNvPr id="10" name="Content Placeholder 9">
            <a:extLst>
              <a:ext uri="{FF2B5EF4-FFF2-40B4-BE49-F238E27FC236}">
                <a16:creationId xmlns:a16="http://schemas.microsoft.com/office/drawing/2014/main" id="{208EBA96-63C9-9717-2D96-7B4FFAE247A6}"/>
              </a:ext>
            </a:extLst>
          </p:cNvPr>
          <p:cNvSpPr>
            <a:spLocks noGrp="1"/>
          </p:cNvSpPr>
          <p:nvPr>
            <p:ph sz="quarter" idx="4"/>
          </p:nvPr>
        </p:nvSpPr>
        <p:spPr>
          <a:xfrm>
            <a:off x="4034673" y="1690688"/>
            <a:ext cx="7320716" cy="4840953"/>
          </a:xfrm>
        </p:spPr>
        <p:txBody>
          <a:bodyPr>
            <a:normAutofit fontScale="77500" lnSpcReduction="20000"/>
          </a:bodyPr>
          <a:lstStyle/>
          <a:p>
            <a:pPr marL="514350" indent="-514350">
              <a:buFont typeface="+mj-lt"/>
              <a:buAutoNum type="arabicPeriod"/>
            </a:pPr>
            <a:r>
              <a:rPr lang="en-US" sz="2600" b="1" dirty="0"/>
              <a:t>Is the student’s performance on the course placement evaluation sufficient to warrant scheduling one or more Keystone Exams?</a:t>
            </a:r>
          </a:p>
          <a:p>
            <a:pPr marL="514350" indent="-514350">
              <a:buFont typeface="+mj-lt"/>
              <a:buAutoNum type="arabicPeriod"/>
            </a:pPr>
            <a:r>
              <a:rPr lang="en-US" sz="2600" b="1" dirty="0"/>
              <a:t>How will the student meet locally established, grade-based requirements for the three Keystone content areas (e.g., prior coursework, current coursework, PBAs)? (Evidence-Based, Waiver)</a:t>
            </a:r>
          </a:p>
          <a:p>
            <a:pPr marL="514350" indent="-514350">
              <a:buFont typeface="+mj-lt"/>
              <a:buAutoNum type="arabicPeriod"/>
            </a:pPr>
            <a:r>
              <a:rPr lang="en-US" sz="2600" b="1" dirty="0"/>
              <a:t>Which preparatory courses and exams for industry-recognized credentials are available and accessible to the student? (Evidence-Based)</a:t>
            </a:r>
          </a:p>
          <a:p>
            <a:pPr marL="514350" indent="-514350">
              <a:buFont typeface="+mj-lt"/>
              <a:buAutoNum type="arabicPeriod"/>
            </a:pPr>
            <a:r>
              <a:rPr lang="en-US" sz="2600" b="1" dirty="0"/>
              <a:t>If the student is pursuing the Evidence-Based Pathway and requires more evidence:</a:t>
            </a:r>
          </a:p>
          <a:p>
            <a:pPr marL="914400" lvl="2" indent="0">
              <a:buNone/>
            </a:pPr>
            <a:r>
              <a:rPr lang="en-US" sz="2500" b="1" dirty="0"/>
              <a:t>- Will they complete any service learning projects?</a:t>
            </a:r>
          </a:p>
          <a:p>
            <a:pPr marL="914400" lvl="2" indent="0">
              <a:buNone/>
            </a:pPr>
            <a:r>
              <a:rPr lang="en-US" sz="2500" b="1" dirty="0"/>
              <a:t>- Will they participate in any work-based learning experience?</a:t>
            </a:r>
          </a:p>
          <a:p>
            <a:pPr marL="914400" lvl="2" indent="0">
              <a:buNone/>
            </a:pPr>
            <a:r>
              <a:rPr lang="en-US" sz="2500" b="1" dirty="0"/>
              <a:t>- Can they produce a guarantee of full-time employment?</a:t>
            </a:r>
          </a:p>
          <a:p>
            <a:pPr marL="514350" indent="-514350">
              <a:buFont typeface="+mj-lt"/>
              <a:buAutoNum type="arabicPeriod"/>
            </a:pPr>
            <a:r>
              <a:rPr lang="en-US" sz="2600" b="1" dirty="0"/>
              <a:t>Has the student transferred frequently or experienced other extenuating circumstances? (Waiver)</a:t>
            </a:r>
            <a:endParaRPr lang="en-US" sz="1600" b="1" dirty="0"/>
          </a:p>
        </p:txBody>
      </p:sp>
      <p:sp>
        <p:nvSpPr>
          <p:cNvPr id="4" name="Date Placeholder 3">
            <a:extLst>
              <a:ext uri="{FF2B5EF4-FFF2-40B4-BE49-F238E27FC236}">
                <a16:creationId xmlns:a16="http://schemas.microsoft.com/office/drawing/2014/main" id="{EA807CD0-EC48-1B05-D242-24523BB1BB06}"/>
              </a:ext>
            </a:extLst>
          </p:cNvPr>
          <p:cNvSpPr>
            <a:spLocks noGrp="1"/>
          </p:cNvSpPr>
          <p:nvPr>
            <p:ph type="dt" sz="half" idx="10"/>
          </p:nvPr>
        </p:nvSpPr>
        <p:spPr/>
        <p:txBody>
          <a:bodyPr/>
          <a:lstStyle/>
          <a:p>
            <a:fld id="{A1DC029C-5B17-409B-86F2-A65FE5BE79A1}" type="datetime1">
              <a:rPr lang="en-US" smtClean="0"/>
              <a:t>2/3/2023</a:t>
            </a:fld>
            <a:endParaRPr lang="en-US" dirty="0"/>
          </a:p>
        </p:txBody>
      </p:sp>
      <p:sp>
        <p:nvSpPr>
          <p:cNvPr id="5" name="Slide Number Placeholder 4">
            <a:extLst>
              <a:ext uri="{FF2B5EF4-FFF2-40B4-BE49-F238E27FC236}">
                <a16:creationId xmlns:a16="http://schemas.microsoft.com/office/drawing/2014/main" id="{4CAF4CF3-DAB3-22BE-854F-53A4F5E413DC}"/>
              </a:ext>
            </a:extLst>
          </p:cNvPr>
          <p:cNvSpPr>
            <a:spLocks noGrp="1"/>
          </p:cNvSpPr>
          <p:nvPr>
            <p:ph type="sldNum" sz="quarter" idx="12"/>
          </p:nvPr>
        </p:nvSpPr>
        <p:spPr/>
        <p:txBody>
          <a:bodyPr/>
          <a:lstStyle/>
          <a:p>
            <a:fld id="{B24F5015-3417-4B27-A586-E4CCF4D77832}" type="slidenum">
              <a:rPr lang="en-US" smtClean="0"/>
              <a:t>25</a:t>
            </a:fld>
            <a:endParaRPr lang="en-US"/>
          </a:p>
        </p:txBody>
      </p:sp>
    </p:spTree>
    <p:extLst>
      <p:ext uri="{BB962C8B-B14F-4D97-AF65-F5344CB8AC3E}">
        <p14:creationId xmlns:p14="http://schemas.microsoft.com/office/powerpoint/2010/main" val="21870227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60BD2-3157-0F90-2482-570D98DEBE44}"/>
              </a:ext>
            </a:extLst>
          </p:cNvPr>
          <p:cNvSpPr>
            <a:spLocks noGrp="1"/>
          </p:cNvSpPr>
          <p:nvPr>
            <p:ph type="title"/>
          </p:nvPr>
        </p:nvSpPr>
        <p:spPr/>
        <p:txBody>
          <a:bodyPr/>
          <a:lstStyle/>
          <a:p>
            <a:r>
              <a:rPr lang="en-US" dirty="0"/>
              <a:t>HS Diploma Options</a:t>
            </a:r>
          </a:p>
        </p:txBody>
      </p:sp>
      <p:graphicFrame>
        <p:nvGraphicFramePr>
          <p:cNvPr id="7" name="Table 7">
            <a:extLst>
              <a:ext uri="{FF2B5EF4-FFF2-40B4-BE49-F238E27FC236}">
                <a16:creationId xmlns:a16="http://schemas.microsoft.com/office/drawing/2014/main" id="{7BACDEC7-D2EF-D088-2201-9B148AC26217}"/>
              </a:ext>
            </a:extLst>
          </p:cNvPr>
          <p:cNvGraphicFramePr>
            <a:graphicFrameLocks noGrp="1"/>
          </p:cNvGraphicFramePr>
          <p:nvPr>
            <p:ph idx="1"/>
          </p:nvPr>
        </p:nvGraphicFramePr>
        <p:xfrm>
          <a:off x="692725" y="1825625"/>
          <a:ext cx="10882747" cy="3814418"/>
        </p:xfrm>
        <a:graphic>
          <a:graphicData uri="http://schemas.openxmlformats.org/drawingml/2006/table">
            <a:tbl>
              <a:tblPr firstRow="1" bandRow="1">
                <a:tableStyleId>{1FECB4D8-DB02-4DC6-A0A2-4F2EBAE1DC90}</a:tableStyleId>
              </a:tblPr>
              <a:tblGrid>
                <a:gridCol w="5396347">
                  <a:extLst>
                    <a:ext uri="{9D8B030D-6E8A-4147-A177-3AD203B41FA5}">
                      <a16:colId xmlns:a16="http://schemas.microsoft.com/office/drawing/2014/main" val="3255074993"/>
                    </a:ext>
                  </a:extLst>
                </a:gridCol>
                <a:gridCol w="2743200">
                  <a:extLst>
                    <a:ext uri="{9D8B030D-6E8A-4147-A177-3AD203B41FA5}">
                      <a16:colId xmlns:a16="http://schemas.microsoft.com/office/drawing/2014/main" val="3931065712"/>
                    </a:ext>
                  </a:extLst>
                </a:gridCol>
                <a:gridCol w="2743200">
                  <a:extLst>
                    <a:ext uri="{9D8B030D-6E8A-4147-A177-3AD203B41FA5}">
                      <a16:colId xmlns:a16="http://schemas.microsoft.com/office/drawing/2014/main" val="880284461"/>
                    </a:ext>
                  </a:extLst>
                </a:gridCol>
              </a:tblGrid>
              <a:tr h="924584">
                <a:tc>
                  <a:txBody>
                    <a:bodyPr/>
                    <a:lstStyle/>
                    <a:p>
                      <a:pPr algn="ctr"/>
                      <a:r>
                        <a:rPr lang="en-US" dirty="0"/>
                        <a:t>DIPLOMA OPTIONS</a:t>
                      </a:r>
                    </a:p>
                  </a:txBody>
                  <a:tcPr anchor="ctr"/>
                </a:tc>
                <a:tc>
                  <a:txBody>
                    <a:bodyPr/>
                    <a:lstStyle/>
                    <a:p>
                      <a:pPr algn="ctr"/>
                      <a:r>
                        <a:rPr lang="en-US" dirty="0"/>
                        <a:t>LOCAL</a:t>
                      </a:r>
                    </a:p>
                    <a:p>
                      <a:pPr algn="ctr"/>
                      <a:r>
                        <a:rPr lang="en-US" dirty="0"/>
                        <a:t>GRAD</a:t>
                      </a:r>
                    </a:p>
                    <a:p>
                      <a:pPr algn="ctr"/>
                      <a:r>
                        <a:rPr lang="en-US" dirty="0"/>
                        <a:t>REQ</a:t>
                      </a:r>
                    </a:p>
                  </a:txBody>
                  <a:tcPr anchor="ctr"/>
                </a:tc>
                <a:tc>
                  <a:txBody>
                    <a:bodyPr/>
                    <a:lstStyle/>
                    <a:p>
                      <a:pPr algn="ctr"/>
                      <a:r>
                        <a:rPr lang="en-US" dirty="0"/>
                        <a:t>STATE</a:t>
                      </a:r>
                    </a:p>
                    <a:p>
                      <a:pPr algn="ctr"/>
                      <a:r>
                        <a:rPr lang="en-US" dirty="0"/>
                        <a:t>GRAD</a:t>
                      </a:r>
                    </a:p>
                    <a:p>
                      <a:pPr algn="ctr"/>
                      <a:r>
                        <a:rPr lang="en-US" dirty="0"/>
                        <a:t>REQ</a:t>
                      </a:r>
                    </a:p>
                  </a:txBody>
                  <a:tcPr anchor="ctr"/>
                </a:tc>
                <a:extLst>
                  <a:ext uri="{0D108BD9-81ED-4DB2-BD59-A6C34878D82A}">
                    <a16:rowId xmlns:a16="http://schemas.microsoft.com/office/drawing/2014/main" val="2396463836"/>
                  </a:ext>
                </a:extLst>
              </a:tr>
              <a:tr h="3749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u="none" dirty="0">
                          <a:solidFill>
                            <a:schemeClr val="tx1"/>
                          </a:solidFill>
                        </a:rPr>
                        <a:t>Student graduates via a </a:t>
                      </a:r>
                      <a:r>
                        <a:rPr lang="en-US" sz="1800" b="1" u="none" dirty="0">
                          <a:solidFill>
                            <a:schemeClr val="tx1"/>
                          </a:solidFill>
                        </a:rPr>
                        <a:t>Keystone Pathway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accent6">
                              <a:lumMod val="50000"/>
                            </a:schemeClr>
                          </a:solidFill>
                        </a:rPr>
                        <a:t>YES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accent6">
                              <a:lumMod val="50000"/>
                            </a:schemeClr>
                          </a:solidFill>
                        </a:rPr>
                        <a:t>YES</a:t>
                      </a:r>
                    </a:p>
                  </a:txBody>
                  <a:tcPr anchor="ctr"/>
                </a:tc>
                <a:extLst>
                  <a:ext uri="{0D108BD9-81ED-4DB2-BD59-A6C34878D82A}">
                    <a16:rowId xmlns:a16="http://schemas.microsoft.com/office/drawing/2014/main" val="2845036949"/>
                  </a:ext>
                </a:extLst>
              </a:tr>
              <a:tr h="374970">
                <a:tc>
                  <a:txBody>
                    <a:bodyPr/>
                    <a:lstStyle/>
                    <a:p>
                      <a:r>
                        <a:rPr lang="en-US" sz="1800" u="none" dirty="0">
                          <a:solidFill>
                            <a:schemeClr val="tx1"/>
                          </a:solidFill>
                        </a:rPr>
                        <a:t>Student graduates via successful completion of a </a:t>
                      </a:r>
                      <a:r>
                        <a:rPr lang="en-US" sz="1800" b="1" u="none" dirty="0">
                          <a:solidFill>
                            <a:schemeClr val="tx1"/>
                          </a:solidFill>
                        </a:rPr>
                        <a:t>Special Education Program</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a:solidFill>
                            <a:schemeClr val="tx1"/>
                          </a:solidFill>
                        </a:rPr>
                        <a:t>Only if the special education program, by design, will not meet statewide requirements</a:t>
                      </a:r>
                    </a:p>
                  </a:txBody>
                  <a:tcPr anchor="ctr"/>
                </a:tc>
                <a:tc hMerge="1">
                  <a:txBody>
                    <a:bodyPr/>
                    <a:lstStyle/>
                    <a:p>
                      <a:endParaRPr lang="en-US" u="none" dirty="0"/>
                    </a:p>
                  </a:txBody>
                  <a:tcPr/>
                </a:tc>
                <a:extLst>
                  <a:ext uri="{0D108BD9-81ED-4DB2-BD59-A6C34878D82A}">
                    <a16:rowId xmlns:a16="http://schemas.microsoft.com/office/drawing/2014/main" val="3130021941"/>
                  </a:ext>
                </a:extLst>
              </a:tr>
              <a:tr h="374970">
                <a:tc>
                  <a:txBody>
                    <a:bodyPr/>
                    <a:lstStyle/>
                    <a:p>
                      <a:r>
                        <a:rPr lang="en-US" u="none" dirty="0"/>
                        <a:t>Student eligible to graduate via an </a:t>
                      </a:r>
                      <a:r>
                        <a:rPr lang="en-US" b="1" u="none" dirty="0"/>
                        <a:t>Act 158 Waiver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accent6">
                              <a:lumMod val="50000"/>
                            </a:schemeClr>
                          </a:solidFill>
                        </a:rPr>
                        <a:t>YES</a:t>
                      </a:r>
                    </a:p>
                  </a:txBody>
                  <a:tcPr anchor="ctr"/>
                </a:tc>
                <a:tc>
                  <a:txBody>
                    <a:bodyPr/>
                    <a:lstStyle/>
                    <a:p>
                      <a:pPr algn="ctr"/>
                      <a:r>
                        <a:rPr lang="en-US" sz="1600" i="0" u="none" dirty="0"/>
                        <a:t>Minimally, Keystone Content</a:t>
                      </a:r>
                    </a:p>
                  </a:txBody>
                  <a:tcPr anchor="ctr"/>
                </a:tc>
                <a:extLst>
                  <a:ext uri="{0D108BD9-81ED-4DB2-BD59-A6C34878D82A}">
                    <a16:rowId xmlns:a16="http://schemas.microsoft.com/office/drawing/2014/main" val="3107432935"/>
                  </a:ext>
                </a:extLst>
              </a:tr>
              <a:tr h="374970">
                <a:tc>
                  <a:txBody>
                    <a:bodyPr/>
                    <a:lstStyle/>
                    <a:p>
                      <a:pPr algn="l"/>
                      <a:r>
                        <a:rPr lang="en-US" sz="1800" u="none" dirty="0">
                          <a:solidFill>
                            <a:schemeClr val="tx1"/>
                          </a:solidFill>
                        </a:rPr>
                        <a:t>Student may request a </a:t>
                      </a:r>
                      <a:r>
                        <a:rPr lang="en-US" sz="1800" b="1" u="none" dirty="0">
                          <a:solidFill>
                            <a:schemeClr val="tx1"/>
                          </a:solidFill>
                        </a:rPr>
                        <a:t>Keystone Diploma*</a:t>
                      </a:r>
                      <a:endParaRPr lang="en-US" sz="1800" b="1" i="1" u="none"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none" dirty="0">
                          <a:solidFill>
                            <a:srgbClr val="C00000"/>
                          </a:solidFill>
                        </a:rPr>
                        <a:t>NO</a:t>
                      </a:r>
                    </a:p>
                  </a:txBody>
                  <a:tcPr anchor="ctr"/>
                </a:tc>
                <a:tc>
                  <a:txBody>
                    <a:bodyPr/>
                    <a:lstStyle/>
                    <a:p>
                      <a:pPr algn="ctr"/>
                      <a:r>
                        <a:rPr lang="en-US" sz="1600" i="0" u="none" dirty="0"/>
                        <a:t>Minimally, Keystone Content</a:t>
                      </a:r>
                      <a:endParaRPr lang="en-US" sz="1600" u="none" dirty="0"/>
                    </a:p>
                  </a:txBody>
                  <a:tcPr anchor="ctr"/>
                </a:tc>
                <a:extLst>
                  <a:ext uri="{0D108BD9-81ED-4DB2-BD59-A6C34878D82A}">
                    <a16:rowId xmlns:a16="http://schemas.microsoft.com/office/drawing/2014/main" val="2034497477"/>
                  </a:ext>
                </a:extLst>
              </a:tr>
              <a:tr h="374970">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dirty="0">
                          <a:solidFill>
                            <a:schemeClr val="tx1"/>
                          </a:solidFill>
                        </a:rPr>
                        <a:t>Student </a:t>
                      </a:r>
                      <a:r>
                        <a:rPr lang="en-US" sz="1800" b="1" u="none" dirty="0">
                          <a:solidFill>
                            <a:srgbClr val="FF0000"/>
                          </a:solidFill>
                        </a:rPr>
                        <a:t>INELIGIBLE</a:t>
                      </a:r>
                      <a:r>
                        <a:rPr lang="en-US" sz="1800" u="none" dirty="0">
                          <a:solidFill>
                            <a:schemeClr val="tx1"/>
                          </a:solidFill>
                        </a:rPr>
                        <a:t> to receive a diploma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accent6">
                              <a:lumMod val="50000"/>
                            </a:schemeClr>
                          </a:solidFill>
                        </a:rPr>
                        <a:t>YES</a:t>
                      </a:r>
                    </a:p>
                  </a:txBody>
                  <a:tcPr anchor="ctr"/>
                </a:tc>
                <a:tc>
                  <a:txBody>
                    <a:bodyPr/>
                    <a:lstStyle/>
                    <a:p>
                      <a:pPr algn="ctr"/>
                      <a:r>
                        <a:rPr lang="en-US" b="1" u="none" dirty="0">
                          <a:solidFill>
                            <a:srgbClr val="C00000"/>
                          </a:solidFill>
                        </a:rPr>
                        <a:t>NO</a:t>
                      </a:r>
                    </a:p>
                  </a:txBody>
                  <a:tcPr anchor="ctr"/>
                </a:tc>
                <a:extLst>
                  <a:ext uri="{0D108BD9-81ED-4DB2-BD59-A6C34878D82A}">
                    <a16:rowId xmlns:a16="http://schemas.microsoft.com/office/drawing/2014/main" val="2712265649"/>
                  </a:ext>
                </a:extLst>
              </a:tr>
              <a:tr h="37497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u="none" dirty="0">
                        <a:solidFill>
                          <a:schemeClr val="tx1"/>
                        </a:solidFill>
                      </a:endParaRPr>
                    </a:p>
                  </a:txBody>
                  <a:tcPr/>
                </a:tc>
                <a:tc>
                  <a:txBody>
                    <a:bodyPr/>
                    <a:lstStyle/>
                    <a:p>
                      <a:pPr algn="ctr"/>
                      <a:r>
                        <a:rPr lang="en-US" b="1" u="none" dirty="0">
                          <a:solidFill>
                            <a:srgbClr val="C00000"/>
                          </a:solidFill>
                        </a:rPr>
                        <a:t>NO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accent6">
                              <a:lumMod val="50000"/>
                            </a:schemeClr>
                          </a:solidFill>
                        </a:rPr>
                        <a:t>YES</a:t>
                      </a:r>
                    </a:p>
                  </a:txBody>
                  <a:tcPr anchor="ctr"/>
                </a:tc>
                <a:extLst>
                  <a:ext uri="{0D108BD9-81ED-4DB2-BD59-A6C34878D82A}">
                    <a16:rowId xmlns:a16="http://schemas.microsoft.com/office/drawing/2014/main" val="158703238"/>
                  </a:ext>
                </a:extLst>
              </a:tr>
              <a:tr h="37497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u="none" dirty="0">
                        <a:solidFill>
                          <a:schemeClr val="tx1"/>
                        </a:solidFill>
                      </a:endParaRPr>
                    </a:p>
                  </a:txBody>
                  <a:tcPr/>
                </a:tc>
                <a:tc>
                  <a:txBody>
                    <a:bodyPr/>
                    <a:lstStyle/>
                    <a:p>
                      <a:pPr algn="ctr"/>
                      <a:r>
                        <a:rPr lang="en-US" b="1" u="none" dirty="0">
                          <a:solidFill>
                            <a:srgbClr val="C00000"/>
                          </a:solidFill>
                        </a:rPr>
                        <a:t>NO</a:t>
                      </a:r>
                    </a:p>
                  </a:txBody>
                  <a:tcPr anchor="ctr"/>
                </a:tc>
                <a:tc>
                  <a:txBody>
                    <a:bodyPr/>
                    <a:lstStyle/>
                    <a:p>
                      <a:pPr algn="ctr"/>
                      <a:r>
                        <a:rPr lang="en-US" b="1" u="none" dirty="0">
                          <a:solidFill>
                            <a:srgbClr val="C00000"/>
                          </a:solidFill>
                        </a:rPr>
                        <a:t>NO</a:t>
                      </a:r>
                    </a:p>
                  </a:txBody>
                  <a:tcPr anchor="ctr"/>
                </a:tc>
                <a:extLst>
                  <a:ext uri="{0D108BD9-81ED-4DB2-BD59-A6C34878D82A}">
                    <a16:rowId xmlns:a16="http://schemas.microsoft.com/office/drawing/2014/main" val="2048580805"/>
                  </a:ext>
                </a:extLst>
              </a:tr>
            </a:tbl>
          </a:graphicData>
        </a:graphic>
      </p:graphicFrame>
      <p:sp>
        <p:nvSpPr>
          <p:cNvPr id="3" name="TextBox 2">
            <a:extLst>
              <a:ext uri="{FF2B5EF4-FFF2-40B4-BE49-F238E27FC236}">
                <a16:creationId xmlns:a16="http://schemas.microsoft.com/office/drawing/2014/main" id="{2DA7566E-BF18-564E-88CA-A2CA5FD4BD0D}"/>
              </a:ext>
            </a:extLst>
          </p:cNvPr>
          <p:cNvSpPr txBox="1"/>
          <p:nvPr/>
        </p:nvSpPr>
        <p:spPr>
          <a:xfrm>
            <a:off x="692724" y="5828919"/>
            <a:ext cx="2874409" cy="338554"/>
          </a:xfrm>
          <a:prstGeom prst="rect">
            <a:avLst/>
          </a:prstGeom>
          <a:noFill/>
        </p:spPr>
        <p:txBody>
          <a:bodyPr wrap="square" rtlCol="0">
            <a:spAutoFit/>
          </a:bodyPr>
          <a:lstStyle/>
          <a:p>
            <a:pPr algn="ctr"/>
            <a:r>
              <a:rPr lang="en-US" sz="1600" dirty="0"/>
              <a:t>* Act 1 eligible students </a:t>
            </a:r>
            <a:r>
              <a:rPr lang="en-US" sz="1600" i="1" dirty="0"/>
              <a:t>only</a:t>
            </a:r>
          </a:p>
        </p:txBody>
      </p:sp>
      <p:sp>
        <p:nvSpPr>
          <p:cNvPr id="5" name="Slide Number Placeholder 4">
            <a:extLst>
              <a:ext uri="{FF2B5EF4-FFF2-40B4-BE49-F238E27FC236}">
                <a16:creationId xmlns:a16="http://schemas.microsoft.com/office/drawing/2014/main" id="{AE9572AA-F33A-454C-D759-2FBB183F0298}"/>
              </a:ext>
            </a:extLst>
          </p:cNvPr>
          <p:cNvSpPr>
            <a:spLocks noGrp="1"/>
          </p:cNvSpPr>
          <p:nvPr>
            <p:ph type="sldNum" sz="quarter" idx="12"/>
          </p:nvPr>
        </p:nvSpPr>
        <p:spPr/>
        <p:txBody>
          <a:bodyPr/>
          <a:lstStyle/>
          <a:p>
            <a:fld id="{B24F5015-3417-4B27-A586-E4CCF4D77832}" type="slidenum">
              <a:rPr lang="en-US" smtClean="0"/>
              <a:t>26</a:t>
            </a:fld>
            <a:endParaRPr lang="en-US"/>
          </a:p>
        </p:txBody>
      </p:sp>
    </p:spTree>
    <p:extLst>
      <p:ext uri="{BB962C8B-B14F-4D97-AF65-F5344CB8AC3E}">
        <p14:creationId xmlns:p14="http://schemas.microsoft.com/office/powerpoint/2010/main" val="35559345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16931B0-33D2-DF33-52FF-CF6B84CC73A3}"/>
              </a:ext>
            </a:extLst>
          </p:cNvPr>
          <p:cNvSpPr>
            <a:spLocks noGrp="1"/>
          </p:cNvSpPr>
          <p:nvPr>
            <p:ph type="title"/>
          </p:nvPr>
        </p:nvSpPr>
        <p:spPr>
          <a:xfrm>
            <a:off x="609600" y="3537856"/>
            <a:ext cx="10234930" cy="1121568"/>
          </a:xfrm>
        </p:spPr>
        <p:txBody>
          <a:bodyPr>
            <a:normAutofit/>
          </a:bodyPr>
          <a:lstStyle/>
          <a:p>
            <a:r>
              <a:rPr lang="en-US" sz="4000" b="1"/>
              <a:t>YOUR </a:t>
            </a:r>
            <a:r>
              <a:rPr lang="en-US" b="1"/>
              <a:t>QUESTIONS</a:t>
            </a:r>
          </a:p>
        </p:txBody>
      </p:sp>
      <p:sp>
        <p:nvSpPr>
          <p:cNvPr id="5" name="Date Placeholder 4">
            <a:extLst>
              <a:ext uri="{FF2B5EF4-FFF2-40B4-BE49-F238E27FC236}">
                <a16:creationId xmlns:a16="http://schemas.microsoft.com/office/drawing/2014/main" id="{1FA259EA-7E2C-A627-D9CC-D2F6E828E320}"/>
              </a:ext>
            </a:extLst>
          </p:cNvPr>
          <p:cNvSpPr>
            <a:spLocks noGrp="1"/>
          </p:cNvSpPr>
          <p:nvPr>
            <p:ph type="dt" sz="half" idx="10"/>
          </p:nvPr>
        </p:nvSpPr>
        <p:spPr/>
        <p:txBody>
          <a:bodyPr/>
          <a:lstStyle/>
          <a:p>
            <a:fld id="{39FB0975-47B6-4BE8-B879-EB115C8840C9}" type="datetime1">
              <a:rPr lang="en-US" smtClean="0"/>
              <a:t>2/3/2023</a:t>
            </a:fld>
            <a:endParaRPr lang="en-US"/>
          </a:p>
        </p:txBody>
      </p:sp>
      <p:sp>
        <p:nvSpPr>
          <p:cNvPr id="6" name="Slide Number Placeholder 5">
            <a:extLst>
              <a:ext uri="{FF2B5EF4-FFF2-40B4-BE49-F238E27FC236}">
                <a16:creationId xmlns:a16="http://schemas.microsoft.com/office/drawing/2014/main" id="{2B5043CD-33BB-1CDD-6099-664FE04855CE}"/>
              </a:ext>
            </a:extLst>
          </p:cNvPr>
          <p:cNvSpPr>
            <a:spLocks noGrp="1"/>
          </p:cNvSpPr>
          <p:nvPr>
            <p:ph type="sldNum" sz="quarter" idx="12"/>
          </p:nvPr>
        </p:nvSpPr>
        <p:spPr/>
        <p:txBody>
          <a:bodyPr/>
          <a:lstStyle/>
          <a:p>
            <a:fld id="{B24F5015-3417-4B27-A586-E4CCF4D77832}" type="slidenum">
              <a:rPr lang="en-US" smtClean="0"/>
              <a:t>27</a:t>
            </a:fld>
            <a:endParaRPr lang="en-US"/>
          </a:p>
        </p:txBody>
      </p:sp>
      <p:pic>
        <p:nvPicPr>
          <p:cNvPr id="3" name="Picture 2">
            <a:extLst>
              <a:ext uri="{FF2B5EF4-FFF2-40B4-BE49-F238E27FC236}">
                <a16:creationId xmlns:a16="http://schemas.microsoft.com/office/drawing/2014/main" id="{695E56DF-BA74-7B22-F601-6AF49AE12792}"/>
              </a:ext>
              <a:ext uri="{C183D7F6-B498-43B3-948B-1728B52AA6E4}">
                <adec:decorative xmlns:adec="http://schemas.microsoft.com/office/drawing/2017/decorative" val="1"/>
              </a:ext>
            </a:extLst>
          </p:cNvPr>
          <p:cNvPicPr>
            <a:picLocks noChangeAspect="1"/>
          </p:cNvPicPr>
          <p:nvPr/>
        </p:nvPicPr>
        <p:blipFill>
          <a:blip r:embed="rId3">
            <a:alphaModFix amt="40000"/>
            <a:biLevel thresh="75000"/>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650059" y="2593326"/>
            <a:ext cx="7326118" cy="4004944"/>
          </a:xfrm>
          <a:prstGeom prst="rect">
            <a:avLst/>
          </a:prstGeom>
        </p:spPr>
      </p:pic>
    </p:spTree>
    <p:extLst>
      <p:ext uri="{BB962C8B-B14F-4D97-AF65-F5344CB8AC3E}">
        <p14:creationId xmlns:p14="http://schemas.microsoft.com/office/powerpoint/2010/main" val="6069388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0F1CB-58F4-1455-A858-EBB04BC2E6EE}"/>
              </a:ext>
            </a:extLst>
          </p:cNvPr>
          <p:cNvSpPr>
            <a:spLocks noGrp="1"/>
          </p:cNvSpPr>
          <p:nvPr>
            <p:ph type="title"/>
          </p:nvPr>
        </p:nvSpPr>
        <p:spPr/>
        <p:txBody>
          <a:bodyPr/>
          <a:lstStyle/>
          <a:p>
            <a:r>
              <a:rPr lang="en-US" b="1"/>
              <a:t>INFORMATION</a:t>
            </a:r>
          </a:p>
        </p:txBody>
      </p:sp>
      <p:sp>
        <p:nvSpPr>
          <p:cNvPr id="4" name="Text Placeholder 3">
            <a:extLst>
              <a:ext uri="{FF2B5EF4-FFF2-40B4-BE49-F238E27FC236}">
                <a16:creationId xmlns:a16="http://schemas.microsoft.com/office/drawing/2014/main" id="{B441C97C-516D-9313-44CF-F1BF4C9788E0}"/>
              </a:ext>
            </a:extLst>
          </p:cNvPr>
          <p:cNvSpPr>
            <a:spLocks noGrp="1"/>
          </p:cNvSpPr>
          <p:nvPr>
            <p:ph type="body" sz="half" idx="2"/>
          </p:nvPr>
        </p:nvSpPr>
        <p:spPr/>
        <p:txBody>
          <a:bodyPr/>
          <a:lstStyle/>
          <a:p>
            <a:endParaRPr lang="en-US" i="1"/>
          </a:p>
          <a:p>
            <a:r>
              <a:rPr lang="en-US" i="1"/>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 </a:t>
            </a:r>
          </a:p>
        </p:txBody>
      </p:sp>
      <p:sp>
        <p:nvSpPr>
          <p:cNvPr id="3" name="Content Placeholder 2">
            <a:extLst>
              <a:ext uri="{FF2B5EF4-FFF2-40B4-BE49-F238E27FC236}">
                <a16:creationId xmlns:a16="http://schemas.microsoft.com/office/drawing/2014/main" id="{D2FD3F02-B92A-4332-E1E7-E95F82B4916D}"/>
              </a:ext>
            </a:extLst>
          </p:cNvPr>
          <p:cNvSpPr>
            <a:spLocks noGrp="1"/>
          </p:cNvSpPr>
          <p:nvPr>
            <p:ph idx="1"/>
          </p:nvPr>
        </p:nvSpPr>
        <p:spPr>
          <a:xfrm>
            <a:off x="5183188" y="1186205"/>
            <a:ext cx="6172200" cy="5368925"/>
          </a:xfrm>
        </p:spPr>
        <p:txBody>
          <a:bodyPr>
            <a:normAutofit fontScale="77500" lnSpcReduction="20000"/>
          </a:bodyPr>
          <a:lstStyle/>
          <a:p>
            <a:pPr marL="0" indent="0">
              <a:buNone/>
            </a:pPr>
            <a:r>
              <a:rPr lang="en-US" sz="2400" b="1" dirty="0"/>
              <a:t>TRAININGS (SAS) </a:t>
            </a:r>
          </a:p>
          <a:p>
            <a:pPr marL="0" indent="0">
              <a:buNone/>
            </a:pPr>
            <a:r>
              <a:rPr lang="en-US" sz="2400" u="sng" dirty="0"/>
              <a:t>Tuesdays 11am - noon</a:t>
            </a:r>
          </a:p>
          <a:p>
            <a:pPr marL="0" indent="0">
              <a:buNone/>
            </a:pPr>
            <a:r>
              <a:rPr lang="en-US" sz="2000" i="1" dirty="0"/>
              <a:t>October 18: Keystone Scores &amp; LEGBR</a:t>
            </a:r>
          </a:p>
          <a:p>
            <a:pPr marL="0" indent="0">
              <a:buNone/>
            </a:pPr>
            <a:r>
              <a:rPr lang="en-US" sz="2000" i="1" dirty="0"/>
              <a:t>October 25: IEPs, Act 1, Act 158 Waivers</a:t>
            </a:r>
          </a:p>
          <a:p>
            <a:pPr marL="0" indent="0">
              <a:buNone/>
            </a:pPr>
            <a:r>
              <a:rPr lang="en-US" sz="2000" i="1" dirty="0"/>
              <a:t>November 1: Alternative &amp; Evidence-Based Pathways</a:t>
            </a:r>
          </a:p>
          <a:p>
            <a:pPr marL="0" indent="0">
              <a:buNone/>
            </a:pPr>
            <a:r>
              <a:rPr lang="en-US" sz="2000" i="1" dirty="0"/>
              <a:t>November 8: CTE Concentrator Pathway &amp; Other WBL Criteria</a:t>
            </a:r>
          </a:p>
          <a:p>
            <a:pPr marL="0" indent="0">
              <a:buNone/>
            </a:pPr>
            <a:r>
              <a:rPr lang="en-US" sz="2000" i="1" dirty="0"/>
              <a:t>November 15: FAQs</a:t>
            </a:r>
          </a:p>
          <a:p>
            <a:pPr marL="0" indent="0">
              <a:buNone/>
            </a:pPr>
            <a:r>
              <a:rPr lang="en-US" sz="2000" i="1" dirty="0"/>
              <a:t>December 13: The Tracking Tool</a:t>
            </a:r>
          </a:p>
          <a:p>
            <a:pPr marL="0" indent="0">
              <a:buNone/>
            </a:pPr>
            <a:r>
              <a:rPr lang="en-US" sz="2000" i="1" dirty="0"/>
              <a:t>January 10: The Grad Report</a:t>
            </a:r>
          </a:p>
          <a:p>
            <a:pPr marL="0" indent="0">
              <a:buNone/>
            </a:pPr>
            <a:endParaRPr lang="en-US" sz="1000" dirty="0">
              <a:solidFill>
                <a:srgbClr val="0563C1"/>
              </a:solidFill>
            </a:endParaRPr>
          </a:p>
          <a:p>
            <a:pPr marL="0" indent="0">
              <a:buNone/>
            </a:pPr>
            <a:r>
              <a:rPr lang="en-US" sz="2400" dirty="0">
                <a:solidFill>
                  <a:srgbClr val="0563C1"/>
                </a:solidFill>
                <a:hlinkClick r:id="rId2"/>
              </a:rPr>
              <a:t>https://zoom.us/j/6374689091</a:t>
            </a:r>
            <a:endParaRPr lang="en-US" sz="2400" dirty="0">
              <a:solidFill>
                <a:srgbClr val="0563C1"/>
              </a:solidFill>
            </a:endParaRPr>
          </a:p>
          <a:p>
            <a:pPr marL="0" indent="0">
              <a:buNone/>
            </a:pPr>
            <a:endParaRPr lang="en-US" sz="2000" b="1" dirty="0"/>
          </a:p>
          <a:p>
            <a:pPr marL="0" indent="0">
              <a:buNone/>
            </a:pPr>
            <a:r>
              <a:rPr lang="en-US" sz="2000" b="1" dirty="0"/>
              <a:t>RESOURCES</a:t>
            </a:r>
          </a:p>
          <a:p>
            <a:pPr marL="0" indent="0">
              <a:buNone/>
            </a:pPr>
            <a:r>
              <a:rPr lang="en-US" sz="2000" dirty="0">
                <a:hlinkClick r:id="rId3"/>
              </a:rPr>
              <a:t>WWW.PDESAS.ORG</a:t>
            </a:r>
            <a:endParaRPr lang="en-US" sz="2000" dirty="0"/>
          </a:p>
          <a:p>
            <a:pPr marL="0" indent="0">
              <a:buNone/>
            </a:pPr>
            <a:r>
              <a:rPr lang="en-US" sz="2000" dirty="0">
                <a:hlinkClick r:id="rId4"/>
              </a:rPr>
              <a:t>WWW.EDUCATION.PA.GOV</a:t>
            </a:r>
            <a:r>
              <a:rPr lang="en-US" sz="2000" dirty="0"/>
              <a:t> </a:t>
            </a:r>
          </a:p>
          <a:p>
            <a:pPr marL="0" indent="0">
              <a:buNone/>
            </a:pPr>
            <a:endParaRPr lang="en-US" sz="2000" dirty="0"/>
          </a:p>
          <a:p>
            <a:pPr marL="0" indent="0">
              <a:buNone/>
            </a:pPr>
            <a:r>
              <a:rPr lang="en-US" sz="2000" b="1" dirty="0"/>
              <a:t>CONTACT</a:t>
            </a:r>
          </a:p>
          <a:p>
            <a:pPr marL="0" indent="0">
              <a:buNone/>
            </a:pPr>
            <a:r>
              <a:rPr lang="en-US" sz="2000" dirty="0">
                <a:hlinkClick r:id="rId5"/>
              </a:rPr>
              <a:t>RA-EDGRADREQUIREMENT@PA.GOV</a:t>
            </a:r>
            <a:endParaRPr lang="en-US" sz="2000" dirty="0"/>
          </a:p>
          <a:p>
            <a:pPr marL="0" indent="0">
              <a:buNone/>
            </a:pPr>
            <a:endParaRPr lang="en-US" sz="2000" dirty="0"/>
          </a:p>
        </p:txBody>
      </p:sp>
      <p:sp>
        <p:nvSpPr>
          <p:cNvPr id="5" name="Date Placeholder 4">
            <a:extLst>
              <a:ext uri="{FF2B5EF4-FFF2-40B4-BE49-F238E27FC236}">
                <a16:creationId xmlns:a16="http://schemas.microsoft.com/office/drawing/2014/main" id="{3C237B95-039F-BDFF-45DA-FFCE999FADA0}"/>
              </a:ext>
            </a:extLst>
          </p:cNvPr>
          <p:cNvSpPr>
            <a:spLocks noGrp="1"/>
          </p:cNvSpPr>
          <p:nvPr>
            <p:ph type="dt" sz="half" idx="4294967295"/>
          </p:nvPr>
        </p:nvSpPr>
        <p:spPr>
          <a:xfrm>
            <a:off x="838200" y="6356350"/>
            <a:ext cx="2743200" cy="365125"/>
          </a:xfrm>
        </p:spPr>
        <p:txBody>
          <a:bodyPr/>
          <a:lstStyle/>
          <a:p>
            <a:fld id="{39FB0975-47B6-4BE8-B879-EB115C8840C9}" type="datetime1">
              <a:rPr lang="en-US" smtClean="0"/>
              <a:t>2/3/2023</a:t>
            </a:fld>
            <a:endParaRPr lang="en-US"/>
          </a:p>
        </p:txBody>
      </p:sp>
      <p:sp>
        <p:nvSpPr>
          <p:cNvPr id="6" name="Slide Number Placeholder 5">
            <a:extLst>
              <a:ext uri="{FF2B5EF4-FFF2-40B4-BE49-F238E27FC236}">
                <a16:creationId xmlns:a16="http://schemas.microsoft.com/office/drawing/2014/main" id="{8728024D-FC0A-23D8-EA4F-80ECCEC1C4D7}"/>
              </a:ext>
            </a:extLst>
          </p:cNvPr>
          <p:cNvSpPr>
            <a:spLocks noGrp="1"/>
          </p:cNvSpPr>
          <p:nvPr>
            <p:ph type="sldNum" sz="quarter" idx="12"/>
          </p:nvPr>
        </p:nvSpPr>
        <p:spPr/>
        <p:txBody>
          <a:bodyPr/>
          <a:lstStyle/>
          <a:p>
            <a:fld id="{B24F5015-3417-4B27-A586-E4CCF4D77832}" type="slidenum">
              <a:rPr lang="en-US" smtClean="0"/>
              <a:t>28</a:t>
            </a:fld>
            <a:endParaRPr lang="en-US"/>
          </a:p>
        </p:txBody>
      </p:sp>
    </p:spTree>
    <p:extLst>
      <p:ext uri="{BB962C8B-B14F-4D97-AF65-F5344CB8AC3E}">
        <p14:creationId xmlns:p14="http://schemas.microsoft.com/office/powerpoint/2010/main" val="12799579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D0EEB-2E4F-AE84-7C86-F436F656A6D3}"/>
              </a:ext>
            </a:extLst>
          </p:cNvPr>
          <p:cNvSpPr>
            <a:spLocks noGrp="1"/>
          </p:cNvSpPr>
          <p:nvPr>
            <p:ph type="title"/>
          </p:nvPr>
        </p:nvSpPr>
        <p:spPr/>
        <p:txBody>
          <a:bodyPr/>
          <a:lstStyle/>
          <a:p>
            <a:r>
              <a:rPr lang="en-US" dirty="0"/>
              <a:t>IES NCES</a:t>
            </a:r>
            <a:br>
              <a:rPr lang="en-US" dirty="0"/>
            </a:br>
            <a:r>
              <a:rPr lang="en-US" sz="2800" dirty="0"/>
              <a:t>(Fall 2019 Public School Data)</a:t>
            </a:r>
          </a:p>
        </p:txBody>
      </p:sp>
      <p:sp>
        <p:nvSpPr>
          <p:cNvPr id="3" name="Content Placeholder 2">
            <a:extLst>
              <a:ext uri="{FF2B5EF4-FFF2-40B4-BE49-F238E27FC236}">
                <a16:creationId xmlns:a16="http://schemas.microsoft.com/office/drawing/2014/main" id="{55798575-BE21-BAE9-DCE0-1409D7F71D8F}"/>
              </a:ext>
            </a:extLst>
          </p:cNvPr>
          <p:cNvSpPr>
            <a:spLocks noGrp="1"/>
          </p:cNvSpPr>
          <p:nvPr>
            <p:ph idx="1"/>
          </p:nvPr>
        </p:nvSpPr>
        <p:spPr/>
        <p:txBody>
          <a:bodyPr>
            <a:normAutofit/>
          </a:bodyPr>
          <a:lstStyle/>
          <a:p>
            <a:r>
              <a:rPr lang="en-US" dirty="0"/>
              <a:t>National avg. 10.4% (PA 4.2%)</a:t>
            </a:r>
          </a:p>
          <a:p>
            <a:r>
              <a:rPr lang="en-US" dirty="0"/>
              <a:t>Higher percentage of EL students in lower grades than in upper grades (pattern driven, in part, by students identified as ELs in elementary school who obtain English language proficiency before reaching upper grades):</a:t>
            </a:r>
          </a:p>
          <a:p>
            <a:pPr lvl="1"/>
            <a:r>
              <a:rPr lang="en-US" dirty="0"/>
              <a:t>15.0% of kindergarteners </a:t>
            </a:r>
          </a:p>
          <a:p>
            <a:pPr lvl="1"/>
            <a:r>
              <a:rPr lang="en-US" dirty="0"/>
              <a:t>9.6% of 6th-graders  </a:t>
            </a:r>
          </a:p>
          <a:p>
            <a:pPr lvl="1"/>
            <a:r>
              <a:rPr lang="en-US" dirty="0"/>
              <a:t>7.7% of 8th-graders</a:t>
            </a:r>
          </a:p>
          <a:p>
            <a:pPr lvl="1"/>
            <a:r>
              <a:rPr lang="en-US" dirty="0"/>
              <a:t>5.5% of 12th-graders </a:t>
            </a:r>
          </a:p>
          <a:p>
            <a:r>
              <a:rPr lang="en-US" dirty="0"/>
              <a:t>15.5% of EL identified as students with disabilities</a:t>
            </a:r>
          </a:p>
        </p:txBody>
      </p:sp>
      <p:sp>
        <p:nvSpPr>
          <p:cNvPr id="4" name="Date Placeholder 3">
            <a:extLst>
              <a:ext uri="{FF2B5EF4-FFF2-40B4-BE49-F238E27FC236}">
                <a16:creationId xmlns:a16="http://schemas.microsoft.com/office/drawing/2014/main" id="{7D820762-87D8-2BA9-BCE2-00E7C66F0683}"/>
              </a:ext>
            </a:extLst>
          </p:cNvPr>
          <p:cNvSpPr>
            <a:spLocks noGrp="1"/>
          </p:cNvSpPr>
          <p:nvPr>
            <p:ph type="dt" sz="half" idx="10"/>
          </p:nvPr>
        </p:nvSpPr>
        <p:spPr/>
        <p:txBody>
          <a:bodyPr/>
          <a:lstStyle/>
          <a:p>
            <a:fld id="{A1DC029C-5B17-409B-86F2-A65FE5BE79A1}" type="datetime1">
              <a:rPr lang="en-US" smtClean="0"/>
              <a:t>2/3/2023</a:t>
            </a:fld>
            <a:endParaRPr lang="en-US"/>
          </a:p>
        </p:txBody>
      </p:sp>
      <p:sp>
        <p:nvSpPr>
          <p:cNvPr id="5" name="Slide Number Placeholder 4">
            <a:extLst>
              <a:ext uri="{FF2B5EF4-FFF2-40B4-BE49-F238E27FC236}">
                <a16:creationId xmlns:a16="http://schemas.microsoft.com/office/drawing/2014/main" id="{1AD5E10F-433A-68D6-C050-A002E83E86B2}"/>
              </a:ext>
            </a:extLst>
          </p:cNvPr>
          <p:cNvSpPr>
            <a:spLocks noGrp="1"/>
          </p:cNvSpPr>
          <p:nvPr>
            <p:ph type="sldNum" sz="quarter" idx="12"/>
          </p:nvPr>
        </p:nvSpPr>
        <p:spPr/>
        <p:txBody>
          <a:bodyPr/>
          <a:lstStyle/>
          <a:p>
            <a:fld id="{B24F5015-3417-4B27-A586-E4CCF4D77832}" type="slidenum">
              <a:rPr lang="en-US" smtClean="0"/>
              <a:t>29</a:t>
            </a:fld>
            <a:endParaRPr lang="en-US"/>
          </a:p>
        </p:txBody>
      </p:sp>
    </p:spTree>
    <p:extLst>
      <p:ext uri="{BB962C8B-B14F-4D97-AF65-F5344CB8AC3E}">
        <p14:creationId xmlns:p14="http://schemas.microsoft.com/office/powerpoint/2010/main" val="382540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20607-4047-7CFE-63EB-8F25D9BA915E}"/>
              </a:ext>
            </a:extLst>
          </p:cNvPr>
          <p:cNvSpPr>
            <a:spLocks noGrp="1"/>
          </p:cNvSpPr>
          <p:nvPr>
            <p:ph type="title"/>
          </p:nvPr>
        </p:nvSpPr>
        <p:spPr/>
        <p:txBody>
          <a:bodyPr/>
          <a:lstStyle/>
          <a:p>
            <a:r>
              <a:rPr lang="en-US" dirty="0"/>
              <a:t>Students &amp; Diplomas </a:t>
            </a:r>
          </a:p>
        </p:txBody>
      </p:sp>
      <p:sp>
        <p:nvSpPr>
          <p:cNvPr id="3" name="Text Placeholder 2">
            <a:extLst>
              <a:ext uri="{FF2B5EF4-FFF2-40B4-BE49-F238E27FC236}">
                <a16:creationId xmlns:a16="http://schemas.microsoft.com/office/drawing/2014/main" id="{D54B930B-AADF-9AB1-B84B-7A28B366A6E5}"/>
              </a:ext>
            </a:extLst>
          </p:cNvPr>
          <p:cNvSpPr>
            <a:spLocks noGrp="1"/>
          </p:cNvSpPr>
          <p:nvPr>
            <p:ph type="body" idx="1"/>
          </p:nvPr>
        </p:nvSpPr>
        <p:spPr/>
        <p:txBody>
          <a:bodyPr/>
          <a:lstStyle/>
          <a:p>
            <a:r>
              <a:rPr lang="en-US" dirty="0"/>
              <a:t>Applicability</a:t>
            </a:r>
          </a:p>
          <a:p>
            <a:r>
              <a:rPr lang="en-US" dirty="0"/>
              <a:t>Diploma Options</a:t>
            </a:r>
          </a:p>
        </p:txBody>
      </p:sp>
      <p:sp>
        <p:nvSpPr>
          <p:cNvPr id="5" name="Slide Number Placeholder 4">
            <a:extLst>
              <a:ext uri="{FF2B5EF4-FFF2-40B4-BE49-F238E27FC236}">
                <a16:creationId xmlns:a16="http://schemas.microsoft.com/office/drawing/2014/main" id="{6ECF3A89-20A5-ADAA-3191-396A05969B7C}"/>
              </a:ext>
            </a:extLst>
          </p:cNvPr>
          <p:cNvSpPr>
            <a:spLocks noGrp="1"/>
          </p:cNvSpPr>
          <p:nvPr>
            <p:ph type="sldNum" sz="quarter" idx="12"/>
          </p:nvPr>
        </p:nvSpPr>
        <p:spPr/>
        <p:txBody>
          <a:bodyPr/>
          <a:lstStyle/>
          <a:p>
            <a:fld id="{B24F5015-3417-4B27-A586-E4CCF4D77832}" type="slidenum">
              <a:rPr lang="en-US" smtClean="0"/>
              <a:t>3</a:t>
            </a:fld>
            <a:endParaRPr lang="en-US" dirty="0"/>
          </a:p>
        </p:txBody>
      </p:sp>
    </p:spTree>
    <p:extLst>
      <p:ext uri="{BB962C8B-B14F-4D97-AF65-F5344CB8AC3E}">
        <p14:creationId xmlns:p14="http://schemas.microsoft.com/office/powerpoint/2010/main" val="658160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A2135-757E-76E6-63C8-FA9189211F9D}"/>
              </a:ext>
            </a:extLst>
          </p:cNvPr>
          <p:cNvSpPr>
            <a:spLocks noGrp="1"/>
          </p:cNvSpPr>
          <p:nvPr>
            <p:ph type="title"/>
          </p:nvPr>
        </p:nvSpPr>
        <p:spPr/>
        <p:txBody>
          <a:bodyPr/>
          <a:lstStyle/>
          <a:p>
            <a:r>
              <a:rPr lang="en-US" dirty="0"/>
              <a:t>Pew Research </a:t>
            </a:r>
            <a:br>
              <a:rPr lang="en-US" dirty="0"/>
            </a:br>
            <a:r>
              <a:rPr lang="en-US" sz="2800" dirty="0"/>
              <a:t>(Census Bureau’s 2016 American Community Survey)</a:t>
            </a:r>
          </a:p>
        </p:txBody>
      </p:sp>
      <p:sp>
        <p:nvSpPr>
          <p:cNvPr id="3" name="Content Placeholder 2">
            <a:extLst>
              <a:ext uri="{FF2B5EF4-FFF2-40B4-BE49-F238E27FC236}">
                <a16:creationId xmlns:a16="http://schemas.microsoft.com/office/drawing/2014/main" id="{E117FC70-4CBC-B256-654D-25152B59C40B}"/>
              </a:ext>
            </a:extLst>
          </p:cNvPr>
          <p:cNvSpPr>
            <a:spLocks noGrp="1"/>
          </p:cNvSpPr>
          <p:nvPr>
            <p:ph idx="1"/>
          </p:nvPr>
        </p:nvSpPr>
        <p:spPr/>
        <p:txBody>
          <a:bodyPr>
            <a:normAutofit/>
          </a:bodyPr>
          <a:lstStyle/>
          <a:p>
            <a:r>
              <a:rPr lang="en-US" dirty="0"/>
              <a:t>72% of public-school students ages 5 to 17 who report speaking English “less than very well” were born in the United States.</a:t>
            </a:r>
          </a:p>
          <a:p>
            <a:r>
              <a:rPr lang="en-US" dirty="0"/>
              <a:t>23%* of limited English proficiency students ages 5 to 17 are not U.S. citizens. </a:t>
            </a:r>
          </a:p>
          <a:p>
            <a:pPr lvl="1"/>
            <a:r>
              <a:rPr lang="en-US" dirty="0"/>
              <a:t>32% of limited English proficiency students in Grades 6-12 are noncitizens</a:t>
            </a:r>
          </a:p>
          <a:p>
            <a:pPr lvl="1"/>
            <a:r>
              <a:rPr lang="en-US" dirty="0"/>
              <a:t>17% of limited English proficiency students in Grades K-5 are noncitizens</a:t>
            </a:r>
          </a:p>
          <a:p>
            <a:pPr marL="0" indent="0">
              <a:buNone/>
            </a:pPr>
            <a:r>
              <a:rPr lang="en-US" sz="1900" dirty="0"/>
              <a:t>*5% difference includes students born to American parent and naturalized citizens</a:t>
            </a:r>
          </a:p>
          <a:p>
            <a:pPr marL="0" indent="0">
              <a:buNone/>
            </a:pPr>
            <a:endParaRPr lang="en-US" sz="1900" dirty="0"/>
          </a:p>
          <a:p>
            <a:pPr marL="0" indent="0">
              <a:buNone/>
            </a:pPr>
            <a:r>
              <a:rPr lang="en-US" sz="1900" dirty="0"/>
              <a:t>Also:</a:t>
            </a:r>
          </a:p>
          <a:p>
            <a:pPr marL="0" indent="0">
              <a:buNone/>
            </a:pPr>
            <a:r>
              <a:rPr lang="en-US" sz="1400" dirty="0">
                <a:hlinkClick r:id="rId2"/>
              </a:rPr>
              <a:t>English Language Learners: How Your State Is Doing : NPR Ed : NPR</a:t>
            </a:r>
            <a:endParaRPr lang="en-US" sz="1400" dirty="0"/>
          </a:p>
          <a:p>
            <a:pPr marL="0" indent="0">
              <a:buNone/>
            </a:pPr>
            <a:r>
              <a:rPr lang="en-US" sz="1400" dirty="0"/>
              <a:t>(9</a:t>
            </a:r>
            <a:r>
              <a:rPr lang="en-US" sz="1400" baseline="30000" dirty="0"/>
              <a:t>th</a:t>
            </a:r>
            <a:r>
              <a:rPr lang="en-US" sz="1400" dirty="0"/>
              <a:t> lowest percentage pop) (22</a:t>
            </a:r>
            <a:r>
              <a:rPr lang="en-US" sz="1400" baseline="30000" dirty="0"/>
              <a:t>nd</a:t>
            </a:r>
            <a:r>
              <a:rPr lang="en-US" sz="1400" dirty="0"/>
              <a:t> highest gap in grad rates)</a:t>
            </a:r>
          </a:p>
        </p:txBody>
      </p:sp>
      <p:sp>
        <p:nvSpPr>
          <p:cNvPr id="4" name="Date Placeholder 3">
            <a:extLst>
              <a:ext uri="{FF2B5EF4-FFF2-40B4-BE49-F238E27FC236}">
                <a16:creationId xmlns:a16="http://schemas.microsoft.com/office/drawing/2014/main" id="{76118479-5311-91A5-6FAB-3FC12B688B66}"/>
              </a:ext>
            </a:extLst>
          </p:cNvPr>
          <p:cNvSpPr>
            <a:spLocks noGrp="1"/>
          </p:cNvSpPr>
          <p:nvPr>
            <p:ph type="dt" sz="half" idx="10"/>
          </p:nvPr>
        </p:nvSpPr>
        <p:spPr/>
        <p:txBody>
          <a:bodyPr/>
          <a:lstStyle/>
          <a:p>
            <a:fld id="{A1DC029C-5B17-409B-86F2-A65FE5BE79A1}" type="datetime1">
              <a:rPr lang="en-US" smtClean="0"/>
              <a:t>2/3/2023</a:t>
            </a:fld>
            <a:endParaRPr lang="en-US"/>
          </a:p>
        </p:txBody>
      </p:sp>
      <p:sp>
        <p:nvSpPr>
          <p:cNvPr id="5" name="Slide Number Placeholder 4">
            <a:extLst>
              <a:ext uri="{FF2B5EF4-FFF2-40B4-BE49-F238E27FC236}">
                <a16:creationId xmlns:a16="http://schemas.microsoft.com/office/drawing/2014/main" id="{D3D5148A-5646-62DE-F32D-9672C1C21718}"/>
              </a:ext>
            </a:extLst>
          </p:cNvPr>
          <p:cNvSpPr>
            <a:spLocks noGrp="1"/>
          </p:cNvSpPr>
          <p:nvPr>
            <p:ph type="sldNum" sz="quarter" idx="12"/>
          </p:nvPr>
        </p:nvSpPr>
        <p:spPr/>
        <p:txBody>
          <a:bodyPr/>
          <a:lstStyle/>
          <a:p>
            <a:fld id="{B24F5015-3417-4B27-A586-E4CCF4D77832}" type="slidenum">
              <a:rPr lang="en-US" smtClean="0"/>
              <a:t>30</a:t>
            </a:fld>
            <a:endParaRPr lang="en-US"/>
          </a:p>
        </p:txBody>
      </p:sp>
    </p:spTree>
    <p:extLst>
      <p:ext uri="{BB962C8B-B14F-4D97-AF65-F5344CB8AC3E}">
        <p14:creationId xmlns:p14="http://schemas.microsoft.com/office/powerpoint/2010/main" val="1467959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1CE27-6EBA-BC5C-F2E2-09AF39555638}"/>
              </a:ext>
            </a:extLst>
          </p:cNvPr>
          <p:cNvSpPr>
            <a:spLocks noGrp="1"/>
          </p:cNvSpPr>
          <p:nvPr>
            <p:ph type="title"/>
          </p:nvPr>
        </p:nvSpPr>
        <p:spPr/>
        <p:txBody>
          <a:bodyPr/>
          <a:lstStyle/>
          <a:p>
            <a:r>
              <a:rPr lang="en-US" dirty="0"/>
              <a:t>Applicability of Graduation Requirements</a:t>
            </a:r>
          </a:p>
        </p:txBody>
      </p:sp>
      <p:sp>
        <p:nvSpPr>
          <p:cNvPr id="3" name="Content Placeholder 2">
            <a:extLst>
              <a:ext uri="{FF2B5EF4-FFF2-40B4-BE49-F238E27FC236}">
                <a16:creationId xmlns:a16="http://schemas.microsoft.com/office/drawing/2014/main" id="{BBF8F602-B3C5-5829-84DB-73E518871FA9}"/>
              </a:ext>
            </a:extLst>
          </p:cNvPr>
          <p:cNvSpPr>
            <a:spLocks noGrp="1"/>
          </p:cNvSpPr>
          <p:nvPr>
            <p:ph idx="1"/>
          </p:nvPr>
        </p:nvSpPr>
        <p:spPr/>
        <p:txBody>
          <a:bodyPr>
            <a:normAutofit/>
          </a:bodyPr>
          <a:lstStyle/>
          <a:p>
            <a:pPr marL="0" indent="0">
              <a:spcBef>
                <a:spcPts val="1200"/>
              </a:spcBef>
              <a:spcAft>
                <a:spcPts val="1200"/>
              </a:spcAft>
              <a:buNone/>
            </a:pPr>
            <a:r>
              <a:rPr lang="en-US" sz="3200" dirty="0"/>
              <a:t>All students legally entitled to attend a commonwealth public school are subject to Pennsylvania graduation requirements.</a:t>
            </a:r>
          </a:p>
          <a:p>
            <a:pPr marL="0" indent="0">
              <a:spcBef>
                <a:spcPts val="1200"/>
              </a:spcBef>
              <a:spcAft>
                <a:spcPts val="1200"/>
              </a:spcAft>
              <a:buNone/>
            </a:pPr>
            <a:r>
              <a:rPr lang="en-US" sz="3200" dirty="0"/>
              <a:t>Special considerations are provided for students in specific situations; however, there are no exemptions or ‘loop-holes’.</a:t>
            </a:r>
          </a:p>
          <a:p>
            <a:pPr marL="0" indent="0">
              <a:spcBef>
                <a:spcPts val="1200"/>
              </a:spcBef>
              <a:spcAft>
                <a:spcPts val="1200"/>
              </a:spcAft>
              <a:buNone/>
            </a:pPr>
            <a:endParaRPr lang="en-US" sz="3200" dirty="0"/>
          </a:p>
          <a:p>
            <a:pPr marL="0" indent="0">
              <a:spcBef>
                <a:spcPts val="1200"/>
              </a:spcBef>
              <a:spcAft>
                <a:spcPts val="1200"/>
              </a:spcAft>
              <a:buNone/>
            </a:pPr>
            <a:r>
              <a:rPr lang="en-US" dirty="0"/>
              <a:t>NOTE: Pennsylvania High School Graduation Requirements apply to the </a:t>
            </a:r>
            <a:r>
              <a:rPr lang="en-US" i="1" dirty="0"/>
              <a:t>graduating class </a:t>
            </a:r>
            <a:r>
              <a:rPr lang="en-US" dirty="0"/>
              <a:t>rather than the graduation cohort or grade level.</a:t>
            </a:r>
          </a:p>
        </p:txBody>
      </p:sp>
      <p:sp>
        <p:nvSpPr>
          <p:cNvPr id="5" name="Slide Number Placeholder 4">
            <a:extLst>
              <a:ext uri="{FF2B5EF4-FFF2-40B4-BE49-F238E27FC236}">
                <a16:creationId xmlns:a16="http://schemas.microsoft.com/office/drawing/2014/main" id="{3359AA0A-B96E-7476-3D1F-B8F870955B71}"/>
              </a:ext>
            </a:extLst>
          </p:cNvPr>
          <p:cNvSpPr>
            <a:spLocks noGrp="1"/>
          </p:cNvSpPr>
          <p:nvPr>
            <p:ph type="sldNum" sz="quarter" idx="12"/>
          </p:nvPr>
        </p:nvSpPr>
        <p:spPr/>
        <p:txBody>
          <a:bodyPr/>
          <a:lstStyle/>
          <a:p>
            <a:fld id="{B24F5015-3417-4B27-A586-E4CCF4D77832}" type="slidenum">
              <a:rPr lang="en-US" smtClean="0"/>
              <a:t>4</a:t>
            </a:fld>
            <a:endParaRPr lang="en-US" dirty="0"/>
          </a:p>
        </p:txBody>
      </p:sp>
    </p:spTree>
    <p:extLst>
      <p:ext uri="{BB962C8B-B14F-4D97-AF65-F5344CB8AC3E}">
        <p14:creationId xmlns:p14="http://schemas.microsoft.com/office/powerpoint/2010/main" val="3628951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60BD2-3157-0F90-2482-570D98DEBE44}"/>
              </a:ext>
            </a:extLst>
          </p:cNvPr>
          <p:cNvSpPr>
            <a:spLocks noGrp="1"/>
          </p:cNvSpPr>
          <p:nvPr>
            <p:ph type="title"/>
          </p:nvPr>
        </p:nvSpPr>
        <p:spPr/>
        <p:txBody>
          <a:bodyPr/>
          <a:lstStyle/>
          <a:p>
            <a:r>
              <a:rPr lang="en-US" dirty="0"/>
              <a:t>HS Diploma Options</a:t>
            </a:r>
          </a:p>
        </p:txBody>
      </p:sp>
      <p:graphicFrame>
        <p:nvGraphicFramePr>
          <p:cNvPr id="7" name="Table 7">
            <a:extLst>
              <a:ext uri="{FF2B5EF4-FFF2-40B4-BE49-F238E27FC236}">
                <a16:creationId xmlns:a16="http://schemas.microsoft.com/office/drawing/2014/main" id="{7BACDEC7-D2EF-D088-2201-9B148AC26217}"/>
              </a:ext>
            </a:extLst>
          </p:cNvPr>
          <p:cNvGraphicFramePr>
            <a:graphicFrameLocks noGrp="1"/>
          </p:cNvGraphicFramePr>
          <p:nvPr>
            <p:ph idx="1"/>
            <p:extLst>
              <p:ext uri="{D42A27DB-BD31-4B8C-83A1-F6EECF244321}">
                <p14:modId xmlns:p14="http://schemas.microsoft.com/office/powerpoint/2010/main" val="153566621"/>
              </p:ext>
            </p:extLst>
          </p:nvPr>
        </p:nvGraphicFramePr>
        <p:xfrm>
          <a:off x="692725" y="1825625"/>
          <a:ext cx="10882747" cy="3814418"/>
        </p:xfrm>
        <a:graphic>
          <a:graphicData uri="http://schemas.openxmlformats.org/drawingml/2006/table">
            <a:tbl>
              <a:tblPr firstRow="1" bandRow="1">
                <a:tableStyleId>{1FECB4D8-DB02-4DC6-A0A2-4F2EBAE1DC90}</a:tableStyleId>
              </a:tblPr>
              <a:tblGrid>
                <a:gridCol w="5396347">
                  <a:extLst>
                    <a:ext uri="{9D8B030D-6E8A-4147-A177-3AD203B41FA5}">
                      <a16:colId xmlns:a16="http://schemas.microsoft.com/office/drawing/2014/main" val="3255074993"/>
                    </a:ext>
                  </a:extLst>
                </a:gridCol>
                <a:gridCol w="2743200">
                  <a:extLst>
                    <a:ext uri="{9D8B030D-6E8A-4147-A177-3AD203B41FA5}">
                      <a16:colId xmlns:a16="http://schemas.microsoft.com/office/drawing/2014/main" val="3931065712"/>
                    </a:ext>
                  </a:extLst>
                </a:gridCol>
                <a:gridCol w="2743200">
                  <a:extLst>
                    <a:ext uri="{9D8B030D-6E8A-4147-A177-3AD203B41FA5}">
                      <a16:colId xmlns:a16="http://schemas.microsoft.com/office/drawing/2014/main" val="880284461"/>
                    </a:ext>
                  </a:extLst>
                </a:gridCol>
              </a:tblGrid>
              <a:tr h="924584">
                <a:tc>
                  <a:txBody>
                    <a:bodyPr/>
                    <a:lstStyle/>
                    <a:p>
                      <a:pPr algn="ctr"/>
                      <a:r>
                        <a:rPr lang="en-US" dirty="0"/>
                        <a:t>DIPLOMA OPTIONS</a:t>
                      </a:r>
                    </a:p>
                  </a:txBody>
                  <a:tcPr anchor="ctr"/>
                </a:tc>
                <a:tc>
                  <a:txBody>
                    <a:bodyPr/>
                    <a:lstStyle/>
                    <a:p>
                      <a:pPr algn="ctr"/>
                      <a:r>
                        <a:rPr lang="en-US" dirty="0"/>
                        <a:t>LOCAL</a:t>
                      </a:r>
                    </a:p>
                    <a:p>
                      <a:pPr algn="ctr"/>
                      <a:r>
                        <a:rPr lang="en-US" dirty="0"/>
                        <a:t>GRAD</a:t>
                      </a:r>
                    </a:p>
                    <a:p>
                      <a:pPr algn="ctr"/>
                      <a:r>
                        <a:rPr lang="en-US" dirty="0"/>
                        <a:t>REQ</a:t>
                      </a:r>
                    </a:p>
                  </a:txBody>
                  <a:tcPr anchor="ctr"/>
                </a:tc>
                <a:tc>
                  <a:txBody>
                    <a:bodyPr/>
                    <a:lstStyle/>
                    <a:p>
                      <a:pPr algn="ctr"/>
                      <a:r>
                        <a:rPr lang="en-US" dirty="0"/>
                        <a:t>STATE</a:t>
                      </a:r>
                    </a:p>
                    <a:p>
                      <a:pPr algn="ctr"/>
                      <a:r>
                        <a:rPr lang="en-US" dirty="0"/>
                        <a:t>GRAD</a:t>
                      </a:r>
                    </a:p>
                    <a:p>
                      <a:pPr algn="ctr"/>
                      <a:r>
                        <a:rPr lang="en-US" dirty="0"/>
                        <a:t>REQ</a:t>
                      </a:r>
                    </a:p>
                  </a:txBody>
                  <a:tcPr anchor="ctr"/>
                </a:tc>
                <a:extLst>
                  <a:ext uri="{0D108BD9-81ED-4DB2-BD59-A6C34878D82A}">
                    <a16:rowId xmlns:a16="http://schemas.microsoft.com/office/drawing/2014/main" val="2396463836"/>
                  </a:ext>
                </a:extLst>
              </a:tr>
              <a:tr h="3749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u="none" dirty="0">
                          <a:solidFill>
                            <a:schemeClr val="tx1"/>
                          </a:solidFill>
                        </a:rPr>
                        <a:t>Student graduates via a </a:t>
                      </a:r>
                      <a:r>
                        <a:rPr lang="en-US" sz="1800" b="1" u="none" dirty="0">
                          <a:solidFill>
                            <a:schemeClr val="tx1"/>
                          </a:solidFill>
                        </a:rPr>
                        <a:t>Keystone Pathway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accent6">
                              <a:lumMod val="50000"/>
                            </a:schemeClr>
                          </a:solidFill>
                        </a:rPr>
                        <a:t>YES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accent6">
                              <a:lumMod val="50000"/>
                            </a:schemeClr>
                          </a:solidFill>
                        </a:rPr>
                        <a:t>YES</a:t>
                      </a:r>
                    </a:p>
                  </a:txBody>
                  <a:tcPr anchor="ctr"/>
                </a:tc>
                <a:extLst>
                  <a:ext uri="{0D108BD9-81ED-4DB2-BD59-A6C34878D82A}">
                    <a16:rowId xmlns:a16="http://schemas.microsoft.com/office/drawing/2014/main" val="2845036949"/>
                  </a:ext>
                </a:extLst>
              </a:tr>
              <a:tr h="374970">
                <a:tc>
                  <a:txBody>
                    <a:bodyPr/>
                    <a:lstStyle/>
                    <a:p>
                      <a:r>
                        <a:rPr lang="en-US" sz="1800" u="none" dirty="0">
                          <a:solidFill>
                            <a:schemeClr val="tx1"/>
                          </a:solidFill>
                        </a:rPr>
                        <a:t>Student graduates via successful completion of a </a:t>
                      </a:r>
                      <a:r>
                        <a:rPr lang="en-US" sz="1800" b="1" u="none" dirty="0">
                          <a:solidFill>
                            <a:schemeClr val="tx1"/>
                          </a:solidFill>
                        </a:rPr>
                        <a:t>Special Education Program</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a:solidFill>
                            <a:schemeClr val="tx1"/>
                          </a:solidFill>
                        </a:rPr>
                        <a:t>Only if the special education program, by design, will not meet statewide requirements</a:t>
                      </a:r>
                    </a:p>
                  </a:txBody>
                  <a:tcPr anchor="ctr"/>
                </a:tc>
                <a:tc hMerge="1">
                  <a:txBody>
                    <a:bodyPr/>
                    <a:lstStyle/>
                    <a:p>
                      <a:endParaRPr lang="en-US" u="none" dirty="0"/>
                    </a:p>
                  </a:txBody>
                  <a:tcPr/>
                </a:tc>
                <a:extLst>
                  <a:ext uri="{0D108BD9-81ED-4DB2-BD59-A6C34878D82A}">
                    <a16:rowId xmlns:a16="http://schemas.microsoft.com/office/drawing/2014/main" val="3130021941"/>
                  </a:ext>
                </a:extLst>
              </a:tr>
              <a:tr h="374970">
                <a:tc>
                  <a:txBody>
                    <a:bodyPr/>
                    <a:lstStyle/>
                    <a:p>
                      <a:r>
                        <a:rPr lang="en-US" u="none" dirty="0"/>
                        <a:t>Student eligible to graduate via an </a:t>
                      </a:r>
                      <a:r>
                        <a:rPr lang="en-US" b="1" u="none" dirty="0"/>
                        <a:t>Act 158 Waiver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accent6">
                              <a:lumMod val="50000"/>
                            </a:schemeClr>
                          </a:solidFill>
                        </a:rPr>
                        <a:t>YES</a:t>
                      </a:r>
                    </a:p>
                  </a:txBody>
                  <a:tcPr anchor="ctr"/>
                </a:tc>
                <a:tc>
                  <a:txBody>
                    <a:bodyPr/>
                    <a:lstStyle/>
                    <a:p>
                      <a:pPr algn="ctr"/>
                      <a:r>
                        <a:rPr lang="en-US" sz="1600" i="0" u="none" dirty="0"/>
                        <a:t>Minimally, Keystone Content</a:t>
                      </a:r>
                    </a:p>
                  </a:txBody>
                  <a:tcPr anchor="ctr"/>
                </a:tc>
                <a:extLst>
                  <a:ext uri="{0D108BD9-81ED-4DB2-BD59-A6C34878D82A}">
                    <a16:rowId xmlns:a16="http://schemas.microsoft.com/office/drawing/2014/main" val="3107432935"/>
                  </a:ext>
                </a:extLst>
              </a:tr>
              <a:tr h="374970">
                <a:tc>
                  <a:txBody>
                    <a:bodyPr/>
                    <a:lstStyle/>
                    <a:p>
                      <a:pPr algn="l"/>
                      <a:r>
                        <a:rPr lang="en-US" sz="1800" u="none" dirty="0">
                          <a:solidFill>
                            <a:schemeClr val="tx1"/>
                          </a:solidFill>
                        </a:rPr>
                        <a:t>Student may request a </a:t>
                      </a:r>
                      <a:r>
                        <a:rPr lang="en-US" sz="1800" b="1" u="none" dirty="0">
                          <a:solidFill>
                            <a:schemeClr val="tx1"/>
                          </a:solidFill>
                        </a:rPr>
                        <a:t>Keystone Diploma*</a:t>
                      </a:r>
                      <a:endParaRPr lang="en-US" sz="1800" b="1" i="1" u="none"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none" dirty="0">
                          <a:solidFill>
                            <a:srgbClr val="C00000"/>
                          </a:solidFill>
                        </a:rPr>
                        <a:t>NO</a:t>
                      </a:r>
                    </a:p>
                  </a:txBody>
                  <a:tcPr anchor="ctr"/>
                </a:tc>
                <a:tc>
                  <a:txBody>
                    <a:bodyPr/>
                    <a:lstStyle/>
                    <a:p>
                      <a:pPr algn="ctr"/>
                      <a:r>
                        <a:rPr lang="en-US" sz="1600" i="0" u="none" dirty="0"/>
                        <a:t>Minimally, Keystone Content</a:t>
                      </a:r>
                      <a:endParaRPr lang="en-US" sz="1600" u="none" dirty="0"/>
                    </a:p>
                  </a:txBody>
                  <a:tcPr anchor="ctr"/>
                </a:tc>
                <a:extLst>
                  <a:ext uri="{0D108BD9-81ED-4DB2-BD59-A6C34878D82A}">
                    <a16:rowId xmlns:a16="http://schemas.microsoft.com/office/drawing/2014/main" val="2034497477"/>
                  </a:ext>
                </a:extLst>
              </a:tr>
              <a:tr h="374970">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u="none" dirty="0">
                          <a:solidFill>
                            <a:schemeClr val="tx1"/>
                          </a:solidFill>
                        </a:rPr>
                        <a:t>Student </a:t>
                      </a:r>
                      <a:r>
                        <a:rPr lang="en-US" sz="1800" b="1" u="none" dirty="0">
                          <a:solidFill>
                            <a:srgbClr val="FF0000"/>
                          </a:solidFill>
                        </a:rPr>
                        <a:t>INELIGIBLE</a:t>
                      </a:r>
                      <a:r>
                        <a:rPr lang="en-US" sz="1800" u="none" dirty="0">
                          <a:solidFill>
                            <a:schemeClr val="tx1"/>
                          </a:solidFill>
                        </a:rPr>
                        <a:t> to receive a diploma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accent6">
                              <a:lumMod val="50000"/>
                            </a:schemeClr>
                          </a:solidFill>
                        </a:rPr>
                        <a:t>YES</a:t>
                      </a:r>
                    </a:p>
                  </a:txBody>
                  <a:tcPr anchor="ctr"/>
                </a:tc>
                <a:tc>
                  <a:txBody>
                    <a:bodyPr/>
                    <a:lstStyle/>
                    <a:p>
                      <a:pPr algn="ctr"/>
                      <a:r>
                        <a:rPr lang="en-US" b="1" u="none" dirty="0">
                          <a:solidFill>
                            <a:srgbClr val="C00000"/>
                          </a:solidFill>
                        </a:rPr>
                        <a:t>NO</a:t>
                      </a:r>
                    </a:p>
                  </a:txBody>
                  <a:tcPr anchor="ctr"/>
                </a:tc>
                <a:extLst>
                  <a:ext uri="{0D108BD9-81ED-4DB2-BD59-A6C34878D82A}">
                    <a16:rowId xmlns:a16="http://schemas.microsoft.com/office/drawing/2014/main" val="2712265649"/>
                  </a:ext>
                </a:extLst>
              </a:tr>
              <a:tr h="37497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u="none" dirty="0">
                        <a:solidFill>
                          <a:schemeClr val="tx1"/>
                        </a:solidFill>
                      </a:endParaRPr>
                    </a:p>
                  </a:txBody>
                  <a:tcPr/>
                </a:tc>
                <a:tc>
                  <a:txBody>
                    <a:bodyPr/>
                    <a:lstStyle/>
                    <a:p>
                      <a:pPr algn="ctr"/>
                      <a:r>
                        <a:rPr lang="en-US" b="1" u="none" dirty="0">
                          <a:solidFill>
                            <a:srgbClr val="C00000"/>
                          </a:solidFill>
                        </a:rPr>
                        <a:t>NO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accent6">
                              <a:lumMod val="50000"/>
                            </a:schemeClr>
                          </a:solidFill>
                        </a:rPr>
                        <a:t>YES</a:t>
                      </a:r>
                    </a:p>
                  </a:txBody>
                  <a:tcPr anchor="ctr"/>
                </a:tc>
                <a:extLst>
                  <a:ext uri="{0D108BD9-81ED-4DB2-BD59-A6C34878D82A}">
                    <a16:rowId xmlns:a16="http://schemas.microsoft.com/office/drawing/2014/main" val="158703238"/>
                  </a:ext>
                </a:extLst>
              </a:tr>
              <a:tr h="37497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u="none" dirty="0">
                        <a:solidFill>
                          <a:schemeClr val="tx1"/>
                        </a:solidFill>
                      </a:endParaRPr>
                    </a:p>
                  </a:txBody>
                  <a:tcPr/>
                </a:tc>
                <a:tc>
                  <a:txBody>
                    <a:bodyPr/>
                    <a:lstStyle/>
                    <a:p>
                      <a:pPr algn="ctr"/>
                      <a:r>
                        <a:rPr lang="en-US" b="1" u="none" dirty="0">
                          <a:solidFill>
                            <a:srgbClr val="C00000"/>
                          </a:solidFill>
                        </a:rPr>
                        <a:t>NO</a:t>
                      </a:r>
                    </a:p>
                  </a:txBody>
                  <a:tcPr anchor="ctr"/>
                </a:tc>
                <a:tc>
                  <a:txBody>
                    <a:bodyPr/>
                    <a:lstStyle/>
                    <a:p>
                      <a:pPr algn="ctr"/>
                      <a:r>
                        <a:rPr lang="en-US" b="1" u="none" dirty="0">
                          <a:solidFill>
                            <a:srgbClr val="C00000"/>
                          </a:solidFill>
                        </a:rPr>
                        <a:t>NO</a:t>
                      </a:r>
                    </a:p>
                  </a:txBody>
                  <a:tcPr anchor="ctr"/>
                </a:tc>
                <a:extLst>
                  <a:ext uri="{0D108BD9-81ED-4DB2-BD59-A6C34878D82A}">
                    <a16:rowId xmlns:a16="http://schemas.microsoft.com/office/drawing/2014/main" val="2048580805"/>
                  </a:ext>
                </a:extLst>
              </a:tr>
            </a:tbl>
          </a:graphicData>
        </a:graphic>
      </p:graphicFrame>
      <p:sp>
        <p:nvSpPr>
          <p:cNvPr id="3" name="TextBox 2">
            <a:extLst>
              <a:ext uri="{FF2B5EF4-FFF2-40B4-BE49-F238E27FC236}">
                <a16:creationId xmlns:a16="http://schemas.microsoft.com/office/drawing/2014/main" id="{2DA7566E-BF18-564E-88CA-A2CA5FD4BD0D}"/>
              </a:ext>
            </a:extLst>
          </p:cNvPr>
          <p:cNvSpPr txBox="1"/>
          <p:nvPr/>
        </p:nvSpPr>
        <p:spPr>
          <a:xfrm>
            <a:off x="692724" y="5828919"/>
            <a:ext cx="2874409" cy="338554"/>
          </a:xfrm>
          <a:prstGeom prst="rect">
            <a:avLst/>
          </a:prstGeom>
          <a:noFill/>
        </p:spPr>
        <p:txBody>
          <a:bodyPr wrap="square" rtlCol="0">
            <a:spAutoFit/>
          </a:bodyPr>
          <a:lstStyle/>
          <a:p>
            <a:pPr algn="ctr"/>
            <a:r>
              <a:rPr lang="en-US" sz="1600" dirty="0"/>
              <a:t>* Act 1 eligible students </a:t>
            </a:r>
            <a:r>
              <a:rPr lang="en-US" sz="1600" i="1" dirty="0"/>
              <a:t>only</a:t>
            </a:r>
          </a:p>
        </p:txBody>
      </p:sp>
      <p:sp>
        <p:nvSpPr>
          <p:cNvPr id="5" name="Slide Number Placeholder 4">
            <a:extLst>
              <a:ext uri="{FF2B5EF4-FFF2-40B4-BE49-F238E27FC236}">
                <a16:creationId xmlns:a16="http://schemas.microsoft.com/office/drawing/2014/main" id="{AE9572AA-F33A-454C-D759-2FBB183F0298}"/>
              </a:ext>
            </a:extLst>
          </p:cNvPr>
          <p:cNvSpPr>
            <a:spLocks noGrp="1"/>
          </p:cNvSpPr>
          <p:nvPr>
            <p:ph type="sldNum" sz="quarter" idx="12"/>
          </p:nvPr>
        </p:nvSpPr>
        <p:spPr/>
        <p:txBody>
          <a:bodyPr/>
          <a:lstStyle/>
          <a:p>
            <a:fld id="{B24F5015-3417-4B27-A586-E4CCF4D77832}" type="slidenum">
              <a:rPr lang="en-US" smtClean="0"/>
              <a:t>5</a:t>
            </a:fld>
            <a:endParaRPr lang="en-US"/>
          </a:p>
        </p:txBody>
      </p:sp>
    </p:spTree>
    <p:extLst>
      <p:ext uri="{BB962C8B-B14F-4D97-AF65-F5344CB8AC3E}">
        <p14:creationId xmlns:p14="http://schemas.microsoft.com/office/powerpoint/2010/main" val="312545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7A3E1-65DA-89CE-CD0D-2EDC4DD12630}"/>
              </a:ext>
            </a:extLst>
          </p:cNvPr>
          <p:cNvSpPr>
            <a:spLocks noGrp="1"/>
          </p:cNvSpPr>
          <p:nvPr>
            <p:ph type="title"/>
          </p:nvPr>
        </p:nvSpPr>
        <p:spPr/>
        <p:txBody>
          <a:bodyPr/>
          <a:lstStyle/>
          <a:p>
            <a:r>
              <a:rPr lang="en-US" dirty="0"/>
              <a:t>Algebra I, Biology, Literature </a:t>
            </a:r>
          </a:p>
        </p:txBody>
      </p:sp>
      <p:sp>
        <p:nvSpPr>
          <p:cNvPr id="3" name="Text Placeholder 2">
            <a:extLst>
              <a:ext uri="{FF2B5EF4-FFF2-40B4-BE49-F238E27FC236}">
                <a16:creationId xmlns:a16="http://schemas.microsoft.com/office/drawing/2014/main" id="{5B08B0DB-D371-35B1-AB80-A596ADD11502}"/>
              </a:ext>
            </a:extLst>
          </p:cNvPr>
          <p:cNvSpPr>
            <a:spLocks noGrp="1"/>
          </p:cNvSpPr>
          <p:nvPr>
            <p:ph type="body" idx="1"/>
          </p:nvPr>
        </p:nvSpPr>
        <p:spPr/>
        <p:txBody>
          <a:bodyPr/>
          <a:lstStyle/>
          <a:p>
            <a:r>
              <a:rPr lang="en-US" dirty="0"/>
              <a:t>Keystone Exams</a:t>
            </a:r>
          </a:p>
          <a:p>
            <a:r>
              <a:rPr lang="en-US" dirty="0"/>
              <a:t>Keystone Courses</a:t>
            </a:r>
          </a:p>
          <a:p>
            <a:r>
              <a:rPr lang="en-US" dirty="0"/>
              <a:t>Locally Established, Grade-Based Requirements for Keystone Content</a:t>
            </a:r>
          </a:p>
        </p:txBody>
      </p:sp>
      <p:sp>
        <p:nvSpPr>
          <p:cNvPr id="4" name="Date Placeholder 3">
            <a:extLst>
              <a:ext uri="{FF2B5EF4-FFF2-40B4-BE49-F238E27FC236}">
                <a16:creationId xmlns:a16="http://schemas.microsoft.com/office/drawing/2014/main" id="{E74B8637-D012-DA9B-5A2A-1B6643CBE31B}"/>
              </a:ext>
            </a:extLst>
          </p:cNvPr>
          <p:cNvSpPr>
            <a:spLocks noGrp="1"/>
          </p:cNvSpPr>
          <p:nvPr>
            <p:ph type="dt" sz="half" idx="10"/>
          </p:nvPr>
        </p:nvSpPr>
        <p:spPr/>
        <p:txBody>
          <a:bodyPr/>
          <a:lstStyle/>
          <a:p>
            <a:fld id="{A918DB6E-6D70-4FEC-A112-5F97BC4AEE43}" type="datetime1">
              <a:rPr lang="en-US" smtClean="0"/>
              <a:t>2/3/2023</a:t>
            </a:fld>
            <a:endParaRPr lang="en-US" dirty="0"/>
          </a:p>
        </p:txBody>
      </p:sp>
      <p:sp>
        <p:nvSpPr>
          <p:cNvPr id="5" name="Slide Number Placeholder 4">
            <a:extLst>
              <a:ext uri="{FF2B5EF4-FFF2-40B4-BE49-F238E27FC236}">
                <a16:creationId xmlns:a16="http://schemas.microsoft.com/office/drawing/2014/main" id="{388DE369-4A97-CCF8-47CF-7A86F32244FA}"/>
              </a:ext>
            </a:extLst>
          </p:cNvPr>
          <p:cNvSpPr>
            <a:spLocks noGrp="1"/>
          </p:cNvSpPr>
          <p:nvPr>
            <p:ph type="sldNum" sz="quarter" idx="12"/>
          </p:nvPr>
        </p:nvSpPr>
        <p:spPr/>
        <p:txBody>
          <a:bodyPr/>
          <a:lstStyle/>
          <a:p>
            <a:fld id="{B24F5015-3417-4B27-A586-E4CCF4D77832}" type="slidenum">
              <a:rPr lang="en-US" smtClean="0"/>
              <a:t>6</a:t>
            </a:fld>
            <a:endParaRPr lang="en-US" dirty="0"/>
          </a:p>
        </p:txBody>
      </p:sp>
    </p:spTree>
    <p:extLst>
      <p:ext uri="{BB962C8B-B14F-4D97-AF65-F5344CB8AC3E}">
        <p14:creationId xmlns:p14="http://schemas.microsoft.com/office/powerpoint/2010/main" val="207315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8D4-D98F-83CE-DAFC-1175C4CF43BE}"/>
              </a:ext>
            </a:extLst>
          </p:cNvPr>
          <p:cNvSpPr>
            <a:spLocks noGrp="1"/>
          </p:cNvSpPr>
          <p:nvPr>
            <p:ph type="title"/>
          </p:nvPr>
        </p:nvSpPr>
        <p:spPr/>
        <p:txBody>
          <a:bodyPr>
            <a:normAutofit/>
          </a:bodyPr>
          <a:lstStyle/>
          <a:p>
            <a:r>
              <a:rPr kumimoji="0" lang="en-US" sz="3600" b="1" i="0" u="none" strike="noStrike" kern="1200" cap="none" spc="0" normalizeH="0" baseline="0" noProof="0" dirty="0">
                <a:ln>
                  <a:noFill/>
                </a:ln>
                <a:solidFill>
                  <a:prstClr val="black"/>
                </a:solidFill>
                <a:effectLst/>
                <a:uLnTx/>
                <a:uFillTx/>
                <a:latin typeface="proxima-nova"/>
                <a:ea typeface="+mj-ea"/>
                <a:cs typeface="Arial" panose="020B0604020202020204" pitchFamily="34" charset="0"/>
              </a:rPr>
              <a:t>Attaining Numeric &amp; Non-Numeric Scores</a:t>
            </a:r>
            <a:endParaRPr lang="en-US" sz="3600" b="1" u="sng" dirty="0"/>
          </a:p>
        </p:txBody>
      </p:sp>
      <p:sp>
        <p:nvSpPr>
          <p:cNvPr id="3" name="Content Placeholder 2">
            <a:extLst>
              <a:ext uri="{FF2B5EF4-FFF2-40B4-BE49-F238E27FC236}">
                <a16:creationId xmlns:a16="http://schemas.microsoft.com/office/drawing/2014/main" id="{2A20C243-5E4C-26BF-8DA7-FBCED1709D36}"/>
              </a:ext>
            </a:extLst>
          </p:cNvPr>
          <p:cNvSpPr>
            <a:spLocks noGrp="1"/>
          </p:cNvSpPr>
          <p:nvPr>
            <p:ph idx="1"/>
          </p:nvPr>
        </p:nvSpPr>
        <p:spPr/>
        <p:txBody>
          <a:bodyPr>
            <a:normAutofit lnSpcReduction="1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600" b="1" i="0" u="none" strike="noStrike" kern="1200" cap="none" spc="0" normalizeH="0" baseline="0" noProof="0" dirty="0">
                <a:ln>
                  <a:noFill/>
                </a:ln>
                <a:solidFill>
                  <a:srgbClr val="082A3D"/>
                </a:solidFill>
                <a:effectLst/>
                <a:uLnTx/>
                <a:uFillTx/>
                <a:latin typeface="+mn-lt"/>
                <a:ea typeface="+mn-ea"/>
                <a:cs typeface="Arial" panose="020B0604020202020204" pitchFamily="34" charset="0"/>
              </a:rPr>
              <a:t>Numeric scores are attained through participation in </a:t>
            </a:r>
            <a:r>
              <a:rPr kumimoji="0" lang="en-US" sz="2600" b="1" i="0" u="sng" strike="noStrike" kern="1200" cap="none" spc="0" normalizeH="0" baseline="0" noProof="0" dirty="0">
                <a:ln>
                  <a:noFill/>
                </a:ln>
                <a:solidFill>
                  <a:srgbClr val="082A3D"/>
                </a:solidFill>
                <a:effectLst/>
                <a:uLnTx/>
                <a:uFillTx/>
                <a:latin typeface="+mn-lt"/>
                <a:ea typeface="+mn-ea"/>
                <a:cs typeface="Arial" panose="020B0604020202020204" pitchFamily="34" charset="0"/>
              </a:rPr>
              <a:t>Keystone Exams</a:t>
            </a:r>
            <a:r>
              <a:rPr kumimoji="0" lang="en-US" sz="2600" b="1" i="0" u="none" strike="noStrike" kern="1200" cap="none" spc="0" normalizeH="0" baseline="0" noProof="0" dirty="0">
                <a:ln>
                  <a:noFill/>
                </a:ln>
                <a:solidFill>
                  <a:srgbClr val="082A3D"/>
                </a:solidFill>
                <a:effectLst/>
                <a:uLnTx/>
                <a:uFillTx/>
                <a:latin typeface="+mn-lt"/>
                <a:ea typeface="+mn-ea"/>
                <a:cs typeface="Arial" panose="020B0604020202020204" pitchFamily="34" charset="0"/>
              </a:rPr>
              <a:t>.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82A3D"/>
                </a:solidFill>
                <a:effectLst/>
                <a:uLnTx/>
                <a:uFillTx/>
                <a:latin typeface="+mn-lt"/>
                <a:ea typeface="+mn-ea"/>
                <a:cs typeface="Arial" panose="020B0604020202020204" pitchFamily="34" charset="0"/>
              </a:rPr>
              <a:t>A student who participates in a Keystone Exam receives both a numeric score (e.g., 1500) and a corresponding performance level (e.g., Proficient).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600" b="1" i="0" u="none" strike="noStrike" kern="1200" cap="none" spc="0" normalizeH="0" baseline="0" noProof="0" dirty="0">
                <a:ln>
                  <a:noFill/>
                </a:ln>
                <a:solidFill>
                  <a:srgbClr val="082A3D"/>
                </a:solidFill>
                <a:effectLst/>
                <a:uLnTx/>
                <a:uFillTx/>
                <a:latin typeface="+mn-lt"/>
                <a:ea typeface="+mn-ea"/>
                <a:cs typeface="Arial" panose="020B0604020202020204" pitchFamily="34" charset="0"/>
              </a:rPr>
              <a:t>Non-numeric ‘scores’ (performance level only) are attained by: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82A3D"/>
                </a:solidFill>
                <a:effectLst/>
                <a:uLnTx/>
                <a:uFillTx/>
                <a:latin typeface="+mn-lt"/>
                <a:ea typeface="+mn-ea"/>
                <a:cs typeface="Arial" panose="020B0604020202020204" pitchFamily="34" charset="0"/>
              </a:rPr>
              <a:t>Demonstrated proficiency through comparable coursework and an equivalent assessment in a prior educational setting (</a:t>
            </a:r>
            <a:r>
              <a:rPr kumimoji="0" lang="en-US" sz="2600" b="0" i="0" u="sng" strike="noStrike" kern="1200" cap="none" spc="0" normalizeH="0" baseline="0" noProof="0" dirty="0">
                <a:ln>
                  <a:noFill/>
                </a:ln>
                <a:solidFill>
                  <a:srgbClr val="082A3D"/>
                </a:solidFill>
                <a:effectLst/>
                <a:highlight>
                  <a:srgbClr val="FFFF00"/>
                </a:highlight>
                <a:uLnTx/>
                <a:uFillTx/>
                <a:latin typeface="+mn-lt"/>
                <a:ea typeface="+mn-ea"/>
                <a:cs typeface="Arial" panose="020B0604020202020204" pitchFamily="34" charset="0"/>
              </a:rPr>
              <a:t>transfer student</a:t>
            </a:r>
            <a:r>
              <a:rPr kumimoji="0" lang="en-US" sz="2600" b="0" i="0" u="none" strike="noStrike" kern="1200" cap="none" spc="0" normalizeH="0" baseline="0" noProof="0" dirty="0">
                <a:ln>
                  <a:noFill/>
                </a:ln>
                <a:solidFill>
                  <a:srgbClr val="082A3D"/>
                </a:solidFill>
                <a:effectLst/>
                <a:uLnTx/>
                <a:uFillTx/>
                <a:latin typeface="+mn-lt"/>
                <a:ea typeface="+mn-ea"/>
                <a:cs typeface="Arial" panose="020B0604020202020204" pitchFamily="34" charset="0"/>
              </a:rPr>
              <a:t>), or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82A3D"/>
                </a:solidFill>
                <a:effectLst/>
                <a:uLnTx/>
                <a:uFillTx/>
                <a:latin typeface="+mn-lt"/>
                <a:ea typeface="+mn-ea"/>
                <a:cs typeface="Arial" panose="020B0604020202020204" pitchFamily="34" charset="0"/>
              </a:rPr>
              <a:t>Successful completion of a Keystone-associated course during the 19/20 school year (</a:t>
            </a:r>
            <a:r>
              <a:rPr kumimoji="0" lang="en-US" sz="2600" b="0" i="0" u="sng" strike="noStrike" kern="1200" cap="none" spc="0" normalizeH="0" baseline="0" noProof="0" dirty="0">
                <a:ln>
                  <a:noFill/>
                </a:ln>
                <a:solidFill>
                  <a:srgbClr val="082A3D"/>
                </a:solidFill>
                <a:effectLst/>
                <a:uLnTx/>
                <a:uFillTx/>
                <a:latin typeface="+mn-lt"/>
                <a:ea typeface="+mn-ea"/>
                <a:cs typeface="Arial" panose="020B0604020202020204" pitchFamily="34" charset="0"/>
              </a:rPr>
              <a:t>per Pa. Act 136 of 2020</a:t>
            </a:r>
            <a:r>
              <a:rPr kumimoji="0" lang="en-US" sz="2600" b="0" i="0" u="none" strike="noStrike" kern="1200" cap="none" spc="0" normalizeH="0" baseline="0" noProof="0" dirty="0">
                <a:ln>
                  <a:noFill/>
                </a:ln>
                <a:solidFill>
                  <a:srgbClr val="082A3D"/>
                </a:solidFill>
                <a:effectLst/>
                <a:uLnTx/>
                <a:uFillTx/>
                <a:latin typeface="+mn-lt"/>
                <a:ea typeface="+mn-ea"/>
                <a:cs typeface="Arial" panose="020B0604020202020204" pitchFamily="34" charset="0"/>
              </a:rPr>
              <a: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600" b="0" i="1" u="none" strike="noStrike" kern="1200" cap="none" spc="0" normalizeH="0" baseline="0" noProof="0" dirty="0">
                <a:ln>
                  <a:noFill/>
                </a:ln>
                <a:solidFill>
                  <a:srgbClr val="082A3D"/>
                </a:solidFill>
                <a:effectLst/>
                <a:uLnTx/>
                <a:uFillTx/>
                <a:latin typeface="+mn-lt"/>
                <a:ea typeface="+mn-ea"/>
                <a:cs typeface="Arial" panose="020B0604020202020204" pitchFamily="34" charset="0"/>
              </a:rPr>
              <a:t>Proficient</a:t>
            </a:r>
            <a:r>
              <a:rPr kumimoji="0" lang="en-US" sz="2600" b="0" i="0" u="none" strike="noStrike" kern="1200" cap="none" spc="0" normalizeH="0" baseline="0" noProof="0" dirty="0">
                <a:ln>
                  <a:noFill/>
                </a:ln>
                <a:solidFill>
                  <a:srgbClr val="082A3D"/>
                </a:solidFill>
                <a:effectLst/>
                <a:uLnTx/>
                <a:uFillTx/>
                <a:latin typeface="+mn-lt"/>
                <a:ea typeface="+mn-ea"/>
                <a:cs typeface="Arial" panose="020B0604020202020204" pitchFamily="34" charset="0"/>
              </a:rPr>
              <a:t> is the only non-numeric score that may be awarded.</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srgbClr val="082A3D"/>
                </a:solidFill>
                <a:effectLst/>
                <a:uLnTx/>
                <a:uFillTx/>
                <a:latin typeface="+mn-lt"/>
                <a:ea typeface="+mn-ea"/>
                <a:cs typeface="Arial" panose="020B0604020202020204" pitchFamily="34" charset="0"/>
              </a:rPr>
              <a:t>Non-numeric scores </a:t>
            </a:r>
            <a:r>
              <a:rPr kumimoji="0" lang="en-US" sz="2600" b="0" i="1" u="none" strike="noStrike" kern="1200" cap="none" spc="0" normalizeH="0" baseline="0" noProof="0" dirty="0">
                <a:ln>
                  <a:noFill/>
                </a:ln>
                <a:solidFill>
                  <a:srgbClr val="082A3D"/>
                </a:solidFill>
                <a:effectLst/>
                <a:uLnTx/>
                <a:uFillTx/>
                <a:latin typeface="+mn-lt"/>
                <a:ea typeface="+mn-ea"/>
                <a:cs typeface="Arial" panose="020B0604020202020204" pitchFamily="34" charset="0"/>
              </a:rPr>
              <a:t>may not be assigned a numeric equivalency</a:t>
            </a:r>
            <a:r>
              <a:rPr kumimoji="0" lang="en-US" sz="2600" b="0" i="0" u="none" strike="noStrike" kern="1200" cap="none" spc="0" normalizeH="0" baseline="0" noProof="0" dirty="0">
                <a:ln>
                  <a:noFill/>
                </a:ln>
                <a:solidFill>
                  <a:srgbClr val="082A3D"/>
                </a:solidFill>
                <a:effectLst/>
                <a:uLnTx/>
                <a:uFillTx/>
                <a:latin typeface="+mn-lt"/>
                <a:ea typeface="+mn-ea"/>
                <a:cs typeface="Arial" panose="020B0604020202020204" pitchFamily="34" charset="0"/>
              </a:rPr>
              <a:t>.</a:t>
            </a:r>
          </a:p>
          <a:p>
            <a:pPr marL="0" indent="0">
              <a:buNone/>
            </a:pPr>
            <a:endParaRPr lang="en-US" sz="2000" dirty="0">
              <a:latin typeface="Arial" panose="020B0604020202020204" pitchFamily="34" charset="0"/>
            </a:endParaRPr>
          </a:p>
        </p:txBody>
      </p:sp>
      <p:sp>
        <p:nvSpPr>
          <p:cNvPr id="5" name="Slide Number Placeholder 4">
            <a:extLst>
              <a:ext uri="{FF2B5EF4-FFF2-40B4-BE49-F238E27FC236}">
                <a16:creationId xmlns:a16="http://schemas.microsoft.com/office/drawing/2014/main" id="{C183A292-40E1-F97E-CCD7-D395E614112C}"/>
              </a:ext>
            </a:extLst>
          </p:cNvPr>
          <p:cNvSpPr>
            <a:spLocks noGrp="1"/>
          </p:cNvSpPr>
          <p:nvPr>
            <p:ph type="sldNum" sz="quarter" idx="12"/>
          </p:nvPr>
        </p:nvSpPr>
        <p:spPr/>
        <p:txBody>
          <a:bodyPr/>
          <a:lstStyle/>
          <a:p>
            <a:fld id="{B24F5015-3417-4B27-A586-E4CCF4D77832}" type="slidenum">
              <a:rPr lang="en-US" smtClean="0"/>
              <a:t>7</a:t>
            </a:fld>
            <a:endParaRPr lang="en-US"/>
          </a:p>
        </p:txBody>
      </p:sp>
    </p:spTree>
    <p:extLst>
      <p:ext uri="{BB962C8B-B14F-4D97-AF65-F5344CB8AC3E}">
        <p14:creationId xmlns:p14="http://schemas.microsoft.com/office/powerpoint/2010/main" val="998280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8D4-D98F-83CE-DAFC-1175C4CF43BE}"/>
              </a:ext>
            </a:extLst>
          </p:cNvPr>
          <p:cNvSpPr>
            <a:spLocks noGrp="1"/>
          </p:cNvSpPr>
          <p:nvPr>
            <p:ph type="title"/>
          </p:nvPr>
        </p:nvSpPr>
        <p:spPr/>
        <p:txBody>
          <a:bodyPr>
            <a:normAutofit/>
          </a:bodyPr>
          <a:lstStyle/>
          <a:p>
            <a:r>
              <a:rPr lang="en-US" sz="3600" b="1" dirty="0"/>
              <a:t>Non-Numeric Proficiency</a:t>
            </a:r>
            <a:br>
              <a:rPr lang="en-US" sz="3600" b="1" dirty="0"/>
            </a:br>
            <a:r>
              <a:rPr lang="en-US" sz="3200" i="1" dirty="0"/>
              <a:t>d</a:t>
            </a:r>
            <a:r>
              <a:rPr lang="en-US" sz="3200" b="1" i="1" dirty="0"/>
              <a:t>emonstrated </a:t>
            </a:r>
            <a:r>
              <a:rPr lang="en-US" sz="3200" i="1" dirty="0"/>
              <a:t>p</a:t>
            </a:r>
            <a:r>
              <a:rPr lang="en-US" sz="3200" b="1" i="1" dirty="0"/>
              <a:t>roficiency in prior </a:t>
            </a:r>
            <a:r>
              <a:rPr lang="en-US" sz="3200" i="1" dirty="0"/>
              <a:t>s</a:t>
            </a:r>
            <a:r>
              <a:rPr lang="en-US" sz="3200" b="1" i="1" dirty="0"/>
              <a:t>etting</a:t>
            </a:r>
          </a:p>
        </p:txBody>
      </p:sp>
      <p:sp>
        <p:nvSpPr>
          <p:cNvPr id="3" name="Content Placeholder 2">
            <a:extLst>
              <a:ext uri="{FF2B5EF4-FFF2-40B4-BE49-F238E27FC236}">
                <a16:creationId xmlns:a16="http://schemas.microsoft.com/office/drawing/2014/main" id="{2A20C243-5E4C-26BF-8DA7-FBCED1709D36}"/>
              </a:ext>
            </a:extLst>
          </p:cNvPr>
          <p:cNvSpPr>
            <a:spLocks noGrp="1"/>
          </p:cNvSpPr>
          <p:nvPr>
            <p:ph idx="1"/>
          </p:nvPr>
        </p:nvSpPr>
        <p:spPr/>
        <p:txBody>
          <a:bodyPr>
            <a:normAutofit lnSpcReduction="10000"/>
          </a:bodyPr>
          <a:lstStyle/>
          <a:p>
            <a:pPr marL="0" indent="0">
              <a:buNone/>
            </a:pPr>
            <a:r>
              <a:rPr lang="en-US" sz="3200" dirty="0">
                <a:latin typeface="proxima-nova"/>
              </a:rPr>
              <a:t>The LEA must:</a:t>
            </a:r>
          </a:p>
          <a:p>
            <a:pPr>
              <a:buFont typeface="Wingdings" panose="05000000000000000000" pitchFamily="2" charset="2"/>
              <a:buChar char="ü"/>
            </a:pPr>
            <a:r>
              <a:rPr lang="en-US" dirty="0">
                <a:latin typeface="proxima-nova"/>
              </a:rPr>
              <a:t>Determine a </a:t>
            </a:r>
            <a:r>
              <a:rPr lang="en-US" u="sng" dirty="0">
                <a:latin typeface="proxima-nova"/>
              </a:rPr>
              <a:t>standardized assessment</a:t>
            </a:r>
            <a:r>
              <a:rPr lang="en-US" dirty="0">
                <a:latin typeface="proxima-nova"/>
              </a:rPr>
              <a:t> the student completed aligns with the state academic standards assessed by the Keystone Exam, 	AND</a:t>
            </a:r>
          </a:p>
          <a:p>
            <a:pPr>
              <a:buFont typeface="Wingdings" panose="05000000000000000000" pitchFamily="2" charset="2"/>
              <a:buChar char="ü"/>
            </a:pPr>
            <a:r>
              <a:rPr lang="en-US" dirty="0">
                <a:latin typeface="proxima-nova"/>
              </a:rPr>
              <a:t>Evaluate the student’s performance to be commensurate with a Keystone Exam score of </a:t>
            </a:r>
            <a:r>
              <a:rPr lang="en-US" u="sng" dirty="0">
                <a:latin typeface="proxima-nova"/>
              </a:rPr>
              <a:t>Proficient or better</a:t>
            </a:r>
            <a:r>
              <a:rPr lang="en-US" dirty="0">
                <a:latin typeface="proxima-nova"/>
              </a:rPr>
              <a:t>, </a:t>
            </a:r>
          </a:p>
          <a:p>
            <a:pPr marL="0" indent="0">
              <a:buNone/>
            </a:pPr>
            <a:r>
              <a:rPr lang="en-US" dirty="0">
                <a:latin typeface="proxima-nova"/>
              </a:rPr>
              <a:t>	AND</a:t>
            </a:r>
          </a:p>
          <a:p>
            <a:pPr>
              <a:buFont typeface="Wingdings" panose="05000000000000000000" pitchFamily="2" charset="2"/>
              <a:buChar char="ü"/>
            </a:pPr>
            <a:r>
              <a:rPr lang="en-US" dirty="0">
                <a:latin typeface="proxima-nova"/>
              </a:rPr>
              <a:t>Verify the </a:t>
            </a:r>
            <a:r>
              <a:rPr lang="en-US" u="sng" dirty="0">
                <a:latin typeface="proxima-nova"/>
              </a:rPr>
              <a:t>transcript shows credit earned </a:t>
            </a:r>
            <a:r>
              <a:rPr lang="en-US" dirty="0">
                <a:latin typeface="proxima-nova"/>
              </a:rPr>
              <a:t>in the associated academic content (Algebra 1 or equivalent, Literature or equivalent, Biology or equivalent).</a:t>
            </a:r>
          </a:p>
        </p:txBody>
      </p:sp>
      <p:sp>
        <p:nvSpPr>
          <p:cNvPr id="5" name="Slide Number Placeholder 4">
            <a:extLst>
              <a:ext uri="{FF2B5EF4-FFF2-40B4-BE49-F238E27FC236}">
                <a16:creationId xmlns:a16="http://schemas.microsoft.com/office/drawing/2014/main" id="{C183A292-40E1-F97E-CCD7-D395E614112C}"/>
              </a:ext>
            </a:extLst>
          </p:cNvPr>
          <p:cNvSpPr>
            <a:spLocks noGrp="1"/>
          </p:cNvSpPr>
          <p:nvPr>
            <p:ph type="sldNum" sz="quarter" idx="12"/>
          </p:nvPr>
        </p:nvSpPr>
        <p:spPr/>
        <p:txBody>
          <a:bodyPr/>
          <a:lstStyle/>
          <a:p>
            <a:fld id="{B24F5015-3417-4B27-A586-E4CCF4D77832}" type="slidenum">
              <a:rPr lang="en-US" smtClean="0"/>
              <a:t>8</a:t>
            </a:fld>
            <a:endParaRPr lang="en-US" dirty="0"/>
          </a:p>
        </p:txBody>
      </p:sp>
    </p:spTree>
    <p:extLst>
      <p:ext uri="{BB962C8B-B14F-4D97-AF65-F5344CB8AC3E}">
        <p14:creationId xmlns:p14="http://schemas.microsoft.com/office/powerpoint/2010/main" val="1987381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52430-AD31-1D45-A5AB-4C1773B72419}"/>
              </a:ext>
            </a:extLst>
          </p:cNvPr>
          <p:cNvSpPr>
            <a:spLocks noGrp="1"/>
          </p:cNvSpPr>
          <p:nvPr>
            <p:ph type="title"/>
          </p:nvPr>
        </p:nvSpPr>
        <p:spPr/>
        <p:txBody>
          <a:bodyPr/>
          <a:lstStyle/>
          <a:p>
            <a:r>
              <a:rPr lang="en-US" sz="3600" b="1" dirty="0"/>
              <a:t>Non-Numeric Proficiency </a:t>
            </a:r>
            <a:br>
              <a:rPr lang="en-US" sz="3600" b="1" dirty="0"/>
            </a:br>
            <a:r>
              <a:rPr lang="en-US" sz="3200" b="1" i="1" dirty="0"/>
              <a:t>per Act 136 of 2020</a:t>
            </a:r>
            <a:endParaRPr lang="en-US" sz="3200" i="1" dirty="0"/>
          </a:p>
        </p:txBody>
      </p:sp>
      <p:sp>
        <p:nvSpPr>
          <p:cNvPr id="3" name="Content Placeholder 2">
            <a:extLst>
              <a:ext uri="{FF2B5EF4-FFF2-40B4-BE49-F238E27FC236}">
                <a16:creationId xmlns:a16="http://schemas.microsoft.com/office/drawing/2014/main" id="{C62B3987-9F17-214D-9220-3A5D64D9AC91}"/>
              </a:ext>
            </a:extLst>
          </p:cNvPr>
          <p:cNvSpPr>
            <a:spLocks noGrp="1"/>
          </p:cNvSpPr>
          <p:nvPr>
            <p:ph idx="1"/>
          </p:nvPr>
        </p:nvSpPr>
        <p:spPr/>
        <p:txBody>
          <a:bodyPr>
            <a:normAutofit fontScale="92500" lnSpcReduction="20000"/>
          </a:bodyPr>
          <a:lstStyle/>
          <a:p>
            <a:pPr marL="0" indent="0">
              <a:buNone/>
            </a:pPr>
            <a:r>
              <a:rPr lang="en-US" dirty="0"/>
              <a:t>For </a:t>
            </a:r>
            <a:r>
              <a:rPr lang="en-US" u="sng" dirty="0"/>
              <a:t>federal accountability</a:t>
            </a:r>
            <a:r>
              <a:rPr lang="en-US" dirty="0"/>
              <a:t>, only a “first-time test-taker” was counted as having a non-numeric Proficient</a:t>
            </a:r>
          </a:p>
          <a:p>
            <a:pPr marL="0" indent="0">
              <a:buNone/>
            </a:pPr>
            <a:r>
              <a:rPr lang="en-US" b="1" dirty="0"/>
              <a:t>HOWEVER</a:t>
            </a:r>
          </a:p>
          <a:p>
            <a:pPr marL="0" indent="0">
              <a:buNone/>
            </a:pPr>
            <a:r>
              <a:rPr lang="en-US" dirty="0"/>
              <a:t>For the purposes of meeting </a:t>
            </a:r>
            <a:r>
              <a:rPr lang="en-US" u="sng" dirty="0"/>
              <a:t>graduation requirements</a:t>
            </a:r>
            <a:r>
              <a:rPr lang="en-US" dirty="0"/>
              <a:t>, any student successfully completing “a course in an academic content area associated with a Keystone Exam” during 19/20SY may be deemed non-numeric Proficient, including students who: </a:t>
            </a:r>
          </a:p>
          <a:p>
            <a:r>
              <a:rPr lang="en-US" dirty="0"/>
              <a:t>Repeated and passed a trigger course </a:t>
            </a:r>
          </a:p>
          <a:p>
            <a:r>
              <a:rPr lang="en-US" dirty="0"/>
              <a:t>Passed an eligible credit-recovery course</a:t>
            </a:r>
          </a:p>
          <a:p>
            <a:r>
              <a:rPr lang="en-US" dirty="0">
                <a:highlight>
                  <a:srgbClr val="FFFF00"/>
                </a:highlight>
              </a:rPr>
              <a:t>Passed an aligned course in another educational setting impacted by the federal accountability waiver (including home education and private schools as well as out-of-state schools).</a:t>
            </a:r>
          </a:p>
          <a:p>
            <a:pPr marL="0" indent="0">
              <a:buNone/>
            </a:pPr>
            <a:endParaRPr lang="en-US" dirty="0"/>
          </a:p>
        </p:txBody>
      </p:sp>
      <p:sp>
        <p:nvSpPr>
          <p:cNvPr id="5" name="Slide Number Placeholder 4">
            <a:extLst>
              <a:ext uri="{FF2B5EF4-FFF2-40B4-BE49-F238E27FC236}">
                <a16:creationId xmlns:a16="http://schemas.microsoft.com/office/drawing/2014/main" id="{E0F4CA69-9C49-9A45-A77F-58E9B82F2A3F}"/>
              </a:ext>
            </a:extLst>
          </p:cNvPr>
          <p:cNvSpPr>
            <a:spLocks noGrp="1"/>
          </p:cNvSpPr>
          <p:nvPr>
            <p:ph type="sldNum" sz="quarter" idx="12"/>
          </p:nvPr>
        </p:nvSpPr>
        <p:spPr/>
        <p:txBody>
          <a:bodyPr/>
          <a:lstStyle/>
          <a:p>
            <a:fld id="{B24F5015-3417-4B27-A586-E4CCF4D77832}" type="slidenum">
              <a:rPr lang="en-US" smtClean="0"/>
              <a:t>9</a:t>
            </a:fld>
            <a:endParaRPr lang="en-US"/>
          </a:p>
        </p:txBody>
      </p:sp>
    </p:spTree>
    <p:extLst>
      <p:ext uri="{BB962C8B-B14F-4D97-AF65-F5344CB8AC3E}">
        <p14:creationId xmlns:p14="http://schemas.microsoft.com/office/powerpoint/2010/main" val="31294594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o_x0020_Be_x0020_Deleted_x003f_ xmlns="f1c7bf0e-1cb0-48f8-99df-6e3f20f315ba">NO</To_x0020_Be_x0020_Deleted_x003f_>
    <Document_x0020_Type_x0020_II xmlns="f1c7bf0e-1cb0-48f8-99df-6e3f20f315ba" xsi:nil="true"/>
    <Category xmlns="f1c7bf0e-1cb0-48f8-99df-6e3f20f315ba" xsi:nil="true"/>
    <Group xmlns="f1c7bf0e-1cb0-48f8-99df-6e3f20f315ba">Select...</Group>
    <Year xmlns="f1c7bf0e-1cb0-48f8-99df-6e3f20f315ba" xsi:nil="true"/>
    <Month xmlns="f1c7bf0e-1cb0-48f8-99df-6e3f20f315ba" xsi:nil="true"/>
    <Document_x0020_Type xmlns="f1c7bf0e-1cb0-48f8-99df-6e3f20f315ba" xsi:nil="true"/>
    <Author0 xmlns="f1c7bf0e-1cb0-48f8-99df-6e3f20f315b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45745096E880943ACB0FE4084512437" ma:contentTypeVersion="13" ma:contentTypeDescription="Create a new document." ma:contentTypeScope="" ma:versionID="60aa1b27530aed6876dc73b340de09e3">
  <xsd:schema xmlns:xsd="http://www.w3.org/2001/XMLSchema" xmlns:xs="http://www.w3.org/2001/XMLSchema" xmlns:p="http://schemas.microsoft.com/office/2006/metadata/properties" xmlns:ns2="f1c7bf0e-1cb0-48f8-99df-6e3f20f315ba" targetNamespace="http://schemas.microsoft.com/office/2006/metadata/properties" ma:root="true" ma:fieldsID="c2e208f0d06b82c83284b9b87c653362" ns2:_="">
    <xsd:import namespace="f1c7bf0e-1cb0-48f8-99df-6e3f20f315ba"/>
    <xsd:element name="properties">
      <xsd:complexType>
        <xsd:sequence>
          <xsd:element name="documentManagement">
            <xsd:complexType>
              <xsd:all>
                <xsd:element ref="ns2:Group"/>
                <xsd:element ref="ns2:Document_x0020_Type" minOccurs="0"/>
                <xsd:element ref="ns2:Document_x0020_Type_x0020_II" minOccurs="0"/>
                <xsd:element ref="ns2:Category" minOccurs="0"/>
                <xsd:element ref="ns2:Month" minOccurs="0"/>
                <xsd:element ref="ns2:Author0" minOccurs="0"/>
                <xsd:element ref="ns2:Year" minOccurs="0"/>
                <xsd:element ref="ns2:To_x0020_Be_x0020_Deleted_x003f_"/>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c7bf0e-1cb0-48f8-99df-6e3f20f315ba" elementFormDefault="qualified">
    <xsd:import namespace="http://schemas.microsoft.com/office/2006/documentManagement/types"/>
    <xsd:import namespace="http://schemas.microsoft.com/office/infopath/2007/PartnerControls"/>
    <xsd:element name="Group" ma:index="2" ma:displayName="Group" ma:default="Select..." ma:format="Dropdown" ma:internalName="Group">
      <xsd:simpleType>
        <xsd:restriction base="dms:Choice">
          <xsd:enumeration value="Select..."/>
          <xsd:enumeration value="PDE Highlights"/>
          <xsd:enumeration value="Transition"/>
          <xsd:enumeration value="COVID-19"/>
          <xsd:enumeration value="Getting My Job Done"/>
          <xsd:enumeration value="Internal Controls"/>
          <xsd:enumeration value="My Professional Growth"/>
          <xsd:enumeration value="My Personal Stuff"/>
          <xsd:enumeration value="My Work Place"/>
          <xsd:enumeration value="Health Safety and Security"/>
          <xsd:enumeration value="Management Services"/>
          <xsd:enumeration value="Penn Link"/>
          <xsd:enumeration value="Accessibility"/>
        </xsd:restriction>
      </xsd:simpleType>
    </xsd:element>
    <xsd:element name="Document_x0020_Type" ma:index="3" nillable="true" ma:displayName="Document Type I" ma:default="Select..." ma:format="Dropdown" ma:internalName="Document_x0020_Type">
      <xsd:simpleType>
        <xsd:restriction base="dms:Choice">
          <xsd:enumeration value="Select..."/>
          <xsd:enumeration value="COVID-HR"/>
          <xsd:enumeration value="COVID-IT"/>
          <xsd:enumeration value="COVID-Budget"/>
          <xsd:enumeration value="COVID-Resources"/>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restriction>
      </xsd:simpleType>
    </xsd:element>
    <xsd:element name="Document_x0020_Type_x0020_II" ma:index="4" nillable="true" ma:displayName="Document Type II" ma:default="Select..." ma:format="Dropdown" ma:internalName="Document_x0020_Type_x0020_II">
      <xsd:simpleType>
        <xsd:restriction base="dms:Choice">
          <xsd:enumeration value="Select..."/>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enumeration value="Zoom"/>
        </xsd:restriction>
      </xsd:simpleType>
    </xsd:element>
    <xsd:element name="Category" ma:index="5" nillable="true" ma:displayName="Category" ma:default="Select..." ma:format="Dropdown" ma:internalName="Category">
      <xsd:simpleType>
        <xsd:restriction base="dms:Choice">
          <xsd:enumeration value="Select..."/>
          <xsd:enumeration value="1. Active Shooter"/>
          <xsd:enumeration value="2. AED/Medical Emergencies"/>
          <xsd:enumeration value="3. Emergency Evacuation/Emergency Preparedness"/>
          <xsd:enumeration value="4. Accidents"/>
          <xsd:enumeration value="5. Safety Goals /Personal Safety"/>
          <xsd:enumeration value="6. Health, Wellness and Fitness"/>
          <xsd:enumeration value="7. Security/ID Badge"/>
          <xsd:enumeration value="8. Worker's Compensation"/>
          <xsd:enumeration value="9. Additional Resources"/>
          <xsd:enumeration value="Employee"/>
          <xsd:enumeration value="Supervisor"/>
          <xsd:enumeration value="Year 2022"/>
          <xsd:enumeration value="Year 2021"/>
          <xsd:enumeration value="Year 2020"/>
          <xsd:enumeration value="Year 2019"/>
          <xsd:enumeration value="Year 2018"/>
          <xsd:enumeration value="Year 2017"/>
          <xsd:enumeration value="Year 2016"/>
          <xsd:enumeration value="Year 2015"/>
          <xsd:enumeration value="Year 2014"/>
          <xsd:enumeration value="Year 2013"/>
          <xsd:enumeration value="Year 2012"/>
          <xsd:enumeration value="Year 2011"/>
        </xsd:restriction>
      </xsd:simpleType>
    </xsd:element>
    <xsd:element name="Month" ma:index="12" nillable="true" ma:displayName="Month" ma:default="Select..." ma:format="Dropdown" ma:internalName="Month">
      <xsd:simpleType>
        <xsd:restriction base="dms:Choice">
          <xsd:enumeration value="Select..."/>
          <xsd:enumeration value="01 - January"/>
          <xsd:enumeration value="02 - February"/>
          <xsd:enumeration value="03 - March"/>
          <xsd:enumeration value="04 - April"/>
          <xsd:enumeration value="05 - May"/>
          <xsd:enumeration value="06 - June"/>
          <xsd:enumeration value="07 - July"/>
          <xsd:enumeration value="08 - August"/>
          <xsd:enumeration value="09 - September"/>
          <xsd:enumeration value="10 - October"/>
          <xsd:enumeration value="11 - November"/>
          <xsd:enumeration value="12 - December"/>
        </xsd:restriction>
      </xsd:simpleType>
    </xsd:element>
    <xsd:element name="Author0" ma:index="13" nillable="true" ma:displayName="Sent By" ma:description="The name in the column reflect the name of the Penn Link message creator/submitter." ma:internalName="Author0">
      <xsd:simpleType>
        <xsd:restriction base="dms:Text">
          <xsd:maxLength value="255"/>
        </xsd:restriction>
      </xsd:simpleType>
    </xsd:element>
    <xsd:element name="Year" ma:index="14" nillable="true" ma:displayName="Year" ma:default="2021" ma:format="Dropdown" ma:internalName="Year">
      <xsd:simpleType>
        <xsd:restriction base="dms:Choice">
          <xsd:enumeration value="2022"/>
          <xsd:enumeration value="2021"/>
          <xsd:enumeration value="2020"/>
          <xsd:enumeration value="2019"/>
          <xsd:enumeration value="2018"/>
          <xsd:enumeration value="2017"/>
          <xsd:enumeration value="2016"/>
          <xsd:enumeration value="2015"/>
          <xsd:enumeration value="2014"/>
          <xsd:enumeration value="2013"/>
          <xsd:enumeration value="2012"/>
          <xsd:enumeration value="2011"/>
          <xsd:enumeration value="2010"/>
        </xsd:restriction>
      </xsd:simpleType>
    </xsd:element>
    <xsd:element name="To_x0020_Be_x0020_Deleted_x003f_" ma:index="15" ma:displayName="To Be Deleted?" ma:default="NO" ma:description="Identify if this Document needs to be removed from this Inside PDE site?" ma:format="Dropdown" ma:internalName="To_x0020_Be_x0020_Deleted_x003f_">
      <xsd:simpleType>
        <xsd:restriction base="dms:Choice">
          <xsd:enumeration value="NO"/>
          <xsd:enumeration value="YE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8CB3FC7-B59E-40D5-A9DE-932E9E5BECE3}">
  <ds:schemaRefs>
    <ds:schemaRef ds:uri="f1c7bf0e-1cb0-48f8-99df-6e3f20f315ba"/>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14C1FC7-4E50-493F-BCB4-8C1A73F486B8}">
  <ds:schemaRefs>
    <ds:schemaRef ds:uri="http://schemas.microsoft.com/sharepoint/v3/contenttype/forms"/>
  </ds:schemaRefs>
</ds:datastoreItem>
</file>

<file path=customXml/itemProps3.xml><?xml version="1.0" encoding="utf-8"?>
<ds:datastoreItem xmlns:ds="http://schemas.openxmlformats.org/officeDocument/2006/customXml" ds:itemID="{BB4B3DE0-A293-416A-8B30-8A82F0158D59}">
  <ds:schemaRefs>
    <ds:schemaRef ds:uri="f1c7bf0e-1cb0-48f8-99df-6e3f20f315b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18771</TotalTime>
  <Words>5741</Words>
  <Application>Microsoft Office PowerPoint</Application>
  <PresentationFormat>Widescreen</PresentationFormat>
  <Paragraphs>496</Paragraphs>
  <Slides>30</Slides>
  <Notes>25</Notes>
  <HiddenSlides>2</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proxima-nova</vt:lpstr>
      <vt:lpstr>Times New Roman</vt:lpstr>
      <vt:lpstr>Wingdings</vt:lpstr>
      <vt:lpstr>Office Theme</vt:lpstr>
      <vt:lpstr>Pennsylvania  HS Graduation Requirements</vt:lpstr>
      <vt:lpstr>TODAY’S TOPICS</vt:lpstr>
      <vt:lpstr>Students &amp; Diplomas </vt:lpstr>
      <vt:lpstr>Applicability of Graduation Requirements</vt:lpstr>
      <vt:lpstr>HS Diploma Options</vt:lpstr>
      <vt:lpstr>Algebra I, Biology, Literature </vt:lpstr>
      <vt:lpstr>Attaining Numeric &amp; Non-Numeric Scores</vt:lpstr>
      <vt:lpstr>Non-Numeric Proficiency demonstrated proficiency in prior setting</vt:lpstr>
      <vt:lpstr>Non-Numeric Proficiency  per Act 136 of 2020</vt:lpstr>
      <vt:lpstr>What are Locally Established Grade-Based Requirements?</vt:lpstr>
      <vt:lpstr>Frequent Questions on Keystone Content</vt:lpstr>
      <vt:lpstr>CTE Concentrator, Alternative Assessment  &amp; Evidence-Based Pathways</vt:lpstr>
      <vt:lpstr>CTE Concentrator Pathway</vt:lpstr>
      <vt:lpstr>Alternative Assessment Pathway</vt:lpstr>
      <vt:lpstr>Evidence-Based Pathway Sections One &amp; Two</vt:lpstr>
      <vt:lpstr>Evidence Based Pathway</vt:lpstr>
      <vt:lpstr>Evidence Based Pathway</vt:lpstr>
      <vt:lpstr>Other Diploma Options</vt:lpstr>
      <vt:lpstr>Individualized Education Plan</vt:lpstr>
      <vt:lpstr>WAIVER</vt:lpstr>
      <vt:lpstr>ACT 1 – KEYSTONE DIPLOMA</vt:lpstr>
      <vt:lpstr>Sample Student Scenario 1 </vt:lpstr>
      <vt:lpstr>Sample Student Scenario 1 </vt:lpstr>
      <vt:lpstr>Sample Student Scenario 1 </vt:lpstr>
      <vt:lpstr>Sample Student Scenario 2 </vt:lpstr>
      <vt:lpstr>HS Diploma Options</vt:lpstr>
      <vt:lpstr>YOUR QUESTIONS</vt:lpstr>
      <vt:lpstr>INFORMATION</vt:lpstr>
      <vt:lpstr>IES NCES (Fall 2019 Public School Data)</vt:lpstr>
      <vt:lpstr>Pew Research  (Census Bureau’s 2016 American Community Survey)</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subject/>
  <dc:creator>PDE</dc:creator>
  <cp:keywords/>
  <dc:description/>
  <cp:lastModifiedBy>Andrea Brown</cp:lastModifiedBy>
  <cp:revision>50</cp:revision>
  <dcterms:created xsi:type="dcterms:W3CDTF">2022-07-06T18:28:13Z</dcterms:created>
  <dcterms:modified xsi:type="dcterms:W3CDTF">2023-02-03T15:14:36Z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0x010100545745096E880943ACB0FE4084512437</vt:lpwstr>
  </property>
</Properties>
</file>