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54"/>
  </p:notesMasterIdLst>
  <p:sldIdLst>
    <p:sldId id="5290" r:id="rId6"/>
    <p:sldId id="5291" r:id="rId7"/>
    <p:sldId id="350" r:id="rId8"/>
    <p:sldId id="259" r:id="rId9"/>
    <p:sldId id="284" r:id="rId10"/>
    <p:sldId id="2860" r:id="rId11"/>
    <p:sldId id="2864" r:id="rId12"/>
    <p:sldId id="2861" r:id="rId13"/>
    <p:sldId id="262" r:id="rId14"/>
    <p:sldId id="2867" r:id="rId15"/>
    <p:sldId id="328" r:id="rId16"/>
    <p:sldId id="5262" r:id="rId17"/>
    <p:sldId id="5263" r:id="rId18"/>
    <p:sldId id="2868" r:id="rId19"/>
    <p:sldId id="2869" r:id="rId20"/>
    <p:sldId id="2865" r:id="rId21"/>
    <p:sldId id="2871" r:id="rId22"/>
    <p:sldId id="5292" r:id="rId23"/>
    <p:sldId id="5293" r:id="rId24"/>
    <p:sldId id="5294" r:id="rId25"/>
    <p:sldId id="276" r:id="rId26"/>
    <p:sldId id="5265" r:id="rId27"/>
    <p:sldId id="5267" r:id="rId28"/>
    <p:sldId id="5284" r:id="rId29"/>
    <p:sldId id="5285" r:id="rId30"/>
    <p:sldId id="5286" r:id="rId31"/>
    <p:sldId id="5287" r:id="rId32"/>
    <p:sldId id="5270" r:id="rId33"/>
    <p:sldId id="5271" r:id="rId34"/>
    <p:sldId id="5273" r:id="rId35"/>
    <p:sldId id="5279" r:id="rId36"/>
    <p:sldId id="5266" r:id="rId37"/>
    <p:sldId id="5274" r:id="rId38"/>
    <p:sldId id="265" r:id="rId39"/>
    <p:sldId id="274" r:id="rId40"/>
    <p:sldId id="5289" r:id="rId41"/>
    <p:sldId id="5288" r:id="rId42"/>
    <p:sldId id="5275" r:id="rId43"/>
    <p:sldId id="5277" r:id="rId44"/>
    <p:sldId id="5282" r:id="rId45"/>
    <p:sldId id="281" r:id="rId46"/>
    <p:sldId id="2863" r:id="rId47"/>
    <p:sldId id="345" r:id="rId48"/>
    <p:sldId id="5278" r:id="rId49"/>
    <p:sldId id="5260" r:id="rId50"/>
    <p:sldId id="5283" r:id="rId51"/>
    <p:sldId id="5261" r:id="rId52"/>
    <p:sldId id="300"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EB6585-C29A-A15F-7E4B-5657862352F6}" name="Kristen Lewald" initials="KL" userId="S::kristen_lewald@iu13.org::ee418d57-d42a-4f7c-adaf-46c005edf49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99CCFF"/>
    <a:srgbClr val="0099CC"/>
    <a:srgbClr val="00CC99"/>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20EE0B-F43A-4137-897E-0FCAA1B8470D}" v="2" dt="2023-03-30T20:01:07.5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093" autoAdjust="0"/>
  </p:normalViewPr>
  <p:slideViewPr>
    <p:cSldViewPr snapToGrid="0">
      <p:cViewPr varScale="1">
        <p:scale>
          <a:sx n="76" d="100"/>
          <a:sy n="76" d="100"/>
        </p:scale>
        <p:origin x="269" y="67"/>
      </p:cViewPr>
      <p:guideLst/>
    </p:cSldViewPr>
  </p:slideViewPr>
  <p:notesTextViewPr>
    <p:cViewPr>
      <p:scale>
        <a:sx n="1" d="1"/>
        <a:sy n="1" d="1"/>
      </p:scale>
      <p:origin x="0" y="0"/>
    </p:cViewPr>
  </p:notesTextViewPr>
  <p:sorterViewPr>
    <p:cViewPr varScale="1">
      <p:scale>
        <a:sx n="100" d="100"/>
        <a:sy n="100" d="100"/>
      </p:scale>
      <p:origin x="0" y="-63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7AA49E-F81F-4633-BB62-3751F963B8B9}" type="datetimeFigureOut">
              <a:rPr lang="en-US" smtClean="0"/>
              <a:t>5/10/2023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607A9C-392A-4B44-8FBD-6286080EF882}" type="slidenum">
              <a:rPr lang="en-US" smtClean="0"/>
              <a:t>‹#›</a:t>
            </a:fld>
            <a:endParaRPr lang="en-US" dirty="0"/>
          </a:p>
        </p:txBody>
      </p:sp>
    </p:spTree>
    <p:extLst>
      <p:ext uri="{BB962C8B-B14F-4D97-AF65-F5344CB8AC3E}">
        <p14:creationId xmlns:p14="http://schemas.microsoft.com/office/powerpoint/2010/main" val="656603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3</a:t>
            </a:fld>
            <a:endParaRPr lang="en-US" dirty="0"/>
          </a:p>
        </p:txBody>
      </p:sp>
    </p:spTree>
    <p:extLst>
      <p:ext uri="{BB962C8B-B14F-4D97-AF65-F5344CB8AC3E}">
        <p14:creationId xmlns:p14="http://schemas.microsoft.com/office/powerpoint/2010/main" val="3212979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sz="1300" dirty="0">
                <a:ea typeface="ＭＳ Ｐゴシック" pitchFamily="34" charset="-128"/>
                <a:cs typeface="Arial" charset="0"/>
              </a:rPr>
              <a:t>The individual student projections that are provided in PVAAS are based on the information in a student’s testing history, across grades and subjects</a:t>
            </a:r>
            <a:r>
              <a:rPr lang="en-US" sz="1300" baseline="0" dirty="0">
                <a:ea typeface="ＭＳ Ｐゴシック" pitchFamily="34" charset="-128"/>
                <a:cs typeface="Arial" charset="0"/>
              </a:rPr>
              <a:t> – and across years.</a:t>
            </a:r>
            <a:endParaRPr lang="en-US" sz="1300" dirty="0">
              <a:ea typeface="ＭＳ Ｐゴシック" pitchFamily="34" charset="-128"/>
              <a:cs typeface="Arial" charset="0"/>
            </a:endParaRPr>
          </a:p>
          <a:p>
            <a:endParaRPr lang="en-US" sz="1300" dirty="0">
              <a:ea typeface="ＭＳ Ｐゴシック" pitchFamily="34" charset="-128"/>
              <a:cs typeface="Arial" charset="0"/>
            </a:endParaRPr>
          </a:p>
        </p:txBody>
      </p:sp>
    </p:spTree>
    <p:extLst>
      <p:ext uri="{BB962C8B-B14F-4D97-AF65-F5344CB8AC3E}">
        <p14:creationId xmlns:p14="http://schemas.microsoft.com/office/powerpoint/2010/main" val="928881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sz="1300" dirty="0">
                <a:ea typeface="ＭＳ Ｐゴシック" pitchFamily="34" charset="-128"/>
                <a:cs typeface="Arial" charset="0"/>
              </a:rPr>
              <a:t>The projections are also based upon how similar students have scored on the exam we’re projecting to.</a:t>
            </a:r>
          </a:p>
          <a:p>
            <a:pPr marL="0" indent="0">
              <a:buFont typeface="Arial" pitchFamily="34" charset="0"/>
              <a:buNone/>
            </a:pPr>
            <a:endParaRPr lang="en-US" sz="1300" dirty="0">
              <a:ea typeface="ＭＳ Ｐゴシック" pitchFamily="34" charset="-128"/>
              <a:cs typeface="Arial" charset="0"/>
            </a:endParaRPr>
          </a:p>
          <a:p>
            <a:pPr marL="0" indent="0">
              <a:buFont typeface="Arial" pitchFamily="34" charset="0"/>
              <a:buNone/>
            </a:pPr>
            <a:r>
              <a:rPr lang="en-US" sz="1300" dirty="0">
                <a:ea typeface="ＭＳ Ｐゴシック" pitchFamily="34" charset="-128"/>
                <a:cs typeface="Arial" charset="0"/>
              </a:rPr>
              <a:t>Using all of this data, the projection model quantifies the projection in a precise and reliable way.</a:t>
            </a:r>
          </a:p>
          <a:p>
            <a:endParaRPr lang="en-US" dirty="0"/>
          </a:p>
          <a:p>
            <a:endParaRPr lang="en-US" dirty="0"/>
          </a:p>
        </p:txBody>
      </p:sp>
    </p:spTree>
    <p:extLst>
      <p:ext uri="{BB962C8B-B14F-4D97-AF65-F5344CB8AC3E}">
        <p14:creationId xmlns:p14="http://schemas.microsoft.com/office/powerpoint/2010/main" val="2619794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a66b831511_2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1a66b831511_2_1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This is Pathway 1 … where students need to achieve a proficient score with a minimum scaled score of 1500 in each of the 3 Keystones.</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PVAAS projections can help inform who is on track to pursue pathway 1 by answering the question – what are student’s projected probabilities of reaching proficiency on all 3 Keystone exams?</a:t>
            </a:r>
            <a:endParaRPr dirty="0"/>
          </a:p>
        </p:txBody>
      </p:sp>
      <p:sp>
        <p:nvSpPr>
          <p:cNvPr id="238" name="Google Shape;238;g1a66b831511_2_1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dirty="0"/>
          </a:p>
        </p:txBody>
      </p:sp>
    </p:spTree>
    <p:extLst>
      <p:ext uri="{BB962C8B-B14F-4D97-AF65-F5344CB8AC3E}">
        <p14:creationId xmlns:p14="http://schemas.microsoft.com/office/powerpoint/2010/main" val="1625597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a66b831511_2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1a66b831511_2_1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This is Pathway 2 … where a student must score at least proficient in one of the Keystones, and also score at least Basic in the other two. Additionally, the composite scaled score must be a minimum of 4452.</a:t>
            </a: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PVAAS projections can help inform who is on track to pursue pathway 2 by answering the questions – what are students’ projected probabilities of reaching proficiency on any one of the Keystone exams? And, what are students’ probabilities of reaching at least Basic on all of the Keystone exams?</a:t>
            </a:r>
          </a:p>
          <a:p>
            <a:pPr marL="0" lvl="0" indent="0" algn="l" rtl="0">
              <a:lnSpc>
                <a:spcPct val="100000"/>
              </a:lnSpc>
              <a:spcBef>
                <a:spcPts val="0"/>
              </a:spcBef>
              <a:spcAft>
                <a:spcPts val="0"/>
              </a:spcAft>
              <a:buSzPts val="1400"/>
              <a:buNone/>
            </a:pPr>
            <a:endParaRPr dirty="0"/>
          </a:p>
        </p:txBody>
      </p:sp>
      <p:sp>
        <p:nvSpPr>
          <p:cNvPr id="238" name="Google Shape;238;g1a66b831511_2_1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dirty="0"/>
          </a:p>
        </p:txBody>
      </p:sp>
    </p:spTree>
    <p:extLst>
      <p:ext uri="{BB962C8B-B14F-4D97-AF65-F5344CB8AC3E}">
        <p14:creationId xmlns:p14="http://schemas.microsoft.com/office/powerpoint/2010/main" val="2569745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a66b831511_2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1a66b831511_2_1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This is Pathway 4 … where there are a number of various assessments that can be used to demonstrate mastery or proficiency beyond our state assessments.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The first of these is the use of college readiness exams like the ACT, PSAT, and SAT – a minimum composite score would be needed on one of those.</a:t>
            </a:r>
            <a:endParaRPr dirty="0"/>
          </a:p>
        </p:txBody>
      </p:sp>
      <p:sp>
        <p:nvSpPr>
          <p:cNvPr id="238" name="Google Shape;238;g1a66b831511_2_1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dirty="0"/>
          </a:p>
        </p:txBody>
      </p:sp>
    </p:spTree>
    <p:extLst>
      <p:ext uri="{BB962C8B-B14F-4D97-AF65-F5344CB8AC3E}">
        <p14:creationId xmlns:p14="http://schemas.microsoft.com/office/powerpoint/2010/main" val="207654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a66b831511_2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1a66b831511_2_1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Additionally under Pathway 4 is the option to score a 3 or higher on any of the AP exams that are approved and align to the 3 subject areas of Algebra I, Biology, and Literature.</a:t>
            </a:r>
            <a:endParaRPr dirty="0"/>
          </a:p>
        </p:txBody>
      </p:sp>
      <p:sp>
        <p:nvSpPr>
          <p:cNvPr id="238" name="Google Shape;238;g1a66b831511_2_1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dirty="0"/>
          </a:p>
        </p:txBody>
      </p:sp>
    </p:spTree>
    <p:extLst>
      <p:ext uri="{BB962C8B-B14F-4D97-AF65-F5344CB8AC3E}">
        <p14:creationId xmlns:p14="http://schemas.microsoft.com/office/powerpoint/2010/main" val="1405366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18</a:t>
            </a:fld>
            <a:endParaRPr lang="en-US" dirty="0"/>
          </a:p>
        </p:txBody>
      </p:sp>
    </p:spTree>
    <p:extLst>
      <p:ext uri="{BB962C8B-B14F-4D97-AF65-F5344CB8AC3E}">
        <p14:creationId xmlns:p14="http://schemas.microsoft.com/office/powerpoint/2010/main" val="2161789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19</a:t>
            </a:fld>
            <a:endParaRPr lang="en-US" dirty="0"/>
          </a:p>
        </p:txBody>
      </p:sp>
    </p:spTree>
    <p:extLst>
      <p:ext uri="{BB962C8B-B14F-4D97-AF65-F5344CB8AC3E}">
        <p14:creationId xmlns:p14="http://schemas.microsoft.com/office/powerpoint/2010/main" val="2755723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20</a:t>
            </a:fld>
            <a:endParaRPr lang="en-US" dirty="0"/>
          </a:p>
        </p:txBody>
      </p:sp>
    </p:spTree>
    <p:extLst>
      <p:ext uri="{BB962C8B-B14F-4D97-AF65-F5344CB8AC3E}">
        <p14:creationId xmlns:p14="http://schemas.microsoft.com/office/powerpoint/2010/main" val="3322022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dirty="0"/>
              <a:t>Let’s pause here for thoughts or questions you have so far.</a:t>
            </a:r>
            <a:endParaRPr dirty="0"/>
          </a:p>
        </p:txBody>
      </p:sp>
      <p:sp>
        <p:nvSpPr>
          <p:cNvPr id="373" name="Google Shape;37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solidFill>
                  <a:srgbClr val="000000"/>
                </a:solidFill>
                <a:effectLst/>
                <a:latin typeface="docs-Calibri"/>
              </a:rPr>
              <a:t>With Act 158 in full effect for graduating seniors this year and subsequent cohorts, educators want to continue to ensure students have access to all graduation pathways as they enter and continue through their high school years. In this session, participants will dig further into three of the five pathways to explore the use of PVAAS student level projection data to support the proactive planning for those using both state and alternative assessments. Participants will walk away with a plan for how to best identify students who would benefit from engaging in and exploring these pathways (including potential courses) to increase equity and access for underrepresented populations.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4</a:t>
            </a:fld>
            <a:endParaRPr lang="en-US" dirty="0"/>
          </a:p>
        </p:txBody>
      </p:sp>
    </p:spTree>
    <p:extLst>
      <p:ext uri="{BB962C8B-B14F-4D97-AF65-F5344CB8AC3E}">
        <p14:creationId xmlns:p14="http://schemas.microsoft.com/office/powerpoint/2010/main" val="389639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first at how we can pursue this with pathway 1 &amp; 2 with an example. </a:t>
            </a:r>
          </a:p>
        </p:txBody>
      </p:sp>
      <p:sp>
        <p:nvSpPr>
          <p:cNvPr id="4" name="Slide Number Placeholder 3"/>
          <p:cNvSpPr>
            <a:spLocks noGrp="1"/>
          </p:cNvSpPr>
          <p:nvPr>
            <p:ph type="sldNum" sz="quarter" idx="5"/>
          </p:nvPr>
        </p:nvSpPr>
        <p:spPr/>
        <p:txBody>
          <a:bodyPr/>
          <a:lstStyle/>
          <a:p>
            <a:fld id="{3C0DDAA2-1C43-4F84-BCB8-BB799C3B521C}" type="slidenum">
              <a:rPr lang="en-US" smtClean="0"/>
              <a:t>22</a:t>
            </a:fld>
            <a:endParaRPr lang="en-US" dirty="0"/>
          </a:p>
        </p:txBody>
      </p:sp>
    </p:spTree>
    <p:extLst>
      <p:ext uri="{BB962C8B-B14F-4D97-AF65-F5344CB8AC3E}">
        <p14:creationId xmlns:p14="http://schemas.microsoft.com/office/powerpoint/2010/main" val="876169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a66b831511_2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1a66b831511_2_1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38" name="Google Shape;238;g1a66b831511_2_1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dirty="0"/>
          </a:p>
        </p:txBody>
      </p:sp>
    </p:spTree>
    <p:extLst>
      <p:ext uri="{BB962C8B-B14F-4D97-AF65-F5344CB8AC3E}">
        <p14:creationId xmlns:p14="http://schemas.microsoft.com/office/powerpoint/2010/main" val="3760062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can also look at this as a whole cohort using the Student Search feature</a:t>
            </a:r>
          </a:p>
          <a:p>
            <a:endParaRPr lang="en-US" dirty="0"/>
          </a:p>
          <a:p>
            <a:r>
              <a:rPr lang="en-US" dirty="0"/>
              <a:t>[click]</a:t>
            </a:r>
          </a:p>
          <a:p>
            <a:r>
              <a:rPr lang="en-US" dirty="0"/>
              <a:t>Where I have options to search based on certain criteria</a:t>
            </a:r>
          </a:p>
          <a:p>
            <a:endParaRPr lang="en-US" dirty="0"/>
          </a:p>
          <a:p>
            <a:r>
              <a:rPr lang="en-US" dirty="0"/>
              <a:t>[click]</a:t>
            </a:r>
          </a:p>
          <a:p>
            <a:r>
              <a:rPr lang="en-US" dirty="0"/>
              <a:t>I can set my cohort I am interested in viewing (example, current 9</a:t>
            </a:r>
            <a:r>
              <a:rPr lang="en-US" baseline="30000" dirty="0"/>
              <a:t>th</a:t>
            </a:r>
            <a:r>
              <a:rPr lang="en-US" dirty="0"/>
              <a:t> graders)</a:t>
            </a:r>
          </a:p>
          <a:p>
            <a:endParaRPr lang="en-US" dirty="0"/>
          </a:p>
          <a:p>
            <a:r>
              <a:rPr lang="en-US" dirty="0"/>
              <a:t>[click]</a:t>
            </a:r>
          </a:p>
          <a:p>
            <a:r>
              <a:rPr lang="en-US" dirty="0"/>
              <a:t>Set the criteria of 70% probability or higher of reaching proficiency or higher on all 3 exams</a:t>
            </a:r>
          </a:p>
          <a:p>
            <a:endParaRPr lang="en-US" dirty="0"/>
          </a:p>
          <a:p>
            <a:r>
              <a:rPr lang="en-US" dirty="0"/>
              <a:t>[click]</a:t>
            </a:r>
          </a:p>
          <a:p>
            <a:r>
              <a:rPr lang="en-US" dirty="0"/>
              <a:t>Note that setting the option to AND in between all 3 tests allows me to search only for students who meet all 3 of the criteria I selected.</a:t>
            </a:r>
          </a:p>
        </p:txBody>
      </p:sp>
      <p:sp>
        <p:nvSpPr>
          <p:cNvPr id="4" name="Slide Number Placeholder 3"/>
          <p:cNvSpPr>
            <a:spLocks noGrp="1"/>
          </p:cNvSpPr>
          <p:nvPr>
            <p:ph type="sldNum" sz="quarter" idx="5"/>
          </p:nvPr>
        </p:nvSpPr>
        <p:spPr/>
        <p:txBody>
          <a:bodyPr/>
          <a:lstStyle/>
          <a:p>
            <a:fld id="{10607A9C-392A-4B44-8FBD-6286080EF882}" type="slidenum">
              <a:rPr lang="en-US" smtClean="0"/>
              <a:t>24</a:t>
            </a:fld>
            <a:endParaRPr lang="en-US" dirty="0"/>
          </a:p>
        </p:txBody>
      </p:sp>
    </p:spTree>
    <p:extLst>
      <p:ext uri="{BB962C8B-B14F-4D97-AF65-F5344CB8AC3E}">
        <p14:creationId xmlns:p14="http://schemas.microsoft.com/office/powerpoint/2010/main" val="2576498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now see the students who met my search criteria.</a:t>
            </a:r>
          </a:p>
          <a:p>
            <a:endParaRPr lang="en-US" dirty="0"/>
          </a:p>
          <a:p>
            <a:r>
              <a:rPr lang="en-US" dirty="0"/>
              <a:t>These 115 may be the students I want to be sure are pursuing pathway 1 at a minimum. What do we have in place to support them on this pathway?</a:t>
            </a:r>
          </a:p>
        </p:txBody>
      </p:sp>
      <p:sp>
        <p:nvSpPr>
          <p:cNvPr id="4" name="Slide Number Placeholder 3"/>
          <p:cNvSpPr>
            <a:spLocks noGrp="1"/>
          </p:cNvSpPr>
          <p:nvPr>
            <p:ph type="sldNum" sz="quarter" idx="5"/>
          </p:nvPr>
        </p:nvSpPr>
        <p:spPr/>
        <p:txBody>
          <a:bodyPr/>
          <a:lstStyle/>
          <a:p>
            <a:fld id="{10607A9C-392A-4B44-8FBD-6286080EF882}" type="slidenum">
              <a:rPr lang="en-US" smtClean="0"/>
              <a:t>25</a:t>
            </a:fld>
            <a:endParaRPr lang="en-US" dirty="0"/>
          </a:p>
        </p:txBody>
      </p:sp>
    </p:spTree>
    <p:extLst>
      <p:ext uri="{BB962C8B-B14F-4D97-AF65-F5344CB8AC3E}">
        <p14:creationId xmlns:p14="http://schemas.microsoft.com/office/powerpoint/2010/main" val="939023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Pathway 2, I can do the same thing but change my search criteria a bit.</a:t>
            </a:r>
          </a:p>
          <a:p>
            <a:endParaRPr lang="en-US" dirty="0"/>
          </a:p>
          <a:p>
            <a:r>
              <a:rPr lang="en-US" dirty="0"/>
              <a:t>[click]</a:t>
            </a:r>
          </a:p>
          <a:p>
            <a:r>
              <a:rPr lang="en-US" dirty="0"/>
              <a:t>Here I select a 70% probability or higher to be at least Basic on one of these exams. </a:t>
            </a:r>
          </a:p>
          <a:p>
            <a:endParaRPr lang="en-US" dirty="0"/>
          </a:p>
        </p:txBody>
      </p:sp>
      <p:sp>
        <p:nvSpPr>
          <p:cNvPr id="4" name="Slide Number Placeholder 3"/>
          <p:cNvSpPr>
            <a:spLocks noGrp="1"/>
          </p:cNvSpPr>
          <p:nvPr>
            <p:ph type="sldNum" sz="quarter" idx="5"/>
          </p:nvPr>
        </p:nvSpPr>
        <p:spPr/>
        <p:txBody>
          <a:bodyPr/>
          <a:lstStyle/>
          <a:p>
            <a:fld id="{10607A9C-392A-4B44-8FBD-6286080EF882}" type="slidenum">
              <a:rPr lang="en-US" smtClean="0"/>
              <a:t>26</a:t>
            </a:fld>
            <a:endParaRPr lang="en-US" dirty="0"/>
          </a:p>
        </p:txBody>
      </p:sp>
    </p:spTree>
    <p:extLst>
      <p:ext uri="{BB962C8B-B14F-4D97-AF65-F5344CB8AC3E}">
        <p14:creationId xmlns:p14="http://schemas.microsoft.com/office/powerpoint/2010/main" val="3257032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now see the students who met my search criteria.</a:t>
            </a:r>
          </a:p>
          <a:p>
            <a:endParaRPr lang="en-US" dirty="0"/>
          </a:p>
          <a:p>
            <a:r>
              <a:rPr lang="en-US" dirty="0"/>
              <a:t>These 285 do include the 115 students  who have high probability of proficiency on all 3, so if I exclude them I am left with the 170 students who we want to encourage pursuing pathway 2 at a minimum. What do we have in place to support them on this pathway?</a:t>
            </a:r>
          </a:p>
        </p:txBody>
      </p:sp>
      <p:sp>
        <p:nvSpPr>
          <p:cNvPr id="4" name="Slide Number Placeholder 3"/>
          <p:cNvSpPr>
            <a:spLocks noGrp="1"/>
          </p:cNvSpPr>
          <p:nvPr>
            <p:ph type="sldNum" sz="quarter" idx="5"/>
          </p:nvPr>
        </p:nvSpPr>
        <p:spPr/>
        <p:txBody>
          <a:bodyPr/>
          <a:lstStyle/>
          <a:p>
            <a:fld id="{10607A9C-392A-4B44-8FBD-6286080EF882}" type="slidenum">
              <a:rPr lang="en-US" smtClean="0"/>
              <a:t>27</a:t>
            </a:fld>
            <a:endParaRPr lang="en-US" dirty="0"/>
          </a:p>
        </p:txBody>
      </p:sp>
    </p:spTree>
    <p:extLst>
      <p:ext uri="{BB962C8B-B14F-4D97-AF65-F5344CB8AC3E}">
        <p14:creationId xmlns:p14="http://schemas.microsoft.com/office/powerpoint/2010/main" val="2158314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6939849C-A1CD-4DF5-A874-C5B6490961D0}" type="slidenum">
              <a:rPr lang="en-US" smtClean="0"/>
              <a:t>28</a:t>
            </a:fld>
            <a:endParaRPr lang="en-US" dirty="0"/>
          </a:p>
        </p:txBody>
      </p:sp>
    </p:spTree>
    <p:extLst>
      <p:ext uri="{BB962C8B-B14F-4D97-AF65-F5344CB8AC3E}">
        <p14:creationId xmlns:p14="http://schemas.microsoft.com/office/powerpoint/2010/main" val="576302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6939849C-A1CD-4DF5-A874-C5B6490961D0}" type="slidenum">
              <a:rPr lang="en-US" smtClean="0"/>
              <a:t>29</a:t>
            </a:fld>
            <a:endParaRPr lang="en-US" dirty="0"/>
          </a:p>
        </p:txBody>
      </p:sp>
    </p:spTree>
    <p:extLst>
      <p:ext uri="{BB962C8B-B14F-4D97-AF65-F5344CB8AC3E}">
        <p14:creationId xmlns:p14="http://schemas.microsoft.com/office/powerpoint/2010/main" val="30329854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
        <p:nvSpPr>
          <p:cNvPr id="373" name="Google Shape;37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56072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32</a:t>
            </a:fld>
            <a:endParaRPr lang="en-US" dirty="0"/>
          </a:p>
        </p:txBody>
      </p:sp>
    </p:spTree>
    <p:extLst>
      <p:ext uri="{BB962C8B-B14F-4D97-AF65-F5344CB8AC3E}">
        <p14:creationId xmlns:p14="http://schemas.microsoft.com/office/powerpoint/2010/main" val="2602773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5</a:t>
            </a:fld>
            <a:endParaRPr lang="en-US" dirty="0"/>
          </a:p>
        </p:txBody>
      </p:sp>
    </p:spTree>
    <p:extLst>
      <p:ext uri="{BB962C8B-B14F-4D97-AF65-F5344CB8AC3E}">
        <p14:creationId xmlns:p14="http://schemas.microsoft.com/office/powerpoint/2010/main" val="27180597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a66b831511_2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1a66b831511_2_1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Here is a reminder about the ways students could graduate under Pathway 4.</a:t>
            </a:r>
            <a:endParaRPr dirty="0"/>
          </a:p>
        </p:txBody>
      </p:sp>
      <p:sp>
        <p:nvSpPr>
          <p:cNvPr id="238" name="Google Shape;238;g1a66b831511_2_1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dirty="0"/>
          </a:p>
        </p:txBody>
      </p:sp>
    </p:spTree>
    <p:extLst>
      <p:ext uri="{BB962C8B-B14F-4D97-AF65-F5344CB8AC3E}">
        <p14:creationId xmlns:p14="http://schemas.microsoft.com/office/powerpoint/2010/main" val="6044989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a66b831511_2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1a66b831511_2_1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PVAAS has projections available (shown in red) to these benchmarks set by ACT and the College Board. High probabilities of reaching these benchmarks would be indicators that students are likely to be successful under this graduation pathway.</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Do we know who these students are and what supports we have available for them to pursue pathway 4 under this criteria?</a:t>
            </a:r>
            <a:endParaRPr dirty="0"/>
          </a:p>
        </p:txBody>
      </p:sp>
      <p:sp>
        <p:nvSpPr>
          <p:cNvPr id="258" name="Google Shape;258;g1a66b831511_2_1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a66b831511_2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g1a66b831511_2_2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Additionally PVAAS has probabilities out to 5 of the approved AP exams under Pathway 4. These probabilities are available to reaching a 3 or higher (or even a 4 or 5).  Students with higher probabilities of reaching a 3 or higher would be those who are good candidates for pursuing Pathway 4.</a:t>
            </a:r>
          </a:p>
          <a:p>
            <a:pPr marL="0" lvl="0" indent="0" algn="l" rtl="0">
              <a:lnSpc>
                <a:spcPct val="100000"/>
              </a:lnSpc>
              <a:spcBef>
                <a:spcPts val="0"/>
              </a:spcBef>
              <a:spcAft>
                <a:spcPts val="0"/>
              </a:spcAft>
              <a:buSzPts val="1400"/>
              <a:buNone/>
            </a:pPr>
            <a:endParaRPr lang="en-US" dirty="0"/>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Do we know who these students are and what supports we have available for them to pursue pathway 4 under this criteria?</a:t>
            </a:r>
          </a:p>
          <a:p>
            <a:pPr marL="0" lvl="0" indent="0" algn="l" rtl="0">
              <a:lnSpc>
                <a:spcPct val="100000"/>
              </a:lnSpc>
              <a:spcBef>
                <a:spcPts val="0"/>
              </a:spcBef>
              <a:spcAft>
                <a:spcPts val="0"/>
              </a:spcAft>
              <a:buSzPts val="1400"/>
              <a:buNone/>
            </a:pPr>
            <a:endParaRPr dirty="0"/>
          </a:p>
        </p:txBody>
      </p:sp>
      <p:sp>
        <p:nvSpPr>
          <p:cNvPr id="366" name="Google Shape;366;g1a66b831511_2_2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35</a:t>
            </a:fld>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 Student Search – we could do this here as well – using the AND feature to find students with high probabilities of meeting both Math and Reading and Writing benchmarks on the SAT (or the ACT although not shown here)</a:t>
            </a:r>
          </a:p>
        </p:txBody>
      </p:sp>
      <p:sp>
        <p:nvSpPr>
          <p:cNvPr id="4" name="Slide Number Placeholder 3"/>
          <p:cNvSpPr>
            <a:spLocks noGrp="1"/>
          </p:cNvSpPr>
          <p:nvPr>
            <p:ph type="sldNum" sz="quarter" idx="5"/>
          </p:nvPr>
        </p:nvSpPr>
        <p:spPr/>
        <p:txBody>
          <a:bodyPr/>
          <a:lstStyle/>
          <a:p>
            <a:fld id="{10607A9C-392A-4B44-8FBD-6286080EF882}" type="slidenum">
              <a:rPr lang="en-US" smtClean="0"/>
              <a:t>36</a:t>
            </a:fld>
            <a:endParaRPr lang="en-US" dirty="0"/>
          </a:p>
        </p:txBody>
      </p:sp>
    </p:spTree>
    <p:extLst>
      <p:ext uri="{BB962C8B-B14F-4D97-AF65-F5344CB8AC3E}">
        <p14:creationId xmlns:p14="http://schemas.microsoft.com/office/powerpoint/2010/main" val="15828134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 Student Search – we could do this here as well – using the OR feature to find students with high probabilities of meeting the criteria for any of the approved AP exams.</a:t>
            </a:r>
          </a:p>
        </p:txBody>
      </p:sp>
      <p:sp>
        <p:nvSpPr>
          <p:cNvPr id="4" name="Slide Number Placeholder 3"/>
          <p:cNvSpPr>
            <a:spLocks noGrp="1"/>
          </p:cNvSpPr>
          <p:nvPr>
            <p:ph type="sldNum" sz="quarter" idx="5"/>
          </p:nvPr>
        </p:nvSpPr>
        <p:spPr/>
        <p:txBody>
          <a:bodyPr/>
          <a:lstStyle/>
          <a:p>
            <a:fld id="{10607A9C-392A-4B44-8FBD-6286080EF882}" type="slidenum">
              <a:rPr lang="en-US" smtClean="0"/>
              <a:t>37</a:t>
            </a:fld>
            <a:endParaRPr lang="en-US" dirty="0"/>
          </a:p>
        </p:txBody>
      </p:sp>
    </p:spTree>
    <p:extLst>
      <p:ext uri="{BB962C8B-B14F-4D97-AF65-F5344CB8AC3E}">
        <p14:creationId xmlns:p14="http://schemas.microsoft.com/office/powerpoint/2010/main" val="28653719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6939849C-A1CD-4DF5-A874-C5B6490961D0}" type="slidenum">
              <a:rPr lang="en-US" smtClean="0"/>
              <a:t>38</a:t>
            </a:fld>
            <a:endParaRPr lang="en-US" dirty="0"/>
          </a:p>
        </p:txBody>
      </p:sp>
    </p:spTree>
    <p:extLst>
      <p:ext uri="{BB962C8B-B14F-4D97-AF65-F5344CB8AC3E}">
        <p14:creationId xmlns:p14="http://schemas.microsoft.com/office/powerpoint/2010/main" val="22698735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6939849C-A1CD-4DF5-A874-C5B6490961D0}" type="slidenum">
              <a:rPr lang="en-US" smtClean="0"/>
              <a:t>39</a:t>
            </a:fld>
            <a:endParaRPr lang="en-US" dirty="0"/>
          </a:p>
        </p:txBody>
      </p:sp>
    </p:spTree>
    <p:extLst>
      <p:ext uri="{BB962C8B-B14F-4D97-AF65-F5344CB8AC3E}">
        <p14:creationId xmlns:p14="http://schemas.microsoft.com/office/powerpoint/2010/main" val="440507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dirty="0"/>
              <a:t>Let’s pause here for any thoughts or questions you have so far.</a:t>
            </a:r>
            <a:endParaRPr dirty="0"/>
          </a:p>
        </p:txBody>
      </p:sp>
      <p:sp>
        <p:nvSpPr>
          <p:cNvPr id="373" name="Google Shape;37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087124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a66b831511_2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g1a66b831511_2_2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31" name="Google Shape;431;g1a66b831511_2_2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42</a:t>
            </a:fld>
            <a:endParaRPr lang="en-US" dirty="0"/>
          </a:p>
        </p:txBody>
      </p:sp>
    </p:spTree>
    <p:extLst>
      <p:ext uri="{BB962C8B-B14F-4D97-AF65-F5344CB8AC3E}">
        <p14:creationId xmlns:p14="http://schemas.microsoft.com/office/powerpoint/2010/main" val="597587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a66b831511_2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g1a66b831511_2_1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dirty="0"/>
              <a:t>Now, I do want to point out that there are high school graduation requirements through Act 158. You are likely familiar with the four pathways for students who are graduating in the class of 2023 and beyond. We won’t be going into the details of that today, but it will be something you will want to keep in mind as you move forward with your decision-making process. We’ve provided a link to the PDE webpage that provides details about those requirements should you need more info. If you have questions, you will want to use the email address here.</a:t>
            </a:r>
            <a:endParaRPr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en-US" b="1" dirty="0"/>
              <a:t>For presenter information only: </a:t>
            </a:r>
            <a:endParaRPr dirty="0"/>
          </a:p>
          <a:p>
            <a:pPr marL="0" lvl="0" indent="0" algn="l" rtl="0">
              <a:lnSpc>
                <a:spcPct val="100000"/>
              </a:lnSpc>
              <a:spcBef>
                <a:spcPts val="0"/>
              </a:spcBef>
              <a:spcAft>
                <a:spcPts val="0"/>
              </a:spcAft>
              <a:buSzPts val="1400"/>
              <a:buNone/>
            </a:pPr>
            <a:r>
              <a:rPr lang="en-US" sz="1000" b="0" dirty="0">
                <a:solidFill>
                  <a:schemeClr val="dk1"/>
                </a:solidFill>
                <a:latin typeface="Calibri"/>
                <a:ea typeface="Calibri"/>
                <a:cs typeface="Calibri"/>
                <a:sym typeface="Calibri"/>
              </a:rPr>
              <a:t>There is no requirement to test twice.</a:t>
            </a:r>
            <a:endParaRPr sz="1000" b="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000" b="0" dirty="0">
                <a:solidFill>
                  <a:schemeClr val="dk1"/>
                </a:solidFill>
                <a:latin typeface="Calibri"/>
                <a:ea typeface="Calibri"/>
                <a:cs typeface="Calibri"/>
                <a:sym typeface="Calibri"/>
              </a:rPr>
              <a:t>Pathway 2 – Keystone Composite Pathway</a:t>
            </a:r>
            <a:endParaRPr b="0" dirty="0"/>
          </a:p>
          <a:p>
            <a:pPr marL="0" lvl="0" indent="0" algn="l" rtl="0">
              <a:lnSpc>
                <a:spcPct val="100000"/>
              </a:lnSpc>
              <a:spcBef>
                <a:spcPts val="0"/>
              </a:spcBef>
              <a:spcAft>
                <a:spcPts val="0"/>
              </a:spcAft>
              <a:buSzPts val="1400"/>
              <a:buNone/>
            </a:pPr>
            <a:r>
              <a:rPr lang="en-US" sz="1000" dirty="0">
                <a:solidFill>
                  <a:schemeClr val="dk1"/>
                </a:solidFill>
                <a:latin typeface="Calibri"/>
                <a:ea typeface="Calibri"/>
                <a:cs typeface="Calibri"/>
                <a:sym typeface="Calibri"/>
              </a:rPr>
              <a:t>Student will earn proficient or advanced on at least one keystone exam and</a:t>
            </a:r>
            <a:r>
              <a:rPr lang="en-US" sz="1000" b="1" u="sng" dirty="0">
                <a:solidFill>
                  <a:schemeClr val="dk1"/>
                </a:solidFill>
                <a:latin typeface="Calibri"/>
                <a:ea typeface="Calibri"/>
                <a:cs typeface="Calibri"/>
                <a:sym typeface="Calibri"/>
              </a:rPr>
              <a:t> </a:t>
            </a:r>
            <a:r>
              <a:rPr lang="en-US" sz="1000" dirty="0">
                <a:solidFill>
                  <a:schemeClr val="dk1"/>
                </a:solidFill>
                <a:latin typeface="Calibri"/>
                <a:ea typeface="Calibri"/>
                <a:cs typeface="Calibri"/>
                <a:sym typeface="Calibri"/>
              </a:rPr>
              <a:t>score at least basic on the other two keystone exams and have a composite score of at least 4452.</a:t>
            </a:r>
            <a:endParaRPr dirty="0"/>
          </a:p>
          <a:p>
            <a:pPr marL="0" lvl="0" indent="0" algn="l" rtl="0">
              <a:lnSpc>
                <a:spcPct val="100000"/>
              </a:lnSpc>
              <a:spcBef>
                <a:spcPts val="0"/>
              </a:spcBef>
              <a:spcAft>
                <a:spcPts val="0"/>
              </a:spcAft>
              <a:buSzPts val="1400"/>
              <a:buNone/>
            </a:pPr>
            <a:endParaRPr sz="1000" dirty="0"/>
          </a:p>
          <a:p>
            <a:pPr marL="0" lvl="0" indent="0" algn="l" rtl="0">
              <a:lnSpc>
                <a:spcPct val="100000"/>
              </a:lnSpc>
              <a:spcBef>
                <a:spcPts val="0"/>
              </a:spcBef>
              <a:spcAft>
                <a:spcPts val="0"/>
              </a:spcAft>
              <a:buSzPts val="1400"/>
              <a:buNone/>
            </a:pPr>
            <a:r>
              <a:rPr lang="en-US" sz="1000" dirty="0"/>
              <a:t>Are project-based assessments still an option to meet proficiency? </a:t>
            </a:r>
            <a:endParaRPr dirty="0"/>
          </a:p>
          <a:p>
            <a:pPr marL="0" lvl="0" indent="0" algn="l" rtl="0">
              <a:lnSpc>
                <a:spcPct val="100000"/>
              </a:lnSpc>
              <a:spcBef>
                <a:spcPts val="0"/>
              </a:spcBef>
              <a:spcAft>
                <a:spcPts val="0"/>
              </a:spcAft>
              <a:buSzPts val="1400"/>
              <a:buNone/>
            </a:pPr>
            <a:r>
              <a:rPr lang="en-US" sz="1000" dirty="0"/>
              <a:t>No school entity may be required to offer nor, may any student be required to participate in or complete a project-based assessment in order to meet statewide graduation requirements as provided for in 22 Pa. Code § 4.51c.</a:t>
            </a:r>
            <a:endParaRPr dirty="0"/>
          </a:p>
          <a:p>
            <a:pPr marL="0" lvl="0" indent="0" algn="l" rtl="0">
              <a:lnSpc>
                <a:spcPct val="100000"/>
              </a:lnSpc>
              <a:spcBef>
                <a:spcPts val="0"/>
              </a:spcBef>
              <a:spcAft>
                <a:spcPts val="0"/>
              </a:spcAft>
              <a:buSzPts val="1400"/>
              <a:buNone/>
            </a:pPr>
            <a:endParaRPr sz="1000" i="1" dirty="0"/>
          </a:p>
          <a:p>
            <a:pPr marL="0" lvl="0" indent="0" algn="l" rtl="0">
              <a:lnSpc>
                <a:spcPct val="100000"/>
              </a:lnSpc>
              <a:spcBef>
                <a:spcPts val="0"/>
              </a:spcBef>
              <a:spcAft>
                <a:spcPts val="0"/>
              </a:spcAft>
              <a:buSzPts val="1400"/>
              <a:buNone/>
            </a:pPr>
            <a:r>
              <a:rPr lang="en-US" sz="1000" dirty="0"/>
              <a:t>Do the graduation requirements apply to students who opt out of a Keystone Exam? </a:t>
            </a:r>
            <a:endParaRPr dirty="0"/>
          </a:p>
          <a:p>
            <a:pPr marL="0" lvl="0" indent="0" algn="l" rtl="0">
              <a:lnSpc>
                <a:spcPct val="100000"/>
              </a:lnSpc>
              <a:spcBef>
                <a:spcPts val="0"/>
              </a:spcBef>
              <a:spcAft>
                <a:spcPts val="0"/>
              </a:spcAft>
              <a:buSzPts val="1400"/>
              <a:buNone/>
            </a:pPr>
            <a:r>
              <a:rPr lang="en-US" sz="1000" dirty="0"/>
              <a:t>Yes. Students who opt out of one or more Keystone Exams must still meet state and local graduation requirements. Students may meet the statewide graduation requirement through one of the multiple pathways described in the Requirements section above. Note that students opting out will affect the student participation rate related to a school’s accountability status. </a:t>
            </a:r>
            <a:endParaRPr dirty="0"/>
          </a:p>
          <a:p>
            <a:pPr marL="0" lvl="0" indent="0" algn="l" rtl="0">
              <a:lnSpc>
                <a:spcPct val="100000"/>
              </a:lnSpc>
              <a:spcBef>
                <a:spcPts val="0"/>
              </a:spcBef>
              <a:spcAft>
                <a:spcPts val="0"/>
              </a:spcAft>
              <a:buSzPts val="1400"/>
              <a:buNone/>
            </a:pPr>
            <a:endParaRPr sz="1000" i="1" dirty="0"/>
          </a:p>
          <a:p>
            <a:pPr marL="0" lvl="0" indent="0" algn="l" rtl="0">
              <a:lnSpc>
                <a:spcPct val="100000"/>
              </a:lnSpc>
              <a:spcBef>
                <a:spcPts val="0"/>
              </a:spcBef>
              <a:spcAft>
                <a:spcPts val="0"/>
              </a:spcAft>
              <a:buSzPts val="1400"/>
              <a:buNone/>
            </a:pPr>
            <a:r>
              <a:rPr lang="en-US" sz="1000" dirty="0"/>
              <a:t>Is supplemental instruction required for those students who do not meet proficiency? </a:t>
            </a:r>
            <a:endParaRPr dirty="0"/>
          </a:p>
          <a:p>
            <a:pPr marL="0" lvl="0" indent="0" algn="l" rtl="0">
              <a:lnSpc>
                <a:spcPct val="100000"/>
              </a:lnSpc>
              <a:spcBef>
                <a:spcPts val="0"/>
              </a:spcBef>
              <a:spcAft>
                <a:spcPts val="0"/>
              </a:spcAft>
              <a:buSzPts val="1400"/>
              <a:buNone/>
            </a:pPr>
            <a:r>
              <a:rPr lang="en-US" sz="1000" dirty="0"/>
              <a:t>A school entity may offer supplemental instruction to a student who does not demonstrate proficiency on a Keystone Exam or on a locally validated assessment; however, no student is required to participate. When offered, supplemental instruction must: Be consistent with the student's educational program. • Assist the student to attain proficiency in the state academic standards. • Ensure that students who accept the school entity's offer of supplemental instruction are able to participate in both supplemental instruction and instruction related to their career, military or postsecondary education plans. When offered, supplemental instruction must not: • Intrude into instructional time for career and technical education. • Occur during a student's dedicated time in a career and technical education program</a:t>
            </a:r>
            <a:endParaRPr sz="1000" i="1" dirty="0"/>
          </a:p>
        </p:txBody>
      </p:sp>
      <p:sp>
        <p:nvSpPr>
          <p:cNvPr id="198" name="Google Shape;198;g1a66b831511_2_1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Finally a few resources to share as we end. </a:t>
            </a:r>
          </a:p>
          <a:p>
            <a:endParaRPr lang="en-US" sz="1100" dirty="0"/>
          </a:p>
          <a:p>
            <a:r>
              <a:rPr lang="en-US" sz="1100" dirty="0"/>
              <a:t>There is a resource called</a:t>
            </a:r>
            <a:r>
              <a:rPr lang="en-US" sz="1100" baseline="0" dirty="0"/>
              <a:t> What Educators Should Know about PVAAS Projection Probabilities</a:t>
            </a:r>
            <a:r>
              <a:rPr lang="en-US" sz="1100" dirty="0"/>
              <a:t> found</a:t>
            </a:r>
            <a:r>
              <a:rPr lang="en-US" sz="1100" baseline="0" dirty="0"/>
              <a:t> using this link on the screen.</a:t>
            </a:r>
          </a:p>
          <a:p>
            <a:endParaRPr lang="en-US" sz="1100" baseline="0" dirty="0"/>
          </a:p>
          <a:p>
            <a:r>
              <a:rPr lang="en-US" sz="1100" baseline="0" dirty="0"/>
              <a:t>This provides a list of all available projections (you see that on the left of the table). And it provides information that can answer the question about what data in a student’s testing history is used in the calculation of the projection.</a:t>
            </a:r>
            <a:endParaRPr lang="en-US" sz="1100" baseline="0" dirty="0">
              <a:cs typeface="Calibri"/>
            </a:endParaRPr>
          </a:p>
          <a:p>
            <a:endParaRPr lang="en-US" sz="1100" baseline="0" dirty="0"/>
          </a:p>
          <a:p>
            <a:r>
              <a:rPr lang="en-US" sz="1100" baseline="0" dirty="0"/>
              <a:t>This resource also provides you with information about the reliability or accuracy of the </a:t>
            </a:r>
            <a:r>
              <a:rPr lang="en-US" sz="1100" dirty="0"/>
              <a:t>projections</a:t>
            </a:r>
            <a:r>
              <a:rPr lang="en-US" sz="1100" baseline="0" dirty="0"/>
              <a:t>.</a:t>
            </a:r>
            <a:endParaRPr lang="en-US" sz="1100" baseline="0" dirty="0">
              <a:cs typeface="Calibri"/>
            </a:endParaRPr>
          </a:p>
          <a:p>
            <a:endParaRPr lang="en-US" sz="1100" dirty="0"/>
          </a:p>
        </p:txBody>
      </p:sp>
      <p:sp>
        <p:nvSpPr>
          <p:cNvPr id="4" name="Footer Placeholder 3"/>
          <p:cNvSpPr>
            <a:spLocks noGrp="1"/>
          </p:cNvSpPr>
          <p:nvPr>
            <p:ph type="ftr" sz="quarter" idx="10"/>
          </p:nvPr>
        </p:nvSpPr>
        <p:spPr/>
        <p:txBody>
          <a:bodyPr/>
          <a:lstStyle/>
          <a:p>
            <a:pPr defTabSz="931774">
              <a:defRPr/>
            </a:pPr>
            <a:r>
              <a:rPr lang="en-US" sz="1800" kern="0" dirty="0">
                <a:solidFill>
                  <a:sysClr val="windowText" lastClr="000000"/>
                </a:solidFill>
              </a:rPr>
              <a:t>PVAAS Statewide Team for PDE - pdepvaas@iu13.org</a:t>
            </a:r>
          </a:p>
        </p:txBody>
      </p:sp>
      <p:sp>
        <p:nvSpPr>
          <p:cNvPr id="5" name="Slide Number Placeholder 4"/>
          <p:cNvSpPr>
            <a:spLocks noGrp="1"/>
          </p:cNvSpPr>
          <p:nvPr>
            <p:ph type="sldNum" sz="quarter" idx="11"/>
          </p:nvPr>
        </p:nvSpPr>
        <p:spPr/>
        <p:txBody>
          <a:bodyPr/>
          <a:lstStyle/>
          <a:p>
            <a:pPr defTabSz="931774">
              <a:defRPr/>
            </a:pPr>
            <a:fld id="{13E63A4C-C20A-4A5C-91B5-CA24709F31EE}" type="slidenum">
              <a:rPr lang="en-US" sz="1800" kern="0">
                <a:solidFill>
                  <a:sysClr val="windowText" lastClr="000000"/>
                </a:solidFill>
              </a:rPr>
              <a:pPr defTabSz="931774">
                <a:defRPr/>
              </a:pPr>
              <a:t>43</a:t>
            </a:fld>
            <a:endParaRPr lang="en-US" sz="1800" kern="0" dirty="0">
              <a:solidFill>
                <a:sysClr val="windowText" lastClr="000000"/>
              </a:solidFill>
            </a:endParaRPr>
          </a:p>
        </p:txBody>
      </p:sp>
    </p:spTree>
    <p:extLst>
      <p:ext uri="{BB962C8B-B14F-4D97-AF65-F5344CB8AC3E}">
        <p14:creationId xmlns:p14="http://schemas.microsoft.com/office/powerpoint/2010/main" val="33873271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6939849C-A1CD-4DF5-A874-C5B6490961D0}" type="slidenum">
              <a:rPr lang="en-US" smtClean="0"/>
              <a:t>44</a:t>
            </a:fld>
            <a:endParaRPr lang="en-US" dirty="0"/>
          </a:p>
        </p:txBody>
      </p:sp>
    </p:spTree>
    <p:extLst>
      <p:ext uri="{BB962C8B-B14F-4D97-AF65-F5344CB8AC3E}">
        <p14:creationId xmlns:p14="http://schemas.microsoft.com/office/powerpoint/2010/main" val="41543248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p>
        </p:txBody>
      </p:sp>
      <p:sp>
        <p:nvSpPr>
          <p:cNvPr id="333" name="Google Shape;33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670229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There is e-Learning available by clicking on that link on the login page … then you will see there are a number of e-Learning – one specifically on the Child Success Summary.</a:t>
            </a:r>
            <a:endParaRPr dirty="0"/>
          </a:p>
          <a:p>
            <a:pPr marL="0" lvl="0" indent="0" algn="l" rtl="0">
              <a:lnSpc>
                <a:spcPct val="100000"/>
              </a:lnSpc>
              <a:spcBef>
                <a:spcPts val="0"/>
              </a:spcBef>
              <a:spcAft>
                <a:spcPts val="0"/>
              </a:spcAft>
              <a:buClr>
                <a:schemeClr val="dk1"/>
              </a:buClr>
              <a:buSzPts val="1400"/>
              <a:buFont typeface="Arial"/>
              <a:buNone/>
            </a:pPr>
            <a:endParaRPr dirty="0"/>
          </a:p>
        </p:txBody>
      </p:sp>
      <p:sp>
        <p:nvSpPr>
          <p:cNvPr id="333" name="Google Shape;33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166662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dirty="0"/>
              <a:t>There is also online help available on this report.</a:t>
            </a:r>
            <a:endParaRPr dirty="0"/>
          </a:p>
        </p:txBody>
      </p:sp>
      <p:sp>
        <p:nvSpPr>
          <p:cNvPr id="346" name="Google Shape;34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49923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For questions about PVAAS, each IU has a PVAAS Points of Contact.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The SAS EVAAS Support Team is a great resource if you have questions about access to the system or navigating and understanding the data in the reports.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Visit the Contact Us page on the PVAAS site where you can find links to both of those (IU PoCs and SAS EVAAS Support).</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The PVAAS Statewide Team can be reached at pdepvaas@iu13.org for questions about the use of the reporting or any PA policies or implementation of the reporting.</a:t>
            </a:r>
            <a:endParaRPr dirty="0"/>
          </a:p>
        </p:txBody>
      </p:sp>
      <p:sp>
        <p:nvSpPr>
          <p:cNvPr id="582" name="Google Shape;582;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dirty="0"/>
          </a:p>
        </p:txBody>
      </p:sp>
    </p:spTree>
    <p:extLst>
      <p:ext uri="{BB962C8B-B14F-4D97-AF65-F5344CB8AC3E}">
        <p14:creationId xmlns:p14="http://schemas.microsoft.com/office/powerpoint/2010/main" val="2304594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892aaeb4f1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1892aaeb4f1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dirty="0"/>
              <a:t>[note for facilitator – anyone using PVAAS projections within these decisions?]</a:t>
            </a:r>
            <a:endParaRPr i="1" dirty="0"/>
          </a:p>
        </p:txBody>
      </p:sp>
      <p:sp>
        <p:nvSpPr>
          <p:cNvPr id="173" name="Google Shape;173;g1892aaeb4f1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a66b831511_2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1a66b831511_2_1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This is for your reference – you may want to check out the Graduation Toolkit provided by PDE. There is a wealth of information found here – everything from resources and info on planning, waivers, and specifics about each pathway.</a:t>
            </a:r>
            <a:endParaRPr dirty="0"/>
          </a:p>
        </p:txBody>
      </p:sp>
      <p:sp>
        <p:nvSpPr>
          <p:cNvPr id="218" name="Google Shape;218;g1a66b831511_2_1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a66b831511_2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1a66b831511_2_1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There are 5 overall pathways to graduation under Act 158. Here is a visual outlining them.</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Each has several other layers on ways to meet and complete that pathway.</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Today we are going to be talking about 3 of these 5 pathways where we see a direct connection to the use of PVAAS projections as a way to inform discussions and decisions about students pursuing those pathways – pathways 1 (Keystone Proficiency), 2 (Keystone Composite) and 4 (Alternative Assessment).</a:t>
            </a:r>
            <a:endParaRPr dirty="0"/>
          </a:p>
        </p:txBody>
      </p:sp>
      <p:sp>
        <p:nvSpPr>
          <p:cNvPr id="227" name="Google Shape;227;g1a66b831511_2_1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10</a:t>
            </a:fld>
            <a:endParaRPr lang="en-US" dirty="0"/>
          </a:p>
        </p:txBody>
      </p:sp>
    </p:spTree>
    <p:extLst>
      <p:ext uri="{BB962C8B-B14F-4D97-AF65-F5344CB8AC3E}">
        <p14:creationId xmlns:p14="http://schemas.microsoft.com/office/powerpoint/2010/main" val="3292192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8537" eaLnBrk="0" fontAlgn="base" hangingPunct="0">
              <a:spcBef>
                <a:spcPct val="30000"/>
              </a:spcBef>
              <a:spcAft>
                <a:spcPct val="0"/>
              </a:spcAft>
              <a:defRPr/>
            </a:pPr>
            <a:r>
              <a:rPr lang="en-US" dirty="0">
                <a:ea typeface="ＭＳ Ｐゴシック" pitchFamily="34" charset="-128"/>
                <a:cs typeface="Arial" charset="0"/>
              </a:rPr>
              <a:t>First</a:t>
            </a:r>
            <a:r>
              <a:rPr lang="en-US" baseline="0" dirty="0">
                <a:ea typeface="ＭＳ Ｐゴシック" pitchFamily="34" charset="-128"/>
                <a:cs typeface="Arial" charset="0"/>
              </a:rPr>
              <a:t> and foremost, please keep in mind that projections are NOT a prediction of the future! We know that there are many paths on which a student may head or go. The projection is NOT indicating the path the student will take. It is simply indicating the most likely path or outcome based on what we know about that student – and students who have a similar history as that student.</a:t>
            </a:r>
          </a:p>
          <a:p>
            <a:pPr defTabSz="948537" eaLnBrk="0" fontAlgn="base" hangingPunct="0">
              <a:spcBef>
                <a:spcPct val="30000"/>
              </a:spcBef>
              <a:spcAft>
                <a:spcPct val="0"/>
              </a:spcAft>
              <a:defRPr/>
            </a:pPr>
            <a:endParaRPr lang="en-US" baseline="0" dirty="0">
              <a:ea typeface="ＭＳ Ｐゴシック" pitchFamily="34" charset="-128"/>
              <a:cs typeface="Arial" charset="0"/>
            </a:endParaRPr>
          </a:p>
          <a:p>
            <a:pPr defTabSz="948537" eaLnBrk="0" fontAlgn="base" hangingPunct="0">
              <a:spcBef>
                <a:spcPct val="30000"/>
              </a:spcBef>
              <a:spcAft>
                <a:spcPct val="0"/>
              </a:spcAft>
              <a:defRPr/>
            </a:pPr>
            <a:r>
              <a:rPr lang="en-US" baseline="0" dirty="0">
                <a:ea typeface="ＭＳ Ｐゴシック" pitchFamily="34" charset="-128"/>
                <a:cs typeface="Arial" charset="0"/>
              </a:rPr>
              <a:t>Basically the projections are saying to you – given a student’s assessment history in PA, what is the most likely outcome for the student when taking the selected assessment?</a:t>
            </a:r>
            <a:endParaRPr lang="en-US" dirty="0">
              <a:ea typeface="ＭＳ Ｐゴシック" pitchFamily="34" charset="-128"/>
              <a:cs typeface="Arial" charset="0"/>
            </a:endParaRPr>
          </a:p>
        </p:txBody>
      </p:sp>
      <p:sp>
        <p:nvSpPr>
          <p:cNvPr id="5" name="Slide Number Placeholder 4"/>
          <p:cNvSpPr>
            <a:spLocks noGrp="1"/>
          </p:cNvSpPr>
          <p:nvPr>
            <p:ph type="sldNum" sz="quarter" idx="5"/>
          </p:nvPr>
        </p:nvSpPr>
        <p:spPr/>
        <p:txBody>
          <a:bodyPr/>
          <a:lstStyle/>
          <a:p>
            <a:pPr>
              <a:defRPr/>
            </a:pPr>
            <a:fld id="{6BE9FE29-88C2-4DB5-88E8-072B21A3FC21}" type="slidenum">
              <a:rPr lang="en-US" smtClean="0"/>
              <a:pPr>
                <a:defRPr/>
              </a:pPr>
              <a:t>11</a:t>
            </a:fld>
            <a:endParaRPr lang="en-US" dirty="0"/>
          </a:p>
        </p:txBody>
      </p:sp>
      <p:sp>
        <p:nvSpPr>
          <p:cNvPr id="6" name="Footer Placeholder 3"/>
          <p:cNvSpPr>
            <a:spLocks noGrp="1"/>
          </p:cNvSpPr>
          <p:nvPr>
            <p:ph type="ftr" sz="quarter" idx="4"/>
          </p:nvPr>
        </p:nvSpPr>
        <p:spPr>
          <a:xfrm>
            <a:off x="0" y="8666162"/>
            <a:ext cx="3170238" cy="477838"/>
          </a:xfrm>
          <a:noFill/>
        </p:spPr>
        <p:txBody>
          <a:bodyPr/>
          <a:lstStyle/>
          <a:p>
            <a:pPr defTabSz="966677"/>
            <a:r>
              <a:rPr lang="en-US" dirty="0"/>
              <a:t>PVAAS Statewide Team for PDE - pdepvaas@iu13.org</a:t>
            </a:r>
          </a:p>
        </p:txBody>
      </p:sp>
    </p:spTree>
    <p:extLst>
      <p:ext uri="{BB962C8B-B14F-4D97-AF65-F5344CB8AC3E}">
        <p14:creationId xmlns:p14="http://schemas.microsoft.com/office/powerpoint/2010/main" val="1565086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F38B-4F72-1840-49DA-E8867A16189A}"/>
              </a:ext>
            </a:extLst>
          </p:cNvPr>
          <p:cNvSpPr>
            <a:spLocks noGrp="1"/>
          </p:cNvSpPr>
          <p:nvPr>
            <p:ph type="ctrTitle"/>
          </p:nvPr>
        </p:nvSpPr>
        <p:spPr>
          <a:xfrm>
            <a:off x="1463615" y="1913178"/>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C16A18-8BEE-A3DE-0E0A-257BD711267C}"/>
              </a:ext>
            </a:extLst>
          </p:cNvPr>
          <p:cNvSpPr>
            <a:spLocks noGrp="1"/>
          </p:cNvSpPr>
          <p:nvPr>
            <p:ph type="subTitle" idx="1"/>
          </p:nvPr>
        </p:nvSpPr>
        <p:spPr>
          <a:xfrm>
            <a:off x="1524000" y="430077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01BEB6-B431-7786-071D-B956BF878A1F}"/>
              </a:ext>
            </a:extLst>
          </p:cNvPr>
          <p:cNvSpPr>
            <a:spLocks noGrp="1"/>
          </p:cNvSpPr>
          <p:nvPr>
            <p:ph type="dt" sz="half" idx="10"/>
          </p:nvPr>
        </p:nvSpPr>
        <p:spPr/>
        <p:txBody>
          <a:bodyPr/>
          <a:lstStyle/>
          <a:p>
            <a:fld id="{22BA6408-90F9-4FE1-83A4-B1D50ED00294}" type="datetime1">
              <a:rPr lang="en-US" smtClean="0"/>
              <a:t>5/10/2023</a:t>
            </a:fld>
            <a:endParaRPr lang="en-US" dirty="0"/>
          </a:p>
        </p:txBody>
      </p:sp>
      <p:sp>
        <p:nvSpPr>
          <p:cNvPr id="5" name="Footer Placeholder 4">
            <a:extLst>
              <a:ext uri="{FF2B5EF4-FFF2-40B4-BE49-F238E27FC236}">
                <a16:creationId xmlns:a16="http://schemas.microsoft.com/office/drawing/2014/main" id="{6FA8B36E-268F-799C-F7BC-8365CD4769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6D37CF-0AD6-ECB7-3ECC-E2DB4F60D73A}"/>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7" name="Picture 6" descr="Ornamental shape. Blue gradient and gray rectangles">
            <a:extLst>
              <a:ext uri="{FF2B5EF4-FFF2-40B4-BE49-F238E27FC236}">
                <a16:creationId xmlns:a16="http://schemas.microsoft.com/office/drawing/2014/main" id="{73CA9021-3EA6-3F1D-A425-16C8069FC0B7}"/>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8" name="Picture 7" descr="Pennsylvania Department of Education Logo">
            <a:extLst>
              <a:ext uri="{FF2B5EF4-FFF2-40B4-BE49-F238E27FC236}">
                <a16:creationId xmlns:a16="http://schemas.microsoft.com/office/drawing/2014/main" id="{98288550-DC8A-BF20-9C8D-3C34DBB89C60}"/>
              </a:ext>
            </a:extLst>
          </p:cNvPr>
          <p:cNvPicPr>
            <a:picLocks noChangeAspect="1"/>
          </p:cNvPicPr>
          <p:nvPr userDrawn="1"/>
        </p:nvPicPr>
        <p:blipFill>
          <a:blip r:embed="rId3"/>
          <a:stretch>
            <a:fillRect/>
          </a:stretch>
        </p:blipFill>
        <p:spPr>
          <a:xfrm>
            <a:off x="210696" y="530226"/>
            <a:ext cx="3556000" cy="1270000"/>
          </a:xfrm>
          <a:prstGeom prst="rect">
            <a:avLst/>
          </a:prstGeom>
        </p:spPr>
      </p:pic>
    </p:spTree>
    <p:extLst>
      <p:ext uri="{BB962C8B-B14F-4D97-AF65-F5344CB8AC3E}">
        <p14:creationId xmlns:p14="http://schemas.microsoft.com/office/powerpoint/2010/main" val="1856853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p>
            <a:fld id="{AF212BA9-EFE2-4AFF-BF9D-E8B1DAC0BC18}" type="datetime1">
              <a:rPr lang="en-US" smtClean="0"/>
              <a:t>5/10/2023</a:t>
            </a:fld>
            <a:endParaRPr lang="en-US" dirty="0"/>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6" name="Picture 5" descr="Pennsylvania Department of Education Logo">
            <a:extLst>
              <a:ext uri="{FF2B5EF4-FFF2-40B4-BE49-F238E27FC236}">
                <a16:creationId xmlns:a16="http://schemas.microsoft.com/office/drawing/2014/main" id="{BF49D115-6E3C-0A02-2556-15FC8E1DC877}"/>
              </a:ext>
            </a:extLst>
          </p:cNvPr>
          <p:cNvPicPr>
            <a:picLocks noChangeAspect="1"/>
          </p:cNvPicPr>
          <p:nvPr userDrawn="1"/>
        </p:nvPicPr>
        <p:blipFill>
          <a:blip r:embed="rId2"/>
          <a:stretch>
            <a:fillRect/>
          </a:stretch>
        </p:blipFill>
        <p:spPr>
          <a:xfrm>
            <a:off x="10355327" y="136525"/>
            <a:ext cx="1836673" cy="655955"/>
          </a:xfrm>
          <a:prstGeom prst="rect">
            <a:avLst/>
          </a:prstGeom>
        </p:spPr>
      </p:pic>
      <p:pic>
        <p:nvPicPr>
          <p:cNvPr id="7" name="Picture 6" descr="PDE Logo inside a blue square">
            <a:extLst>
              <a:ext uri="{FF2B5EF4-FFF2-40B4-BE49-F238E27FC236}">
                <a16:creationId xmlns:a16="http://schemas.microsoft.com/office/drawing/2014/main" id="{8C504C3F-60BB-14EF-091F-9565A3C0C174}"/>
              </a:ext>
            </a:extLst>
          </p:cNvPr>
          <p:cNvPicPr>
            <a:picLocks noChangeAspect="1"/>
          </p:cNvPicPr>
          <p:nvPr userDrawn="1"/>
        </p:nvPicPr>
        <p:blipFill>
          <a:blip r:embed="rId3"/>
          <a:stretch>
            <a:fillRect/>
          </a:stretch>
        </p:blipFill>
        <p:spPr>
          <a:xfrm>
            <a:off x="9725475" y="257902"/>
            <a:ext cx="2121348" cy="2121348"/>
          </a:xfrm>
          <a:prstGeom prst="rect">
            <a:avLst/>
          </a:prstGeom>
        </p:spPr>
      </p:pic>
      <p:pic>
        <p:nvPicPr>
          <p:cNvPr id="8" name="Picture 7" descr="Pennsylvania Department of Education logo">
            <a:extLst>
              <a:ext uri="{FF2B5EF4-FFF2-40B4-BE49-F238E27FC236}">
                <a16:creationId xmlns:a16="http://schemas.microsoft.com/office/drawing/2014/main" id="{6C65AF12-DFBC-1A92-8273-9466BEB1E9A7}"/>
              </a:ext>
            </a:extLst>
          </p:cNvPr>
          <p:cNvPicPr>
            <a:picLocks noChangeAspect="1"/>
          </p:cNvPicPr>
          <p:nvPr userDrawn="1"/>
        </p:nvPicPr>
        <p:blipFill>
          <a:blip r:embed="rId4"/>
          <a:stretch>
            <a:fillRect/>
          </a:stretch>
        </p:blipFill>
        <p:spPr>
          <a:xfrm>
            <a:off x="10077363" y="792480"/>
            <a:ext cx="1417572" cy="855730"/>
          </a:xfrm>
          <a:prstGeom prst="rect">
            <a:avLst/>
          </a:prstGeom>
        </p:spPr>
      </p:pic>
    </p:spTree>
    <p:extLst>
      <p:ext uri="{BB962C8B-B14F-4D97-AF65-F5344CB8AC3E}">
        <p14:creationId xmlns:p14="http://schemas.microsoft.com/office/powerpoint/2010/main" val="2193347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E685F-8FE5-BAB3-651F-9216D373BE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66450A-26B0-FB21-73CE-9019D9AC41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7202F7-784D-F7D4-B425-FA808B4D2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43AEB-D729-04FF-7CA8-FEBE5A69B881}"/>
              </a:ext>
            </a:extLst>
          </p:cNvPr>
          <p:cNvSpPr>
            <a:spLocks noGrp="1"/>
          </p:cNvSpPr>
          <p:nvPr>
            <p:ph type="dt" sz="half" idx="10"/>
          </p:nvPr>
        </p:nvSpPr>
        <p:spPr/>
        <p:txBody>
          <a:bodyPr/>
          <a:lstStyle/>
          <a:p>
            <a:fld id="{39FB0975-47B6-4BE8-B879-EB115C8840C9}" type="datetime1">
              <a:rPr lang="en-US" smtClean="0"/>
              <a:t>5/10/2023</a:t>
            </a:fld>
            <a:endParaRPr lang="en-US" dirty="0"/>
          </a:p>
        </p:txBody>
      </p:sp>
      <p:sp>
        <p:nvSpPr>
          <p:cNvPr id="6" name="Footer Placeholder 5">
            <a:extLst>
              <a:ext uri="{FF2B5EF4-FFF2-40B4-BE49-F238E27FC236}">
                <a16:creationId xmlns:a16="http://schemas.microsoft.com/office/drawing/2014/main" id="{23EDC3CA-9838-7D30-1571-F4294DB3871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B8D24C-2601-ACA8-2C0B-181A7F2C3A42}"/>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8" name="Content Placeholder 6" descr="Ornamental shapes. Dark blue and light blue rectangles">
            <a:extLst>
              <a:ext uri="{FF2B5EF4-FFF2-40B4-BE49-F238E27FC236}">
                <a16:creationId xmlns:a16="http://schemas.microsoft.com/office/drawing/2014/main" id="{000F9132-2FA6-531B-853B-7FA60C4EE986}"/>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9" name="Picture 8" descr="Pennsylvania Department of Education Logo">
            <a:extLst>
              <a:ext uri="{FF2B5EF4-FFF2-40B4-BE49-F238E27FC236}">
                <a16:creationId xmlns:a16="http://schemas.microsoft.com/office/drawing/2014/main" id="{DF560240-EEF9-E3AD-E70F-0049B713CB29}"/>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1285170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6A541-70B4-C2B2-8919-38928449B1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75DF3D-5910-9092-944E-68073C5AD3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721744E-5668-8E0E-7F9D-79A21C062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754305-D8FA-18F1-7D1C-0323602500FA}"/>
              </a:ext>
            </a:extLst>
          </p:cNvPr>
          <p:cNvSpPr>
            <a:spLocks noGrp="1"/>
          </p:cNvSpPr>
          <p:nvPr>
            <p:ph type="dt" sz="half" idx="10"/>
          </p:nvPr>
        </p:nvSpPr>
        <p:spPr/>
        <p:txBody>
          <a:bodyPr/>
          <a:lstStyle/>
          <a:p>
            <a:fld id="{C43C5B11-EC1F-4C0C-86C0-7EC27F255174}" type="datetime1">
              <a:rPr lang="en-US" smtClean="0"/>
              <a:t>5/10/2023</a:t>
            </a:fld>
            <a:endParaRPr lang="en-US" dirty="0"/>
          </a:p>
        </p:txBody>
      </p:sp>
      <p:sp>
        <p:nvSpPr>
          <p:cNvPr id="6" name="Footer Placeholder 5">
            <a:extLst>
              <a:ext uri="{FF2B5EF4-FFF2-40B4-BE49-F238E27FC236}">
                <a16:creationId xmlns:a16="http://schemas.microsoft.com/office/drawing/2014/main" id="{71354EDB-B905-1AF9-78F3-44291E2CDAD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5354CF-B85A-F363-9999-9A8B7188D703}"/>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10" name="Picture 9" descr="PDE Logo inside a blue square">
            <a:extLst>
              <a:ext uri="{FF2B5EF4-FFF2-40B4-BE49-F238E27FC236}">
                <a16:creationId xmlns:a16="http://schemas.microsoft.com/office/drawing/2014/main" id="{931248E6-F468-3E78-9D55-0EAE4144AE67}"/>
              </a:ext>
            </a:extLst>
          </p:cNvPr>
          <p:cNvPicPr>
            <a:picLocks noChangeAspect="1"/>
          </p:cNvPicPr>
          <p:nvPr userDrawn="1"/>
        </p:nvPicPr>
        <p:blipFill>
          <a:blip r:embed="rId2"/>
          <a:stretch>
            <a:fillRect/>
          </a:stretch>
        </p:blipFill>
        <p:spPr>
          <a:xfrm>
            <a:off x="9501188" y="611585"/>
            <a:ext cx="2121348" cy="2121348"/>
          </a:xfrm>
          <a:prstGeom prst="rect">
            <a:avLst/>
          </a:prstGeom>
        </p:spPr>
      </p:pic>
      <p:pic>
        <p:nvPicPr>
          <p:cNvPr id="11" name="Picture 10" descr="Pennsylvania Department of Education logo">
            <a:extLst>
              <a:ext uri="{FF2B5EF4-FFF2-40B4-BE49-F238E27FC236}">
                <a16:creationId xmlns:a16="http://schemas.microsoft.com/office/drawing/2014/main" id="{F1DFF1FE-B4F3-B08C-899D-E23D461C9503}"/>
              </a:ext>
            </a:extLst>
          </p:cNvPr>
          <p:cNvPicPr>
            <a:picLocks noChangeAspect="1"/>
          </p:cNvPicPr>
          <p:nvPr userDrawn="1"/>
        </p:nvPicPr>
        <p:blipFill>
          <a:blip r:embed="rId3"/>
          <a:stretch>
            <a:fillRect/>
          </a:stretch>
        </p:blipFill>
        <p:spPr>
          <a:xfrm>
            <a:off x="9848415" y="1191811"/>
            <a:ext cx="1417572" cy="855730"/>
          </a:xfrm>
          <a:prstGeom prst="rect">
            <a:avLst/>
          </a:prstGeom>
        </p:spPr>
      </p:pic>
    </p:spTree>
    <p:extLst>
      <p:ext uri="{BB962C8B-B14F-4D97-AF65-F5344CB8AC3E}">
        <p14:creationId xmlns:p14="http://schemas.microsoft.com/office/powerpoint/2010/main" val="745701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B487-1515-5EC0-EEE4-58615CC7EDC2}"/>
              </a:ext>
            </a:extLst>
          </p:cNvPr>
          <p:cNvSpPr>
            <a:spLocks noGrp="1"/>
          </p:cNvSpPr>
          <p:nvPr>
            <p:ph type="title" hasCustomPrompt="1"/>
          </p:nvPr>
        </p:nvSpPr>
        <p:spPr/>
        <p:txBody>
          <a:bodyPr/>
          <a:lstStyle>
            <a:lvl1pPr>
              <a:defRPr/>
            </a:lvl1pPr>
          </a:lstStyle>
          <a:p>
            <a:r>
              <a:rPr lang="en-US"/>
              <a:t>Contact/Mission</a:t>
            </a:r>
          </a:p>
        </p:txBody>
      </p:sp>
      <p:sp>
        <p:nvSpPr>
          <p:cNvPr id="3" name="Content Placeholder 2">
            <a:extLst>
              <a:ext uri="{FF2B5EF4-FFF2-40B4-BE49-F238E27FC236}">
                <a16:creationId xmlns:a16="http://schemas.microsoft.com/office/drawing/2014/main" id="{E1E4DAF0-3314-8F24-DDFE-B90A4416247A}"/>
              </a:ext>
            </a:extLst>
          </p:cNvPr>
          <p:cNvSpPr>
            <a:spLocks noGrp="1"/>
          </p:cNvSpPr>
          <p:nvPr>
            <p:ph idx="1"/>
          </p:nvPr>
        </p:nvSpPr>
        <p:spPr>
          <a:xfrm>
            <a:off x="838200" y="1825625"/>
            <a:ext cx="10515600" cy="1875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0363D0-A71B-A696-2912-89A6CF2E6BD6}"/>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C72E730-7964-4CDF-A2E3-4BCF0755E00A}" type="datetime1">
              <a:rPr lang="en-US" smtClean="0"/>
              <a:t>5/10/2023</a:t>
            </a:fld>
            <a:endParaRPr lang="en-US" dirty="0"/>
          </a:p>
        </p:txBody>
      </p:sp>
      <p:sp>
        <p:nvSpPr>
          <p:cNvPr id="6" name="Slide Number Placeholder 5">
            <a:extLst>
              <a:ext uri="{FF2B5EF4-FFF2-40B4-BE49-F238E27FC236}">
                <a16:creationId xmlns:a16="http://schemas.microsoft.com/office/drawing/2014/main" id="{F89A4848-B5F4-26E7-D4E3-56FF89A9A004}"/>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7" name="Content Placeholder 6" descr="Ornamental shapes. Dark blue and light blue rectangles">
            <a:extLst>
              <a:ext uri="{FF2B5EF4-FFF2-40B4-BE49-F238E27FC236}">
                <a16:creationId xmlns:a16="http://schemas.microsoft.com/office/drawing/2014/main" id="{79C3DD4C-86BC-D051-AE3E-45FB253C998A}"/>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8" name="Picture 7" descr="Pennsylvania Department of Education Logo">
            <a:extLst>
              <a:ext uri="{FF2B5EF4-FFF2-40B4-BE49-F238E27FC236}">
                <a16:creationId xmlns:a16="http://schemas.microsoft.com/office/drawing/2014/main" id="{9A270310-886E-256E-C883-D3A770A4138C}"/>
              </a:ext>
            </a:extLst>
          </p:cNvPr>
          <p:cNvPicPr>
            <a:picLocks noChangeAspect="1"/>
          </p:cNvPicPr>
          <p:nvPr userDrawn="1"/>
        </p:nvPicPr>
        <p:blipFill>
          <a:blip r:embed="rId3"/>
          <a:stretch>
            <a:fillRect/>
          </a:stretch>
        </p:blipFill>
        <p:spPr>
          <a:xfrm>
            <a:off x="10355327" y="136525"/>
            <a:ext cx="1836673" cy="655955"/>
          </a:xfrm>
          <a:prstGeom prst="rect">
            <a:avLst/>
          </a:prstGeom>
        </p:spPr>
      </p:pic>
      <p:sp>
        <p:nvSpPr>
          <p:cNvPr id="9" name="TextBox 8">
            <a:extLst>
              <a:ext uri="{FF2B5EF4-FFF2-40B4-BE49-F238E27FC236}">
                <a16:creationId xmlns:a16="http://schemas.microsoft.com/office/drawing/2014/main" id="{A4913B61-B8DB-8A4C-59D3-7CF2ABAB7F3B}"/>
              </a:ext>
            </a:extLst>
          </p:cNvPr>
          <p:cNvSpPr txBox="1"/>
          <p:nvPr userDrawn="1"/>
        </p:nvSpPr>
        <p:spPr>
          <a:xfrm>
            <a:off x="1086928" y="4606505"/>
            <a:ext cx="10266872"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dirty="0">
                <a:latin typeface="Arial" panose="020B0604020202020204" pitchFamily="34" charset="0"/>
                <a:cs typeface="Arial" panose="020B0604020202020204" pitchFamily="34" charset="0"/>
              </a:rPr>
              <a:t>The mission of the Department of Education is to ensure that every learner has access to a world-class education system that academically prepares children and adults to succeed as productive citizens. Further, the Department seeks to establish a culture that is committed to improving opportunities throughout the commonwealth by ensuring that technical support, resources, and optimal learning environments are available for all students, whether children or adults.</a:t>
            </a:r>
            <a:endParaRPr lang="en-US" sz="16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010688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p:cSld name="1_Content with Caption">
    <p:spTree>
      <p:nvGrpSpPr>
        <p:cNvPr id="1" name="Shape 39"/>
        <p:cNvGrpSpPr/>
        <p:nvPr/>
      </p:nvGrpSpPr>
      <p:grpSpPr>
        <a:xfrm>
          <a:off x="0" y="0"/>
          <a:ext cx="0" cy="0"/>
          <a:chOff x="0" y="0"/>
          <a:chExt cx="0" cy="0"/>
        </a:xfrm>
      </p:grpSpPr>
      <p:sp>
        <p:nvSpPr>
          <p:cNvPr id="40" name="Google Shape;40;p64"/>
          <p:cNvSpPr txBox="1">
            <a:spLocks noGrp="1"/>
          </p:cNvSpPr>
          <p:nvPr>
            <p:ph type="body" idx="1"/>
          </p:nvPr>
        </p:nvSpPr>
        <p:spPr>
          <a:xfrm>
            <a:off x="4766733" y="1447800"/>
            <a:ext cx="6815667" cy="4678363"/>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solidFill>
                  <a:schemeClr val="dk1"/>
                </a:solidFill>
              </a:defRPr>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41" name="Google Shape;41;p64"/>
          <p:cNvSpPr txBox="1">
            <a:spLocks noGrp="1"/>
          </p:cNvSpPr>
          <p:nvPr>
            <p:ph type="body" idx="2"/>
          </p:nvPr>
        </p:nvSpPr>
        <p:spPr>
          <a:xfrm>
            <a:off x="609603" y="1435103"/>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42" name="Google Shape;42;p64"/>
          <p:cNvSpPr txBox="1">
            <a:spLocks noGrp="1"/>
          </p:cNvSpPr>
          <p:nvPr>
            <p:ph type="ftr" idx="11"/>
          </p:nvPr>
        </p:nvSpPr>
        <p:spPr>
          <a:xfrm>
            <a:off x="609600" y="6356354"/>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43" name="Google Shape;43;p64"/>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44" name="Google Shape;44;p64"/>
          <p:cNvSpPr txBox="1">
            <a:spLocks noGrp="1"/>
          </p:cNvSpPr>
          <p:nvPr>
            <p:ph type="title"/>
          </p:nvPr>
        </p:nvSpPr>
        <p:spPr>
          <a:xfrm>
            <a:off x="609600" y="304800"/>
            <a:ext cx="109728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552678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609600" y="274638"/>
            <a:ext cx="10972800" cy="1143000"/>
          </a:xfrm>
        </p:spPr>
        <p:txBody>
          <a:bodyPr/>
          <a:lstStyle/>
          <a:p>
            <a:r>
              <a:rPr lang="en-US"/>
              <a:t>Click to edit Master 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Send questions to PSSA2015@pattan.net  Send suggestions to  pdesuggestions@pattan.net  </a:t>
            </a:r>
          </a:p>
        </p:txBody>
      </p:sp>
      <p:sp>
        <p:nvSpPr>
          <p:cNvPr id="6" name="Rectangle 6"/>
          <p:cNvSpPr>
            <a:spLocks noGrp="1" noChangeArrowheads="1"/>
          </p:cNvSpPr>
          <p:nvPr>
            <p:ph type="sldNum" sz="quarter" idx="12"/>
          </p:nvPr>
        </p:nvSpPr>
        <p:spPr>
          <a:ln/>
        </p:spPr>
        <p:txBody>
          <a:bodyPr/>
          <a:lstStyle>
            <a:lvl1pPr>
              <a:defRPr/>
            </a:lvl1pPr>
          </a:lstStyle>
          <a:p>
            <a:pPr>
              <a:defRPr/>
            </a:pPr>
            <a:fld id="{588060EE-824F-45D9-AEE5-78F2C21D7D5D}" type="slidenum">
              <a:rPr lang="en-US" altLang="en-US"/>
              <a:pPr>
                <a:defRPr/>
              </a:pPr>
              <a:t>‹#›</a:t>
            </a:fld>
            <a:endParaRPr lang="en-US" altLang="en-US" dirty="0"/>
          </a:p>
        </p:txBody>
      </p:sp>
    </p:spTree>
    <p:extLst>
      <p:ext uri="{BB962C8B-B14F-4D97-AF65-F5344CB8AC3E}">
        <p14:creationId xmlns:p14="http://schemas.microsoft.com/office/powerpoint/2010/main" val="3403535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B487-1515-5EC0-EEE4-58615CC7ED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E4DAF0-3314-8F24-DDFE-B90A441624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0363D0-A71B-A696-2912-89A6CF2E6BD6}"/>
              </a:ext>
            </a:extLst>
          </p:cNvPr>
          <p:cNvSpPr>
            <a:spLocks noGrp="1"/>
          </p:cNvSpPr>
          <p:nvPr>
            <p:ph type="dt" sz="half" idx="10"/>
          </p:nvPr>
        </p:nvSpPr>
        <p:spPr/>
        <p:txBody>
          <a:bodyPr/>
          <a:lstStyle/>
          <a:p>
            <a:fld id="{A1DC029C-5B17-409B-86F2-A65FE5BE79A1}" type="datetime1">
              <a:rPr lang="en-US" smtClean="0"/>
              <a:t>5/10/2023</a:t>
            </a:fld>
            <a:endParaRPr lang="en-US" dirty="0"/>
          </a:p>
        </p:txBody>
      </p:sp>
      <p:sp>
        <p:nvSpPr>
          <p:cNvPr id="5" name="Footer Placeholder 4">
            <a:extLst>
              <a:ext uri="{FF2B5EF4-FFF2-40B4-BE49-F238E27FC236}">
                <a16:creationId xmlns:a16="http://schemas.microsoft.com/office/drawing/2014/main" id="{DB3E8AFF-CE3F-E0E8-4EF3-7DA0B1E1BB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9A4848-B5F4-26E7-D4E3-56FF89A9A004}"/>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7" name="Content Placeholder 6" descr="Ornamental shapes. Dark blue and light blue rectangles">
            <a:extLst>
              <a:ext uri="{FF2B5EF4-FFF2-40B4-BE49-F238E27FC236}">
                <a16:creationId xmlns:a16="http://schemas.microsoft.com/office/drawing/2014/main" id="{79C3DD4C-86BC-D051-AE3E-45FB253C998A}"/>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8" name="Picture 7" descr="Pennsylvania Department of Education Logo">
            <a:extLst>
              <a:ext uri="{FF2B5EF4-FFF2-40B4-BE49-F238E27FC236}">
                <a16:creationId xmlns:a16="http://schemas.microsoft.com/office/drawing/2014/main" id="{9A270310-886E-256E-C883-D3A770A4138C}"/>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86271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1F210-029F-E095-CA68-8B2290AD13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DE8633-CAF1-94AE-D24C-21B3EB5AEE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2C7BC3-E25D-D40A-6B64-7EF414A1EEE2}"/>
              </a:ext>
            </a:extLst>
          </p:cNvPr>
          <p:cNvSpPr>
            <a:spLocks noGrp="1"/>
          </p:cNvSpPr>
          <p:nvPr>
            <p:ph type="dt" sz="half" idx="10"/>
          </p:nvPr>
        </p:nvSpPr>
        <p:spPr/>
        <p:txBody>
          <a:bodyPr/>
          <a:lstStyle/>
          <a:p>
            <a:fld id="{A918DB6E-6D70-4FEC-A112-5F97BC4AEE43}" type="datetime1">
              <a:rPr lang="en-US" smtClean="0"/>
              <a:t>5/10/2023</a:t>
            </a:fld>
            <a:endParaRPr lang="en-US" dirty="0"/>
          </a:p>
        </p:txBody>
      </p:sp>
      <p:sp>
        <p:nvSpPr>
          <p:cNvPr id="5" name="Footer Placeholder 4">
            <a:extLst>
              <a:ext uri="{FF2B5EF4-FFF2-40B4-BE49-F238E27FC236}">
                <a16:creationId xmlns:a16="http://schemas.microsoft.com/office/drawing/2014/main" id="{AE47242D-6913-7C20-7953-B581907F3F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79EFF3-20FA-34D5-B90C-BE36221D5CEA}"/>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7" name="Picture 6" descr="Ornamental shape. Blue gradient and gray rectangles">
            <a:extLst>
              <a:ext uri="{FF2B5EF4-FFF2-40B4-BE49-F238E27FC236}">
                <a16:creationId xmlns:a16="http://schemas.microsoft.com/office/drawing/2014/main" id="{C56D4987-17F8-5DD6-30EC-9DA0725D3357}"/>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8" name="Picture 7" descr="Pennsylvania Department of Education Logo">
            <a:extLst>
              <a:ext uri="{FF2B5EF4-FFF2-40B4-BE49-F238E27FC236}">
                <a16:creationId xmlns:a16="http://schemas.microsoft.com/office/drawing/2014/main" id="{3A160336-F072-33D2-7025-BC4795EF6A54}"/>
              </a:ext>
            </a:extLst>
          </p:cNvPr>
          <p:cNvPicPr>
            <a:picLocks noChangeAspect="1"/>
          </p:cNvPicPr>
          <p:nvPr userDrawn="1"/>
        </p:nvPicPr>
        <p:blipFill>
          <a:blip r:embed="rId3"/>
          <a:stretch>
            <a:fillRect/>
          </a:stretch>
        </p:blipFill>
        <p:spPr>
          <a:xfrm>
            <a:off x="210696" y="530226"/>
            <a:ext cx="3556000" cy="1270000"/>
          </a:xfrm>
          <a:prstGeom prst="rect">
            <a:avLst/>
          </a:prstGeom>
        </p:spPr>
      </p:pic>
    </p:spTree>
    <p:extLst>
      <p:ext uri="{BB962C8B-B14F-4D97-AF65-F5344CB8AC3E}">
        <p14:creationId xmlns:p14="http://schemas.microsoft.com/office/powerpoint/2010/main" val="3220580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BE1CD-B1D2-FD34-4B40-B97BAD7444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108F26-BE84-E16A-DCC9-30F0C46982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18E27B-F2B3-D744-F6F2-A89C651C74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C5F240-8BB6-EF46-2AF5-52667484661D}"/>
              </a:ext>
            </a:extLst>
          </p:cNvPr>
          <p:cNvSpPr>
            <a:spLocks noGrp="1"/>
          </p:cNvSpPr>
          <p:nvPr>
            <p:ph type="dt" sz="half" idx="10"/>
          </p:nvPr>
        </p:nvSpPr>
        <p:spPr/>
        <p:txBody>
          <a:bodyPr/>
          <a:lstStyle/>
          <a:p>
            <a:fld id="{956BFE5A-6E96-494B-BDD8-6F437FF9AB11}" type="datetime1">
              <a:rPr lang="en-US" smtClean="0"/>
              <a:t>5/10/2023</a:t>
            </a:fld>
            <a:endParaRPr lang="en-US" dirty="0"/>
          </a:p>
        </p:txBody>
      </p:sp>
      <p:sp>
        <p:nvSpPr>
          <p:cNvPr id="6" name="Footer Placeholder 5">
            <a:extLst>
              <a:ext uri="{FF2B5EF4-FFF2-40B4-BE49-F238E27FC236}">
                <a16:creationId xmlns:a16="http://schemas.microsoft.com/office/drawing/2014/main" id="{EF3F7E33-4ACC-CA0E-A851-0633E8007C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11526BE-FED8-3A4C-D122-F217B17929FD}"/>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8" name="Content Placeholder 6" descr="Ornamental shapes. Dark blue and light blue rectangles">
            <a:extLst>
              <a:ext uri="{FF2B5EF4-FFF2-40B4-BE49-F238E27FC236}">
                <a16:creationId xmlns:a16="http://schemas.microsoft.com/office/drawing/2014/main" id="{E05121F8-F8D0-12BE-2280-7E60891ED6C5}"/>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9" name="Picture 8" descr="Pennsylvania Department of Education Logo">
            <a:extLst>
              <a:ext uri="{FF2B5EF4-FFF2-40B4-BE49-F238E27FC236}">
                <a16:creationId xmlns:a16="http://schemas.microsoft.com/office/drawing/2014/main" id="{E150CC1C-9925-9798-5AED-1CA3599D8CAA}"/>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2967953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AC45C-FCDD-8C82-6BAE-191F39AEF9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A0E196-69DC-0037-E268-81EEC6A19E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5793AD-42F2-D892-5BC1-2C2EEFCFD8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4833A3-0D20-240B-BF7B-E79DB765F1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CD78F-9005-BA9B-FE0C-7CD98EC815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797DD2-4FC4-4BD3-E123-CBC3D4E319A6}"/>
              </a:ext>
            </a:extLst>
          </p:cNvPr>
          <p:cNvSpPr>
            <a:spLocks noGrp="1"/>
          </p:cNvSpPr>
          <p:nvPr>
            <p:ph type="dt" sz="half" idx="10"/>
          </p:nvPr>
        </p:nvSpPr>
        <p:spPr/>
        <p:txBody>
          <a:bodyPr/>
          <a:lstStyle/>
          <a:p>
            <a:fld id="{B1C15760-DF15-44D3-BE51-84A885468F1F}" type="datetime1">
              <a:rPr lang="en-US" smtClean="0"/>
              <a:t>5/10/2023</a:t>
            </a:fld>
            <a:endParaRPr lang="en-US" dirty="0"/>
          </a:p>
        </p:txBody>
      </p:sp>
      <p:sp>
        <p:nvSpPr>
          <p:cNvPr id="8" name="Footer Placeholder 7">
            <a:extLst>
              <a:ext uri="{FF2B5EF4-FFF2-40B4-BE49-F238E27FC236}">
                <a16:creationId xmlns:a16="http://schemas.microsoft.com/office/drawing/2014/main" id="{89E03071-322D-C992-7498-959F4A42B6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0F68EC2-081E-D5E2-4E69-34D35705C95E}"/>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10" name="Content Placeholder 6" descr="Ornamental shapes. Dark blue and light blue rectangles">
            <a:extLst>
              <a:ext uri="{FF2B5EF4-FFF2-40B4-BE49-F238E27FC236}">
                <a16:creationId xmlns:a16="http://schemas.microsoft.com/office/drawing/2014/main" id="{7D39C305-7D91-BD64-0A4C-03A5F78D1817}"/>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11" name="Picture 10" descr="Pennsylvania Department of Education Logo">
            <a:extLst>
              <a:ext uri="{FF2B5EF4-FFF2-40B4-BE49-F238E27FC236}">
                <a16:creationId xmlns:a16="http://schemas.microsoft.com/office/drawing/2014/main" id="{755D1E9F-F6AD-9175-7C8F-59495A112C99}"/>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2362758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EBD6-84C9-6F8B-1FA6-F3CDF548A6DD}"/>
              </a:ext>
            </a:extLst>
          </p:cNvPr>
          <p:cNvSpPr>
            <a:spLocks noGrp="1"/>
          </p:cNvSpPr>
          <p:nvPr>
            <p:ph type="title"/>
          </p:nvPr>
        </p:nvSpPr>
        <p:spPr>
          <a:xfrm>
            <a:off x="838200" y="2694257"/>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9EA2365-C3E5-3626-0B83-978B2CF7F2F7}"/>
              </a:ext>
            </a:extLst>
          </p:cNvPr>
          <p:cNvSpPr>
            <a:spLocks noGrp="1"/>
          </p:cNvSpPr>
          <p:nvPr>
            <p:ph type="dt" sz="half" idx="10"/>
          </p:nvPr>
        </p:nvSpPr>
        <p:spPr/>
        <p:txBody>
          <a:bodyPr/>
          <a:lstStyle/>
          <a:p>
            <a:fld id="{3A2CBF18-C1C5-4E58-AE1E-EFC1DEA4ED61}" type="datetime1">
              <a:rPr lang="en-US" smtClean="0"/>
              <a:t>5/10/2023</a:t>
            </a:fld>
            <a:endParaRPr lang="en-US" dirty="0"/>
          </a:p>
        </p:txBody>
      </p:sp>
      <p:sp>
        <p:nvSpPr>
          <p:cNvPr id="4" name="Footer Placeholder 3">
            <a:extLst>
              <a:ext uri="{FF2B5EF4-FFF2-40B4-BE49-F238E27FC236}">
                <a16:creationId xmlns:a16="http://schemas.microsoft.com/office/drawing/2014/main" id="{DDFDCAC1-0456-600F-02CB-792E298A446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9811319-E93D-F436-D166-049D1CE1B4E2}"/>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6" name="Picture 5" descr="Ornamental shape. Blue gradient and gray rectangles">
            <a:extLst>
              <a:ext uri="{FF2B5EF4-FFF2-40B4-BE49-F238E27FC236}">
                <a16:creationId xmlns:a16="http://schemas.microsoft.com/office/drawing/2014/main" id="{CAD87B9F-3FE8-A5B1-53CA-F7B23BB36498}"/>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7" name="Picture 6" descr="Pennsylvania Department of Education Logo">
            <a:extLst>
              <a:ext uri="{FF2B5EF4-FFF2-40B4-BE49-F238E27FC236}">
                <a16:creationId xmlns:a16="http://schemas.microsoft.com/office/drawing/2014/main" id="{87221160-2A5A-3172-BC02-3233B27E7FEC}"/>
              </a:ext>
            </a:extLst>
          </p:cNvPr>
          <p:cNvPicPr>
            <a:picLocks noChangeAspect="1"/>
          </p:cNvPicPr>
          <p:nvPr userDrawn="1"/>
        </p:nvPicPr>
        <p:blipFill>
          <a:blip r:embed="rId3"/>
          <a:stretch>
            <a:fillRect/>
          </a:stretch>
        </p:blipFill>
        <p:spPr>
          <a:xfrm>
            <a:off x="210696" y="530226"/>
            <a:ext cx="3556000" cy="1270000"/>
          </a:xfrm>
          <a:prstGeom prst="rect">
            <a:avLst/>
          </a:prstGeom>
        </p:spPr>
      </p:pic>
    </p:spTree>
    <p:extLst>
      <p:ext uri="{BB962C8B-B14F-4D97-AF65-F5344CB8AC3E}">
        <p14:creationId xmlns:p14="http://schemas.microsoft.com/office/powerpoint/2010/main" val="225447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EBD6-84C9-6F8B-1FA6-F3CDF548A6DD}"/>
              </a:ext>
            </a:extLst>
          </p:cNvPr>
          <p:cNvSpPr>
            <a:spLocks noGrp="1"/>
          </p:cNvSpPr>
          <p:nvPr>
            <p:ph type="title"/>
          </p:nvPr>
        </p:nvSpPr>
        <p:spPr>
          <a:xfrm>
            <a:off x="838200" y="623917"/>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9EA2365-C3E5-3626-0B83-978B2CF7F2F7}"/>
              </a:ext>
            </a:extLst>
          </p:cNvPr>
          <p:cNvSpPr>
            <a:spLocks noGrp="1"/>
          </p:cNvSpPr>
          <p:nvPr>
            <p:ph type="dt" sz="half" idx="10"/>
          </p:nvPr>
        </p:nvSpPr>
        <p:spPr/>
        <p:txBody>
          <a:bodyPr/>
          <a:lstStyle/>
          <a:p>
            <a:fld id="{C2423AD3-50EC-4B5C-A8DC-11AAD0AA691E}" type="datetime1">
              <a:rPr lang="en-US" smtClean="0"/>
              <a:t>5/10/2023</a:t>
            </a:fld>
            <a:endParaRPr lang="en-US" dirty="0"/>
          </a:p>
        </p:txBody>
      </p:sp>
      <p:sp>
        <p:nvSpPr>
          <p:cNvPr id="4" name="Footer Placeholder 3">
            <a:extLst>
              <a:ext uri="{FF2B5EF4-FFF2-40B4-BE49-F238E27FC236}">
                <a16:creationId xmlns:a16="http://schemas.microsoft.com/office/drawing/2014/main" id="{DDFDCAC1-0456-600F-02CB-792E298A446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9811319-E93D-F436-D166-049D1CE1B4E2}"/>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7" name="Content Placeholder 6" descr="Ornamental shapes. Dark blue and light blue rectangles">
            <a:extLst>
              <a:ext uri="{FF2B5EF4-FFF2-40B4-BE49-F238E27FC236}">
                <a16:creationId xmlns:a16="http://schemas.microsoft.com/office/drawing/2014/main" id="{E4F887E4-34BD-F7FC-4D22-B4F5E90DECB0}"/>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8" name="Picture 7" descr="Pennsylvania Department of Education Logo">
            <a:extLst>
              <a:ext uri="{FF2B5EF4-FFF2-40B4-BE49-F238E27FC236}">
                <a16:creationId xmlns:a16="http://schemas.microsoft.com/office/drawing/2014/main" id="{7491FC91-7DFD-6051-4082-56850C2C06BF}"/>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382497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p>
            <a:fld id="{F3509735-4568-4232-8455-719822765581}" type="datetime1">
              <a:rPr lang="en-US" smtClean="0"/>
              <a:t>5/10/2023</a:t>
            </a:fld>
            <a:endParaRPr lang="en-US" dirty="0"/>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5" name="Picture 4" descr="Ornamental shape. Blue gradient and gray rectangles">
            <a:extLst>
              <a:ext uri="{FF2B5EF4-FFF2-40B4-BE49-F238E27FC236}">
                <a16:creationId xmlns:a16="http://schemas.microsoft.com/office/drawing/2014/main" id="{0458D707-3027-F739-5F6C-B2E783194165}"/>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6" name="Picture 5" descr="Pennsylvania Department of Education Logo">
            <a:extLst>
              <a:ext uri="{FF2B5EF4-FFF2-40B4-BE49-F238E27FC236}">
                <a16:creationId xmlns:a16="http://schemas.microsoft.com/office/drawing/2014/main" id="{8B1B135F-B2E6-8185-1A0C-17D34F0D9138}"/>
              </a:ext>
            </a:extLst>
          </p:cNvPr>
          <p:cNvPicPr>
            <a:picLocks noChangeAspect="1"/>
          </p:cNvPicPr>
          <p:nvPr userDrawn="1"/>
        </p:nvPicPr>
        <p:blipFill>
          <a:blip r:embed="rId3"/>
          <a:stretch>
            <a:fillRect/>
          </a:stretch>
        </p:blipFill>
        <p:spPr>
          <a:xfrm>
            <a:off x="210696" y="530226"/>
            <a:ext cx="3556000" cy="1270000"/>
          </a:xfrm>
          <a:prstGeom prst="rect">
            <a:avLst/>
          </a:prstGeom>
        </p:spPr>
      </p:pic>
    </p:spTree>
    <p:extLst>
      <p:ext uri="{BB962C8B-B14F-4D97-AF65-F5344CB8AC3E}">
        <p14:creationId xmlns:p14="http://schemas.microsoft.com/office/powerpoint/2010/main" val="2299716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p>
            <a:fld id="{40F2A2EE-1442-4CB6-BF6C-1D64706A3A6A}" type="datetime1">
              <a:rPr lang="en-US" smtClean="0"/>
              <a:t>5/10/2023</a:t>
            </a:fld>
            <a:endParaRPr lang="en-US" dirty="0"/>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5" name="Content Placeholder 6" descr="Ornamental shapes. Dark blue and light blue rectangles">
            <a:extLst>
              <a:ext uri="{FF2B5EF4-FFF2-40B4-BE49-F238E27FC236}">
                <a16:creationId xmlns:a16="http://schemas.microsoft.com/office/drawing/2014/main" id="{8844F8AB-E383-518B-0A27-BEF6C9D7D9B8}"/>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6" name="Picture 5" descr="Pennsylvania Department of Education Logo">
            <a:extLst>
              <a:ext uri="{FF2B5EF4-FFF2-40B4-BE49-F238E27FC236}">
                <a16:creationId xmlns:a16="http://schemas.microsoft.com/office/drawing/2014/main" id="{BF49D115-6E3C-0A02-2556-15FC8E1DC877}"/>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966662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D5EECB-BA88-AB8C-2130-CCFA959299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3E900D-2962-0933-E1EE-1A25E5EBFE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0E451C-7B19-00FE-8DB4-9DD64B4958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295EC-14AD-4FC4-B914-473EB0A47781}" type="datetime1">
              <a:rPr lang="en-US" smtClean="0"/>
              <a:t>5/10/2023</a:t>
            </a:fld>
            <a:endParaRPr lang="en-US" dirty="0"/>
          </a:p>
        </p:txBody>
      </p:sp>
      <p:sp>
        <p:nvSpPr>
          <p:cNvPr id="5" name="Footer Placeholder 4">
            <a:extLst>
              <a:ext uri="{FF2B5EF4-FFF2-40B4-BE49-F238E27FC236}">
                <a16:creationId xmlns:a16="http://schemas.microsoft.com/office/drawing/2014/main" id="{1BFF7FC3-0481-E379-7CCC-6123B0BE6E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FBC55C25-28C2-4C10-5388-29FF6AE39C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4F5015-3417-4B27-A586-E4CCF4D77832}" type="slidenum">
              <a:rPr lang="en-US" smtClean="0"/>
              <a:t>‹#›</a:t>
            </a:fld>
            <a:endParaRPr lang="en-US" dirty="0"/>
          </a:p>
        </p:txBody>
      </p:sp>
    </p:spTree>
    <p:extLst>
      <p:ext uri="{BB962C8B-B14F-4D97-AF65-F5344CB8AC3E}">
        <p14:creationId xmlns:p14="http://schemas.microsoft.com/office/powerpoint/2010/main" val="824212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depvaas@iu13.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pvaas.sas.com/support/PVAAS-StudentProbabilities.pdf"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hyperlink" Target="https://nces.ed.gov/collegenavigator/"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3" Type="http://schemas.openxmlformats.org/officeDocument/2006/relationships/hyperlink" Target="https://pvaas.sas.com/contact.html?as=e&amp;aj=d"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hyperlink" Target="mailto:pdepvaas@iu13.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RA-EDGRADREQUIREMENT@pa.gov" TargetMode="External"/><Relationship Id="rId4" Type="http://schemas.openxmlformats.org/officeDocument/2006/relationships/hyperlink" Target="https://www.education.pa.gov/K-12/Assessment%20and%20Accountability/GraduationRequirements/Act158/Pages/default.asp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pdesas.org/Frameworks/DCEToolKit/Act158PathwaysToGraduationToolki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9C3E0-7EF5-2F3E-9DEF-4298D79B234E}"/>
              </a:ext>
            </a:extLst>
          </p:cNvPr>
          <p:cNvSpPr>
            <a:spLocks noGrp="1"/>
          </p:cNvSpPr>
          <p:nvPr>
            <p:ph type="ctrTitle"/>
          </p:nvPr>
        </p:nvSpPr>
        <p:spPr>
          <a:xfrm>
            <a:off x="233905" y="2139579"/>
            <a:ext cx="11724190" cy="1802735"/>
          </a:xfrm>
        </p:spPr>
        <p:txBody>
          <a:bodyPr>
            <a:normAutofit fontScale="90000"/>
          </a:bodyPr>
          <a:lstStyle/>
          <a:p>
            <a:r>
              <a:rPr lang="en-US" sz="4800" b="1" i="0" dirty="0">
                <a:solidFill>
                  <a:srgbClr val="464646"/>
                </a:solidFill>
                <a:effectLst/>
              </a:rPr>
              <a:t>A Pathway to the Pathways – Using PVAAS to Better Inform the Graduation Pathways</a:t>
            </a:r>
            <a:endParaRPr lang="en-US" sz="4800" dirty="0"/>
          </a:p>
        </p:txBody>
      </p:sp>
      <p:sp>
        <p:nvSpPr>
          <p:cNvPr id="3" name="Subtitle 2">
            <a:extLst>
              <a:ext uri="{FF2B5EF4-FFF2-40B4-BE49-F238E27FC236}">
                <a16:creationId xmlns:a16="http://schemas.microsoft.com/office/drawing/2014/main" id="{FF6D6E6F-B999-BF1B-1F91-B455E0AF12E5}"/>
              </a:ext>
            </a:extLst>
          </p:cNvPr>
          <p:cNvSpPr>
            <a:spLocks noGrp="1"/>
          </p:cNvSpPr>
          <p:nvPr>
            <p:ph type="subTitle" idx="1"/>
          </p:nvPr>
        </p:nvSpPr>
        <p:spPr>
          <a:xfrm>
            <a:off x="1607309" y="4105855"/>
            <a:ext cx="9144000" cy="1655762"/>
          </a:xfrm>
        </p:spPr>
        <p:txBody>
          <a:bodyPr/>
          <a:lstStyle/>
          <a:p>
            <a:r>
              <a:rPr lang="en-US" b="0" i="0" dirty="0">
                <a:solidFill>
                  <a:srgbClr val="464646"/>
                </a:solidFill>
                <a:effectLst/>
              </a:rPr>
              <a:t> Tuesday, March 14, 2023 - 1:00pm-1:45pm</a:t>
            </a:r>
          </a:p>
          <a:p>
            <a:r>
              <a:rPr lang="en-US" b="0" i="0" dirty="0">
                <a:solidFill>
                  <a:srgbClr val="464646"/>
                </a:solidFill>
                <a:effectLst/>
              </a:rPr>
              <a:t> Wednesday, </a:t>
            </a:r>
            <a:r>
              <a:rPr lang="en-US" dirty="0">
                <a:solidFill>
                  <a:srgbClr val="464646"/>
                </a:solidFill>
              </a:rPr>
              <a:t>April 5</a:t>
            </a:r>
            <a:r>
              <a:rPr lang="en-US" b="0" i="0" dirty="0">
                <a:solidFill>
                  <a:srgbClr val="464646"/>
                </a:solidFill>
                <a:effectLst/>
              </a:rPr>
              <a:t>, 2023 - 9:00am-9:45am</a:t>
            </a:r>
          </a:p>
        </p:txBody>
      </p:sp>
      <p:sp>
        <p:nvSpPr>
          <p:cNvPr id="5" name="Slide Number Placeholder 4">
            <a:extLst>
              <a:ext uri="{FF2B5EF4-FFF2-40B4-BE49-F238E27FC236}">
                <a16:creationId xmlns:a16="http://schemas.microsoft.com/office/drawing/2014/main" id="{71C4FA12-EEE6-1998-6DAD-405E92860DC7}"/>
              </a:ext>
            </a:extLst>
          </p:cNvPr>
          <p:cNvSpPr>
            <a:spLocks noGrp="1"/>
          </p:cNvSpPr>
          <p:nvPr>
            <p:ph type="sldNum" sz="quarter" idx="12"/>
          </p:nvPr>
        </p:nvSpPr>
        <p:spPr/>
        <p:txBody>
          <a:bodyPr/>
          <a:lstStyle/>
          <a:p>
            <a:fld id="{B24F5015-3417-4B27-A586-E4CCF4D77832}" type="slidenum">
              <a:rPr lang="en-US" smtClean="0"/>
              <a:t>1</a:t>
            </a:fld>
            <a:endParaRPr lang="en-US" dirty="0"/>
          </a:p>
        </p:txBody>
      </p:sp>
      <p:sp>
        <p:nvSpPr>
          <p:cNvPr id="6" name="Rectangle 5">
            <a:extLst>
              <a:ext uri="{FF2B5EF4-FFF2-40B4-BE49-F238E27FC236}">
                <a16:creationId xmlns:a16="http://schemas.microsoft.com/office/drawing/2014/main" id="{FA81AEE8-7F3E-5C9D-698C-6FD98A1F1562}"/>
              </a:ext>
            </a:extLst>
          </p:cNvPr>
          <p:cNvSpPr/>
          <p:nvPr/>
        </p:nvSpPr>
        <p:spPr>
          <a:xfrm>
            <a:off x="1607309" y="5364928"/>
            <a:ext cx="8977381" cy="1477328"/>
          </a:xfrm>
          <a:prstGeom prst="rect">
            <a:avLst/>
          </a:prstGeom>
        </p:spPr>
        <p:txBody>
          <a:bodyPr wrap="square" lIns="91440" tIns="45720" rIns="91440" bIns="45720" anchor="t">
            <a:spAutoFit/>
          </a:bodyPr>
          <a:lstStyle/>
          <a:p>
            <a:pPr algn="ctr">
              <a:defRPr/>
            </a:pPr>
            <a:r>
              <a:rPr lang="en-US" dirty="0">
                <a:solidFill>
                  <a:schemeClr val="tx1">
                    <a:lumMod val="85000"/>
                    <a:lumOff val="15000"/>
                  </a:schemeClr>
                </a:solidFill>
                <a:latin typeface="Arial"/>
                <a:cs typeface="Arial"/>
              </a:rPr>
              <a:t>Today’s PPT will be posted in the chat.  For access to the PPT after today, contact the</a:t>
            </a:r>
          </a:p>
          <a:p>
            <a:pPr lvl="0" algn="ctr">
              <a:defRPr/>
            </a:pPr>
            <a:r>
              <a:rPr lang="en-US" b="1" dirty="0">
                <a:solidFill>
                  <a:schemeClr val="tx2"/>
                </a:solidFill>
                <a:latin typeface="Arial" panose="020B0604020202020204" pitchFamily="34" charset="0"/>
                <a:cs typeface="Arial" panose="020B0604020202020204" pitchFamily="34" charset="0"/>
              </a:rPr>
              <a:t>PVAAS Statewide Team for PDE</a:t>
            </a:r>
          </a:p>
          <a:p>
            <a:pPr lvl="0" algn="ctr">
              <a:defRPr/>
            </a:pPr>
            <a:r>
              <a:rPr lang="en-US" dirty="0">
                <a:solidFill>
                  <a:schemeClr val="tx1">
                    <a:lumMod val="85000"/>
                    <a:lumOff val="15000"/>
                  </a:schemeClr>
                </a:solidFill>
                <a:latin typeface="Arial" panose="020B0604020202020204" pitchFamily="34" charset="0"/>
                <a:cs typeface="Arial" panose="020B0604020202020204" pitchFamily="34" charset="0"/>
              </a:rPr>
              <a:t>Email: </a:t>
            </a:r>
            <a:r>
              <a:rPr lang="en-US" dirty="0">
                <a:solidFill>
                  <a:schemeClr val="tx1">
                    <a:lumMod val="85000"/>
                    <a:lumOff val="15000"/>
                  </a:schemeClr>
                </a:solidFill>
                <a:latin typeface="Arial" panose="020B0604020202020204" pitchFamily="34" charset="0"/>
                <a:cs typeface="Arial" panose="020B0604020202020204" pitchFamily="34" charset="0"/>
                <a:hlinkClick r:id="rId2"/>
              </a:rPr>
              <a:t>pdepvaas@iu13.org</a:t>
            </a:r>
            <a:endParaRPr lang="en-US" dirty="0">
              <a:solidFill>
                <a:schemeClr val="tx1">
                  <a:lumMod val="85000"/>
                  <a:lumOff val="15000"/>
                </a:schemeClr>
              </a:solidFill>
              <a:latin typeface="Arial" panose="020B0604020202020204" pitchFamily="34" charset="0"/>
              <a:cs typeface="Arial" panose="020B0604020202020204" pitchFamily="34" charset="0"/>
            </a:endParaRPr>
          </a:p>
          <a:p>
            <a:pPr lvl="0" algn="ctr">
              <a:defRPr/>
            </a:pPr>
            <a:endParaRPr lang="en-US" dirty="0">
              <a:solidFill>
                <a:schemeClr val="tx1">
                  <a:lumMod val="85000"/>
                  <a:lumOff val="15000"/>
                </a:schemeClr>
              </a:solidFill>
              <a:latin typeface="Arial" panose="020B0604020202020204" pitchFamily="34" charset="0"/>
              <a:cs typeface="Arial" panose="020B0604020202020204" pitchFamily="34" charset="0"/>
            </a:endParaRPr>
          </a:p>
          <a:p>
            <a:pPr lvl="0" algn="ctr">
              <a:defRPr/>
            </a:pPr>
            <a:r>
              <a:rPr lang="en-US" b="1" dirty="0">
                <a:solidFill>
                  <a:schemeClr val="tx2"/>
                </a:solidFill>
                <a:latin typeface="Arial" panose="020B0604020202020204" pitchFamily="34" charset="0"/>
                <a:cs typeface="Arial" panose="020B0604020202020204" pitchFamily="34" charset="0"/>
              </a:rPr>
              <a:t>Look out for a survey link after today’s session!  </a:t>
            </a:r>
          </a:p>
        </p:txBody>
      </p:sp>
    </p:spTree>
    <p:extLst>
      <p:ext uri="{BB962C8B-B14F-4D97-AF65-F5344CB8AC3E}">
        <p14:creationId xmlns:p14="http://schemas.microsoft.com/office/powerpoint/2010/main" val="224280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28164A8-7112-482D-879A-3EAF6FDA0D17}"/>
              </a:ext>
            </a:extLst>
          </p:cNvPr>
          <p:cNvSpPr>
            <a:spLocks noGrp="1"/>
          </p:cNvSpPr>
          <p:nvPr>
            <p:ph type="title"/>
          </p:nvPr>
        </p:nvSpPr>
        <p:spPr/>
        <p:txBody>
          <a:bodyPr/>
          <a:lstStyle/>
          <a:p>
            <a:r>
              <a:rPr lang="en-US" dirty="0">
                <a:solidFill>
                  <a:schemeClr val="tx1"/>
                </a:solidFill>
              </a:rPr>
              <a:t>PVAAS Student Projections</a:t>
            </a:r>
          </a:p>
        </p:txBody>
      </p:sp>
      <p:sp>
        <p:nvSpPr>
          <p:cNvPr id="7" name="Text Placeholder 6">
            <a:extLst>
              <a:ext uri="{FF2B5EF4-FFF2-40B4-BE49-F238E27FC236}">
                <a16:creationId xmlns:a16="http://schemas.microsoft.com/office/drawing/2014/main" id="{80A69A6B-64EC-4CEE-A58C-12EECE7E859B}"/>
              </a:ext>
            </a:extLst>
          </p:cNvPr>
          <p:cNvSpPr>
            <a:spLocks noGrp="1"/>
          </p:cNvSpPr>
          <p:nvPr>
            <p:ph type="body" idx="1"/>
          </p:nvPr>
        </p:nvSpPr>
        <p:spPr/>
        <p:txBody>
          <a:bodyPr/>
          <a:lstStyle/>
          <a:p>
            <a:r>
              <a:rPr lang="en-US" dirty="0"/>
              <a:t>Informing Graduation Pathways</a:t>
            </a:r>
          </a:p>
        </p:txBody>
      </p:sp>
      <p:sp>
        <p:nvSpPr>
          <p:cNvPr id="5" name="Slide Number Placeholder 4">
            <a:extLst>
              <a:ext uri="{FF2B5EF4-FFF2-40B4-BE49-F238E27FC236}">
                <a16:creationId xmlns:a16="http://schemas.microsoft.com/office/drawing/2014/main" id="{93CEB7D2-8CA6-467E-A1F9-B2B65E81A17D}"/>
              </a:ext>
            </a:extLst>
          </p:cNvPr>
          <p:cNvSpPr>
            <a:spLocks noGrp="1"/>
          </p:cNvSpPr>
          <p:nvPr>
            <p:ph type="sldNum" sz="quarter" idx="12"/>
          </p:nvPr>
        </p:nvSpPr>
        <p:spPr/>
        <p:txBody>
          <a:bodyPr/>
          <a:lstStyle/>
          <a:p>
            <a:fld id="{680C5762-CF65-4775-9966-A58D40CC61B9}" type="slidenum">
              <a:rPr lang="en-US" smtClean="0"/>
              <a:t>10</a:t>
            </a:fld>
            <a:endParaRPr lang="en-US" dirty="0"/>
          </a:p>
        </p:txBody>
      </p:sp>
    </p:spTree>
    <p:extLst>
      <p:ext uri="{BB962C8B-B14F-4D97-AF65-F5344CB8AC3E}">
        <p14:creationId xmlns:p14="http://schemas.microsoft.com/office/powerpoint/2010/main" val="404743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62467" y="0"/>
            <a:ext cx="10515600" cy="1325563"/>
          </a:xfrm>
        </p:spPr>
        <p:txBody>
          <a:bodyPr>
            <a:normAutofit/>
          </a:bodyPr>
          <a:lstStyle/>
          <a:p>
            <a:r>
              <a:rPr lang="en-US" dirty="0">
                <a:effectLst/>
                <a:ea typeface="ＭＳ Ｐゴシック" pitchFamily="34" charset="-128"/>
              </a:rPr>
              <a:t>What Are Projections?</a:t>
            </a:r>
          </a:p>
        </p:txBody>
      </p:sp>
      <p:pic>
        <p:nvPicPr>
          <p:cNvPr id="9" name="Picture 8" descr="A group of arrows directed upwards"/>
          <p:cNvPicPr>
            <a:picLocks noChangeAspect="1"/>
          </p:cNvPicPr>
          <p:nvPr/>
        </p:nvPicPr>
        <p:blipFill>
          <a:blip r:embed="rId3"/>
          <a:stretch>
            <a:fillRect/>
          </a:stretch>
        </p:blipFill>
        <p:spPr>
          <a:xfrm>
            <a:off x="1185335" y="1675224"/>
            <a:ext cx="2514600"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3"/>
          <p:cNvSpPr txBox="1">
            <a:spLocks noChangeArrowheads="1"/>
          </p:cNvSpPr>
          <p:nvPr/>
        </p:nvSpPr>
        <p:spPr bwMode="auto">
          <a:xfrm>
            <a:off x="4953000" y="1920463"/>
            <a:ext cx="616088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292929"/>
                </a:solidFill>
                <a:latin typeface="Arial" charset="0"/>
                <a:ea typeface="ＭＳ Ｐゴシック" pitchFamily="34" charset="-128"/>
              </a:defRPr>
            </a:lvl1pPr>
            <a:lvl2pPr marL="742950" indent="-285750" eaLnBrk="0" hangingPunct="0">
              <a:defRPr sz="1400">
                <a:solidFill>
                  <a:srgbClr val="292929"/>
                </a:solidFill>
                <a:latin typeface="Arial" charset="0"/>
                <a:ea typeface="ＭＳ Ｐゴシック" pitchFamily="34" charset="-128"/>
              </a:defRPr>
            </a:lvl2pPr>
            <a:lvl3pPr marL="1143000" indent="-228600" eaLnBrk="0" hangingPunct="0">
              <a:defRPr sz="1400">
                <a:solidFill>
                  <a:srgbClr val="292929"/>
                </a:solidFill>
                <a:latin typeface="Arial" charset="0"/>
                <a:ea typeface="ＭＳ Ｐゴシック" pitchFamily="34" charset="-128"/>
              </a:defRPr>
            </a:lvl3pPr>
            <a:lvl4pPr marL="1600200" indent="-228600" eaLnBrk="0" hangingPunct="0">
              <a:defRPr sz="1400">
                <a:solidFill>
                  <a:srgbClr val="292929"/>
                </a:solidFill>
                <a:latin typeface="Arial" charset="0"/>
                <a:ea typeface="ＭＳ Ｐゴシック" pitchFamily="34" charset="-128"/>
              </a:defRPr>
            </a:lvl4pPr>
            <a:lvl5pPr marL="2057400" indent="-228600" eaLnBrk="0" hangingPunct="0">
              <a:defRPr sz="1400">
                <a:solidFill>
                  <a:srgbClr val="292929"/>
                </a:solidFill>
                <a:latin typeface="Arial" charset="0"/>
                <a:ea typeface="ＭＳ Ｐゴシック" pitchFamily="34" charset="-128"/>
              </a:defRPr>
            </a:lvl5pPr>
            <a:lvl6pPr marL="2514600" indent="-228600" eaLnBrk="0" fontAlgn="base" hangingPunct="0">
              <a:spcBef>
                <a:spcPct val="0"/>
              </a:spcBef>
              <a:spcAft>
                <a:spcPct val="0"/>
              </a:spcAft>
              <a:defRPr sz="1400">
                <a:solidFill>
                  <a:srgbClr val="292929"/>
                </a:solidFill>
                <a:latin typeface="Arial" charset="0"/>
                <a:ea typeface="ＭＳ Ｐゴシック" pitchFamily="34" charset="-128"/>
              </a:defRPr>
            </a:lvl6pPr>
            <a:lvl7pPr marL="2971800" indent="-228600" eaLnBrk="0" fontAlgn="base" hangingPunct="0">
              <a:spcBef>
                <a:spcPct val="0"/>
              </a:spcBef>
              <a:spcAft>
                <a:spcPct val="0"/>
              </a:spcAft>
              <a:defRPr sz="1400">
                <a:solidFill>
                  <a:srgbClr val="292929"/>
                </a:solidFill>
                <a:latin typeface="Arial" charset="0"/>
                <a:ea typeface="ＭＳ Ｐゴシック" pitchFamily="34" charset="-128"/>
              </a:defRPr>
            </a:lvl7pPr>
            <a:lvl8pPr marL="3429000" indent="-228600" eaLnBrk="0" fontAlgn="base" hangingPunct="0">
              <a:spcBef>
                <a:spcPct val="0"/>
              </a:spcBef>
              <a:spcAft>
                <a:spcPct val="0"/>
              </a:spcAft>
              <a:defRPr sz="1400">
                <a:solidFill>
                  <a:srgbClr val="292929"/>
                </a:solidFill>
                <a:latin typeface="Arial" charset="0"/>
                <a:ea typeface="ＭＳ Ｐゴシック" pitchFamily="34" charset="-128"/>
              </a:defRPr>
            </a:lvl8pPr>
            <a:lvl9pPr marL="3886200" indent="-228600" eaLnBrk="0" fontAlgn="base" hangingPunct="0">
              <a:spcBef>
                <a:spcPct val="0"/>
              </a:spcBef>
              <a:spcAft>
                <a:spcPct val="0"/>
              </a:spcAft>
              <a:defRPr sz="1400">
                <a:solidFill>
                  <a:srgbClr val="292929"/>
                </a:solidFill>
                <a:latin typeface="Arial" charset="0"/>
                <a:ea typeface="ＭＳ Ｐゴシック" pitchFamily="34" charset="-128"/>
              </a:defRPr>
            </a:lvl9pPr>
          </a:lstStyle>
          <a:p>
            <a:pPr eaLnBrk="1" hangingPunct="1"/>
            <a:r>
              <a:rPr lang="en-US" sz="3200" dirty="0">
                <a:solidFill>
                  <a:schemeClr val="tx1"/>
                </a:solidFill>
              </a:rPr>
              <a:t>Given a student’s assessment history in PA,</a:t>
            </a:r>
          </a:p>
          <a:p>
            <a:pPr eaLnBrk="1" hangingPunct="1"/>
            <a:endParaRPr lang="en-US" sz="2000" dirty="0">
              <a:solidFill>
                <a:schemeClr val="tx1"/>
              </a:solidFill>
            </a:endParaRPr>
          </a:p>
          <a:p>
            <a:pPr eaLnBrk="1" hangingPunct="1"/>
            <a:r>
              <a:rPr lang="en-US" sz="3200" dirty="0">
                <a:solidFill>
                  <a:schemeClr val="tx1"/>
                </a:solidFill>
              </a:rPr>
              <a:t>…what’s the </a:t>
            </a:r>
            <a:r>
              <a:rPr lang="en-US" sz="3200" i="1" dirty="0">
                <a:solidFill>
                  <a:srgbClr val="C00000"/>
                </a:solidFill>
              </a:rPr>
              <a:t>most likely outcome </a:t>
            </a:r>
            <a:r>
              <a:rPr lang="en-US" sz="3200" dirty="0">
                <a:solidFill>
                  <a:schemeClr val="tx1"/>
                </a:solidFill>
              </a:rPr>
              <a:t>for the student when taking a future assessment?</a:t>
            </a:r>
          </a:p>
        </p:txBody>
      </p:sp>
      <p:sp>
        <p:nvSpPr>
          <p:cNvPr id="10" name="TextBox 9"/>
          <p:cNvSpPr txBox="1"/>
          <p:nvPr/>
        </p:nvSpPr>
        <p:spPr>
          <a:xfrm>
            <a:off x="351113" y="5105400"/>
            <a:ext cx="4415832" cy="769441"/>
          </a:xfrm>
          <a:prstGeom prst="rect">
            <a:avLst/>
          </a:prstGeom>
          <a:noFill/>
        </p:spPr>
        <p:txBody>
          <a:bodyPr wrap="square" rtlCol="0">
            <a:spAutoFit/>
          </a:bodyPr>
          <a:lstStyle/>
          <a:p>
            <a:pPr algn="ctr"/>
            <a:r>
              <a:rPr lang="en-US" sz="2200" i="1" dirty="0">
                <a:latin typeface="Arial" panose="020B0604020202020204" pitchFamily="34" charset="0"/>
                <a:cs typeface="Arial" panose="020B0604020202020204" pitchFamily="34" charset="0"/>
              </a:rPr>
              <a:t>It is </a:t>
            </a:r>
            <a:r>
              <a:rPr lang="en-US" sz="2200" i="1" dirty="0">
                <a:solidFill>
                  <a:srgbClr val="C00000"/>
                </a:solidFill>
                <a:latin typeface="Arial" panose="020B0604020202020204" pitchFamily="34" charset="0"/>
                <a:cs typeface="Arial" panose="020B0604020202020204" pitchFamily="34" charset="0"/>
              </a:rPr>
              <a:t>NOT</a:t>
            </a:r>
            <a:r>
              <a:rPr lang="en-US" sz="2200" i="1" dirty="0">
                <a:latin typeface="Arial" panose="020B0604020202020204" pitchFamily="34" charset="0"/>
                <a:cs typeface="Arial" panose="020B0604020202020204" pitchFamily="34" charset="0"/>
              </a:rPr>
              <a:t> an absolute indicator of what will happen in the future!</a:t>
            </a:r>
          </a:p>
        </p:txBody>
      </p:sp>
      <p:sp>
        <p:nvSpPr>
          <p:cNvPr id="4" name="Slide Number Placeholder 3"/>
          <p:cNvSpPr>
            <a:spLocks noGrp="1"/>
          </p:cNvSpPr>
          <p:nvPr>
            <p:ph type="sldNum" sz="quarter" idx="12"/>
          </p:nvPr>
        </p:nvSpPr>
        <p:spPr/>
        <p:txBody>
          <a:bodyPr/>
          <a:lstStyle/>
          <a:p>
            <a:fld id="{680C5762-CF65-4775-9966-A58D40CC61B9}" type="slidenum">
              <a:rPr lang="en-US" smtClean="0"/>
              <a:t>11</a:t>
            </a:fld>
            <a:endParaRPr lang="en-US" dirty="0"/>
          </a:p>
        </p:txBody>
      </p:sp>
    </p:spTree>
    <p:extLst>
      <p:ext uri="{BB962C8B-B14F-4D97-AF65-F5344CB8AC3E}">
        <p14:creationId xmlns:p14="http://schemas.microsoft.com/office/powerpoint/2010/main" val="310794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0866" y="66242"/>
            <a:ext cx="10515600" cy="1325563"/>
          </a:xfrm>
        </p:spPr>
        <p:txBody>
          <a:bodyPr>
            <a:normAutofit/>
          </a:bodyPr>
          <a:lstStyle/>
          <a:p>
            <a:r>
              <a:rPr lang="en-US" sz="4000" dirty="0">
                <a:ea typeface="ＭＳ Ｐゴシック" pitchFamily="34" charset="-128"/>
              </a:rPr>
              <a:t>Information Used in PVAAS Projections</a:t>
            </a:r>
            <a:endParaRPr lang="en-US" sz="4000" dirty="0"/>
          </a:p>
        </p:txBody>
      </p:sp>
      <p:sp>
        <p:nvSpPr>
          <p:cNvPr id="4" name="Rectangle 3"/>
          <p:cNvSpPr/>
          <p:nvPr/>
        </p:nvSpPr>
        <p:spPr>
          <a:xfrm>
            <a:off x="1145389" y="1642051"/>
            <a:ext cx="5647700" cy="646331"/>
          </a:xfrm>
          <a:prstGeom prst="rect">
            <a:avLst/>
          </a:prstGeom>
        </p:spPr>
        <p:txBody>
          <a:bodyPr wrap="none">
            <a:spAutoFit/>
          </a:bodyPr>
          <a:lstStyle/>
          <a:p>
            <a:r>
              <a:rPr lang="en-US" sz="3600" b="1" i="1" dirty="0">
                <a:ea typeface="ＭＳ Ｐゴシック" pitchFamily="34" charset="-128"/>
              </a:rPr>
              <a:t>What are they based on?</a:t>
            </a:r>
            <a:endParaRPr lang="en-US" sz="3600" dirty="0"/>
          </a:p>
        </p:txBody>
      </p:sp>
      <p:sp>
        <p:nvSpPr>
          <p:cNvPr id="8" name="Content Placeholder 7"/>
          <p:cNvSpPr>
            <a:spLocks noGrp="1"/>
          </p:cNvSpPr>
          <p:nvPr>
            <p:ph idx="1"/>
          </p:nvPr>
        </p:nvSpPr>
        <p:spPr>
          <a:xfrm>
            <a:off x="1267178" y="2733257"/>
            <a:ext cx="7921978" cy="2644775"/>
          </a:xfrm>
        </p:spPr>
        <p:txBody>
          <a:bodyPr>
            <a:noAutofit/>
          </a:bodyPr>
          <a:lstStyle/>
          <a:p>
            <a:pPr marL="0" indent="0">
              <a:spcBef>
                <a:spcPts val="0"/>
              </a:spcBef>
              <a:buNone/>
              <a:defRPr/>
            </a:pPr>
            <a:r>
              <a:rPr lang="en-US" dirty="0">
                <a:ea typeface="ＭＳ Ｐゴシック" pitchFamily="34" charset="-128"/>
              </a:rPr>
              <a:t>Expectations based on what we know:</a:t>
            </a:r>
          </a:p>
          <a:p>
            <a:pPr lvl="1">
              <a:lnSpc>
                <a:spcPct val="70000"/>
              </a:lnSpc>
              <a:spcBef>
                <a:spcPts val="0"/>
              </a:spcBef>
              <a:buFont typeface="Courier New" pitchFamily="49" charset="0"/>
              <a:buChar char="o"/>
              <a:defRPr/>
            </a:pPr>
            <a:endParaRPr lang="en-US" sz="3200" b="1" dirty="0">
              <a:ea typeface="ＭＳ Ｐゴシック" pitchFamily="34" charset="-128"/>
            </a:endParaRPr>
          </a:p>
          <a:p>
            <a:pPr marL="0" indent="0">
              <a:lnSpc>
                <a:spcPct val="70000"/>
              </a:lnSpc>
              <a:spcBef>
                <a:spcPts val="0"/>
              </a:spcBef>
              <a:buNone/>
              <a:defRPr/>
            </a:pPr>
            <a:r>
              <a:rPr lang="en-US" dirty="0">
                <a:ea typeface="ＭＳ Ｐゴシック" pitchFamily="34" charset="-128"/>
              </a:rPr>
              <a:t>About this student:</a:t>
            </a:r>
          </a:p>
          <a:p>
            <a:pPr lvl="1">
              <a:lnSpc>
                <a:spcPct val="70000"/>
              </a:lnSpc>
              <a:spcBef>
                <a:spcPts val="0"/>
              </a:spcBef>
              <a:buFont typeface="Arial" charset="0"/>
              <a:buChar char="»"/>
              <a:defRPr/>
            </a:pPr>
            <a:endParaRPr lang="en-US" sz="3200" dirty="0">
              <a:ea typeface="ＭＳ Ｐゴシック" pitchFamily="34" charset="-128"/>
            </a:endParaRPr>
          </a:p>
          <a:p>
            <a:pPr lvl="1">
              <a:lnSpc>
                <a:spcPct val="70000"/>
              </a:lnSpc>
              <a:spcBef>
                <a:spcPts val="0"/>
              </a:spcBef>
              <a:buFont typeface="Arial" charset="0"/>
              <a:buChar char="»"/>
              <a:defRPr/>
            </a:pPr>
            <a:r>
              <a:rPr lang="en-US" sz="3200" dirty="0">
                <a:ea typeface="ＭＳ Ｐゴシック" pitchFamily="34" charset="-128"/>
              </a:rPr>
              <a:t>Prior test scores</a:t>
            </a:r>
          </a:p>
          <a:p>
            <a:pPr lvl="1">
              <a:lnSpc>
                <a:spcPct val="70000"/>
              </a:lnSpc>
              <a:spcBef>
                <a:spcPts val="0"/>
              </a:spcBef>
              <a:buFont typeface="Arial" charset="0"/>
              <a:buChar char="»"/>
              <a:defRPr/>
            </a:pPr>
            <a:endParaRPr lang="en-US" sz="3200" dirty="0">
              <a:ea typeface="ＭＳ Ｐゴシック" pitchFamily="34" charset="-128"/>
            </a:endParaRPr>
          </a:p>
          <a:p>
            <a:pPr lvl="1">
              <a:lnSpc>
                <a:spcPct val="70000"/>
              </a:lnSpc>
              <a:spcBef>
                <a:spcPts val="0"/>
              </a:spcBef>
              <a:buFont typeface="Arial" charset="0"/>
              <a:buChar char="»"/>
              <a:defRPr/>
            </a:pPr>
            <a:r>
              <a:rPr lang="en-US" sz="3200" dirty="0">
                <a:ea typeface="ＭＳ Ｐゴシック" pitchFamily="34" charset="-128"/>
              </a:rPr>
              <a:t>Across subjects</a:t>
            </a:r>
          </a:p>
        </p:txBody>
      </p:sp>
      <p:pic>
        <p:nvPicPr>
          <p:cNvPr id="7" name="Picture 6" descr="student">
            <a:extLst>
              <a:ext uri="{FF2B5EF4-FFF2-40B4-BE49-F238E27FC236}">
                <a16:creationId xmlns:a16="http://schemas.microsoft.com/office/drawing/2014/main" id="{F62A77F5-42C5-F818-40A1-114373D16870}"/>
              </a:ext>
            </a:extLst>
          </p:cNvPr>
          <p:cNvPicPr>
            <a:picLocks noChangeAspect="1"/>
          </p:cNvPicPr>
          <p:nvPr/>
        </p:nvPicPr>
        <p:blipFill>
          <a:blip r:embed="rId3"/>
          <a:stretch>
            <a:fillRect/>
          </a:stretch>
        </p:blipFill>
        <p:spPr>
          <a:xfrm>
            <a:off x="8124918" y="1811706"/>
            <a:ext cx="2921693" cy="41247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E57DC2-970A-4B3E-BB1C-7A09969E49DF}" type="slidenum">
              <a:rPr kumimoji="0" lang="en-US" sz="1200" b="0" i="0" u="none" strike="noStrike" kern="1200" cap="none" spc="0" normalizeH="0" baseline="0" noProof="0" smtClean="0">
                <a:ln>
                  <a:noFill/>
                </a:ln>
                <a:solidFill>
                  <a:srgbClr val="242852"/>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242852"/>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863127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2748" y="210849"/>
            <a:ext cx="8497711" cy="1325563"/>
          </a:xfrm>
        </p:spPr>
        <p:txBody>
          <a:bodyPr>
            <a:normAutofit/>
          </a:bodyPr>
          <a:lstStyle/>
          <a:p>
            <a:r>
              <a:rPr lang="en-US" sz="4000" dirty="0">
                <a:ea typeface="ＭＳ Ｐゴシック" pitchFamily="34" charset="-128"/>
              </a:rPr>
              <a:t>PVAAS Projections &amp; Students’ Prior Testing History</a:t>
            </a:r>
            <a:endParaRPr lang="en-US" sz="4000" dirty="0"/>
          </a:p>
        </p:txBody>
      </p:sp>
      <p:sp>
        <p:nvSpPr>
          <p:cNvPr id="7" name="Rectangle 6"/>
          <p:cNvSpPr/>
          <p:nvPr/>
        </p:nvSpPr>
        <p:spPr>
          <a:xfrm>
            <a:off x="547688" y="1996280"/>
            <a:ext cx="5647700" cy="646331"/>
          </a:xfrm>
          <a:prstGeom prst="rect">
            <a:avLst/>
          </a:prstGeom>
        </p:spPr>
        <p:txBody>
          <a:bodyPr wrap="none">
            <a:spAutoFit/>
          </a:bodyPr>
          <a:lstStyle/>
          <a:p>
            <a:r>
              <a:rPr lang="en-US" sz="3600" b="1" i="1" dirty="0">
                <a:ea typeface="ＭＳ Ｐゴシック" pitchFamily="34" charset="-128"/>
              </a:rPr>
              <a:t>What are they based on?</a:t>
            </a:r>
            <a:endParaRPr lang="en-US" sz="3600" dirty="0"/>
          </a:p>
        </p:txBody>
      </p:sp>
      <p:sp>
        <p:nvSpPr>
          <p:cNvPr id="8" name="Content Placeholder 7"/>
          <p:cNvSpPr>
            <a:spLocks noGrp="1"/>
          </p:cNvSpPr>
          <p:nvPr>
            <p:ph sz="half" idx="2"/>
          </p:nvPr>
        </p:nvSpPr>
        <p:spPr>
          <a:xfrm>
            <a:off x="547688" y="2846268"/>
            <a:ext cx="5410200" cy="3188237"/>
          </a:xfrm>
        </p:spPr>
        <p:txBody>
          <a:bodyPr>
            <a:noAutofit/>
          </a:bodyPr>
          <a:lstStyle/>
          <a:p>
            <a:pPr marL="0" indent="0">
              <a:lnSpc>
                <a:spcPct val="80000"/>
              </a:lnSpc>
              <a:spcBef>
                <a:spcPts val="0"/>
              </a:spcBef>
              <a:buNone/>
              <a:defRPr/>
            </a:pPr>
            <a:r>
              <a:rPr lang="en-US" sz="3200" dirty="0">
                <a:ea typeface="ＭＳ Ｐゴシック" pitchFamily="34" charset="-128"/>
              </a:rPr>
              <a:t>About other students:</a:t>
            </a:r>
          </a:p>
          <a:p>
            <a:pPr lvl="1">
              <a:lnSpc>
                <a:spcPct val="80000"/>
              </a:lnSpc>
              <a:spcBef>
                <a:spcPts val="0"/>
              </a:spcBef>
              <a:buFont typeface="Calibri" pitchFamily="34" charset="0"/>
              <a:buChar char="»"/>
              <a:defRPr/>
            </a:pPr>
            <a:endParaRPr lang="en-US" sz="1800" dirty="0">
              <a:ea typeface="ＭＳ Ｐゴシック" pitchFamily="34" charset="-128"/>
            </a:endParaRPr>
          </a:p>
          <a:p>
            <a:pPr lvl="1">
              <a:spcBef>
                <a:spcPts val="0"/>
              </a:spcBef>
              <a:buFont typeface="Calibri" pitchFamily="34" charset="0"/>
              <a:buChar char="»"/>
              <a:defRPr/>
            </a:pPr>
            <a:r>
              <a:rPr lang="en-US" sz="3200" dirty="0">
                <a:ea typeface="ＭＳ Ｐゴシック" pitchFamily="34" charset="-128"/>
              </a:rPr>
              <a:t>Prior test scores across subjects</a:t>
            </a:r>
          </a:p>
          <a:p>
            <a:pPr lvl="1">
              <a:lnSpc>
                <a:spcPct val="80000"/>
              </a:lnSpc>
              <a:spcBef>
                <a:spcPts val="0"/>
              </a:spcBef>
              <a:buFont typeface="Arial" charset="0"/>
              <a:buChar char="»"/>
              <a:defRPr/>
            </a:pPr>
            <a:endParaRPr lang="en-US" sz="1800" dirty="0">
              <a:ea typeface="ＭＳ Ｐゴシック" pitchFamily="34" charset="-128"/>
            </a:endParaRPr>
          </a:p>
          <a:p>
            <a:pPr lvl="1">
              <a:spcBef>
                <a:spcPts val="0"/>
              </a:spcBef>
              <a:buFont typeface="Arial" charset="0"/>
              <a:buChar char="»"/>
              <a:defRPr/>
            </a:pPr>
            <a:r>
              <a:rPr lang="en-US" sz="3200" dirty="0">
                <a:ea typeface="ＭＳ Ｐゴシック" pitchFamily="34" charset="-128"/>
              </a:rPr>
              <a:t>Scores on the test to which we are projecting</a:t>
            </a:r>
          </a:p>
        </p:txBody>
      </p:sp>
      <p:pic>
        <p:nvPicPr>
          <p:cNvPr id="5" name="Picture 4" descr="students">
            <a:extLst>
              <a:ext uri="{FF2B5EF4-FFF2-40B4-BE49-F238E27FC236}">
                <a16:creationId xmlns:a16="http://schemas.microsoft.com/office/drawing/2014/main" id="{5B27193D-BEA4-B773-40CF-8116A62F8B13}"/>
              </a:ext>
            </a:extLst>
          </p:cNvPr>
          <p:cNvPicPr>
            <a:picLocks noChangeAspect="1"/>
          </p:cNvPicPr>
          <p:nvPr/>
        </p:nvPicPr>
        <p:blipFill>
          <a:blip r:embed="rId3"/>
          <a:stretch>
            <a:fillRect/>
          </a:stretch>
        </p:blipFill>
        <p:spPr>
          <a:xfrm>
            <a:off x="6394046" y="2383409"/>
            <a:ext cx="5134226" cy="29923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E57DC2-970A-4B3E-BB1C-7A09969E49DF}" type="slidenum">
              <a:rPr kumimoji="0" lang="en-US" sz="1200" b="0" i="0" u="none" strike="noStrike" kern="1200" cap="none" spc="0" normalizeH="0" baseline="0" noProof="0" smtClean="0">
                <a:ln>
                  <a:noFill/>
                </a:ln>
                <a:solidFill>
                  <a:srgbClr val="242852"/>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242852"/>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21829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1a66b831511_2_140"/>
          <p:cNvSpPr txBox="1">
            <a:spLocks noGrp="1"/>
          </p:cNvSpPr>
          <p:nvPr>
            <p:ph type="title"/>
          </p:nvPr>
        </p:nvSpPr>
        <p:spPr>
          <a:xfrm>
            <a:off x="175260" y="136524"/>
            <a:ext cx="8229600" cy="1143000"/>
          </a:xfrm>
          <a:prstGeom prst="rect">
            <a:avLst/>
          </a:prstGeom>
          <a:noFill/>
          <a:ln>
            <a:noFill/>
          </a:ln>
        </p:spPr>
        <p:txBody>
          <a:bodyPr spcFirstLastPara="1" vert="horz" wrap="square" lIns="91425" tIns="45700" rIns="91425" bIns="45700" rtlCol="0" anchor="ctr" anchorCtr="0">
            <a:normAutofit/>
          </a:bodyPr>
          <a:lstStyle/>
          <a:p>
            <a:pPr marL="173038">
              <a:lnSpc>
                <a:spcPct val="100000"/>
              </a:lnSpc>
              <a:spcBef>
                <a:spcPts val="0"/>
              </a:spcBef>
              <a:buClr>
                <a:schemeClr val="lt1"/>
              </a:buClr>
              <a:buSzPts val="3200"/>
            </a:pPr>
            <a:r>
              <a:rPr lang="en-US" dirty="0"/>
              <a:t>PVAAS Informs Pathway 1…</a:t>
            </a:r>
            <a:endParaRPr dirty="0"/>
          </a:p>
        </p:txBody>
      </p:sp>
      <p:pic>
        <p:nvPicPr>
          <p:cNvPr id="3" name="Picture 2" descr="Pathway 1&#10;">
            <a:extLst>
              <a:ext uri="{FF2B5EF4-FFF2-40B4-BE49-F238E27FC236}">
                <a16:creationId xmlns:a16="http://schemas.microsoft.com/office/drawing/2014/main" id="{AA168340-A3C1-91EC-6693-3244E88905D8}"/>
              </a:ext>
            </a:extLst>
          </p:cNvPr>
          <p:cNvPicPr>
            <a:picLocks noChangeAspect="1"/>
          </p:cNvPicPr>
          <p:nvPr/>
        </p:nvPicPr>
        <p:blipFill>
          <a:blip r:embed="rId3"/>
          <a:stretch>
            <a:fillRect/>
          </a:stretch>
        </p:blipFill>
        <p:spPr>
          <a:xfrm>
            <a:off x="0" y="1833143"/>
            <a:ext cx="12192000" cy="3191713"/>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51DA27DB-2842-4B8C-DFAF-04EBCE98AE00}"/>
              </a:ext>
            </a:extLst>
          </p:cNvPr>
          <p:cNvSpPr txBox="1"/>
          <p:nvPr/>
        </p:nvSpPr>
        <p:spPr>
          <a:xfrm>
            <a:off x="2384384" y="5459175"/>
            <a:ext cx="6991109"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PVAAS Projections answer - </a:t>
            </a:r>
            <a:r>
              <a:rPr lang="en-US" sz="2400" i="1" dirty="0">
                <a:latin typeface="Arial" panose="020B0604020202020204" pitchFamily="34" charset="0"/>
                <a:cs typeface="Arial" panose="020B0604020202020204" pitchFamily="34" charset="0"/>
              </a:rPr>
              <a:t>What is the student’s projected probability to reaching proficiency on all Keystone exams (Algebra, Biology, Literature)?</a:t>
            </a:r>
          </a:p>
        </p:txBody>
      </p:sp>
      <p:sp>
        <p:nvSpPr>
          <p:cNvPr id="2" name="Rectangle 1">
            <a:extLst>
              <a:ext uri="{FF2B5EF4-FFF2-40B4-BE49-F238E27FC236}">
                <a16:creationId xmlns:a16="http://schemas.microsoft.com/office/drawing/2014/main" id="{97C5DC37-59C3-60D0-3791-6327FEF5E732}"/>
              </a:ext>
              <a:ext uri="{C183D7F6-B498-43B3-948B-1728B52AA6E4}">
                <adec:decorative xmlns:adec="http://schemas.microsoft.com/office/drawing/2017/decorative" val="1"/>
              </a:ext>
            </a:extLst>
          </p:cNvPr>
          <p:cNvSpPr/>
          <p:nvPr/>
        </p:nvSpPr>
        <p:spPr>
          <a:xfrm>
            <a:off x="4007269" y="2075439"/>
            <a:ext cx="8071556" cy="496711"/>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1" name="Google Shape;241;g1a66b831511_2_140"/>
          <p:cNvSpPr txBox="1">
            <a:spLocks noGrp="1"/>
          </p:cNvSpPr>
          <p:nvPr>
            <p:ph type="sldNum" idx="12"/>
          </p:nvPr>
        </p:nvSpPr>
        <p:spPr>
          <a:xfrm>
            <a:off x="8077200" y="6356351"/>
            <a:ext cx="2133600" cy="365125"/>
          </a:xfrm>
          <a:prstGeom prst="rect">
            <a:avLst/>
          </a:prstGeom>
          <a:noFill/>
          <a:ln>
            <a:noFill/>
          </a:ln>
        </p:spPr>
        <p:txBody>
          <a:bodyPr spcFirstLastPara="1" vert="horz" wrap="square" lIns="91425" tIns="45700" rIns="91425" bIns="45700" rtlCol="0" anchor="ctr" anchorCtr="0">
            <a:noAutofit/>
          </a:bodyPr>
          <a:lstStyle/>
          <a:p>
            <a:pPr>
              <a:buSzPts val="1200"/>
            </a:pPr>
            <a:fld id="{00000000-1234-1234-1234-123412341234}" type="slidenum">
              <a:rPr lang="en-US"/>
              <a:pPr>
                <a:buSzPts val="1200"/>
              </a:pPr>
              <a:t>14</a:t>
            </a:fld>
            <a:endParaRPr dirty="0"/>
          </a:p>
        </p:txBody>
      </p:sp>
    </p:spTree>
    <p:extLst>
      <p:ext uri="{BB962C8B-B14F-4D97-AF65-F5344CB8AC3E}">
        <p14:creationId xmlns:p14="http://schemas.microsoft.com/office/powerpoint/2010/main" val="294616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1a66b831511_2_140"/>
          <p:cNvSpPr txBox="1">
            <a:spLocks noGrp="1"/>
          </p:cNvSpPr>
          <p:nvPr>
            <p:ph type="title"/>
          </p:nvPr>
        </p:nvSpPr>
        <p:spPr>
          <a:xfrm>
            <a:off x="175260" y="136524"/>
            <a:ext cx="8229600" cy="1143000"/>
          </a:xfrm>
          <a:prstGeom prst="rect">
            <a:avLst/>
          </a:prstGeom>
          <a:noFill/>
          <a:ln>
            <a:noFill/>
          </a:ln>
        </p:spPr>
        <p:txBody>
          <a:bodyPr spcFirstLastPara="1" vert="horz" wrap="square" lIns="91425" tIns="45700" rIns="91425" bIns="45700" rtlCol="0" anchor="ctr" anchorCtr="0">
            <a:normAutofit/>
          </a:bodyPr>
          <a:lstStyle/>
          <a:p>
            <a:pPr marL="173038">
              <a:lnSpc>
                <a:spcPct val="100000"/>
              </a:lnSpc>
              <a:spcBef>
                <a:spcPts val="0"/>
              </a:spcBef>
              <a:buClr>
                <a:schemeClr val="lt1"/>
              </a:buClr>
              <a:buSzPts val="3200"/>
            </a:pPr>
            <a:r>
              <a:rPr lang="en-US" dirty="0"/>
              <a:t>PVAAS Informs Pathway 2…</a:t>
            </a:r>
            <a:endParaRPr dirty="0"/>
          </a:p>
        </p:txBody>
      </p:sp>
      <p:sp>
        <p:nvSpPr>
          <p:cNvPr id="241" name="Google Shape;241;g1a66b831511_2_140"/>
          <p:cNvSpPr txBox="1">
            <a:spLocks noGrp="1"/>
          </p:cNvSpPr>
          <p:nvPr>
            <p:ph type="sldNum" idx="12"/>
          </p:nvPr>
        </p:nvSpPr>
        <p:spPr>
          <a:xfrm>
            <a:off x="8077200" y="6356351"/>
            <a:ext cx="2133600" cy="365125"/>
          </a:xfrm>
          <a:prstGeom prst="rect">
            <a:avLst/>
          </a:prstGeom>
          <a:noFill/>
          <a:ln>
            <a:noFill/>
          </a:ln>
        </p:spPr>
        <p:txBody>
          <a:bodyPr spcFirstLastPara="1" vert="horz" wrap="square" lIns="91425" tIns="45700" rIns="91425" bIns="45700" rtlCol="0" anchor="ctr" anchorCtr="0">
            <a:noAutofit/>
          </a:bodyPr>
          <a:lstStyle/>
          <a:p>
            <a:pPr>
              <a:buSzPts val="1200"/>
            </a:pPr>
            <a:fld id="{00000000-1234-1234-1234-123412341234}" type="slidenum">
              <a:rPr lang="en-US"/>
              <a:pPr>
                <a:buSzPts val="1200"/>
              </a:pPr>
              <a:t>15</a:t>
            </a:fld>
            <a:endParaRPr dirty="0"/>
          </a:p>
        </p:txBody>
      </p:sp>
      <p:sp>
        <p:nvSpPr>
          <p:cNvPr id="4" name="TextBox 3">
            <a:extLst>
              <a:ext uri="{FF2B5EF4-FFF2-40B4-BE49-F238E27FC236}">
                <a16:creationId xmlns:a16="http://schemas.microsoft.com/office/drawing/2014/main" id="{51DA27DB-2842-4B8C-DFAF-04EBCE98AE00}"/>
              </a:ext>
            </a:extLst>
          </p:cNvPr>
          <p:cNvSpPr txBox="1"/>
          <p:nvPr/>
        </p:nvSpPr>
        <p:spPr>
          <a:xfrm>
            <a:off x="1819153" y="4850272"/>
            <a:ext cx="8391647"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PVAAS Projections answer:</a:t>
            </a:r>
          </a:p>
          <a:p>
            <a:pPr marL="342900" indent="-342900">
              <a:buFont typeface="Arial" panose="020B0604020202020204" pitchFamily="34" charset="0"/>
              <a:buChar char="•"/>
            </a:pPr>
            <a:r>
              <a:rPr lang="en-US" sz="2400" i="1" dirty="0">
                <a:latin typeface="Arial" panose="020B0604020202020204" pitchFamily="34" charset="0"/>
                <a:cs typeface="Arial" panose="020B0604020202020204" pitchFamily="34" charset="0"/>
              </a:rPr>
              <a:t>What is the student’s projected probability to reaching proficiency on any of the Keystone exams?</a:t>
            </a:r>
          </a:p>
          <a:p>
            <a:pPr marL="342900" indent="-342900">
              <a:buFont typeface="Arial" panose="020B0604020202020204" pitchFamily="34" charset="0"/>
              <a:buChar char="•"/>
            </a:pPr>
            <a:r>
              <a:rPr lang="en-US" sz="2400" i="1" dirty="0">
                <a:latin typeface="Arial" panose="020B0604020202020204" pitchFamily="34" charset="0"/>
                <a:cs typeface="Arial" panose="020B0604020202020204" pitchFamily="34" charset="0"/>
              </a:rPr>
              <a:t>What is the student’s projected probability to reaching at least Basic on all of the Keystone exams?</a:t>
            </a:r>
          </a:p>
        </p:txBody>
      </p:sp>
      <p:pic>
        <p:nvPicPr>
          <p:cNvPr id="5" name="Picture 4" descr="Pathway 2">
            <a:extLst>
              <a:ext uri="{FF2B5EF4-FFF2-40B4-BE49-F238E27FC236}">
                <a16:creationId xmlns:a16="http://schemas.microsoft.com/office/drawing/2014/main" id="{9FFA7BEE-AA9B-B2DE-A2FB-5AEE4C616F8A}"/>
              </a:ext>
            </a:extLst>
          </p:cNvPr>
          <p:cNvPicPr>
            <a:picLocks noChangeAspect="1"/>
          </p:cNvPicPr>
          <p:nvPr/>
        </p:nvPicPr>
        <p:blipFill>
          <a:blip r:embed="rId3"/>
          <a:stretch>
            <a:fillRect/>
          </a:stretch>
        </p:blipFill>
        <p:spPr>
          <a:xfrm>
            <a:off x="0" y="1367840"/>
            <a:ext cx="12192000" cy="3242644"/>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09909C98-A9BB-D44C-1299-B8D345BA095B}"/>
              </a:ext>
              <a:ext uri="{C183D7F6-B498-43B3-948B-1728B52AA6E4}">
                <adec:decorative xmlns:adec="http://schemas.microsoft.com/office/drawing/2017/decorative" val="1"/>
              </a:ext>
            </a:extLst>
          </p:cNvPr>
          <p:cNvSpPr/>
          <p:nvPr/>
        </p:nvSpPr>
        <p:spPr>
          <a:xfrm>
            <a:off x="4029847" y="1626029"/>
            <a:ext cx="8071556" cy="801511"/>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9228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1a66b831511_2_140"/>
          <p:cNvSpPr txBox="1">
            <a:spLocks noGrp="1"/>
          </p:cNvSpPr>
          <p:nvPr>
            <p:ph type="title"/>
          </p:nvPr>
        </p:nvSpPr>
        <p:spPr>
          <a:xfrm>
            <a:off x="300990" y="136524"/>
            <a:ext cx="8229600" cy="1143000"/>
          </a:xfrm>
          <a:prstGeom prst="rect">
            <a:avLst/>
          </a:prstGeom>
          <a:noFill/>
          <a:ln>
            <a:noFill/>
          </a:ln>
        </p:spPr>
        <p:txBody>
          <a:bodyPr spcFirstLastPara="1" vert="horz" wrap="square" lIns="91425" tIns="45700" rIns="91425" bIns="45700" rtlCol="0" anchor="ctr" anchorCtr="0">
            <a:normAutofit fontScale="90000"/>
          </a:bodyPr>
          <a:lstStyle/>
          <a:p>
            <a:pPr marL="173038">
              <a:lnSpc>
                <a:spcPct val="100000"/>
              </a:lnSpc>
              <a:spcBef>
                <a:spcPts val="0"/>
              </a:spcBef>
              <a:buClr>
                <a:schemeClr val="lt1"/>
              </a:buClr>
              <a:buSzPts val="3200"/>
            </a:pPr>
            <a:r>
              <a:rPr lang="en-US" dirty="0"/>
              <a:t>PVAAS Informs Pathway 4 – Alternative Assessment</a:t>
            </a:r>
            <a:endParaRPr dirty="0"/>
          </a:p>
        </p:txBody>
      </p:sp>
      <p:pic>
        <p:nvPicPr>
          <p:cNvPr id="243" name="Google Shape;243;g1a66b831511_2_140" descr="Pathway 4"/>
          <p:cNvPicPr preferRelativeResize="0"/>
          <p:nvPr/>
        </p:nvPicPr>
        <p:blipFill rotWithShape="1">
          <a:blip r:embed="rId3">
            <a:alphaModFix/>
          </a:blip>
          <a:srcRect/>
          <a:stretch/>
        </p:blipFill>
        <p:spPr>
          <a:xfrm>
            <a:off x="209273" y="1279524"/>
            <a:ext cx="7443385" cy="5427632"/>
          </a:xfrm>
          <a:prstGeom prst="rect">
            <a:avLst/>
          </a:prstGeom>
          <a:noFill/>
          <a:ln>
            <a:noFill/>
          </a:ln>
        </p:spPr>
      </p:pic>
      <p:sp>
        <p:nvSpPr>
          <p:cNvPr id="245" name="Google Shape;245;g1a66b831511_2_140">
            <a:extLst>
              <a:ext uri="{C183D7F6-B498-43B3-948B-1728B52AA6E4}">
                <adec:decorative xmlns:adec="http://schemas.microsoft.com/office/drawing/2017/decorative" val="1"/>
              </a:ext>
            </a:extLst>
          </p:cNvPr>
          <p:cNvSpPr/>
          <p:nvPr/>
        </p:nvSpPr>
        <p:spPr>
          <a:xfrm>
            <a:off x="390139" y="2125981"/>
            <a:ext cx="7081652" cy="425308"/>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dirty="0">
              <a:solidFill>
                <a:schemeClr val="lt1"/>
              </a:solidFill>
              <a:latin typeface="Arial"/>
              <a:ea typeface="Arial"/>
              <a:cs typeface="Arial"/>
              <a:sym typeface="Arial"/>
            </a:endParaRPr>
          </a:p>
        </p:txBody>
      </p:sp>
      <p:pic>
        <p:nvPicPr>
          <p:cNvPr id="3" name="Picture 2" descr="Pathway 4">
            <a:extLst>
              <a:ext uri="{FF2B5EF4-FFF2-40B4-BE49-F238E27FC236}">
                <a16:creationId xmlns:a16="http://schemas.microsoft.com/office/drawing/2014/main" id="{0527F605-26B8-67E7-E468-BDF684D3FF1B}"/>
              </a:ext>
            </a:extLst>
          </p:cNvPr>
          <p:cNvPicPr>
            <a:picLocks noChangeAspect="1"/>
          </p:cNvPicPr>
          <p:nvPr/>
        </p:nvPicPr>
        <p:blipFill>
          <a:blip r:embed="rId4"/>
          <a:stretch>
            <a:fillRect/>
          </a:stretch>
        </p:blipFill>
        <p:spPr>
          <a:xfrm>
            <a:off x="4820877" y="2853793"/>
            <a:ext cx="7001493" cy="3061585"/>
          </a:xfrm>
          <a:prstGeom prst="rect">
            <a:avLst/>
          </a:prstGeom>
          <a:ln>
            <a:solidFill>
              <a:schemeClr val="tx1"/>
            </a:solidFill>
          </a:ln>
        </p:spPr>
      </p:pic>
      <p:sp>
        <p:nvSpPr>
          <p:cNvPr id="241" name="Google Shape;241;g1a66b831511_2_140"/>
          <p:cNvSpPr txBox="1">
            <a:spLocks noGrp="1"/>
          </p:cNvSpPr>
          <p:nvPr>
            <p:ph type="sldNum" idx="12"/>
          </p:nvPr>
        </p:nvSpPr>
        <p:spPr>
          <a:xfrm>
            <a:off x="8077200" y="6356351"/>
            <a:ext cx="2133600" cy="365125"/>
          </a:xfrm>
          <a:prstGeom prst="rect">
            <a:avLst/>
          </a:prstGeom>
          <a:noFill/>
          <a:ln>
            <a:noFill/>
          </a:ln>
        </p:spPr>
        <p:txBody>
          <a:bodyPr spcFirstLastPara="1" vert="horz" wrap="square" lIns="91425" tIns="45700" rIns="91425" bIns="45700" rtlCol="0" anchor="ctr" anchorCtr="0">
            <a:noAutofit/>
          </a:bodyPr>
          <a:lstStyle/>
          <a:p>
            <a:pPr>
              <a:buSzPts val="1200"/>
            </a:pPr>
            <a:fld id="{00000000-1234-1234-1234-123412341234}" type="slidenum">
              <a:rPr lang="en-US"/>
              <a:pPr>
                <a:buSzPts val="1200"/>
              </a:pPr>
              <a:t>16</a:t>
            </a:fld>
            <a:endParaRPr dirty="0"/>
          </a:p>
        </p:txBody>
      </p:sp>
    </p:spTree>
    <p:extLst>
      <p:ext uri="{BB962C8B-B14F-4D97-AF65-F5344CB8AC3E}">
        <p14:creationId xmlns:p14="http://schemas.microsoft.com/office/powerpoint/2010/main" val="3354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1a66b831511_2_140"/>
          <p:cNvSpPr txBox="1">
            <a:spLocks noGrp="1"/>
          </p:cNvSpPr>
          <p:nvPr>
            <p:ph type="title"/>
          </p:nvPr>
        </p:nvSpPr>
        <p:spPr>
          <a:xfrm>
            <a:off x="300990" y="136524"/>
            <a:ext cx="7351668" cy="1143000"/>
          </a:xfrm>
          <a:prstGeom prst="rect">
            <a:avLst/>
          </a:prstGeom>
          <a:noFill/>
          <a:ln>
            <a:noFill/>
          </a:ln>
        </p:spPr>
        <p:txBody>
          <a:bodyPr spcFirstLastPara="1" vert="horz" wrap="square" lIns="91425" tIns="45700" rIns="91425" bIns="45700" rtlCol="0" anchor="ctr" anchorCtr="0">
            <a:normAutofit fontScale="90000"/>
          </a:bodyPr>
          <a:lstStyle/>
          <a:p>
            <a:pPr marL="173038">
              <a:lnSpc>
                <a:spcPct val="100000"/>
              </a:lnSpc>
              <a:spcBef>
                <a:spcPts val="0"/>
              </a:spcBef>
              <a:buClr>
                <a:schemeClr val="lt1"/>
              </a:buClr>
              <a:buSzPts val="3200"/>
            </a:pPr>
            <a:r>
              <a:rPr lang="en-US" dirty="0"/>
              <a:t>PVAAS Informs Pathway 4 – AP Exams</a:t>
            </a:r>
            <a:endParaRPr dirty="0"/>
          </a:p>
        </p:txBody>
      </p:sp>
      <p:pic>
        <p:nvPicPr>
          <p:cNvPr id="243" name="Google Shape;243;g1a66b831511_2_140" descr="Pathway 4 - AP Exams"/>
          <p:cNvPicPr preferRelativeResize="0"/>
          <p:nvPr/>
        </p:nvPicPr>
        <p:blipFill rotWithShape="1">
          <a:blip r:embed="rId3">
            <a:alphaModFix/>
          </a:blip>
          <a:srcRect/>
          <a:stretch/>
        </p:blipFill>
        <p:spPr>
          <a:xfrm>
            <a:off x="209273" y="1279524"/>
            <a:ext cx="7443385" cy="5427632"/>
          </a:xfrm>
          <a:prstGeom prst="rect">
            <a:avLst/>
          </a:prstGeom>
          <a:noFill/>
          <a:ln>
            <a:noFill/>
          </a:ln>
        </p:spPr>
      </p:pic>
      <p:sp>
        <p:nvSpPr>
          <p:cNvPr id="245" name="Google Shape;245;g1a66b831511_2_140">
            <a:extLst>
              <a:ext uri="{C183D7F6-B498-43B3-948B-1728B52AA6E4}">
                <adec:decorative xmlns:adec="http://schemas.microsoft.com/office/drawing/2017/decorative" val="1"/>
              </a:ext>
            </a:extLst>
          </p:cNvPr>
          <p:cNvSpPr/>
          <p:nvPr/>
        </p:nvSpPr>
        <p:spPr>
          <a:xfrm>
            <a:off x="390139" y="2607733"/>
            <a:ext cx="7081652" cy="821268"/>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dirty="0">
              <a:solidFill>
                <a:schemeClr val="lt1"/>
              </a:solidFill>
              <a:latin typeface="Arial"/>
              <a:ea typeface="Arial"/>
              <a:cs typeface="Arial"/>
              <a:sym typeface="Arial"/>
            </a:endParaRPr>
          </a:p>
        </p:txBody>
      </p:sp>
      <p:pic>
        <p:nvPicPr>
          <p:cNvPr id="4" name="Picture 3" descr="Pathway 4 AP Exams">
            <a:extLst>
              <a:ext uri="{FF2B5EF4-FFF2-40B4-BE49-F238E27FC236}">
                <a16:creationId xmlns:a16="http://schemas.microsoft.com/office/drawing/2014/main" id="{5E89E510-0CC0-10A4-29DB-EE19F922E4FC}"/>
              </a:ext>
            </a:extLst>
          </p:cNvPr>
          <p:cNvPicPr>
            <a:picLocks noChangeAspect="1"/>
          </p:cNvPicPr>
          <p:nvPr/>
        </p:nvPicPr>
        <p:blipFill>
          <a:blip r:embed="rId4"/>
          <a:stretch>
            <a:fillRect/>
          </a:stretch>
        </p:blipFill>
        <p:spPr>
          <a:xfrm>
            <a:off x="4158385" y="1813423"/>
            <a:ext cx="7866479" cy="4893733"/>
          </a:xfrm>
          <a:prstGeom prst="rect">
            <a:avLst/>
          </a:prstGeom>
          <a:ln>
            <a:solidFill>
              <a:schemeClr val="tx1"/>
            </a:solidFill>
          </a:ln>
        </p:spPr>
      </p:pic>
      <p:sp>
        <p:nvSpPr>
          <p:cNvPr id="241" name="Google Shape;241;g1a66b831511_2_140"/>
          <p:cNvSpPr txBox="1">
            <a:spLocks noGrp="1"/>
          </p:cNvSpPr>
          <p:nvPr>
            <p:ph type="sldNum" idx="12"/>
          </p:nvPr>
        </p:nvSpPr>
        <p:spPr>
          <a:xfrm>
            <a:off x="8077200" y="6356351"/>
            <a:ext cx="2133600" cy="365125"/>
          </a:xfrm>
          <a:prstGeom prst="rect">
            <a:avLst/>
          </a:prstGeom>
          <a:noFill/>
          <a:ln>
            <a:noFill/>
          </a:ln>
        </p:spPr>
        <p:txBody>
          <a:bodyPr spcFirstLastPara="1" vert="horz" wrap="square" lIns="91425" tIns="45700" rIns="91425" bIns="45700" rtlCol="0" anchor="ctr" anchorCtr="0">
            <a:noAutofit/>
          </a:bodyPr>
          <a:lstStyle/>
          <a:p>
            <a:pPr>
              <a:buSzPts val="1200"/>
            </a:pPr>
            <a:fld id="{00000000-1234-1234-1234-123412341234}" type="slidenum">
              <a:rPr lang="en-US"/>
              <a:pPr>
                <a:buSzPts val="1200"/>
              </a:pPr>
              <a:t>17</a:t>
            </a:fld>
            <a:endParaRPr dirty="0"/>
          </a:p>
        </p:txBody>
      </p:sp>
    </p:spTree>
    <p:extLst>
      <p:ext uri="{BB962C8B-B14F-4D97-AF65-F5344CB8AC3E}">
        <p14:creationId xmlns:p14="http://schemas.microsoft.com/office/powerpoint/2010/main" val="428817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7BF01-D732-53C4-055C-CA2DECD6C80D}"/>
              </a:ext>
            </a:extLst>
          </p:cNvPr>
          <p:cNvSpPr>
            <a:spLocks noGrp="1"/>
          </p:cNvSpPr>
          <p:nvPr>
            <p:ph type="title"/>
          </p:nvPr>
        </p:nvSpPr>
        <p:spPr>
          <a:xfrm>
            <a:off x="265176" y="2413"/>
            <a:ext cx="10515600" cy="1325563"/>
          </a:xfrm>
        </p:spPr>
        <p:txBody>
          <a:bodyPr>
            <a:normAutofit/>
          </a:bodyPr>
          <a:lstStyle/>
          <a:p>
            <a:r>
              <a:rPr lang="en-US" sz="4000" dirty="0"/>
              <a:t>Galeton Area SD: Using Projections</a:t>
            </a:r>
          </a:p>
        </p:txBody>
      </p:sp>
      <p:pic>
        <p:nvPicPr>
          <p:cNvPr id="6" name="Picture 5" descr="Angela Rohrbaugh&#10;">
            <a:extLst>
              <a:ext uri="{FF2B5EF4-FFF2-40B4-BE49-F238E27FC236}">
                <a16:creationId xmlns:a16="http://schemas.microsoft.com/office/drawing/2014/main" id="{7D4C3440-15A9-F3CE-EAED-71967AB8B584}"/>
              </a:ext>
            </a:extLst>
          </p:cNvPr>
          <p:cNvPicPr>
            <a:picLocks noChangeAspect="1"/>
          </p:cNvPicPr>
          <p:nvPr/>
        </p:nvPicPr>
        <p:blipFill>
          <a:blip r:embed="rId3"/>
          <a:stretch>
            <a:fillRect/>
          </a:stretch>
        </p:blipFill>
        <p:spPr>
          <a:xfrm>
            <a:off x="8726347" y="582533"/>
            <a:ext cx="1499389" cy="14806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ontent Placeholder 2">
            <a:extLst>
              <a:ext uri="{FF2B5EF4-FFF2-40B4-BE49-F238E27FC236}">
                <a16:creationId xmlns:a16="http://schemas.microsoft.com/office/drawing/2014/main" id="{F2DDFD64-7097-D714-0AA5-40EA49D76454}"/>
              </a:ext>
            </a:extLst>
          </p:cNvPr>
          <p:cNvSpPr>
            <a:spLocks noGrp="1"/>
          </p:cNvSpPr>
          <p:nvPr>
            <p:ph idx="1"/>
          </p:nvPr>
        </p:nvSpPr>
        <p:spPr>
          <a:xfrm>
            <a:off x="283464" y="1097154"/>
            <a:ext cx="9698736" cy="1105726"/>
          </a:xfrm>
        </p:spPr>
        <p:txBody>
          <a:bodyPr vert="horz" lIns="91440" tIns="45720" rIns="91440" bIns="45720" rtlCol="0" anchor="t">
            <a:normAutofit/>
          </a:bodyPr>
          <a:lstStyle/>
          <a:p>
            <a:pPr marL="0" indent="0">
              <a:buNone/>
            </a:pPr>
            <a:r>
              <a:rPr lang="en-US" sz="2400" i="1" dirty="0"/>
              <a:t>Angela Rohrbaugh,</a:t>
            </a:r>
          </a:p>
          <a:p>
            <a:pPr marL="0" indent="0">
              <a:buNone/>
            </a:pPr>
            <a:r>
              <a:rPr lang="en-US" sz="2400" i="1" dirty="0"/>
              <a:t>Galeton Area HS Guidance Counselor</a:t>
            </a:r>
          </a:p>
          <a:p>
            <a:pPr marL="0" indent="0">
              <a:buNone/>
            </a:pPr>
            <a:endParaRPr lang="en-US" i="1" dirty="0">
              <a:solidFill>
                <a:srgbClr val="C00000"/>
              </a:solidFill>
            </a:endParaRPr>
          </a:p>
        </p:txBody>
      </p:sp>
      <p:sp>
        <p:nvSpPr>
          <p:cNvPr id="4" name="TextBox 3">
            <a:extLst>
              <a:ext uri="{FF2B5EF4-FFF2-40B4-BE49-F238E27FC236}">
                <a16:creationId xmlns:a16="http://schemas.microsoft.com/office/drawing/2014/main" id="{98BF2556-CFBE-C9F9-6181-7CD8080A5E0A}"/>
              </a:ext>
            </a:extLst>
          </p:cNvPr>
          <p:cNvSpPr txBox="1"/>
          <p:nvPr/>
        </p:nvSpPr>
        <p:spPr>
          <a:xfrm>
            <a:off x="658875" y="2120483"/>
            <a:ext cx="10121901" cy="415498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How we started using projections:</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Decision point for course enrollment</a:t>
            </a:r>
          </a:p>
          <a:p>
            <a:pPr marL="1257300" lvl="2"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8</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Grade Math or Algebra in 8</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grade</a:t>
            </a:r>
          </a:p>
          <a:p>
            <a:pPr marL="1714500" lvl="3"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Projections to 8</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Grade Math PSSA &amp; Algebra I Keystone</a:t>
            </a:r>
          </a:p>
          <a:p>
            <a:pPr marL="1714500" lvl="3"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Then our use of projections grew:</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High school scheduling and course recommendations</a:t>
            </a:r>
          </a:p>
          <a:p>
            <a:pPr marL="1257300" lvl="2"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Honors sections, AP courses</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What if a student doesn’t quite meet the pre-requisites?</a:t>
            </a:r>
          </a:p>
          <a:p>
            <a:pPr marL="1257300" lvl="2"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Do projections offer another data source?</a:t>
            </a:r>
          </a:p>
          <a:p>
            <a:pPr marL="800100" lvl="1"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80B1A3C-3A25-06F4-73AF-8E5D46CBFAF1}"/>
              </a:ext>
            </a:extLst>
          </p:cNvPr>
          <p:cNvSpPr txBox="1"/>
          <p:nvPr/>
        </p:nvSpPr>
        <p:spPr>
          <a:xfrm>
            <a:off x="8077638" y="5760846"/>
            <a:ext cx="3809123" cy="923330"/>
          </a:xfrm>
          <a:prstGeom prst="rect">
            <a:avLst/>
          </a:prstGeom>
          <a:solidFill>
            <a:schemeClr val="tx2"/>
          </a:solidFill>
        </p:spPr>
        <p:txBody>
          <a:bodyPr wrap="square">
            <a:spAutoFit/>
          </a:bodyPr>
          <a:lstStyle/>
          <a:p>
            <a:r>
              <a:rPr lang="fr-FR" sz="1800" b="1" i="0" dirty="0">
                <a:solidFill>
                  <a:schemeClr val="bg1"/>
                </a:solidFill>
                <a:effectLst/>
                <a:latin typeface="Arial" panose="020B0604020202020204" pitchFamily="34" charset="0"/>
                <a:cs typeface="Arial" panose="020B0604020202020204" pitchFamily="34" charset="0"/>
              </a:rPr>
              <a:t>Angela Rohrbaugh</a:t>
            </a:r>
            <a:br>
              <a:rPr lang="fr-FR" dirty="0">
                <a:solidFill>
                  <a:schemeClr val="bg1"/>
                </a:solidFill>
                <a:latin typeface="Arial" panose="020B0604020202020204" pitchFamily="34" charset="0"/>
                <a:cs typeface="Arial" panose="020B0604020202020204" pitchFamily="34" charset="0"/>
              </a:rPr>
            </a:br>
            <a:r>
              <a:rPr lang="fr-FR" sz="1800" b="0" i="0" dirty="0">
                <a:solidFill>
                  <a:schemeClr val="bg1"/>
                </a:solidFill>
                <a:effectLst/>
                <a:latin typeface="Arial" panose="020B0604020202020204" pitchFamily="34" charset="0"/>
                <a:cs typeface="Arial" panose="020B0604020202020204" pitchFamily="34" charset="0"/>
              </a:rPr>
              <a:t>Phone: (814) 435-6571</a:t>
            </a:r>
            <a:br>
              <a:rPr lang="fr-FR" dirty="0">
                <a:solidFill>
                  <a:schemeClr val="bg1"/>
                </a:solidFill>
                <a:latin typeface="Arial" panose="020B0604020202020204" pitchFamily="34" charset="0"/>
                <a:cs typeface="Arial" panose="020B0604020202020204" pitchFamily="34" charset="0"/>
              </a:rPr>
            </a:br>
            <a:r>
              <a:rPr lang="fr-FR" sz="1800" b="0" i="0" dirty="0">
                <a:solidFill>
                  <a:schemeClr val="bg1"/>
                </a:solidFill>
                <a:effectLst/>
                <a:latin typeface="Arial" panose="020B0604020202020204" pitchFamily="34" charset="0"/>
                <a:cs typeface="Arial" panose="020B0604020202020204" pitchFamily="34" charset="0"/>
              </a:rPr>
              <a:t>Email: </a:t>
            </a:r>
            <a:r>
              <a:rPr lang="fr-FR" sz="1800" b="0" i="0" u="sng" dirty="0">
                <a:solidFill>
                  <a:schemeClr val="bg1"/>
                </a:solidFill>
                <a:effectLst/>
                <a:latin typeface="Arial" panose="020B0604020202020204" pitchFamily="34" charset="0"/>
                <a:cs typeface="Arial" panose="020B0604020202020204" pitchFamily="34" charset="0"/>
              </a:rPr>
              <a:t>arohrbaugh@gasd.net</a:t>
            </a:r>
            <a:endParaRPr lang="en-US" dirty="0">
              <a:solidFill>
                <a:schemeClr val="bg1"/>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98F5CD89-A9D7-43E3-88D6-4105410057C3}"/>
              </a:ext>
            </a:extLst>
          </p:cNvPr>
          <p:cNvSpPr>
            <a:spLocks noGrp="1"/>
          </p:cNvSpPr>
          <p:nvPr>
            <p:ph type="sldNum" sz="quarter" idx="12"/>
          </p:nvPr>
        </p:nvSpPr>
        <p:spPr/>
        <p:txBody>
          <a:bodyPr/>
          <a:lstStyle/>
          <a:p>
            <a:fld id="{B24F5015-3417-4B27-A586-E4CCF4D77832}" type="slidenum">
              <a:rPr lang="en-US" smtClean="0"/>
              <a:t>18</a:t>
            </a:fld>
            <a:endParaRPr lang="en-US" dirty="0"/>
          </a:p>
        </p:txBody>
      </p:sp>
    </p:spTree>
    <p:extLst>
      <p:ext uri="{BB962C8B-B14F-4D97-AF65-F5344CB8AC3E}">
        <p14:creationId xmlns:p14="http://schemas.microsoft.com/office/powerpoint/2010/main" val="298602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7BF01-D732-53C4-055C-CA2DECD6C80D}"/>
              </a:ext>
            </a:extLst>
          </p:cNvPr>
          <p:cNvSpPr>
            <a:spLocks noGrp="1"/>
          </p:cNvSpPr>
          <p:nvPr>
            <p:ph type="title"/>
          </p:nvPr>
        </p:nvSpPr>
        <p:spPr>
          <a:xfrm>
            <a:off x="265176" y="2413"/>
            <a:ext cx="10515600" cy="1325563"/>
          </a:xfrm>
        </p:spPr>
        <p:txBody>
          <a:bodyPr>
            <a:normAutofit/>
          </a:bodyPr>
          <a:lstStyle/>
          <a:p>
            <a:r>
              <a:rPr lang="en-US" sz="4000" dirty="0"/>
              <a:t>Galeton Area SD: Using Projections</a:t>
            </a:r>
          </a:p>
        </p:txBody>
      </p:sp>
      <p:pic>
        <p:nvPicPr>
          <p:cNvPr id="6" name="Picture 5" descr="Angela Rohrbaugh&#10;">
            <a:extLst>
              <a:ext uri="{FF2B5EF4-FFF2-40B4-BE49-F238E27FC236}">
                <a16:creationId xmlns:a16="http://schemas.microsoft.com/office/drawing/2014/main" id="{7D4C3440-15A9-F3CE-EAED-71967AB8B584}"/>
              </a:ext>
            </a:extLst>
          </p:cNvPr>
          <p:cNvPicPr>
            <a:picLocks noChangeAspect="1"/>
          </p:cNvPicPr>
          <p:nvPr/>
        </p:nvPicPr>
        <p:blipFill>
          <a:blip r:embed="rId3"/>
          <a:stretch>
            <a:fillRect/>
          </a:stretch>
        </p:blipFill>
        <p:spPr>
          <a:xfrm>
            <a:off x="8726347" y="582533"/>
            <a:ext cx="1499389" cy="14806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ontent Placeholder 2">
            <a:extLst>
              <a:ext uri="{FF2B5EF4-FFF2-40B4-BE49-F238E27FC236}">
                <a16:creationId xmlns:a16="http://schemas.microsoft.com/office/drawing/2014/main" id="{F2DDFD64-7097-D714-0AA5-40EA49D76454}"/>
              </a:ext>
            </a:extLst>
          </p:cNvPr>
          <p:cNvSpPr>
            <a:spLocks noGrp="1"/>
          </p:cNvSpPr>
          <p:nvPr>
            <p:ph idx="1"/>
          </p:nvPr>
        </p:nvSpPr>
        <p:spPr>
          <a:xfrm>
            <a:off x="283464" y="1097154"/>
            <a:ext cx="9698736" cy="1105726"/>
          </a:xfrm>
        </p:spPr>
        <p:txBody>
          <a:bodyPr vert="horz" lIns="91440" tIns="45720" rIns="91440" bIns="45720" rtlCol="0" anchor="t">
            <a:normAutofit/>
          </a:bodyPr>
          <a:lstStyle/>
          <a:p>
            <a:pPr marL="0" indent="0">
              <a:buNone/>
            </a:pPr>
            <a:r>
              <a:rPr lang="en-US" sz="2400" i="1" dirty="0"/>
              <a:t>Angela Rohrbaugh,</a:t>
            </a:r>
          </a:p>
          <a:p>
            <a:pPr marL="0" indent="0">
              <a:buNone/>
            </a:pPr>
            <a:r>
              <a:rPr lang="en-US" sz="2400" i="1" dirty="0"/>
              <a:t>Galeton Area HS Guidance Counselor</a:t>
            </a:r>
          </a:p>
          <a:p>
            <a:pPr marL="0" indent="0">
              <a:buNone/>
            </a:pPr>
            <a:endParaRPr lang="en-US" i="1" dirty="0">
              <a:solidFill>
                <a:srgbClr val="C00000"/>
              </a:solidFill>
            </a:endParaRPr>
          </a:p>
        </p:txBody>
      </p:sp>
      <p:sp>
        <p:nvSpPr>
          <p:cNvPr id="4" name="TextBox 3">
            <a:extLst>
              <a:ext uri="{FF2B5EF4-FFF2-40B4-BE49-F238E27FC236}">
                <a16:creationId xmlns:a16="http://schemas.microsoft.com/office/drawing/2014/main" id="{98BF2556-CFBE-C9F9-6181-7CD8080A5E0A}"/>
              </a:ext>
            </a:extLst>
          </p:cNvPr>
          <p:cNvSpPr txBox="1"/>
          <p:nvPr/>
        </p:nvSpPr>
        <p:spPr>
          <a:xfrm>
            <a:off x="305239" y="2263397"/>
            <a:ext cx="11759761" cy="3785652"/>
          </a:xfrm>
          <a:prstGeom prst="rect">
            <a:avLst/>
          </a:prstGeom>
          <a:noFill/>
        </p:spPr>
        <p:txBody>
          <a:bodyPr wrap="square" rtlCol="0">
            <a:spAutoFit/>
          </a:bodyPr>
          <a:lstStyle/>
          <a:p>
            <a:pPr lvl="1"/>
            <a:r>
              <a:rPr lang="en-US" sz="2400" dirty="0">
                <a:latin typeface="Arial" panose="020B0604020202020204" pitchFamily="34" charset="0"/>
                <a:cs typeface="Arial" panose="020B0604020202020204" pitchFamily="34" charset="0"/>
              </a:rPr>
              <a:t>Now we also consider projections for graduation pathway planning!</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Students who are likely to meet the Pathway 1: Proficiency + on 3 Keystones</a:t>
            </a:r>
          </a:p>
          <a:p>
            <a:pPr marL="1257300" lvl="2"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Keep them on track with their schedules!</a:t>
            </a:r>
          </a:p>
          <a:p>
            <a:pPr marL="1257300" lvl="2"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What if a student isn’t likely to score Proficient on all 3 Keystones?</a:t>
            </a:r>
          </a:p>
          <a:p>
            <a:pPr marL="1257300" lvl="2"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Projections are used to:</a:t>
            </a:r>
          </a:p>
          <a:p>
            <a:pPr marL="1714500" lvl="3"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Prioritize a course-based intervention (one per year) in an effort to gain at least 1 Proficient so that Pathway 2 is available</a:t>
            </a:r>
          </a:p>
          <a:p>
            <a:pPr marL="1714500" lvl="3"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Recommend intervention programming that supports one of the other graduation pathways</a:t>
            </a:r>
          </a:p>
        </p:txBody>
      </p:sp>
      <p:sp>
        <p:nvSpPr>
          <p:cNvPr id="7" name="TextBox 6">
            <a:extLst>
              <a:ext uri="{FF2B5EF4-FFF2-40B4-BE49-F238E27FC236}">
                <a16:creationId xmlns:a16="http://schemas.microsoft.com/office/drawing/2014/main" id="{F80B1A3C-3A25-06F4-73AF-8E5D46CBFAF1}"/>
              </a:ext>
            </a:extLst>
          </p:cNvPr>
          <p:cNvSpPr txBox="1"/>
          <p:nvPr/>
        </p:nvSpPr>
        <p:spPr>
          <a:xfrm>
            <a:off x="8077638" y="5760846"/>
            <a:ext cx="3809123" cy="923330"/>
          </a:xfrm>
          <a:prstGeom prst="rect">
            <a:avLst/>
          </a:prstGeom>
          <a:solidFill>
            <a:schemeClr val="tx2"/>
          </a:solidFill>
        </p:spPr>
        <p:txBody>
          <a:bodyPr wrap="square">
            <a:spAutoFit/>
          </a:bodyPr>
          <a:lstStyle/>
          <a:p>
            <a:r>
              <a:rPr lang="fr-FR" sz="1800" b="1" i="0" dirty="0">
                <a:solidFill>
                  <a:schemeClr val="bg1"/>
                </a:solidFill>
                <a:effectLst/>
                <a:latin typeface="Arial" panose="020B0604020202020204" pitchFamily="34" charset="0"/>
                <a:cs typeface="Arial" panose="020B0604020202020204" pitchFamily="34" charset="0"/>
              </a:rPr>
              <a:t>Angela Rohrbaugh</a:t>
            </a:r>
            <a:br>
              <a:rPr lang="fr-FR" dirty="0">
                <a:solidFill>
                  <a:schemeClr val="bg1"/>
                </a:solidFill>
                <a:latin typeface="Arial" panose="020B0604020202020204" pitchFamily="34" charset="0"/>
                <a:cs typeface="Arial" panose="020B0604020202020204" pitchFamily="34" charset="0"/>
              </a:rPr>
            </a:br>
            <a:r>
              <a:rPr lang="fr-FR" sz="1800" b="0" i="0" dirty="0">
                <a:solidFill>
                  <a:schemeClr val="bg1"/>
                </a:solidFill>
                <a:effectLst/>
                <a:latin typeface="Arial" panose="020B0604020202020204" pitchFamily="34" charset="0"/>
                <a:cs typeface="Arial" panose="020B0604020202020204" pitchFamily="34" charset="0"/>
              </a:rPr>
              <a:t>Phone: (814) 435-6571</a:t>
            </a:r>
            <a:br>
              <a:rPr lang="fr-FR" dirty="0">
                <a:solidFill>
                  <a:schemeClr val="bg1"/>
                </a:solidFill>
                <a:latin typeface="Arial" panose="020B0604020202020204" pitchFamily="34" charset="0"/>
                <a:cs typeface="Arial" panose="020B0604020202020204" pitchFamily="34" charset="0"/>
              </a:rPr>
            </a:br>
            <a:r>
              <a:rPr lang="fr-FR" sz="1800" b="0" i="0" dirty="0">
                <a:solidFill>
                  <a:schemeClr val="bg1"/>
                </a:solidFill>
                <a:effectLst/>
                <a:latin typeface="Arial" panose="020B0604020202020204" pitchFamily="34" charset="0"/>
                <a:cs typeface="Arial" panose="020B0604020202020204" pitchFamily="34" charset="0"/>
              </a:rPr>
              <a:t>Email: </a:t>
            </a:r>
            <a:r>
              <a:rPr lang="fr-FR" sz="1800" b="0" i="0" u="sng" dirty="0">
                <a:solidFill>
                  <a:schemeClr val="bg1"/>
                </a:solidFill>
                <a:effectLst/>
                <a:latin typeface="Arial" panose="020B0604020202020204" pitchFamily="34" charset="0"/>
                <a:cs typeface="Arial" panose="020B0604020202020204" pitchFamily="34" charset="0"/>
              </a:rPr>
              <a:t>arohrbaugh@gasd.net</a:t>
            </a:r>
            <a:endParaRPr lang="en-US" dirty="0">
              <a:solidFill>
                <a:schemeClr val="bg1"/>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98F5CD89-A9D7-43E3-88D6-4105410057C3}"/>
              </a:ext>
            </a:extLst>
          </p:cNvPr>
          <p:cNvSpPr>
            <a:spLocks noGrp="1"/>
          </p:cNvSpPr>
          <p:nvPr>
            <p:ph type="sldNum" sz="quarter" idx="12"/>
          </p:nvPr>
        </p:nvSpPr>
        <p:spPr/>
        <p:txBody>
          <a:bodyPr/>
          <a:lstStyle/>
          <a:p>
            <a:fld id="{B24F5015-3417-4B27-A586-E4CCF4D77832}" type="slidenum">
              <a:rPr lang="en-US" smtClean="0"/>
              <a:t>19</a:t>
            </a:fld>
            <a:endParaRPr lang="en-US" dirty="0"/>
          </a:p>
        </p:txBody>
      </p:sp>
    </p:spTree>
    <p:extLst>
      <p:ext uri="{BB962C8B-B14F-4D97-AF65-F5344CB8AC3E}">
        <p14:creationId xmlns:p14="http://schemas.microsoft.com/office/powerpoint/2010/main" val="40684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D61B7-DEA2-EAC5-A78C-A366505DC402}"/>
              </a:ext>
            </a:extLst>
          </p:cNvPr>
          <p:cNvSpPr>
            <a:spLocks noGrp="1"/>
          </p:cNvSpPr>
          <p:nvPr>
            <p:ph type="title"/>
          </p:nvPr>
        </p:nvSpPr>
        <p:spPr>
          <a:xfrm>
            <a:off x="617352" y="93944"/>
            <a:ext cx="10515600" cy="1325563"/>
          </a:xfrm>
        </p:spPr>
        <p:txBody>
          <a:bodyPr/>
          <a:lstStyle/>
          <a:p>
            <a:r>
              <a:rPr lang="en-US" dirty="0"/>
              <a:t>Welcome!</a:t>
            </a:r>
          </a:p>
        </p:txBody>
      </p:sp>
      <p:pic>
        <p:nvPicPr>
          <p:cNvPr id="8" name="Picture 7" descr="Jennifer Ross">
            <a:extLst>
              <a:ext uri="{FF2B5EF4-FFF2-40B4-BE49-F238E27FC236}">
                <a16:creationId xmlns:a16="http://schemas.microsoft.com/office/drawing/2014/main" id="{D9EA6A19-D21F-85C3-4B53-FE2DB5F8E2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2089" y="1745290"/>
            <a:ext cx="1256094" cy="17049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1">
            <a:extLst>
              <a:ext uri="{FF2B5EF4-FFF2-40B4-BE49-F238E27FC236}">
                <a16:creationId xmlns:a16="http://schemas.microsoft.com/office/drawing/2014/main" id="{BF7F8747-4814-6DB3-7C8A-A3E0E64A9FC8}"/>
              </a:ext>
            </a:extLst>
          </p:cNvPr>
          <p:cNvSpPr txBox="1">
            <a:spLocks noChangeArrowheads="1"/>
          </p:cNvSpPr>
          <p:nvPr/>
        </p:nvSpPr>
        <p:spPr bwMode="auto">
          <a:xfrm>
            <a:off x="1188547" y="3713301"/>
            <a:ext cx="2123177"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Session Facilitator: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Jen Ross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PVAAS Statewide Team for PDE</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descr="Laurie Kolka">
            <a:extLst>
              <a:ext uri="{FF2B5EF4-FFF2-40B4-BE49-F238E27FC236}">
                <a16:creationId xmlns:a16="http://schemas.microsoft.com/office/drawing/2014/main" id="{7307CD99-93D2-2CEB-0ED4-BD8CEA47E6B2}"/>
              </a:ext>
            </a:extLst>
          </p:cNvPr>
          <p:cNvPicPr>
            <a:picLocks noChangeAspect="1"/>
          </p:cNvPicPr>
          <p:nvPr/>
        </p:nvPicPr>
        <p:blipFill>
          <a:blip r:embed="rId3"/>
          <a:stretch>
            <a:fillRect/>
          </a:stretch>
        </p:blipFill>
        <p:spPr>
          <a:xfrm>
            <a:off x="3980938" y="1812398"/>
            <a:ext cx="1554374" cy="16602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
            <a:extLst>
              <a:ext uri="{FF2B5EF4-FFF2-40B4-BE49-F238E27FC236}">
                <a16:creationId xmlns:a16="http://schemas.microsoft.com/office/drawing/2014/main" id="{B772F1F2-AB7E-73D1-A6EF-42D34B5F04E4}"/>
              </a:ext>
            </a:extLst>
          </p:cNvPr>
          <p:cNvSpPr txBox="1">
            <a:spLocks noChangeArrowheads="1"/>
          </p:cNvSpPr>
          <p:nvPr/>
        </p:nvSpPr>
        <p:spPr bwMode="auto">
          <a:xfrm>
            <a:off x="3696536" y="3725962"/>
            <a:ext cx="2123178"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Session Facilitator: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Laurie Kolka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PVAAS Statewide Team for PDE</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6" descr="Charlie Trovato">
            <a:extLst>
              <a:ext uri="{FF2B5EF4-FFF2-40B4-BE49-F238E27FC236}">
                <a16:creationId xmlns:a16="http://schemas.microsoft.com/office/drawing/2014/main" id="{B730EFD1-995E-EC52-E030-5A1AD9EFDA09}"/>
              </a:ext>
            </a:extLst>
          </p:cNvPr>
          <p:cNvPicPr>
            <a:picLocks noChangeAspect="1"/>
          </p:cNvPicPr>
          <p:nvPr/>
        </p:nvPicPr>
        <p:blipFill>
          <a:blip r:embed="rId4"/>
          <a:stretch>
            <a:fillRect/>
          </a:stretch>
        </p:blipFill>
        <p:spPr>
          <a:xfrm>
            <a:off x="6765389" y="1867843"/>
            <a:ext cx="1392745" cy="15676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1">
            <a:extLst>
              <a:ext uri="{FF2B5EF4-FFF2-40B4-BE49-F238E27FC236}">
                <a16:creationId xmlns:a16="http://schemas.microsoft.com/office/drawing/2014/main" id="{73AEABE3-C025-579B-A188-F76D8B3C4B1C}"/>
              </a:ext>
            </a:extLst>
          </p:cNvPr>
          <p:cNvSpPr txBox="1">
            <a:spLocks noChangeArrowheads="1"/>
          </p:cNvSpPr>
          <p:nvPr/>
        </p:nvSpPr>
        <p:spPr bwMode="auto">
          <a:xfrm>
            <a:off x="6400172" y="3649163"/>
            <a:ext cx="212317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Session Facilitator: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Charlie Trovato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Consultant to the PVAAS Statewide Team for PDE</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 name="Picture 12" descr="Angela Rohrbaugh&#10;">
            <a:extLst>
              <a:ext uri="{FF2B5EF4-FFF2-40B4-BE49-F238E27FC236}">
                <a16:creationId xmlns:a16="http://schemas.microsoft.com/office/drawing/2014/main" id="{620CD2A4-FAF3-EAF2-92DB-DFF2AB8E913F}"/>
              </a:ext>
            </a:extLst>
          </p:cNvPr>
          <p:cNvPicPr>
            <a:picLocks noChangeAspect="1"/>
          </p:cNvPicPr>
          <p:nvPr/>
        </p:nvPicPr>
        <p:blipFill>
          <a:blip r:embed="rId5"/>
          <a:stretch>
            <a:fillRect/>
          </a:stretch>
        </p:blipFill>
        <p:spPr>
          <a:xfrm>
            <a:off x="9324750" y="1836509"/>
            <a:ext cx="1587461" cy="15676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1">
            <a:extLst>
              <a:ext uri="{FF2B5EF4-FFF2-40B4-BE49-F238E27FC236}">
                <a16:creationId xmlns:a16="http://schemas.microsoft.com/office/drawing/2014/main" id="{4EF52A92-444B-5E78-0E9B-09304503F088}"/>
              </a:ext>
            </a:extLst>
          </p:cNvPr>
          <p:cNvSpPr txBox="1">
            <a:spLocks noChangeArrowheads="1"/>
          </p:cNvSpPr>
          <p:nvPr/>
        </p:nvSpPr>
        <p:spPr bwMode="auto">
          <a:xfrm>
            <a:off x="8908162" y="3713301"/>
            <a:ext cx="248520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District Perspective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Angela Rohrbaugh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Guidance Counselor, Galeton Area SD</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A7D88EB7-D844-4E89-0099-14EFA721001F}"/>
              </a:ext>
            </a:extLst>
          </p:cNvPr>
          <p:cNvSpPr/>
          <p:nvPr/>
        </p:nvSpPr>
        <p:spPr>
          <a:xfrm>
            <a:off x="1768105" y="5801450"/>
            <a:ext cx="8214095" cy="781752"/>
          </a:xfrm>
          <a:prstGeom prst="rect">
            <a:avLst/>
          </a:prstGeom>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Questions?</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Email us at </a:t>
            </a:r>
            <a:r>
              <a:rPr kumimoji="0" lang="en-US" sz="2800" b="1" i="0" u="none" strike="noStrike" kern="1200" cap="none" spc="0" normalizeH="0" baseline="0" noProof="0" dirty="0">
                <a:ln>
                  <a:noFill/>
                </a:ln>
                <a:solidFill>
                  <a:srgbClr val="70AD47">
                    <a:lumMod val="75000"/>
                  </a:srgbClr>
                </a:solidFill>
                <a:effectLst/>
                <a:uLnTx/>
                <a:uFillTx/>
                <a:latin typeface="Arial" panose="020B0604020202020204" pitchFamily="34" charset="0"/>
                <a:cs typeface="Arial" panose="020B0604020202020204" pitchFamily="34" charset="0"/>
              </a:rPr>
              <a:t>pdepvaas@iu13.org</a:t>
            </a:r>
          </a:p>
        </p:txBody>
      </p:sp>
      <p:sp>
        <p:nvSpPr>
          <p:cNvPr id="5" name="Slide Number Placeholder 4">
            <a:extLst>
              <a:ext uri="{FF2B5EF4-FFF2-40B4-BE49-F238E27FC236}">
                <a16:creationId xmlns:a16="http://schemas.microsoft.com/office/drawing/2014/main" id="{FD2400D8-8E6F-5A4E-412C-56E0E8C4EE62}"/>
              </a:ext>
            </a:extLst>
          </p:cNvPr>
          <p:cNvSpPr>
            <a:spLocks noGrp="1"/>
          </p:cNvSpPr>
          <p:nvPr>
            <p:ph type="sldNum" sz="quarter" idx="12"/>
          </p:nvPr>
        </p:nvSpPr>
        <p:spPr/>
        <p:txBody>
          <a:bodyPr/>
          <a:lstStyle/>
          <a:p>
            <a:fld id="{B24F5015-3417-4B27-A586-E4CCF4D77832}" type="slidenum">
              <a:rPr lang="en-US" smtClean="0"/>
              <a:t>2</a:t>
            </a:fld>
            <a:endParaRPr lang="en-US" dirty="0"/>
          </a:p>
        </p:txBody>
      </p:sp>
    </p:spTree>
    <p:extLst>
      <p:ext uri="{BB962C8B-B14F-4D97-AF65-F5344CB8AC3E}">
        <p14:creationId xmlns:p14="http://schemas.microsoft.com/office/powerpoint/2010/main" val="111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7BF01-D732-53C4-055C-CA2DECD6C80D}"/>
              </a:ext>
            </a:extLst>
          </p:cNvPr>
          <p:cNvSpPr>
            <a:spLocks noGrp="1"/>
          </p:cNvSpPr>
          <p:nvPr>
            <p:ph type="title"/>
          </p:nvPr>
        </p:nvSpPr>
        <p:spPr>
          <a:xfrm>
            <a:off x="265176" y="2413"/>
            <a:ext cx="10515600" cy="1325563"/>
          </a:xfrm>
        </p:spPr>
        <p:txBody>
          <a:bodyPr>
            <a:normAutofit/>
          </a:bodyPr>
          <a:lstStyle/>
          <a:p>
            <a:r>
              <a:rPr lang="en-US" sz="4000" dirty="0"/>
              <a:t>Galeton Area SD: Using Projections</a:t>
            </a:r>
          </a:p>
        </p:txBody>
      </p:sp>
      <p:pic>
        <p:nvPicPr>
          <p:cNvPr id="6" name="Picture 5" descr="Angela Rohrbaugh&#10;">
            <a:extLst>
              <a:ext uri="{FF2B5EF4-FFF2-40B4-BE49-F238E27FC236}">
                <a16:creationId xmlns:a16="http://schemas.microsoft.com/office/drawing/2014/main" id="{7D4C3440-15A9-F3CE-EAED-71967AB8B584}"/>
              </a:ext>
            </a:extLst>
          </p:cNvPr>
          <p:cNvPicPr>
            <a:picLocks noChangeAspect="1"/>
          </p:cNvPicPr>
          <p:nvPr/>
        </p:nvPicPr>
        <p:blipFill>
          <a:blip r:embed="rId3"/>
          <a:stretch>
            <a:fillRect/>
          </a:stretch>
        </p:blipFill>
        <p:spPr>
          <a:xfrm>
            <a:off x="8726347" y="582533"/>
            <a:ext cx="1499389" cy="14806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ontent Placeholder 2">
            <a:extLst>
              <a:ext uri="{FF2B5EF4-FFF2-40B4-BE49-F238E27FC236}">
                <a16:creationId xmlns:a16="http://schemas.microsoft.com/office/drawing/2014/main" id="{F2DDFD64-7097-D714-0AA5-40EA49D76454}"/>
              </a:ext>
            </a:extLst>
          </p:cNvPr>
          <p:cNvSpPr>
            <a:spLocks noGrp="1"/>
          </p:cNvSpPr>
          <p:nvPr>
            <p:ph idx="1"/>
          </p:nvPr>
        </p:nvSpPr>
        <p:spPr>
          <a:xfrm>
            <a:off x="283464" y="1097154"/>
            <a:ext cx="9698736" cy="1105726"/>
          </a:xfrm>
        </p:spPr>
        <p:txBody>
          <a:bodyPr vert="horz" lIns="91440" tIns="45720" rIns="91440" bIns="45720" rtlCol="0" anchor="t">
            <a:normAutofit/>
          </a:bodyPr>
          <a:lstStyle/>
          <a:p>
            <a:pPr marL="0" indent="0">
              <a:buNone/>
            </a:pPr>
            <a:r>
              <a:rPr lang="en-US" sz="2400" i="1" dirty="0"/>
              <a:t>Angela Rohrbaugh,</a:t>
            </a:r>
          </a:p>
          <a:p>
            <a:pPr marL="0" indent="0">
              <a:buNone/>
            </a:pPr>
            <a:r>
              <a:rPr lang="en-US" sz="2400" i="1" dirty="0"/>
              <a:t>Galeton Area HS Guidance Counselor</a:t>
            </a:r>
          </a:p>
          <a:p>
            <a:pPr marL="0" indent="0">
              <a:buNone/>
            </a:pPr>
            <a:endParaRPr lang="en-US" i="1" dirty="0">
              <a:solidFill>
                <a:srgbClr val="C00000"/>
              </a:solidFill>
            </a:endParaRPr>
          </a:p>
        </p:txBody>
      </p:sp>
      <p:sp>
        <p:nvSpPr>
          <p:cNvPr id="4" name="TextBox 3">
            <a:extLst>
              <a:ext uri="{FF2B5EF4-FFF2-40B4-BE49-F238E27FC236}">
                <a16:creationId xmlns:a16="http://schemas.microsoft.com/office/drawing/2014/main" id="{98BF2556-CFBE-C9F9-6181-7CD8080A5E0A}"/>
              </a:ext>
            </a:extLst>
          </p:cNvPr>
          <p:cNvSpPr txBox="1"/>
          <p:nvPr/>
        </p:nvSpPr>
        <p:spPr>
          <a:xfrm>
            <a:off x="283464" y="2242169"/>
            <a:ext cx="11101325" cy="3816429"/>
          </a:xfrm>
          <a:prstGeom prst="rect">
            <a:avLst/>
          </a:prstGeom>
          <a:noFill/>
        </p:spPr>
        <p:txBody>
          <a:bodyPr wrap="square" rtlCol="0">
            <a:spAutoFit/>
          </a:bodyPr>
          <a:lstStyle/>
          <a:p>
            <a:pPr lvl="1" algn="ctr"/>
            <a:r>
              <a:rPr lang="en-US" sz="3600" b="1" dirty="0">
                <a:solidFill>
                  <a:schemeClr val="accent1"/>
                </a:solidFill>
                <a:latin typeface="Arial" panose="020B0604020202020204" pitchFamily="34" charset="0"/>
                <a:cs typeface="Arial" panose="020B0604020202020204" pitchFamily="34" charset="0"/>
              </a:rPr>
              <a:t>As we learn, we adjust!</a:t>
            </a:r>
          </a:p>
          <a:p>
            <a:pPr lvl="1"/>
            <a:endParaRPr lang="en-US" sz="12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For example, we used to enroll students in up to three course-based interventions at a time.</a:t>
            </a:r>
          </a:p>
          <a:p>
            <a:pPr lvl="1"/>
            <a:endParaRPr lang="en-US" sz="24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We found that students scored very, very close to proficiency, but they didn’t meet proficiency in any area, so Pathway 2 closed for them.</a:t>
            </a:r>
          </a:p>
          <a:p>
            <a:pPr lvl="1"/>
            <a:endParaRPr lang="en-US" sz="24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Now, we enroll in one intervention at a time. It’s a more focused approach for students and teachers.</a:t>
            </a:r>
          </a:p>
        </p:txBody>
      </p:sp>
      <p:sp>
        <p:nvSpPr>
          <p:cNvPr id="7" name="TextBox 6">
            <a:extLst>
              <a:ext uri="{FF2B5EF4-FFF2-40B4-BE49-F238E27FC236}">
                <a16:creationId xmlns:a16="http://schemas.microsoft.com/office/drawing/2014/main" id="{F80B1A3C-3A25-06F4-73AF-8E5D46CBFAF1}"/>
              </a:ext>
            </a:extLst>
          </p:cNvPr>
          <p:cNvSpPr txBox="1"/>
          <p:nvPr/>
        </p:nvSpPr>
        <p:spPr>
          <a:xfrm>
            <a:off x="8077638" y="5760846"/>
            <a:ext cx="3809123" cy="923330"/>
          </a:xfrm>
          <a:prstGeom prst="rect">
            <a:avLst/>
          </a:prstGeom>
          <a:solidFill>
            <a:schemeClr val="tx2"/>
          </a:solidFill>
        </p:spPr>
        <p:txBody>
          <a:bodyPr wrap="square">
            <a:spAutoFit/>
          </a:bodyPr>
          <a:lstStyle/>
          <a:p>
            <a:r>
              <a:rPr lang="fr-FR" sz="1800" b="1" i="0" dirty="0">
                <a:solidFill>
                  <a:schemeClr val="bg1"/>
                </a:solidFill>
                <a:effectLst/>
                <a:latin typeface="Arial" panose="020B0604020202020204" pitchFamily="34" charset="0"/>
                <a:cs typeface="Arial" panose="020B0604020202020204" pitchFamily="34" charset="0"/>
              </a:rPr>
              <a:t>Angela Rohrbaugh</a:t>
            </a:r>
            <a:br>
              <a:rPr lang="fr-FR" dirty="0">
                <a:solidFill>
                  <a:schemeClr val="bg1"/>
                </a:solidFill>
                <a:latin typeface="Arial" panose="020B0604020202020204" pitchFamily="34" charset="0"/>
                <a:cs typeface="Arial" panose="020B0604020202020204" pitchFamily="34" charset="0"/>
              </a:rPr>
            </a:br>
            <a:r>
              <a:rPr lang="fr-FR" sz="1800" b="0" i="0" dirty="0">
                <a:solidFill>
                  <a:schemeClr val="bg1"/>
                </a:solidFill>
                <a:effectLst/>
                <a:latin typeface="Arial" panose="020B0604020202020204" pitchFamily="34" charset="0"/>
                <a:cs typeface="Arial" panose="020B0604020202020204" pitchFamily="34" charset="0"/>
              </a:rPr>
              <a:t>Phone: (814) 435-6571</a:t>
            </a:r>
            <a:br>
              <a:rPr lang="fr-FR" dirty="0">
                <a:solidFill>
                  <a:schemeClr val="bg1"/>
                </a:solidFill>
                <a:latin typeface="Arial" panose="020B0604020202020204" pitchFamily="34" charset="0"/>
                <a:cs typeface="Arial" panose="020B0604020202020204" pitchFamily="34" charset="0"/>
              </a:rPr>
            </a:br>
            <a:r>
              <a:rPr lang="fr-FR" sz="1800" b="0" i="0" dirty="0">
                <a:solidFill>
                  <a:schemeClr val="bg1"/>
                </a:solidFill>
                <a:effectLst/>
                <a:latin typeface="Arial" panose="020B0604020202020204" pitchFamily="34" charset="0"/>
                <a:cs typeface="Arial" panose="020B0604020202020204" pitchFamily="34" charset="0"/>
              </a:rPr>
              <a:t>Email: </a:t>
            </a:r>
            <a:r>
              <a:rPr lang="fr-FR" sz="1800" b="0" i="0" u="sng" dirty="0">
                <a:solidFill>
                  <a:schemeClr val="bg1"/>
                </a:solidFill>
                <a:effectLst/>
                <a:latin typeface="Arial" panose="020B0604020202020204" pitchFamily="34" charset="0"/>
                <a:cs typeface="Arial" panose="020B0604020202020204" pitchFamily="34" charset="0"/>
              </a:rPr>
              <a:t>arohrbaugh@gasd.net</a:t>
            </a:r>
            <a:endParaRPr lang="en-US" dirty="0">
              <a:solidFill>
                <a:schemeClr val="bg1"/>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98F5CD89-A9D7-43E3-88D6-4105410057C3}"/>
              </a:ext>
            </a:extLst>
          </p:cNvPr>
          <p:cNvSpPr>
            <a:spLocks noGrp="1"/>
          </p:cNvSpPr>
          <p:nvPr>
            <p:ph type="sldNum" sz="quarter" idx="12"/>
          </p:nvPr>
        </p:nvSpPr>
        <p:spPr/>
        <p:txBody>
          <a:bodyPr/>
          <a:lstStyle/>
          <a:p>
            <a:fld id="{B24F5015-3417-4B27-A586-E4CCF4D77832}" type="slidenum">
              <a:rPr lang="en-US" smtClean="0"/>
              <a:t>20</a:t>
            </a:fld>
            <a:endParaRPr lang="en-US" dirty="0"/>
          </a:p>
        </p:txBody>
      </p:sp>
    </p:spTree>
    <p:extLst>
      <p:ext uri="{BB962C8B-B14F-4D97-AF65-F5344CB8AC3E}">
        <p14:creationId xmlns:p14="http://schemas.microsoft.com/office/powerpoint/2010/main" val="328200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19"/>
          <p:cNvSpPr txBox="1">
            <a:spLocks noGrp="1"/>
          </p:cNvSpPr>
          <p:nvPr>
            <p:ph type="title"/>
          </p:nvPr>
        </p:nvSpPr>
        <p:spPr>
          <a:xfrm>
            <a:off x="519291" y="373769"/>
            <a:ext cx="7849164" cy="1922251"/>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sz="4800" dirty="0"/>
              <a:t>What thoughts and questions do you have so far?</a:t>
            </a:r>
            <a:endParaRPr dirty="0"/>
          </a:p>
        </p:txBody>
      </p:sp>
      <p:pic>
        <p:nvPicPr>
          <p:cNvPr id="3" name="Picture 2">
            <a:extLst>
              <a:ext uri="{FF2B5EF4-FFF2-40B4-BE49-F238E27FC236}">
                <a16:creationId xmlns:a16="http://schemas.microsoft.com/office/drawing/2014/main" id="{F8D9F668-852E-9C66-9454-7AAD72EAD1E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527886" y="2061457"/>
            <a:ext cx="6639518" cy="42534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28164A8-7112-482D-879A-3EAF6FDA0D17}"/>
              </a:ext>
            </a:extLst>
          </p:cNvPr>
          <p:cNvSpPr>
            <a:spLocks noGrp="1"/>
          </p:cNvSpPr>
          <p:nvPr>
            <p:ph type="title"/>
          </p:nvPr>
        </p:nvSpPr>
        <p:spPr/>
        <p:txBody>
          <a:bodyPr/>
          <a:lstStyle/>
          <a:p>
            <a:r>
              <a:rPr lang="en-US" dirty="0">
                <a:solidFill>
                  <a:schemeClr val="tx1"/>
                </a:solidFill>
              </a:rPr>
              <a:t>Pathways 1 &amp; 2</a:t>
            </a:r>
          </a:p>
        </p:txBody>
      </p:sp>
      <p:sp>
        <p:nvSpPr>
          <p:cNvPr id="7" name="Text Placeholder 6">
            <a:extLst>
              <a:ext uri="{FF2B5EF4-FFF2-40B4-BE49-F238E27FC236}">
                <a16:creationId xmlns:a16="http://schemas.microsoft.com/office/drawing/2014/main" id="{80A69A6B-64EC-4CEE-A58C-12EECE7E859B}"/>
              </a:ext>
            </a:extLst>
          </p:cNvPr>
          <p:cNvSpPr>
            <a:spLocks noGrp="1"/>
          </p:cNvSpPr>
          <p:nvPr>
            <p:ph type="body" idx="1"/>
          </p:nvPr>
        </p:nvSpPr>
        <p:spPr/>
        <p:txBody>
          <a:bodyPr/>
          <a:lstStyle/>
          <a:p>
            <a:r>
              <a:rPr lang="en-US" dirty="0"/>
              <a:t>Examples / Scenarios</a:t>
            </a:r>
          </a:p>
        </p:txBody>
      </p:sp>
      <p:sp>
        <p:nvSpPr>
          <p:cNvPr id="5" name="Slide Number Placeholder 4">
            <a:extLst>
              <a:ext uri="{FF2B5EF4-FFF2-40B4-BE49-F238E27FC236}">
                <a16:creationId xmlns:a16="http://schemas.microsoft.com/office/drawing/2014/main" id="{93CEB7D2-8CA6-467E-A1F9-B2B65E81A17D}"/>
              </a:ext>
            </a:extLst>
          </p:cNvPr>
          <p:cNvSpPr>
            <a:spLocks noGrp="1"/>
          </p:cNvSpPr>
          <p:nvPr>
            <p:ph type="sldNum" sz="quarter" idx="12"/>
          </p:nvPr>
        </p:nvSpPr>
        <p:spPr/>
        <p:txBody>
          <a:bodyPr/>
          <a:lstStyle/>
          <a:p>
            <a:fld id="{680C5762-CF65-4775-9966-A58D40CC61B9}" type="slidenum">
              <a:rPr lang="en-US" smtClean="0"/>
              <a:t>22</a:t>
            </a:fld>
            <a:endParaRPr lang="en-US" dirty="0"/>
          </a:p>
        </p:txBody>
      </p:sp>
    </p:spTree>
    <p:extLst>
      <p:ext uri="{BB962C8B-B14F-4D97-AF65-F5344CB8AC3E}">
        <p14:creationId xmlns:p14="http://schemas.microsoft.com/office/powerpoint/2010/main" val="78514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1a66b831511_2_140"/>
          <p:cNvSpPr txBox="1">
            <a:spLocks noGrp="1"/>
          </p:cNvSpPr>
          <p:nvPr>
            <p:ph type="title"/>
          </p:nvPr>
        </p:nvSpPr>
        <p:spPr>
          <a:xfrm>
            <a:off x="175260" y="136524"/>
            <a:ext cx="8229600" cy="1143000"/>
          </a:xfrm>
          <a:prstGeom prst="rect">
            <a:avLst/>
          </a:prstGeom>
          <a:noFill/>
          <a:ln>
            <a:noFill/>
          </a:ln>
        </p:spPr>
        <p:txBody>
          <a:bodyPr spcFirstLastPara="1" vert="horz" wrap="square" lIns="91425" tIns="45700" rIns="91425" bIns="45700" rtlCol="0" anchor="ctr" anchorCtr="0">
            <a:normAutofit/>
          </a:bodyPr>
          <a:lstStyle/>
          <a:p>
            <a:pPr marL="173038">
              <a:lnSpc>
                <a:spcPct val="100000"/>
              </a:lnSpc>
              <a:spcBef>
                <a:spcPts val="0"/>
              </a:spcBef>
              <a:buClr>
                <a:schemeClr val="lt1"/>
              </a:buClr>
              <a:buSzPts val="3200"/>
            </a:pPr>
            <a:r>
              <a:rPr lang="en-US" dirty="0"/>
              <a:t>PVAAS Informs …</a:t>
            </a:r>
            <a:endParaRPr dirty="0"/>
          </a:p>
        </p:txBody>
      </p:sp>
      <p:sp>
        <p:nvSpPr>
          <p:cNvPr id="4" name="TextBox 3">
            <a:extLst>
              <a:ext uri="{FF2B5EF4-FFF2-40B4-BE49-F238E27FC236}">
                <a16:creationId xmlns:a16="http://schemas.microsoft.com/office/drawing/2014/main" id="{51DA27DB-2842-4B8C-DFAF-04EBCE98AE00}"/>
              </a:ext>
            </a:extLst>
          </p:cNvPr>
          <p:cNvSpPr txBox="1"/>
          <p:nvPr/>
        </p:nvSpPr>
        <p:spPr>
          <a:xfrm>
            <a:off x="1007139" y="1888218"/>
            <a:ext cx="9480238" cy="830997"/>
          </a:xfrm>
          <a:prstGeom prst="rect">
            <a:avLst/>
          </a:prstGeom>
          <a:noFill/>
        </p:spPr>
        <p:txBody>
          <a:bodyPr wrap="square" rtlCol="0">
            <a:spAutoFit/>
          </a:bodyPr>
          <a:lstStyle/>
          <a:p>
            <a:r>
              <a:rPr lang="en-US" sz="2400" b="1" dirty="0">
                <a:solidFill>
                  <a:schemeClr val="accent1"/>
                </a:solidFill>
                <a:latin typeface="Arial" panose="020B0604020202020204" pitchFamily="34" charset="0"/>
                <a:cs typeface="Arial" panose="020B0604020202020204" pitchFamily="34" charset="0"/>
              </a:rPr>
              <a:t>Pathway 1: </a:t>
            </a:r>
            <a:r>
              <a:rPr lang="en-US" sz="2400" i="1" dirty="0">
                <a:latin typeface="Arial" panose="020B0604020202020204" pitchFamily="34" charset="0"/>
                <a:cs typeface="Arial" panose="020B0604020202020204" pitchFamily="34" charset="0"/>
              </a:rPr>
              <a:t>What is the student’s projected probability to reaching proficiency on ALL Keystone exams (Algebra, Biology, Literature)?</a:t>
            </a:r>
          </a:p>
        </p:txBody>
      </p:sp>
      <p:sp>
        <p:nvSpPr>
          <p:cNvPr id="2" name="TextBox 1">
            <a:extLst>
              <a:ext uri="{FF2B5EF4-FFF2-40B4-BE49-F238E27FC236}">
                <a16:creationId xmlns:a16="http://schemas.microsoft.com/office/drawing/2014/main" id="{9F99BE97-3030-E1DA-0343-A757001FF94B}"/>
              </a:ext>
            </a:extLst>
          </p:cNvPr>
          <p:cNvSpPr txBox="1"/>
          <p:nvPr/>
        </p:nvSpPr>
        <p:spPr>
          <a:xfrm>
            <a:off x="1007139" y="3263940"/>
            <a:ext cx="9203661" cy="1938992"/>
          </a:xfrm>
          <a:prstGeom prst="rect">
            <a:avLst/>
          </a:prstGeom>
          <a:noFill/>
        </p:spPr>
        <p:txBody>
          <a:bodyPr wrap="square" rtlCol="0">
            <a:spAutoFit/>
          </a:bodyPr>
          <a:lstStyle/>
          <a:p>
            <a:r>
              <a:rPr lang="en-US" sz="2400" b="1" dirty="0">
                <a:solidFill>
                  <a:schemeClr val="accent1"/>
                </a:solidFill>
                <a:latin typeface="Arial" panose="020B0604020202020204" pitchFamily="34" charset="0"/>
                <a:cs typeface="Arial" panose="020B0604020202020204" pitchFamily="34" charset="0"/>
              </a:rPr>
              <a:t>Pathway 2:</a:t>
            </a:r>
          </a:p>
          <a:p>
            <a:pPr marL="342900" indent="-342900">
              <a:buFont typeface="Arial" panose="020B0604020202020204" pitchFamily="34" charset="0"/>
              <a:buChar char="•"/>
            </a:pPr>
            <a:r>
              <a:rPr lang="en-US" sz="2400" i="1" dirty="0">
                <a:latin typeface="Arial" panose="020B0604020202020204" pitchFamily="34" charset="0"/>
                <a:cs typeface="Arial" panose="020B0604020202020204" pitchFamily="34" charset="0"/>
              </a:rPr>
              <a:t>What is the student’s projected probability to reaching proficiency on any one of the Keystone exams?</a:t>
            </a:r>
          </a:p>
          <a:p>
            <a:pPr marL="342900" indent="-342900">
              <a:buFont typeface="Arial" panose="020B0604020202020204" pitchFamily="34" charset="0"/>
              <a:buChar char="•"/>
            </a:pPr>
            <a:r>
              <a:rPr lang="en-US" sz="2400" i="1" dirty="0">
                <a:latin typeface="Arial" panose="020B0604020202020204" pitchFamily="34" charset="0"/>
                <a:cs typeface="Arial" panose="020B0604020202020204" pitchFamily="34" charset="0"/>
              </a:rPr>
              <a:t>What is the student’s projected probability to reaching at least Basic on all of the Keystone exams?</a:t>
            </a:r>
          </a:p>
        </p:txBody>
      </p:sp>
      <p:sp>
        <p:nvSpPr>
          <p:cNvPr id="241" name="Google Shape;241;g1a66b831511_2_140"/>
          <p:cNvSpPr txBox="1">
            <a:spLocks noGrp="1"/>
          </p:cNvSpPr>
          <p:nvPr>
            <p:ph type="sldNum" idx="12"/>
          </p:nvPr>
        </p:nvSpPr>
        <p:spPr>
          <a:xfrm>
            <a:off x="8077200" y="6356351"/>
            <a:ext cx="2133600" cy="365125"/>
          </a:xfrm>
          <a:prstGeom prst="rect">
            <a:avLst/>
          </a:prstGeom>
          <a:noFill/>
          <a:ln>
            <a:noFill/>
          </a:ln>
        </p:spPr>
        <p:txBody>
          <a:bodyPr spcFirstLastPara="1" vert="horz" wrap="square" lIns="91425" tIns="45700" rIns="91425" bIns="45700" rtlCol="0" anchor="ctr" anchorCtr="0">
            <a:noAutofit/>
          </a:bodyPr>
          <a:lstStyle/>
          <a:p>
            <a:pPr>
              <a:buSzPts val="1200"/>
            </a:pPr>
            <a:fld id="{00000000-1234-1234-1234-123412341234}" type="slidenum">
              <a:rPr lang="en-US"/>
              <a:pPr>
                <a:buSzPts val="1200"/>
              </a:pPr>
              <a:t>23</a:t>
            </a:fld>
            <a:endParaRPr dirty="0"/>
          </a:p>
        </p:txBody>
      </p:sp>
    </p:spTree>
    <p:extLst>
      <p:ext uri="{BB962C8B-B14F-4D97-AF65-F5344CB8AC3E}">
        <p14:creationId xmlns:p14="http://schemas.microsoft.com/office/powerpoint/2010/main" val="279719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0B4C1-DE8A-01C4-32DE-484B33F1C8BF}"/>
              </a:ext>
            </a:extLst>
          </p:cNvPr>
          <p:cNvSpPr>
            <a:spLocks noGrp="1"/>
          </p:cNvSpPr>
          <p:nvPr>
            <p:ph type="title"/>
          </p:nvPr>
        </p:nvSpPr>
        <p:spPr>
          <a:xfrm>
            <a:off x="330915" y="0"/>
            <a:ext cx="10515600" cy="1325563"/>
          </a:xfrm>
        </p:spPr>
        <p:txBody>
          <a:bodyPr>
            <a:normAutofit/>
          </a:bodyPr>
          <a:lstStyle/>
          <a:p>
            <a:r>
              <a:rPr lang="en-US" sz="4000" dirty="0"/>
              <a:t>Pathway 1: At a System View</a:t>
            </a:r>
          </a:p>
        </p:txBody>
      </p:sp>
      <p:pic>
        <p:nvPicPr>
          <p:cNvPr id="6" name="Picture 5" descr="Student Search in Reports menu">
            <a:extLst>
              <a:ext uri="{FF2B5EF4-FFF2-40B4-BE49-F238E27FC236}">
                <a16:creationId xmlns:a16="http://schemas.microsoft.com/office/drawing/2014/main" id="{18D26379-FA0A-39A6-1F54-F700414F114E}"/>
              </a:ext>
            </a:extLst>
          </p:cNvPr>
          <p:cNvPicPr>
            <a:picLocks noChangeAspect="1"/>
          </p:cNvPicPr>
          <p:nvPr/>
        </p:nvPicPr>
        <p:blipFill>
          <a:blip r:embed="rId3"/>
          <a:stretch>
            <a:fillRect/>
          </a:stretch>
        </p:blipFill>
        <p:spPr>
          <a:xfrm>
            <a:off x="330915" y="1455566"/>
            <a:ext cx="2318875" cy="1637556"/>
          </a:xfrm>
          <a:prstGeom prst="rect">
            <a:avLst/>
          </a:prstGeom>
          <a:ln>
            <a:noFill/>
          </a:ln>
          <a:effectLst>
            <a:outerShdw blurRad="292100" dist="139700" dir="2700000" algn="tl" rotWithShape="0">
              <a:srgbClr val="333333">
                <a:alpha val="65000"/>
              </a:srgbClr>
            </a:outerShdw>
          </a:effectLst>
        </p:spPr>
      </p:pic>
      <p:pic>
        <p:nvPicPr>
          <p:cNvPr id="9" name="Picture 8" descr="Student Search example">
            <a:extLst>
              <a:ext uri="{FF2B5EF4-FFF2-40B4-BE49-F238E27FC236}">
                <a16:creationId xmlns:a16="http://schemas.microsoft.com/office/drawing/2014/main" id="{A845259F-3A7A-ABD0-4D27-1FE20DADC28B}"/>
              </a:ext>
            </a:extLst>
          </p:cNvPr>
          <p:cNvPicPr>
            <a:picLocks noChangeAspect="1"/>
          </p:cNvPicPr>
          <p:nvPr/>
        </p:nvPicPr>
        <p:blipFill>
          <a:blip r:embed="rId4"/>
          <a:stretch>
            <a:fillRect/>
          </a:stretch>
        </p:blipFill>
        <p:spPr>
          <a:xfrm>
            <a:off x="2429333" y="1291526"/>
            <a:ext cx="6181267" cy="5206712"/>
          </a:xfrm>
          <a:prstGeom prst="rect">
            <a:avLst/>
          </a:prstGeom>
          <a:ln>
            <a:noFill/>
          </a:ln>
          <a:effectLst>
            <a:outerShdw blurRad="292100" dist="139700" dir="2700000" algn="tl" rotWithShape="0">
              <a:srgbClr val="333333">
                <a:alpha val="65000"/>
              </a:srgbClr>
            </a:outerShdw>
          </a:effectLst>
        </p:spPr>
      </p:pic>
      <p:sp>
        <p:nvSpPr>
          <p:cNvPr id="10" name="Arrow: Right 9">
            <a:extLst>
              <a:ext uri="{FF2B5EF4-FFF2-40B4-BE49-F238E27FC236}">
                <a16:creationId xmlns:a16="http://schemas.microsoft.com/office/drawing/2014/main" id="{E65E6E9D-1A2D-B918-8980-AAD8D505BBF7}"/>
              </a:ext>
              <a:ext uri="{C183D7F6-B498-43B3-948B-1728B52AA6E4}">
                <adec:decorative xmlns:adec="http://schemas.microsoft.com/office/drawing/2017/decorative" val="1"/>
              </a:ext>
            </a:extLst>
          </p:cNvPr>
          <p:cNvSpPr/>
          <p:nvPr/>
        </p:nvSpPr>
        <p:spPr>
          <a:xfrm rot="10800000">
            <a:off x="4885557" y="1143049"/>
            <a:ext cx="744638" cy="625033"/>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02D72E53-0AF0-A882-E31D-E38A0FCFF732}"/>
              </a:ext>
              <a:ext uri="{C183D7F6-B498-43B3-948B-1728B52AA6E4}">
                <adec:decorative xmlns:adec="http://schemas.microsoft.com/office/drawing/2017/decorative" val="1"/>
              </a:ext>
            </a:extLst>
          </p:cNvPr>
          <p:cNvSpPr/>
          <p:nvPr/>
        </p:nvSpPr>
        <p:spPr>
          <a:xfrm rot="10800000">
            <a:off x="8446143" y="5225424"/>
            <a:ext cx="744638" cy="625033"/>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C98A14C2-ED94-5636-0ED8-42714A4E8A5D}"/>
              </a:ext>
              <a:ext uri="{C183D7F6-B498-43B3-948B-1728B52AA6E4}">
                <adec:decorative xmlns:adec="http://schemas.microsoft.com/office/drawing/2017/decorative" val="1"/>
              </a:ext>
            </a:extLst>
          </p:cNvPr>
          <p:cNvSpPr/>
          <p:nvPr/>
        </p:nvSpPr>
        <p:spPr>
          <a:xfrm>
            <a:off x="2847372" y="4884516"/>
            <a:ext cx="5347504" cy="132556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7919CB64-3A74-88AC-3BFB-D2783E7A7D01}"/>
              </a:ext>
            </a:extLst>
          </p:cNvPr>
          <p:cNvSpPr txBox="1"/>
          <p:nvPr/>
        </p:nvSpPr>
        <p:spPr>
          <a:xfrm>
            <a:off x="9190781" y="3656580"/>
            <a:ext cx="2743200" cy="163121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Using the “AND” option allows you to find students who meet ALL of the criteria you selected!</a:t>
            </a:r>
          </a:p>
        </p:txBody>
      </p:sp>
      <p:sp>
        <p:nvSpPr>
          <p:cNvPr id="5" name="Slide Number Placeholder 4">
            <a:extLst>
              <a:ext uri="{FF2B5EF4-FFF2-40B4-BE49-F238E27FC236}">
                <a16:creationId xmlns:a16="http://schemas.microsoft.com/office/drawing/2014/main" id="{0503BFDD-1DA1-A956-17CB-5BAEB5AE19AC}"/>
              </a:ext>
            </a:extLst>
          </p:cNvPr>
          <p:cNvSpPr>
            <a:spLocks noGrp="1"/>
          </p:cNvSpPr>
          <p:nvPr>
            <p:ph type="sldNum" sz="quarter" idx="12"/>
          </p:nvPr>
        </p:nvSpPr>
        <p:spPr/>
        <p:txBody>
          <a:bodyPr/>
          <a:lstStyle/>
          <a:p>
            <a:fld id="{B24F5015-3417-4B27-A586-E4CCF4D77832}" type="slidenum">
              <a:rPr lang="en-US" smtClean="0"/>
              <a:t>24</a:t>
            </a:fld>
            <a:endParaRPr lang="en-US" dirty="0"/>
          </a:p>
        </p:txBody>
      </p:sp>
    </p:spTree>
    <p:extLst>
      <p:ext uri="{BB962C8B-B14F-4D97-AF65-F5344CB8AC3E}">
        <p14:creationId xmlns:p14="http://schemas.microsoft.com/office/powerpoint/2010/main" val="154287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0B4C1-DE8A-01C4-32DE-484B33F1C8BF}"/>
              </a:ext>
            </a:extLst>
          </p:cNvPr>
          <p:cNvSpPr>
            <a:spLocks noGrp="1"/>
          </p:cNvSpPr>
          <p:nvPr>
            <p:ph type="title"/>
          </p:nvPr>
        </p:nvSpPr>
        <p:spPr>
          <a:xfrm>
            <a:off x="330915" y="0"/>
            <a:ext cx="10515600" cy="1325563"/>
          </a:xfrm>
        </p:spPr>
        <p:txBody>
          <a:bodyPr>
            <a:normAutofit/>
          </a:bodyPr>
          <a:lstStyle/>
          <a:p>
            <a:r>
              <a:rPr lang="en-US" sz="4000" dirty="0"/>
              <a:t>Pathway 1: At a System View (Cont’d)</a:t>
            </a:r>
          </a:p>
        </p:txBody>
      </p:sp>
      <p:pic>
        <p:nvPicPr>
          <p:cNvPr id="4" name="Picture 3" descr="Student Search result">
            <a:extLst>
              <a:ext uri="{FF2B5EF4-FFF2-40B4-BE49-F238E27FC236}">
                <a16:creationId xmlns:a16="http://schemas.microsoft.com/office/drawing/2014/main" id="{D5BC750A-5EA9-F8BC-A791-4D0FB846622E}"/>
              </a:ext>
            </a:extLst>
          </p:cNvPr>
          <p:cNvPicPr>
            <a:picLocks noChangeAspect="1"/>
          </p:cNvPicPr>
          <p:nvPr/>
        </p:nvPicPr>
        <p:blipFill>
          <a:blip r:embed="rId3"/>
          <a:stretch>
            <a:fillRect/>
          </a:stretch>
        </p:blipFill>
        <p:spPr>
          <a:xfrm>
            <a:off x="736900" y="1325563"/>
            <a:ext cx="7353804" cy="5326539"/>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85992865-3551-FEE9-4D49-6FD67C676485}"/>
              </a:ext>
            </a:extLst>
          </p:cNvPr>
          <p:cNvSpPr txBox="1"/>
          <p:nvPr/>
        </p:nvSpPr>
        <p:spPr>
          <a:xfrm>
            <a:off x="8711900" y="2357616"/>
            <a:ext cx="3001680" cy="224676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In my example, I now see a full list of all 115 students who meet this criteria of having a good likelihood of reaching proficiency on all 3 Keystone exams.</a:t>
            </a:r>
          </a:p>
        </p:txBody>
      </p:sp>
      <p:sp>
        <p:nvSpPr>
          <p:cNvPr id="8" name="Arrow: Right 7">
            <a:extLst>
              <a:ext uri="{FF2B5EF4-FFF2-40B4-BE49-F238E27FC236}">
                <a16:creationId xmlns:a16="http://schemas.microsoft.com/office/drawing/2014/main" id="{7A347B16-7EBB-4E53-F8EF-489495E91A56}"/>
              </a:ext>
              <a:ext uri="{C183D7F6-B498-43B3-948B-1728B52AA6E4}">
                <adec:decorative xmlns:adec="http://schemas.microsoft.com/office/drawing/2017/decorative" val="1"/>
              </a:ext>
            </a:extLst>
          </p:cNvPr>
          <p:cNvSpPr/>
          <p:nvPr/>
        </p:nvSpPr>
        <p:spPr>
          <a:xfrm rot="10800000">
            <a:off x="5588715" y="1131474"/>
            <a:ext cx="744638" cy="625033"/>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0503BFDD-1DA1-A956-17CB-5BAEB5AE19AC}"/>
              </a:ext>
            </a:extLst>
          </p:cNvPr>
          <p:cNvSpPr>
            <a:spLocks noGrp="1"/>
          </p:cNvSpPr>
          <p:nvPr>
            <p:ph type="sldNum" sz="quarter" idx="12"/>
          </p:nvPr>
        </p:nvSpPr>
        <p:spPr/>
        <p:txBody>
          <a:bodyPr/>
          <a:lstStyle/>
          <a:p>
            <a:fld id="{B24F5015-3417-4B27-A586-E4CCF4D77832}" type="slidenum">
              <a:rPr lang="en-US" smtClean="0"/>
              <a:t>25</a:t>
            </a:fld>
            <a:endParaRPr lang="en-US" dirty="0"/>
          </a:p>
        </p:txBody>
      </p:sp>
    </p:spTree>
    <p:extLst>
      <p:ext uri="{BB962C8B-B14F-4D97-AF65-F5344CB8AC3E}">
        <p14:creationId xmlns:p14="http://schemas.microsoft.com/office/powerpoint/2010/main" val="71992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0B4C1-DE8A-01C4-32DE-484B33F1C8BF}"/>
              </a:ext>
            </a:extLst>
          </p:cNvPr>
          <p:cNvSpPr>
            <a:spLocks noGrp="1"/>
          </p:cNvSpPr>
          <p:nvPr>
            <p:ph type="title"/>
          </p:nvPr>
        </p:nvSpPr>
        <p:spPr>
          <a:xfrm>
            <a:off x="330915" y="0"/>
            <a:ext cx="10515600" cy="1325563"/>
          </a:xfrm>
        </p:spPr>
        <p:txBody>
          <a:bodyPr>
            <a:normAutofit/>
          </a:bodyPr>
          <a:lstStyle/>
          <a:p>
            <a:r>
              <a:rPr lang="en-US" sz="4000" dirty="0"/>
              <a:t>Pathway 2: At a System View</a:t>
            </a:r>
          </a:p>
        </p:txBody>
      </p:sp>
      <p:pic>
        <p:nvPicPr>
          <p:cNvPr id="6" name="Picture 5" descr="Student Search in Reports menu">
            <a:extLst>
              <a:ext uri="{FF2B5EF4-FFF2-40B4-BE49-F238E27FC236}">
                <a16:creationId xmlns:a16="http://schemas.microsoft.com/office/drawing/2014/main" id="{18D26379-FA0A-39A6-1F54-F700414F114E}"/>
              </a:ext>
            </a:extLst>
          </p:cNvPr>
          <p:cNvPicPr>
            <a:picLocks noChangeAspect="1"/>
          </p:cNvPicPr>
          <p:nvPr/>
        </p:nvPicPr>
        <p:blipFill>
          <a:blip r:embed="rId3"/>
          <a:stretch>
            <a:fillRect/>
          </a:stretch>
        </p:blipFill>
        <p:spPr>
          <a:xfrm>
            <a:off x="330915" y="1455566"/>
            <a:ext cx="2318875" cy="1637556"/>
          </a:xfrm>
          <a:prstGeom prst="rect">
            <a:avLst/>
          </a:prstGeom>
          <a:ln>
            <a:noFill/>
          </a:ln>
          <a:effectLst>
            <a:outerShdw blurRad="292100" dist="139700" dir="2700000" algn="tl" rotWithShape="0">
              <a:srgbClr val="333333">
                <a:alpha val="65000"/>
              </a:srgbClr>
            </a:outerShdw>
          </a:effectLst>
        </p:spPr>
      </p:pic>
      <p:pic>
        <p:nvPicPr>
          <p:cNvPr id="8" name="Picture 7" descr="Student Search example">
            <a:extLst>
              <a:ext uri="{FF2B5EF4-FFF2-40B4-BE49-F238E27FC236}">
                <a16:creationId xmlns:a16="http://schemas.microsoft.com/office/drawing/2014/main" id="{6BB33D00-94F5-9120-16E7-8D5021B28351}"/>
              </a:ext>
            </a:extLst>
          </p:cNvPr>
          <p:cNvPicPr>
            <a:picLocks noChangeAspect="1"/>
          </p:cNvPicPr>
          <p:nvPr/>
        </p:nvPicPr>
        <p:blipFill>
          <a:blip r:embed="rId4"/>
          <a:stretch>
            <a:fillRect/>
          </a:stretch>
        </p:blipFill>
        <p:spPr>
          <a:xfrm>
            <a:off x="2676403" y="1174576"/>
            <a:ext cx="6073797" cy="5295897"/>
          </a:xfrm>
          <a:prstGeom prst="rect">
            <a:avLst/>
          </a:prstGeom>
          <a:ln>
            <a:noFill/>
          </a:ln>
          <a:effectLst>
            <a:outerShdw blurRad="292100" dist="139700" dir="2700000" algn="tl" rotWithShape="0">
              <a:srgbClr val="333333">
                <a:alpha val="65000"/>
              </a:srgbClr>
            </a:outerShdw>
          </a:effectLst>
        </p:spPr>
      </p:pic>
      <p:sp>
        <p:nvSpPr>
          <p:cNvPr id="10" name="Arrow: Right 9">
            <a:extLst>
              <a:ext uri="{FF2B5EF4-FFF2-40B4-BE49-F238E27FC236}">
                <a16:creationId xmlns:a16="http://schemas.microsoft.com/office/drawing/2014/main" id="{E65E6E9D-1A2D-B918-8980-AAD8D505BBF7}"/>
              </a:ext>
              <a:ext uri="{C183D7F6-B498-43B3-948B-1728B52AA6E4}">
                <adec:decorative xmlns:adec="http://schemas.microsoft.com/office/drawing/2017/decorative" val="1"/>
              </a:ext>
            </a:extLst>
          </p:cNvPr>
          <p:cNvSpPr/>
          <p:nvPr/>
        </p:nvSpPr>
        <p:spPr>
          <a:xfrm rot="10800000">
            <a:off x="4968664" y="1101169"/>
            <a:ext cx="744638" cy="625033"/>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02D72E53-0AF0-A882-E31D-E38A0FCFF732}"/>
              </a:ext>
              <a:ext uri="{C183D7F6-B498-43B3-948B-1728B52AA6E4}">
                <adec:decorative xmlns:adec="http://schemas.microsoft.com/office/drawing/2017/decorative" val="1"/>
              </a:ext>
            </a:extLst>
          </p:cNvPr>
          <p:cNvSpPr/>
          <p:nvPr/>
        </p:nvSpPr>
        <p:spPr>
          <a:xfrm rot="10800000">
            <a:off x="8238281" y="4975279"/>
            <a:ext cx="744638" cy="625033"/>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C98A14C2-ED94-5636-0ED8-42714A4E8A5D}"/>
              </a:ext>
              <a:ext uri="{C183D7F6-B498-43B3-948B-1728B52AA6E4}">
                <adec:decorative xmlns:adec="http://schemas.microsoft.com/office/drawing/2017/decorative" val="1"/>
              </a:ext>
            </a:extLst>
          </p:cNvPr>
          <p:cNvSpPr/>
          <p:nvPr/>
        </p:nvSpPr>
        <p:spPr>
          <a:xfrm>
            <a:off x="2847372" y="4810947"/>
            <a:ext cx="5347504" cy="110637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BCBB618-8CE4-41F3-66E3-751B23CCCDEC}"/>
              </a:ext>
            </a:extLst>
          </p:cNvPr>
          <p:cNvSpPr txBox="1"/>
          <p:nvPr/>
        </p:nvSpPr>
        <p:spPr>
          <a:xfrm>
            <a:off x="9190781" y="3656580"/>
            <a:ext cx="2743200" cy="163121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Using the “AND” option allows you to find students who meet ALL the criteria you selected!</a:t>
            </a:r>
          </a:p>
        </p:txBody>
      </p:sp>
      <p:sp>
        <p:nvSpPr>
          <p:cNvPr id="5" name="Slide Number Placeholder 4">
            <a:extLst>
              <a:ext uri="{FF2B5EF4-FFF2-40B4-BE49-F238E27FC236}">
                <a16:creationId xmlns:a16="http://schemas.microsoft.com/office/drawing/2014/main" id="{0503BFDD-1DA1-A956-17CB-5BAEB5AE19AC}"/>
              </a:ext>
            </a:extLst>
          </p:cNvPr>
          <p:cNvSpPr>
            <a:spLocks noGrp="1"/>
          </p:cNvSpPr>
          <p:nvPr>
            <p:ph type="sldNum" sz="quarter" idx="12"/>
          </p:nvPr>
        </p:nvSpPr>
        <p:spPr/>
        <p:txBody>
          <a:bodyPr/>
          <a:lstStyle/>
          <a:p>
            <a:fld id="{B24F5015-3417-4B27-A586-E4CCF4D77832}" type="slidenum">
              <a:rPr lang="en-US" smtClean="0"/>
              <a:t>26</a:t>
            </a:fld>
            <a:endParaRPr lang="en-US" dirty="0"/>
          </a:p>
        </p:txBody>
      </p:sp>
    </p:spTree>
    <p:extLst>
      <p:ext uri="{BB962C8B-B14F-4D97-AF65-F5344CB8AC3E}">
        <p14:creationId xmlns:p14="http://schemas.microsoft.com/office/powerpoint/2010/main" val="3470234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st of resulting students">
            <a:extLst>
              <a:ext uri="{FF2B5EF4-FFF2-40B4-BE49-F238E27FC236}">
                <a16:creationId xmlns:a16="http://schemas.microsoft.com/office/drawing/2014/main" id="{F53AB13B-1CF7-8825-EBF6-8E5B50420991}"/>
              </a:ext>
            </a:extLst>
          </p:cNvPr>
          <p:cNvPicPr>
            <a:picLocks noChangeAspect="1"/>
          </p:cNvPicPr>
          <p:nvPr/>
        </p:nvPicPr>
        <p:blipFill>
          <a:blip r:embed="rId3"/>
          <a:stretch>
            <a:fillRect/>
          </a:stretch>
        </p:blipFill>
        <p:spPr>
          <a:xfrm>
            <a:off x="1345485" y="1212492"/>
            <a:ext cx="6348087" cy="5432497"/>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85C0B4C1-DE8A-01C4-32DE-484B33F1C8BF}"/>
              </a:ext>
            </a:extLst>
          </p:cNvPr>
          <p:cNvSpPr>
            <a:spLocks noGrp="1"/>
          </p:cNvSpPr>
          <p:nvPr>
            <p:ph type="title"/>
          </p:nvPr>
        </p:nvSpPr>
        <p:spPr>
          <a:xfrm>
            <a:off x="330915" y="0"/>
            <a:ext cx="10515600" cy="1325563"/>
          </a:xfrm>
        </p:spPr>
        <p:txBody>
          <a:bodyPr>
            <a:normAutofit/>
          </a:bodyPr>
          <a:lstStyle/>
          <a:p>
            <a:r>
              <a:rPr lang="en-US" sz="4000" dirty="0"/>
              <a:t>Pathway 2: At a System View (Cont’d)</a:t>
            </a:r>
          </a:p>
        </p:txBody>
      </p:sp>
      <p:sp>
        <p:nvSpPr>
          <p:cNvPr id="5" name="Slide Number Placeholder 4">
            <a:extLst>
              <a:ext uri="{FF2B5EF4-FFF2-40B4-BE49-F238E27FC236}">
                <a16:creationId xmlns:a16="http://schemas.microsoft.com/office/drawing/2014/main" id="{0503BFDD-1DA1-A956-17CB-5BAEB5AE19AC}"/>
              </a:ext>
            </a:extLst>
          </p:cNvPr>
          <p:cNvSpPr>
            <a:spLocks noGrp="1"/>
          </p:cNvSpPr>
          <p:nvPr>
            <p:ph type="sldNum" sz="quarter" idx="12"/>
          </p:nvPr>
        </p:nvSpPr>
        <p:spPr/>
        <p:txBody>
          <a:bodyPr/>
          <a:lstStyle/>
          <a:p>
            <a:fld id="{B24F5015-3417-4B27-A586-E4CCF4D77832}" type="slidenum">
              <a:rPr lang="en-US" smtClean="0"/>
              <a:t>27</a:t>
            </a:fld>
            <a:endParaRPr lang="en-US" dirty="0"/>
          </a:p>
        </p:txBody>
      </p:sp>
      <p:sp>
        <p:nvSpPr>
          <p:cNvPr id="7" name="TextBox 6">
            <a:extLst>
              <a:ext uri="{FF2B5EF4-FFF2-40B4-BE49-F238E27FC236}">
                <a16:creationId xmlns:a16="http://schemas.microsoft.com/office/drawing/2014/main" id="{85992865-3551-FEE9-4D49-6FD67C676485}"/>
              </a:ext>
            </a:extLst>
          </p:cNvPr>
          <p:cNvSpPr txBox="1"/>
          <p:nvPr/>
        </p:nvSpPr>
        <p:spPr>
          <a:xfrm>
            <a:off x="8166538" y="2009686"/>
            <a:ext cx="3709088" cy="3046988"/>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In my example, I now see a list of all 190 students who meet this criteria of having a good likelihood of reaching at least Basic on these exams.</a:t>
            </a:r>
          </a:p>
          <a:p>
            <a:endParaRPr lang="en-US" sz="2000"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(Note this will include the students from prior search who have high probability of proficiency on all 3 exams.)</a:t>
            </a:r>
            <a:endParaRPr lang="en-US" sz="1600" i="1" dirty="0">
              <a:latin typeface="Arial" panose="020B0604020202020204" pitchFamily="34" charset="0"/>
              <a:cs typeface="Arial" panose="020B0604020202020204" pitchFamily="34" charset="0"/>
            </a:endParaRPr>
          </a:p>
        </p:txBody>
      </p:sp>
      <p:sp>
        <p:nvSpPr>
          <p:cNvPr id="8" name="Arrow: Right 7">
            <a:extLst>
              <a:ext uri="{FF2B5EF4-FFF2-40B4-BE49-F238E27FC236}">
                <a16:creationId xmlns:a16="http://schemas.microsoft.com/office/drawing/2014/main" id="{7A347B16-7EBB-4E53-F8EF-489495E91A56}"/>
              </a:ext>
              <a:ext uri="{C183D7F6-B498-43B3-948B-1728B52AA6E4}">
                <adec:decorative xmlns:adec="http://schemas.microsoft.com/office/drawing/2017/decorative" val="1"/>
              </a:ext>
            </a:extLst>
          </p:cNvPr>
          <p:cNvSpPr/>
          <p:nvPr/>
        </p:nvSpPr>
        <p:spPr>
          <a:xfrm rot="10800000">
            <a:off x="4616841" y="1013046"/>
            <a:ext cx="744638" cy="625033"/>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104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1898" y="95302"/>
            <a:ext cx="10515600" cy="1325563"/>
          </a:xfrm>
        </p:spPr>
        <p:txBody>
          <a:bodyPr/>
          <a:lstStyle/>
          <a:p>
            <a:r>
              <a:rPr lang="en-US" dirty="0"/>
              <a:t>Sam: PSSA / Keystone History</a:t>
            </a:r>
          </a:p>
        </p:txBody>
      </p:sp>
      <p:pic>
        <p:nvPicPr>
          <p:cNvPr id="10" name="Picture 9" descr="Sam: PSSA/Keystone History">
            <a:extLst>
              <a:ext uri="{FF2B5EF4-FFF2-40B4-BE49-F238E27FC236}">
                <a16:creationId xmlns:a16="http://schemas.microsoft.com/office/drawing/2014/main" id="{23A97C07-CEB9-9FE0-4BAD-A50EBB65AD30}"/>
              </a:ext>
            </a:extLst>
          </p:cNvPr>
          <p:cNvPicPr>
            <a:picLocks noChangeAspect="1"/>
          </p:cNvPicPr>
          <p:nvPr/>
        </p:nvPicPr>
        <p:blipFill>
          <a:blip r:embed="rId3"/>
          <a:stretch>
            <a:fillRect/>
          </a:stretch>
        </p:blipFill>
        <p:spPr>
          <a:xfrm>
            <a:off x="1464502" y="1310448"/>
            <a:ext cx="8762825" cy="5452250"/>
          </a:xfrm>
          <a:prstGeom prst="rect">
            <a:avLst/>
          </a:prstGeom>
        </p:spPr>
      </p:pic>
      <p:sp>
        <p:nvSpPr>
          <p:cNvPr id="8" name="TextBox 7">
            <a:extLst>
              <a:ext uri="{FF2B5EF4-FFF2-40B4-BE49-F238E27FC236}">
                <a16:creationId xmlns:a16="http://schemas.microsoft.com/office/drawing/2014/main" id="{30C4CC59-A70D-9066-123E-DBDBA8B337A0}"/>
              </a:ext>
            </a:extLst>
          </p:cNvPr>
          <p:cNvSpPr txBox="1"/>
          <p:nvPr/>
        </p:nvSpPr>
        <p:spPr>
          <a:xfrm>
            <a:off x="10562637" y="3881336"/>
            <a:ext cx="1464502" cy="646331"/>
          </a:xfrm>
          <a:prstGeom prst="rect">
            <a:avLst/>
          </a:prstGeom>
          <a:no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Missing 6</a:t>
            </a:r>
            <a:r>
              <a:rPr lang="en-US" baseline="30000" dirty="0">
                <a:solidFill>
                  <a:srgbClr val="C00000"/>
                </a:solidFill>
                <a:latin typeface="Arial" panose="020B0604020202020204" pitchFamily="34" charset="0"/>
                <a:cs typeface="Arial" panose="020B0604020202020204" pitchFamily="34" charset="0"/>
              </a:rPr>
              <a:t>th</a:t>
            </a:r>
            <a:r>
              <a:rPr lang="en-US" dirty="0">
                <a:solidFill>
                  <a:srgbClr val="C00000"/>
                </a:solidFill>
                <a:latin typeface="Arial" panose="020B0604020202020204" pitchFamily="34" charset="0"/>
                <a:cs typeface="Arial" panose="020B0604020202020204" pitchFamily="34" charset="0"/>
              </a:rPr>
              <a:t> grade PSSA</a:t>
            </a:r>
          </a:p>
        </p:txBody>
      </p:sp>
      <p:sp>
        <p:nvSpPr>
          <p:cNvPr id="14" name="Arrow: Right 13">
            <a:extLst>
              <a:ext uri="{FF2B5EF4-FFF2-40B4-BE49-F238E27FC236}">
                <a16:creationId xmlns:a16="http://schemas.microsoft.com/office/drawing/2014/main" id="{0DF9E134-0B16-5F9E-9EBF-ED49C56A33BD}"/>
              </a:ext>
              <a:ext uri="{C183D7F6-B498-43B3-948B-1728B52AA6E4}">
                <adec:decorative xmlns:adec="http://schemas.microsoft.com/office/drawing/2017/decorative" val="1"/>
              </a:ext>
            </a:extLst>
          </p:cNvPr>
          <p:cNvSpPr/>
          <p:nvPr/>
        </p:nvSpPr>
        <p:spPr>
          <a:xfrm>
            <a:off x="628167" y="3834457"/>
            <a:ext cx="1077238" cy="626301"/>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1898835-D2B9-32EA-2C3B-968B43B7EB2D}"/>
              </a:ext>
              <a:ext uri="{C183D7F6-B498-43B3-948B-1728B52AA6E4}">
                <adec:decorative xmlns:adec="http://schemas.microsoft.com/office/drawing/2017/decorative" val="1"/>
              </a:ext>
            </a:extLst>
          </p:cNvPr>
          <p:cNvSpPr/>
          <p:nvPr/>
        </p:nvSpPr>
        <p:spPr>
          <a:xfrm>
            <a:off x="1583266" y="5881512"/>
            <a:ext cx="8610602" cy="83996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5D602859-4575-5E01-9070-B7E8B044EB7B}"/>
              </a:ext>
              <a:ext uri="{C183D7F6-B498-43B3-948B-1728B52AA6E4}">
                <adec:decorative xmlns:adec="http://schemas.microsoft.com/office/drawing/2017/decorative" val="1"/>
              </a:ext>
            </a:extLst>
          </p:cNvPr>
          <p:cNvSpPr/>
          <p:nvPr/>
        </p:nvSpPr>
        <p:spPr>
          <a:xfrm rot="8852215">
            <a:off x="10024018" y="4767842"/>
            <a:ext cx="1077238" cy="626301"/>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pPr/>
              <a:t>28</a:t>
            </a:fld>
            <a:endParaRPr lang="en-US" dirty="0"/>
          </a:p>
        </p:txBody>
      </p:sp>
    </p:spTree>
    <p:extLst>
      <p:ext uri="{BB962C8B-B14F-4D97-AF65-F5344CB8AC3E}">
        <p14:creationId xmlns:p14="http://schemas.microsoft.com/office/powerpoint/2010/main" val="217170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1898" y="95302"/>
            <a:ext cx="10515600" cy="1325563"/>
          </a:xfrm>
        </p:spPr>
        <p:txBody>
          <a:bodyPr/>
          <a:lstStyle/>
          <a:p>
            <a:r>
              <a:rPr lang="en-US" dirty="0"/>
              <a:t>Sam: Projections to Keystones</a:t>
            </a:r>
          </a:p>
        </p:txBody>
      </p:sp>
      <p:sp>
        <p:nvSpPr>
          <p:cNvPr id="4" name="Slide Number Placeholder 3"/>
          <p:cNvSpPr>
            <a:spLocks noGrp="1"/>
          </p:cNvSpPr>
          <p:nvPr>
            <p:ph type="sldNum" sz="quarter" idx="12"/>
          </p:nvPr>
        </p:nvSpPr>
        <p:spPr/>
        <p:txBody>
          <a:bodyPr/>
          <a:lstStyle/>
          <a:p>
            <a:fld id="{69E57DC2-970A-4B3E-BB1C-7A09969E49DF}" type="slidenum">
              <a:rPr lang="en-US" smtClean="0"/>
              <a:pPr/>
              <a:t>29</a:t>
            </a:fld>
            <a:endParaRPr lang="en-US" dirty="0"/>
          </a:p>
        </p:txBody>
      </p:sp>
      <p:pic>
        <p:nvPicPr>
          <p:cNvPr id="10" name="Picture 9" descr="Sam: Projections to Keystones">
            <a:extLst>
              <a:ext uri="{FF2B5EF4-FFF2-40B4-BE49-F238E27FC236}">
                <a16:creationId xmlns:a16="http://schemas.microsoft.com/office/drawing/2014/main" id="{D305DAA6-7BAC-346E-D912-E5FF18A1C47A}"/>
              </a:ext>
            </a:extLst>
          </p:cNvPr>
          <p:cNvPicPr>
            <a:picLocks noChangeAspect="1"/>
          </p:cNvPicPr>
          <p:nvPr/>
        </p:nvPicPr>
        <p:blipFill>
          <a:blip r:embed="rId3"/>
          <a:stretch>
            <a:fillRect/>
          </a:stretch>
        </p:blipFill>
        <p:spPr>
          <a:xfrm>
            <a:off x="810097" y="1436692"/>
            <a:ext cx="9917400" cy="5198208"/>
          </a:xfrm>
          <a:prstGeom prst="rect">
            <a:avLst/>
          </a:prstGeom>
        </p:spPr>
      </p:pic>
      <p:sp>
        <p:nvSpPr>
          <p:cNvPr id="5" name="Rectangle 4">
            <a:extLst>
              <a:ext uri="{FF2B5EF4-FFF2-40B4-BE49-F238E27FC236}">
                <a16:creationId xmlns:a16="http://schemas.microsoft.com/office/drawing/2014/main" id="{5671AC2A-01D1-8D3C-A21B-06E68F8CB4A6}"/>
              </a:ext>
              <a:ext uri="{C183D7F6-B498-43B3-948B-1728B52AA6E4}">
                <adec:decorative xmlns:adec="http://schemas.microsoft.com/office/drawing/2017/decorative" val="1"/>
              </a:ext>
            </a:extLst>
          </p:cNvPr>
          <p:cNvSpPr/>
          <p:nvPr/>
        </p:nvSpPr>
        <p:spPr>
          <a:xfrm>
            <a:off x="6863646" y="5295317"/>
            <a:ext cx="3714043" cy="121837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Arrow: Right 1">
            <a:extLst>
              <a:ext uri="{FF2B5EF4-FFF2-40B4-BE49-F238E27FC236}">
                <a16:creationId xmlns:a16="http://schemas.microsoft.com/office/drawing/2014/main" id="{6F513610-1717-2263-0656-86D929612EDF}"/>
              </a:ext>
              <a:ext uri="{C183D7F6-B498-43B3-948B-1728B52AA6E4}">
                <adec:decorative xmlns:adec="http://schemas.microsoft.com/office/drawing/2017/decorative" val="1"/>
              </a:ext>
            </a:extLst>
          </p:cNvPr>
          <p:cNvSpPr/>
          <p:nvPr/>
        </p:nvSpPr>
        <p:spPr>
          <a:xfrm rot="9186174">
            <a:off x="10661087" y="5319158"/>
            <a:ext cx="1077238" cy="626301"/>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64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616" y="231438"/>
            <a:ext cx="10515600" cy="1325563"/>
          </a:xfrm>
        </p:spPr>
        <p:txBody>
          <a:bodyPr/>
          <a:lstStyle/>
          <a:p>
            <a:r>
              <a:rPr lang="en-US" dirty="0"/>
              <a:t>Tell Us Who You Are!</a:t>
            </a:r>
          </a:p>
        </p:txBody>
      </p:sp>
      <p:sp>
        <p:nvSpPr>
          <p:cNvPr id="3" name="Content Placeholder 2">
            <a:extLst>
              <a:ext uri="{FF2B5EF4-FFF2-40B4-BE49-F238E27FC236}">
                <a16:creationId xmlns:a16="http://schemas.microsoft.com/office/drawing/2014/main" id="{015251F8-2213-41BD-B97A-436AE98F27E2}"/>
              </a:ext>
            </a:extLst>
          </p:cNvPr>
          <p:cNvSpPr>
            <a:spLocks noGrp="1"/>
          </p:cNvSpPr>
          <p:nvPr>
            <p:ph idx="1"/>
          </p:nvPr>
        </p:nvSpPr>
        <p:spPr>
          <a:xfrm>
            <a:off x="1452738" y="1714470"/>
            <a:ext cx="6662561" cy="4481860"/>
          </a:xfrm>
        </p:spPr>
        <p:txBody>
          <a:bodyPr vert="horz" lIns="91440" tIns="45720" rIns="91440" bIns="45720" rtlCol="0" anchor="t">
            <a:normAutofit/>
          </a:bodyPr>
          <a:lstStyle/>
          <a:p>
            <a:pPr lvl="1">
              <a:spcBef>
                <a:spcPts val="1200"/>
              </a:spcBef>
              <a:spcAft>
                <a:spcPts val="1200"/>
              </a:spcAft>
              <a:buFont typeface="Wingdings" panose="05000000000000000000" pitchFamily="2" charset="2"/>
              <a:buChar char="q"/>
            </a:pPr>
            <a:r>
              <a:rPr lang="en-US" sz="3000" dirty="0">
                <a:latin typeface="Arial"/>
                <a:cs typeface="Arial"/>
              </a:rPr>
              <a:t> LEA/District Leaders?</a:t>
            </a:r>
          </a:p>
          <a:p>
            <a:pPr lvl="1">
              <a:spcBef>
                <a:spcPts val="1200"/>
              </a:spcBef>
              <a:spcAft>
                <a:spcPts val="1200"/>
              </a:spcAft>
              <a:buFont typeface="Wingdings" panose="05000000000000000000" pitchFamily="2" charset="2"/>
              <a:buChar char="q"/>
            </a:pPr>
            <a:r>
              <a:rPr lang="en-US" sz="3000" dirty="0">
                <a:latin typeface="Arial"/>
                <a:cs typeface="Arial"/>
              </a:rPr>
              <a:t> School Leaders?</a:t>
            </a:r>
          </a:p>
          <a:p>
            <a:pPr lvl="1">
              <a:spcBef>
                <a:spcPts val="1200"/>
              </a:spcBef>
              <a:spcAft>
                <a:spcPts val="1200"/>
              </a:spcAft>
              <a:buFont typeface="Wingdings" panose="05000000000000000000" pitchFamily="2" charset="2"/>
              <a:buChar char="q"/>
            </a:pPr>
            <a:r>
              <a:rPr lang="en-US" sz="3000" dirty="0">
                <a:latin typeface="Arial"/>
                <a:cs typeface="Arial"/>
              </a:rPr>
              <a:t> Teacher Leaders / Teachers?</a:t>
            </a:r>
          </a:p>
          <a:p>
            <a:pPr lvl="1">
              <a:spcBef>
                <a:spcPts val="1200"/>
              </a:spcBef>
              <a:spcAft>
                <a:spcPts val="1200"/>
              </a:spcAft>
              <a:buFont typeface="Wingdings" panose="05000000000000000000" pitchFamily="2" charset="2"/>
              <a:buChar char="q"/>
            </a:pPr>
            <a:r>
              <a:rPr lang="en-US" sz="3000" dirty="0">
                <a:latin typeface="Arial"/>
                <a:cs typeface="Arial"/>
              </a:rPr>
              <a:t> Data Specialists?</a:t>
            </a:r>
          </a:p>
          <a:p>
            <a:pPr lvl="1">
              <a:spcBef>
                <a:spcPts val="1200"/>
              </a:spcBef>
              <a:spcAft>
                <a:spcPts val="1200"/>
              </a:spcAft>
              <a:buFont typeface="Wingdings" panose="05000000000000000000" pitchFamily="2" charset="2"/>
              <a:buChar char="q"/>
            </a:pPr>
            <a:r>
              <a:rPr lang="en-US" sz="3000" dirty="0">
                <a:latin typeface="Arial"/>
                <a:cs typeface="Arial"/>
              </a:rPr>
              <a:t> IU Staff?</a:t>
            </a:r>
          </a:p>
          <a:p>
            <a:pPr lvl="1">
              <a:spcBef>
                <a:spcPts val="1200"/>
              </a:spcBef>
              <a:spcAft>
                <a:spcPts val="1200"/>
              </a:spcAft>
              <a:buFont typeface="Wingdings" panose="05000000000000000000" pitchFamily="2" charset="2"/>
              <a:buChar char="q"/>
            </a:pPr>
            <a:r>
              <a:rPr lang="en-US" sz="3000" dirty="0">
                <a:latin typeface="Arial"/>
                <a:cs typeface="Arial"/>
              </a:rPr>
              <a:t>Others? </a:t>
            </a:r>
            <a:endParaRPr lang="en-US" sz="3000" dirty="0"/>
          </a:p>
          <a:p>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680C5762-CF65-4775-9966-A58D40CC61B9}" type="slidenum">
              <a:rPr lang="en-US" smtClean="0"/>
              <a:t>3</a:t>
            </a:fld>
            <a:endParaRPr lang="en-US" dirty="0"/>
          </a:p>
        </p:txBody>
      </p:sp>
      <p:pic>
        <p:nvPicPr>
          <p:cNvPr id="11" name="Picture 10">
            <a:extLst>
              <a:ext uri="{FF2B5EF4-FFF2-40B4-BE49-F238E27FC236}">
                <a16:creationId xmlns:a16="http://schemas.microsoft.com/office/drawing/2014/main" id="{C3C4B20A-A4DD-4918-B2D9-0AAB4C14FD2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08863" y="4756262"/>
            <a:ext cx="6530022" cy="18703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5604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0B4C1-DE8A-01C4-32DE-484B33F1C8BF}"/>
              </a:ext>
            </a:extLst>
          </p:cNvPr>
          <p:cNvSpPr>
            <a:spLocks noGrp="1"/>
          </p:cNvSpPr>
          <p:nvPr>
            <p:ph type="title"/>
          </p:nvPr>
        </p:nvSpPr>
        <p:spPr>
          <a:xfrm>
            <a:off x="759178" y="240947"/>
            <a:ext cx="10515600" cy="1325563"/>
          </a:xfrm>
        </p:spPr>
        <p:txBody>
          <a:bodyPr>
            <a:normAutofit/>
          </a:bodyPr>
          <a:lstStyle/>
          <a:p>
            <a:r>
              <a:rPr lang="en-US" sz="4000" dirty="0"/>
              <a:t>Sam’s Pathway(s)</a:t>
            </a:r>
          </a:p>
        </p:txBody>
      </p:sp>
      <p:sp>
        <p:nvSpPr>
          <p:cNvPr id="8" name="TextBox 7">
            <a:extLst>
              <a:ext uri="{FF2B5EF4-FFF2-40B4-BE49-F238E27FC236}">
                <a16:creationId xmlns:a16="http://schemas.microsoft.com/office/drawing/2014/main" id="{03588465-E8F3-2068-E281-FF72015DC7CA}"/>
              </a:ext>
            </a:extLst>
          </p:cNvPr>
          <p:cNvSpPr txBox="1"/>
          <p:nvPr/>
        </p:nvSpPr>
        <p:spPr>
          <a:xfrm>
            <a:off x="2280356" y="2314222"/>
            <a:ext cx="7981244"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How might this information help inform the success of Sam pursuing pathways 1 and/or 2?</a:t>
            </a:r>
          </a:p>
        </p:txBody>
      </p:sp>
      <p:pic>
        <p:nvPicPr>
          <p:cNvPr id="4" name="Picture 3" descr="Sam's Pathways">
            <a:extLst>
              <a:ext uri="{FF2B5EF4-FFF2-40B4-BE49-F238E27FC236}">
                <a16:creationId xmlns:a16="http://schemas.microsoft.com/office/drawing/2014/main" id="{FE027A75-D034-CEE1-C673-587E9EC8F519}"/>
              </a:ext>
            </a:extLst>
          </p:cNvPr>
          <p:cNvPicPr>
            <a:picLocks noChangeAspect="1"/>
          </p:cNvPicPr>
          <p:nvPr/>
        </p:nvPicPr>
        <p:blipFill>
          <a:blip r:embed="rId2"/>
          <a:stretch>
            <a:fillRect/>
          </a:stretch>
        </p:blipFill>
        <p:spPr>
          <a:xfrm>
            <a:off x="407513" y="3679188"/>
            <a:ext cx="11376973" cy="1615898"/>
          </a:xfrm>
          <a:prstGeom prst="rect">
            <a:avLst/>
          </a:prstGeom>
        </p:spPr>
      </p:pic>
      <p:sp>
        <p:nvSpPr>
          <p:cNvPr id="5" name="Slide Number Placeholder 4">
            <a:extLst>
              <a:ext uri="{FF2B5EF4-FFF2-40B4-BE49-F238E27FC236}">
                <a16:creationId xmlns:a16="http://schemas.microsoft.com/office/drawing/2014/main" id="{0503BFDD-1DA1-A956-17CB-5BAEB5AE19AC}"/>
              </a:ext>
            </a:extLst>
          </p:cNvPr>
          <p:cNvSpPr>
            <a:spLocks noGrp="1"/>
          </p:cNvSpPr>
          <p:nvPr>
            <p:ph type="sldNum" sz="quarter" idx="12"/>
          </p:nvPr>
        </p:nvSpPr>
        <p:spPr/>
        <p:txBody>
          <a:bodyPr/>
          <a:lstStyle/>
          <a:p>
            <a:fld id="{B24F5015-3417-4B27-A586-E4CCF4D77832}" type="slidenum">
              <a:rPr lang="en-US" smtClean="0"/>
              <a:t>30</a:t>
            </a:fld>
            <a:endParaRPr lang="en-US" dirty="0"/>
          </a:p>
        </p:txBody>
      </p:sp>
    </p:spTree>
    <p:extLst>
      <p:ext uri="{BB962C8B-B14F-4D97-AF65-F5344CB8AC3E}">
        <p14:creationId xmlns:p14="http://schemas.microsoft.com/office/powerpoint/2010/main" val="122468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19"/>
          <p:cNvSpPr txBox="1">
            <a:spLocks noGrp="1"/>
          </p:cNvSpPr>
          <p:nvPr>
            <p:ph type="title"/>
          </p:nvPr>
        </p:nvSpPr>
        <p:spPr>
          <a:xfrm>
            <a:off x="395114" y="260880"/>
            <a:ext cx="9154000" cy="192225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ct val="100000"/>
              <a:buFont typeface="Arial"/>
              <a:buNone/>
            </a:pPr>
            <a:r>
              <a:rPr lang="en-US" sz="4000" dirty="0"/>
              <a:t>Thoughts and Questions about PVAAS Projections for Pathways 1 &amp; 2?</a:t>
            </a:r>
            <a:endParaRPr sz="3600" dirty="0"/>
          </a:p>
        </p:txBody>
      </p:sp>
      <p:pic>
        <p:nvPicPr>
          <p:cNvPr id="3" name="Picture 2" descr="Questions?">
            <a:extLst>
              <a:ext uri="{FF2B5EF4-FFF2-40B4-BE49-F238E27FC236}">
                <a16:creationId xmlns:a16="http://schemas.microsoft.com/office/drawing/2014/main" id="{F8D9F668-852E-9C66-9454-7AAD72EAD1E5}"/>
              </a:ext>
            </a:extLst>
          </p:cNvPr>
          <p:cNvPicPr>
            <a:picLocks noChangeAspect="1"/>
          </p:cNvPicPr>
          <p:nvPr/>
        </p:nvPicPr>
        <p:blipFill>
          <a:blip r:embed="rId3"/>
          <a:stretch>
            <a:fillRect/>
          </a:stretch>
        </p:blipFill>
        <p:spPr>
          <a:xfrm>
            <a:off x="2527886" y="2061457"/>
            <a:ext cx="6639518" cy="42534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19192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28164A8-7112-482D-879A-3EAF6FDA0D17}"/>
              </a:ext>
            </a:extLst>
          </p:cNvPr>
          <p:cNvSpPr>
            <a:spLocks noGrp="1"/>
          </p:cNvSpPr>
          <p:nvPr>
            <p:ph type="title"/>
          </p:nvPr>
        </p:nvSpPr>
        <p:spPr/>
        <p:txBody>
          <a:bodyPr/>
          <a:lstStyle/>
          <a:p>
            <a:r>
              <a:rPr lang="en-US" dirty="0">
                <a:solidFill>
                  <a:schemeClr val="tx1"/>
                </a:solidFill>
              </a:rPr>
              <a:t>Pathway 4</a:t>
            </a:r>
          </a:p>
        </p:txBody>
      </p:sp>
      <p:sp>
        <p:nvSpPr>
          <p:cNvPr id="7" name="Text Placeholder 6">
            <a:extLst>
              <a:ext uri="{FF2B5EF4-FFF2-40B4-BE49-F238E27FC236}">
                <a16:creationId xmlns:a16="http://schemas.microsoft.com/office/drawing/2014/main" id="{80A69A6B-64EC-4CEE-A58C-12EECE7E859B}"/>
              </a:ext>
            </a:extLst>
          </p:cNvPr>
          <p:cNvSpPr>
            <a:spLocks noGrp="1"/>
          </p:cNvSpPr>
          <p:nvPr>
            <p:ph type="body" idx="1"/>
          </p:nvPr>
        </p:nvSpPr>
        <p:spPr/>
        <p:txBody>
          <a:bodyPr/>
          <a:lstStyle/>
          <a:p>
            <a:r>
              <a:rPr lang="en-US" dirty="0"/>
              <a:t>Example</a:t>
            </a:r>
          </a:p>
        </p:txBody>
      </p:sp>
      <p:sp>
        <p:nvSpPr>
          <p:cNvPr id="5" name="Slide Number Placeholder 4">
            <a:extLst>
              <a:ext uri="{FF2B5EF4-FFF2-40B4-BE49-F238E27FC236}">
                <a16:creationId xmlns:a16="http://schemas.microsoft.com/office/drawing/2014/main" id="{93CEB7D2-8CA6-467E-A1F9-B2B65E81A17D}"/>
              </a:ext>
            </a:extLst>
          </p:cNvPr>
          <p:cNvSpPr>
            <a:spLocks noGrp="1"/>
          </p:cNvSpPr>
          <p:nvPr>
            <p:ph type="sldNum" sz="quarter" idx="12"/>
          </p:nvPr>
        </p:nvSpPr>
        <p:spPr/>
        <p:txBody>
          <a:bodyPr/>
          <a:lstStyle/>
          <a:p>
            <a:fld id="{680C5762-CF65-4775-9966-A58D40CC61B9}" type="slidenum">
              <a:rPr lang="en-US" smtClean="0"/>
              <a:t>32</a:t>
            </a:fld>
            <a:endParaRPr lang="en-US" dirty="0"/>
          </a:p>
        </p:txBody>
      </p:sp>
    </p:spTree>
    <p:extLst>
      <p:ext uri="{BB962C8B-B14F-4D97-AF65-F5344CB8AC3E}">
        <p14:creationId xmlns:p14="http://schemas.microsoft.com/office/powerpoint/2010/main" val="299961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1a66b831511_2_140"/>
          <p:cNvSpPr txBox="1">
            <a:spLocks noGrp="1"/>
          </p:cNvSpPr>
          <p:nvPr>
            <p:ph type="title"/>
          </p:nvPr>
        </p:nvSpPr>
        <p:spPr>
          <a:xfrm>
            <a:off x="300990" y="136524"/>
            <a:ext cx="8229600" cy="1143000"/>
          </a:xfrm>
          <a:prstGeom prst="rect">
            <a:avLst/>
          </a:prstGeom>
          <a:noFill/>
          <a:ln>
            <a:noFill/>
          </a:ln>
        </p:spPr>
        <p:txBody>
          <a:bodyPr spcFirstLastPara="1" vert="horz" wrap="square" lIns="91425" tIns="45700" rIns="91425" bIns="45700" rtlCol="0" anchor="ctr" anchorCtr="0">
            <a:normAutofit/>
          </a:bodyPr>
          <a:lstStyle/>
          <a:p>
            <a:pPr marL="173038">
              <a:lnSpc>
                <a:spcPct val="100000"/>
              </a:lnSpc>
              <a:spcBef>
                <a:spcPts val="0"/>
              </a:spcBef>
              <a:buClr>
                <a:schemeClr val="lt1"/>
              </a:buClr>
              <a:buSzPts val="3200"/>
            </a:pPr>
            <a:r>
              <a:rPr lang="en-US" dirty="0"/>
              <a:t>PVAAS &amp; Pathway 4</a:t>
            </a:r>
            <a:endParaRPr dirty="0"/>
          </a:p>
        </p:txBody>
      </p:sp>
      <p:pic>
        <p:nvPicPr>
          <p:cNvPr id="243" name="Google Shape;243;g1a66b831511_2_140" descr="Pathway 4"/>
          <p:cNvPicPr preferRelativeResize="0"/>
          <p:nvPr/>
        </p:nvPicPr>
        <p:blipFill rotWithShape="1">
          <a:blip r:embed="rId3">
            <a:alphaModFix/>
          </a:blip>
          <a:srcRect/>
          <a:stretch/>
        </p:blipFill>
        <p:spPr>
          <a:xfrm>
            <a:off x="209273" y="1279524"/>
            <a:ext cx="7443385" cy="5427632"/>
          </a:xfrm>
          <a:prstGeom prst="rect">
            <a:avLst/>
          </a:prstGeom>
          <a:noFill/>
          <a:ln>
            <a:noFill/>
          </a:ln>
        </p:spPr>
      </p:pic>
      <p:sp>
        <p:nvSpPr>
          <p:cNvPr id="245" name="Google Shape;245;g1a66b831511_2_140">
            <a:extLst>
              <a:ext uri="{C183D7F6-B498-43B3-948B-1728B52AA6E4}">
                <adec:decorative xmlns:adec="http://schemas.microsoft.com/office/drawing/2017/decorative" val="1"/>
              </a:ext>
            </a:extLst>
          </p:cNvPr>
          <p:cNvSpPr/>
          <p:nvPr/>
        </p:nvSpPr>
        <p:spPr>
          <a:xfrm>
            <a:off x="390139" y="2125981"/>
            <a:ext cx="7081652" cy="1303020"/>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dirty="0">
              <a:solidFill>
                <a:schemeClr val="lt1"/>
              </a:solidFill>
              <a:latin typeface="Arial"/>
              <a:ea typeface="Arial"/>
              <a:cs typeface="Arial"/>
              <a:sym typeface="Arial"/>
            </a:endParaRPr>
          </a:p>
        </p:txBody>
      </p:sp>
      <p:pic>
        <p:nvPicPr>
          <p:cNvPr id="3" name="Picture 2" descr="Pathway 4">
            <a:extLst>
              <a:ext uri="{FF2B5EF4-FFF2-40B4-BE49-F238E27FC236}">
                <a16:creationId xmlns:a16="http://schemas.microsoft.com/office/drawing/2014/main" id="{0527F605-26B8-67E7-E468-BDF684D3FF1B}"/>
              </a:ext>
            </a:extLst>
          </p:cNvPr>
          <p:cNvPicPr>
            <a:picLocks noChangeAspect="1"/>
          </p:cNvPicPr>
          <p:nvPr/>
        </p:nvPicPr>
        <p:blipFill>
          <a:blip r:embed="rId4"/>
          <a:stretch>
            <a:fillRect/>
          </a:stretch>
        </p:blipFill>
        <p:spPr>
          <a:xfrm>
            <a:off x="7200900" y="1712490"/>
            <a:ext cx="4899660" cy="2142504"/>
          </a:xfrm>
          <a:prstGeom prst="rect">
            <a:avLst/>
          </a:prstGeom>
          <a:ln>
            <a:solidFill>
              <a:schemeClr val="tx1"/>
            </a:solidFill>
          </a:ln>
        </p:spPr>
      </p:pic>
      <p:pic>
        <p:nvPicPr>
          <p:cNvPr id="5" name="Picture 4" descr="Pathway 4&#10;">
            <a:extLst>
              <a:ext uri="{FF2B5EF4-FFF2-40B4-BE49-F238E27FC236}">
                <a16:creationId xmlns:a16="http://schemas.microsoft.com/office/drawing/2014/main" id="{E248A4E0-4478-76B1-9AA9-E0EBA680BC0E}"/>
              </a:ext>
            </a:extLst>
          </p:cNvPr>
          <p:cNvPicPr>
            <a:picLocks noChangeAspect="1"/>
          </p:cNvPicPr>
          <p:nvPr/>
        </p:nvPicPr>
        <p:blipFill>
          <a:blip r:embed="rId5"/>
          <a:stretch>
            <a:fillRect/>
          </a:stretch>
        </p:blipFill>
        <p:spPr>
          <a:xfrm>
            <a:off x="5109140" y="3909060"/>
            <a:ext cx="6991420" cy="2866482"/>
          </a:xfrm>
          <a:prstGeom prst="rect">
            <a:avLst/>
          </a:prstGeom>
          <a:ln>
            <a:solidFill>
              <a:schemeClr val="tx1"/>
            </a:solidFill>
          </a:ln>
        </p:spPr>
      </p:pic>
      <p:sp>
        <p:nvSpPr>
          <p:cNvPr id="241" name="Google Shape;241;g1a66b831511_2_140"/>
          <p:cNvSpPr txBox="1">
            <a:spLocks noGrp="1"/>
          </p:cNvSpPr>
          <p:nvPr>
            <p:ph type="sldNum" idx="12"/>
          </p:nvPr>
        </p:nvSpPr>
        <p:spPr>
          <a:xfrm>
            <a:off x="8077200" y="6356351"/>
            <a:ext cx="2133600" cy="365125"/>
          </a:xfrm>
          <a:prstGeom prst="rect">
            <a:avLst/>
          </a:prstGeom>
          <a:noFill/>
          <a:ln>
            <a:noFill/>
          </a:ln>
        </p:spPr>
        <p:txBody>
          <a:bodyPr spcFirstLastPara="1" vert="horz" wrap="square" lIns="91425" tIns="45700" rIns="91425" bIns="45700" rtlCol="0" anchor="ctr" anchorCtr="0">
            <a:noAutofit/>
          </a:bodyPr>
          <a:lstStyle/>
          <a:p>
            <a:pPr>
              <a:buSzPts val="1200"/>
            </a:pPr>
            <a:fld id="{00000000-1234-1234-1234-123412341234}" type="slidenum">
              <a:rPr lang="en-US"/>
              <a:pPr>
                <a:buSzPts val="1200"/>
              </a:pPr>
              <a:t>33</a:t>
            </a:fld>
            <a:endParaRPr dirty="0"/>
          </a:p>
        </p:txBody>
      </p:sp>
    </p:spTree>
    <p:extLst>
      <p:ext uri="{BB962C8B-B14F-4D97-AF65-F5344CB8AC3E}">
        <p14:creationId xmlns:p14="http://schemas.microsoft.com/office/powerpoint/2010/main" val="31637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1a66b831511_2_150"/>
          <p:cNvSpPr txBox="1">
            <a:spLocks noGrp="1"/>
          </p:cNvSpPr>
          <p:nvPr>
            <p:ph type="title"/>
          </p:nvPr>
        </p:nvSpPr>
        <p:spPr>
          <a:xfrm>
            <a:off x="0" y="160336"/>
            <a:ext cx="9951156" cy="1143000"/>
          </a:xfrm>
          <a:prstGeom prst="rect">
            <a:avLst/>
          </a:prstGeom>
          <a:noFill/>
          <a:ln>
            <a:noFill/>
          </a:ln>
        </p:spPr>
        <p:txBody>
          <a:bodyPr spcFirstLastPara="1" vert="horz" wrap="square" lIns="91425" tIns="45700" rIns="91425" bIns="45700" rtlCol="0" anchor="ctr" anchorCtr="0">
            <a:normAutofit/>
          </a:bodyPr>
          <a:lstStyle/>
          <a:p>
            <a:pPr marL="173038">
              <a:lnSpc>
                <a:spcPct val="100000"/>
              </a:lnSpc>
              <a:spcBef>
                <a:spcPts val="0"/>
              </a:spcBef>
              <a:buClr>
                <a:schemeClr val="lt1"/>
              </a:buClr>
              <a:buSzPts val="3200"/>
            </a:pPr>
            <a:r>
              <a:rPr lang="en-US" sz="4000" dirty="0"/>
              <a:t>Areas PVAAS May Support Decisions</a:t>
            </a:r>
            <a:endParaRPr sz="4000" dirty="0"/>
          </a:p>
        </p:txBody>
      </p:sp>
      <p:sp>
        <p:nvSpPr>
          <p:cNvPr id="261" name="Google Shape;261;g1a66b831511_2_150" title="page number"/>
          <p:cNvSpPr txBox="1">
            <a:spLocks noGrp="1"/>
          </p:cNvSpPr>
          <p:nvPr>
            <p:ph type="sldNum" idx="12"/>
          </p:nvPr>
        </p:nvSpPr>
        <p:spPr>
          <a:xfrm>
            <a:off x="8260080" y="6333114"/>
            <a:ext cx="2133600" cy="365125"/>
          </a:xfrm>
          <a:prstGeom prst="rect">
            <a:avLst/>
          </a:prstGeom>
          <a:noFill/>
          <a:ln>
            <a:noFill/>
          </a:ln>
        </p:spPr>
        <p:txBody>
          <a:bodyPr spcFirstLastPara="1" vert="horz" wrap="square" lIns="91425" tIns="45700" rIns="91425" bIns="45700" rtlCol="0" anchor="ctr" anchorCtr="0">
            <a:noAutofit/>
          </a:bodyPr>
          <a:lstStyle/>
          <a:p>
            <a:pPr>
              <a:buSzPts val="1200"/>
            </a:pPr>
            <a:fld id="{00000000-1234-1234-1234-123412341234}" type="slidenum">
              <a:rPr lang="en-US"/>
              <a:pPr>
                <a:buSzPts val="1200"/>
              </a:pPr>
              <a:t>34</a:t>
            </a:fld>
            <a:endParaRPr dirty="0"/>
          </a:p>
        </p:txBody>
      </p:sp>
      <p:sp>
        <p:nvSpPr>
          <p:cNvPr id="2" name="Google Shape;397;g1a66b831511_2_272">
            <a:extLst>
              <a:ext uri="{FF2B5EF4-FFF2-40B4-BE49-F238E27FC236}">
                <a16:creationId xmlns:a16="http://schemas.microsoft.com/office/drawing/2014/main" id="{0D1B1822-5CC7-4D40-D024-3F9E6DA7BDD0}"/>
              </a:ext>
            </a:extLst>
          </p:cNvPr>
          <p:cNvSpPr txBox="1">
            <a:spLocks/>
          </p:cNvSpPr>
          <p:nvPr/>
        </p:nvSpPr>
        <p:spPr>
          <a:xfrm>
            <a:off x="1103024" y="1744664"/>
            <a:ext cx="9508067" cy="4953000"/>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SzPts val="1800"/>
              <a:buFont typeface="Arial" panose="020B0604020202020204" pitchFamily="34" charset="0"/>
              <a:buNone/>
            </a:pPr>
            <a:r>
              <a:rPr lang="en-US" dirty="0"/>
              <a:t>Attainment of Established Score on Approved Alternative Assessment</a:t>
            </a:r>
          </a:p>
          <a:p>
            <a:pPr marL="742950" lvl="1" indent="-352425">
              <a:lnSpc>
                <a:spcPct val="100000"/>
              </a:lnSpc>
              <a:spcBef>
                <a:spcPts val="350"/>
              </a:spcBef>
              <a:buClr>
                <a:schemeClr val="dk1"/>
              </a:buClr>
              <a:buSzPts val="2800"/>
              <a:buFont typeface="Arial" panose="020B0604020202020204" pitchFamily="34" charset="0"/>
              <a:buChar char="–"/>
            </a:pPr>
            <a:r>
              <a:rPr lang="en-US" dirty="0"/>
              <a:t>ACT – composite score of 21</a:t>
            </a:r>
          </a:p>
          <a:p>
            <a:pPr lvl="2" indent="-285750">
              <a:lnSpc>
                <a:spcPct val="100000"/>
              </a:lnSpc>
              <a:spcBef>
                <a:spcPts val="300"/>
              </a:spcBef>
              <a:buClr>
                <a:srgbClr val="C00000"/>
              </a:buClr>
              <a:buSzPts val="2400"/>
            </a:pPr>
            <a:r>
              <a:rPr lang="en-US" dirty="0">
                <a:solidFill>
                  <a:srgbClr val="C00000"/>
                </a:solidFill>
              </a:rPr>
              <a:t>ACT Math 22</a:t>
            </a:r>
            <a:endParaRPr lang="en-US" dirty="0"/>
          </a:p>
          <a:p>
            <a:pPr lvl="2" indent="-285750">
              <a:lnSpc>
                <a:spcPct val="100000"/>
              </a:lnSpc>
              <a:spcBef>
                <a:spcPts val="300"/>
              </a:spcBef>
              <a:buClr>
                <a:srgbClr val="C00000"/>
              </a:buClr>
              <a:buSzPts val="2400"/>
            </a:pPr>
            <a:r>
              <a:rPr lang="en-US" dirty="0">
                <a:solidFill>
                  <a:srgbClr val="C00000"/>
                </a:solidFill>
              </a:rPr>
              <a:t>ACT  Reading 22</a:t>
            </a:r>
            <a:endParaRPr lang="en-US" dirty="0"/>
          </a:p>
          <a:p>
            <a:pPr marL="742950" lvl="1" indent="-352425">
              <a:lnSpc>
                <a:spcPct val="100000"/>
              </a:lnSpc>
              <a:spcBef>
                <a:spcPts val="350"/>
              </a:spcBef>
              <a:buClr>
                <a:schemeClr val="dk1"/>
              </a:buClr>
              <a:buSzPts val="2800"/>
              <a:buFont typeface="Arial" panose="020B0604020202020204" pitchFamily="34" charset="0"/>
              <a:buChar char="–"/>
            </a:pPr>
            <a:r>
              <a:rPr lang="en-US" dirty="0"/>
              <a:t>PSAT/NMSQT – composite score of 970</a:t>
            </a:r>
          </a:p>
          <a:p>
            <a:pPr lvl="2" indent="-285750">
              <a:lnSpc>
                <a:spcPct val="100000"/>
              </a:lnSpc>
              <a:spcBef>
                <a:spcPts val="300"/>
              </a:spcBef>
              <a:buClr>
                <a:srgbClr val="C00000"/>
              </a:buClr>
              <a:buSzPts val="2400"/>
            </a:pPr>
            <a:r>
              <a:rPr lang="en-US" dirty="0">
                <a:solidFill>
                  <a:srgbClr val="C00000"/>
                </a:solidFill>
              </a:rPr>
              <a:t>PSAT Reading 460</a:t>
            </a:r>
            <a:endParaRPr lang="en-US" dirty="0"/>
          </a:p>
          <a:p>
            <a:pPr lvl="2" indent="-285750">
              <a:lnSpc>
                <a:spcPct val="100000"/>
              </a:lnSpc>
              <a:spcBef>
                <a:spcPts val="300"/>
              </a:spcBef>
              <a:buClr>
                <a:srgbClr val="C00000"/>
              </a:buClr>
              <a:buSzPts val="2400"/>
            </a:pPr>
            <a:r>
              <a:rPr lang="en-US" dirty="0">
                <a:solidFill>
                  <a:srgbClr val="C00000"/>
                </a:solidFill>
              </a:rPr>
              <a:t>PSAT Math 510</a:t>
            </a:r>
            <a:endParaRPr lang="en-US" dirty="0"/>
          </a:p>
          <a:p>
            <a:pPr marL="742950" lvl="1" indent="-352425">
              <a:lnSpc>
                <a:spcPct val="100000"/>
              </a:lnSpc>
              <a:spcBef>
                <a:spcPts val="350"/>
              </a:spcBef>
              <a:buClr>
                <a:schemeClr val="dk1"/>
              </a:buClr>
              <a:buSzPts val="2800"/>
              <a:buFont typeface="Arial" panose="020B0604020202020204" pitchFamily="34" charset="0"/>
              <a:buChar char="–"/>
            </a:pPr>
            <a:r>
              <a:rPr lang="en-US" dirty="0"/>
              <a:t>SAT – composite score of 1010</a:t>
            </a:r>
          </a:p>
          <a:p>
            <a:pPr lvl="2" indent="-285750">
              <a:lnSpc>
                <a:spcPct val="100000"/>
              </a:lnSpc>
              <a:spcBef>
                <a:spcPts val="300"/>
              </a:spcBef>
              <a:buClr>
                <a:srgbClr val="C00000"/>
              </a:buClr>
              <a:buSzPts val="2400"/>
            </a:pPr>
            <a:r>
              <a:rPr lang="en-US" dirty="0">
                <a:solidFill>
                  <a:srgbClr val="C00000"/>
                </a:solidFill>
              </a:rPr>
              <a:t>SAT Math 530</a:t>
            </a:r>
            <a:endParaRPr lang="en-US" dirty="0"/>
          </a:p>
          <a:p>
            <a:pPr lvl="2" indent="-285750">
              <a:lnSpc>
                <a:spcPct val="100000"/>
              </a:lnSpc>
              <a:spcBef>
                <a:spcPts val="300"/>
              </a:spcBef>
              <a:buClr>
                <a:srgbClr val="C00000"/>
              </a:buClr>
              <a:buSzPts val="2400"/>
            </a:pPr>
            <a:r>
              <a:rPr lang="en-US" dirty="0">
                <a:solidFill>
                  <a:srgbClr val="C00000"/>
                </a:solidFill>
              </a:rPr>
              <a:t>SAT Reading 480</a:t>
            </a:r>
            <a:endParaRPr lang="en-US" dirty="0"/>
          </a:p>
          <a:p>
            <a:pPr marL="0" indent="0">
              <a:lnSpc>
                <a:spcPct val="100000"/>
              </a:lnSpc>
              <a:spcBef>
                <a:spcPts val="400"/>
              </a:spcBef>
              <a:buSzPts val="1800"/>
              <a:buFont typeface="Arial" panose="020B0604020202020204" pitchFamily="34" charset="0"/>
              <a:buNone/>
            </a:pPr>
            <a:endParaRPr lang="en-US" dirty="0"/>
          </a:p>
          <a:p>
            <a:pPr marL="342900" indent="-215900">
              <a:lnSpc>
                <a:spcPct val="100000"/>
              </a:lnSpc>
              <a:spcBef>
                <a:spcPts val="400"/>
              </a:spcBef>
              <a:buClr>
                <a:schemeClr val="dk1"/>
              </a:buClr>
              <a:buSzPts val="3200"/>
              <a:buFont typeface="Arial" panose="020B0604020202020204" pitchFamily="34" charset="0"/>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1a66b831511_2_248"/>
          <p:cNvSpPr txBox="1">
            <a:spLocks noGrp="1"/>
          </p:cNvSpPr>
          <p:nvPr>
            <p:ph type="title"/>
          </p:nvPr>
        </p:nvSpPr>
        <p:spPr>
          <a:xfrm>
            <a:off x="414992" y="136450"/>
            <a:ext cx="8102400" cy="1143000"/>
          </a:xfrm>
          <a:prstGeom prst="rect">
            <a:avLst/>
          </a:prstGeom>
          <a:noFill/>
          <a:ln>
            <a:noFill/>
          </a:ln>
        </p:spPr>
        <p:txBody>
          <a:bodyPr spcFirstLastPara="1" vert="horz" wrap="square" lIns="91425" tIns="45700" rIns="91425" bIns="45700" rtlCol="0" anchor="ctr" anchorCtr="0">
            <a:normAutofit fontScale="90000"/>
          </a:bodyPr>
          <a:lstStyle/>
          <a:p>
            <a:pPr>
              <a:lnSpc>
                <a:spcPct val="100000"/>
              </a:lnSpc>
              <a:spcBef>
                <a:spcPts val="0"/>
              </a:spcBef>
              <a:buSzPts val="1800"/>
            </a:pPr>
            <a:r>
              <a:rPr lang="en-US" dirty="0"/>
              <a:t>PVAAS Probabilities to AP Exams</a:t>
            </a:r>
            <a:endParaRPr dirty="0"/>
          </a:p>
        </p:txBody>
      </p:sp>
      <p:sp>
        <p:nvSpPr>
          <p:cNvPr id="369" name="Google Shape;369;g1a66b831511_2_248"/>
          <p:cNvSpPr txBox="1">
            <a:spLocks noGrp="1"/>
          </p:cNvSpPr>
          <p:nvPr>
            <p:ph type="sldNum" idx="12"/>
          </p:nvPr>
        </p:nvSpPr>
        <p:spPr>
          <a:xfrm>
            <a:off x="8077200" y="6356350"/>
            <a:ext cx="2133600" cy="365100"/>
          </a:xfrm>
          <a:prstGeom prst="rect">
            <a:avLst/>
          </a:prstGeom>
          <a:noFill/>
          <a:ln>
            <a:noFill/>
          </a:ln>
        </p:spPr>
        <p:txBody>
          <a:bodyPr spcFirstLastPara="1" vert="horz" wrap="square" lIns="91425" tIns="45700" rIns="91425" bIns="45700" rtlCol="0" anchor="ctr" anchorCtr="0">
            <a:noAutofit/>
          </a:bodyPr>
          <a:lstStyle/>
          <a:p>
            <a:pPr>
              <a:buClr>
                <a:srgbClr val="000000"/>
              </a:buClr>
              <a:buSzPts val="1200"/>
            </a:pPr>
            <a:fld id="{00000000-1234-1234-1234-123412341234}" type="slidenum">
              <a:rPr lang="en-US"/>
              <a:pPr>
                <a:buClr>
                  <a:srgbClr val="000000"/>
                </a:buClr>
                <a:buSzPts val="1200"/>
              </a:pPr>
              <a:t>35</a:t>
            </a:fld>
            <a:endParaRPr dirty="0"/>
          </a:p>
        </p:txBody>
      </p:sp>
      <p:pic>
        <p:nvPicPr>
          <p:cNvPr id="2" name="Picture 1" descr="Ap Exams">
            <a:extLst>
              <a:ext uri="{FF2B5EF4-FFF2-40B4-BE49-F238E27FC236}">
                <a16:creationId xmlns:a16="http://schemas.microsoft.com/office/drawing/2014/main" id="{88C10D45-6131-B472-4BD9-437295C62285}"/>
              </a:ext>
            </a:extLst>
          </p:cNvPr>
          <p:cNvPicPr>
            <a:picLocks noChangeAspect="1"/>
          </p:cNvPicPr>
          <p:nvPr/>
        </p:nvPicPr>
        <p:blipFill>
          <a:blip r:embed="rId3"/>
          <a:stretch>
            <a:fillRect/>
          </a:stretch>
        </p:blipFill>
        <p:spPr>
          <a:xfrm>
            <a:off x="1643451" y="2188834"/>
            <a:ext cx="8798576" cy="3607416"/>
          </a:xfrm>
          <a:prstGeom prst="rect">
            <a:avLst/>
          </a:prstGeom>
          <a:ln>
            <a:solidFill>
              <a:schemeClr val="tx1"/>
            </a:solidFill>
          </a:ln>
        </p:spPr>
      </p:pic>
      <p:sp>
        <p:nvSpPr>
          <p:cNvPr id="3" name="Rectangle 2">
            <a:extLst>
              <a:ext uri="{FF2B5EF4-FFF2-40B4-BE49-F238E27FC236}">
                <a16:creationId xmlns:a16="http://schemas.microsoft.com/office/drawing/2014/main" id="{C8681EFF-2EBC-6770-FD35-2824F67EDE5E}"/>
              </a:ext>
              <a:ext uri="{C183D7F6-B498-43B3-948B-1728B52AA6E4}">
                <adec:decorative xmlns:adec="http://schemas.microsoft.com/office/drawing/2017/decorative" val="1"/>
              </a:ext>
            </a:extLst>
          </p:cNvPr>
          <p:cNvSpPr/>
          <p:nvPr/>
        </p:nvSpPr>
        <p:spPr>
          <a:xfrm>
            <a:off x="1794076" y="3009418"/>
            <a:ext cx="1226916" cy="24306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1E6C7234-0F19-708E-7B8D-B68E68929841}"/>
              </a:ext>
              <a:ext uri="{C183D7F6-B498-43B3-948B-1728B52AA6E4}">
                <adec:decorative xmlns:adec="http://schemas.microsoft.com/office/drawing/2017/decorative" val="1"/>
              </a:ext>
            </a:extLst>
          </p:cNvPr>
          <p:cNvSpPr/>
          <p:nvPr/>
        </p:nvSpPr>
        <p:spPr>
          <a:xfrm>
            <a:off x="1689749" y="5361008"/>
            <a:ext cx="1226916" cy="24306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D3E4ADA-BDD8-8A1A-C6A9-0D7FA4F6DF0F}"/>
              </a:ext>
              <a:ext uri="{C183D7F6-B498-43B3-948B-1728B52AA6E4}">
                <adec:decorative xmlns:adec="http://schemas.microsoft.com/office/drawing/2017/decorative" val="1"/>
              </a:ext>
            </a:extLst>
          </p:cNvPr>
          <p:cNvSpPr/>
          <p:nvPr/>
        </p:nvSpPr>
        <p:spPr>
          <a:xfrm>
            <a:off x="4564283" y="3017134"/>
            <a:ext cx="1226916" cy="24306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320C8C2-E9DA-5F6E-E387-EE4121364C60}"/>
              </a:ext>
              <a:ext uri="{C183D7F6-B498-43B3-948B-1728B52AA6E4}">
                <adec:decorative xmlns:adec="http://schemas.microsoft.com/office/drawing/2017/decorative" val="1"/>
              </a:ext>
            </a:extLst>
          </p:cNvPr>
          <p:cNvSpPr/>
          <p:nvPr/>
        </p:nvSpPr>
        <p:spPr>
          <a:xfrm>
            <a:off x="7552949" y="3518704"/>
            <a:ext cx="1951433" cy="51540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43960D1-B519-0FB7-CAD6-B885A555D9CF}"/>
              </a:ext>
              <a:ext uri="{C183D7F6-B498-43B3-948B-1728B52AA6E4}">
                <adec:decorative xmlns:adec="http://schemas.microsoft.com/office/drawing/2017/decorative" val="1"/>
              </a:ext>
            </a:extLst>
          </p:cNvPr>
          <p:cNvSpPr/>
          <p:nvPr/>
        </p:nvSpPr>
        <p:spPr>
          <a:xfrm>
            <a:off x="7551381" y="3040284"/>
            <a:ext cx="1951433" cy="47842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Google Shape;381;g1a66b831511_2_256">
            <a:extLst>
              <a:ext uri="{FF2B5EF4-FFF2-40B4-BE49-F238E27FC236}">
                <a16:creationId xmlns:a16="http://schemas.microsoft.com/office/drawing/2014/main" id="{57DDB312-F4F3-C71E-9A8D-8C78C52995A5}"/>
              </a:ext>
            </a:extLst>
          </p:cNvPr>
          <p:cNvSpPr txBox="1"/>
          <p:nvPr/>
        </p:nvSpPr>
        <p:spPr>
          <a:xfrm>
            <a:off x="7905507" y="5250153"/>
            <a:ext cx="3194613" cy="707846"/>
          </a:xfrm>
          <a:prstGeom prst="rect">
            <a:avLst/>
          </a:prstGeom>
          <a:solidFill>
            <a:schemeClr val="bg1"/>
          </a:solidFill>
          <a:ln>
            <a:solidFill>
              <a:schemeClr val="tx1"/>
            </a:solidFill>
          </a:ln>
        </p:spPr>
        <p:txBody>
          <a:bodyPr spcFirstLastPara="1" wrap="square" lIns="91425" tIns="45700" rIns="91425" bIns="45700" anchor="t" anchorCtr="0">
            <a:spAutoFit/>
          </a:bodyPr>
          <a:lstStyle/>
          <a:p>
            <a:pPr>
              <a:buClr>
                <a:srgbClr val="000000"/>
              </a:buClr>
              <a:buSzPts val="2000"/>
            </a:pPr>
            <a:r>
              <a:rPr lang="en-US" sz="2000" b="1" dirty="0">
                <a:solidFill>
                  <a:srgbClr val="C00000"/>
                </a:solidFill>
                <a:latin typeface="Arial"/>
                <a:ea typeface="Arial"/>
                <a:cs typeface="Arial"/>
                <a:sym typeface="Arial"/>
              </a:rPr>
              <a:t>Probabilities to a 3 or higher, 4 or higher, or 5</a:t>
            </a:r>
            <a:endParaRPr sz="2000" b="1"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0B4C1-DE8A-01C4-32DE-484B33F1C8BF}"/>
              </a:ext>
            </a:extLst>
          </p:cNvPr>
          <p:cNvSpPr>
            <a:spLocks noGrp="1"/>
          </p:cNvSpPr>
          <p:nvPr>
            <p:ph type="title"/>
          </p:nvPr>
        </p:nvSpPr>
        <p:spPr>
          <a:xfrm>
            <a:off x="330915" y="0"/>
            <a:ext cx="10515600" cy="1325563"/>
          </a:xfrm>
        </p:spPr>
        <p:txBody>
          <a:bodyPr>
            <a:normAutofit/>
          </a:bodyPr>
          <a:lstStyle/>
          <a:p>
            <a:r>
              <a:rPr lang="en-US" sz="4000" dirty="0"/>
              <a:t>Pathway 4: At a System View (“AND”)</a:t>
            </a:r>
          </a:p>
        </p:txBody>
      </p:sp>
      <p:pic>
        <p:nvPicPr>
          <p:cNvPr id="6" name="Picture 5" descr="Student Search in reports menu">
            <a:extLst>
              <a:ext uri="{FF2B5EF4-FFF2-40B4-BE49-F238E27FC236}">
                <a16:creationId xmlns:a16="http://schemas.microsoft.com/office/drawing/2014/main" id="{18D26379-FA0A-39A6-1F54-F700414F114E}"/>
              </a:ext>
            </a:extLst>
          </p:cNvPr>
          <p:cNvPicPr>
            <a:picLocks noChangeAspect="1"/>
          </p:cNvPicPr>
          <p:nvPr/>
        </p:nvPicPr>
        <p:blipFill>
          <a:blip r:embed="rId3"/>
          <a:stretch>
            <a:fillRect/>
          </a:stretch>
        </p:blipFill>
        <p:spPr>
          <a:xfrm>
            <a:off x="330915" y="1455566"/>
            <a:ext cx="2318875" cy="1637556"/>
          </a:xfrm>
          <a:prstGeom prst="rect">
            <a:avLst/>
          </a:prstGeom>
          <a:ln>
            <a:noFill/>
          </a:ln>
          <a:effectLst>
            <a:outerShdw blurRad="292100" dist="139700" dir="2700000" algn="tl" rotWithShape="0">
              <a:srgbClr val="333333">
                <a:alpha val="65000"/>
              </a:srgbClr>
            </a:outerShdw>
          </a:effectLst>
        </p:spPr>
      </p:pic>
      <p:pic>
        <p:nvPicPr>
          <p:cNvPr id="7" name="Picture 6" descr="Student Search example">
            <a:extLst>
              <a:ext uri="{FF2B5EF4-FFF2-40B4-BE49-F238E27FC236}">
                <a16:creationId xmlns:a16="http://schemas.microsoft.com/office/drawing/2014/main" id="{7CCFC3FB-2170-4412-3F5B-FEB6209FFB3C}"/>
              </a:ext>
            </a:extLst>
          </p:cNvPr>
          <p:cNvPicPr>
            <a:picLocks noChangeAspect="1"/>
          </p:cNvPicPr>
          <p:nvPr/>
        </p:nvPicPr>
        <p:blipFill>
          <a:blip r:embed="rId4"/>
          <a:stretch>
            <a:fillRect/>
          </a:stretch>
        </p:blipFill>
        <p:spPr>
          <a:xfrm>
            <a:off x="2302626" y="1207641"/>
            <a:ext cx="6436995" cy="5266632"/>
          </a:xfrm>
          <a:prstGeom prst="rect">
            <a:avLst/>
          </a:prstGeom>
          <a:ln>
            <a:noFill/>
          </a:ln>
          <a:effectLst>
            <a:outerShdw blurRad="292100" dist="139700" dir="2700000" algn="tl" rotWithShape="0">
              <a:srgbClr val="333333">
                <a:alpha val="65000"/>
              </a:srgbClr>
            </a:outerShdw>
          </a:effectLst>
        </p:spPr>
      </p:pic>
      <p:sp>
        <p:nvSpPr>
          <p:cNvPr id="10" name="Arrow: Right 9">
            <a:extLst>
              <a:ext uri="{FF2B5EF4-FFF2-40B4-BE49-F238E27FC236}">
                <a16:creationId xmlns:a16="http://schemas.microsoft.com/office/drawing/2014/main" id="{E65E6E9D-1A2D-B918-8980-AAD8D505BBF7}"/>
              </a:ext>
              <a:ext uri="{C183D7F6-B498-43B3-948B-1728B52AA6E4}">
                <adec:decorative xmlns:adec="http://schemas.microsoft.com/office/drawing/2017/decorative" val="1"/>
              </a:ext>
            </a:extLst>
          </p:cNvPr>
          <p:cNvSpPr/>
          <p:nvPr/>
        </p:nvSpPr>
        <p:spPr>
          <a:xfrm rot="10800000">
            <a:off x="4844077" y="1026223"/>
            <a:ext cx="744638" cy="625033"/>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02D72E53-0AF0-A882-E31D-E38A0FCFF732}"/>
              </a:ext>
              <a:ext uri="{C183D7F6-B498-43B3-948B-1728B52AA6E4}">
                <adec:decorative xmlns:adec="http://schemas.microsoft.com/office/drawing/2017/decorative" val="1"/>
              </a:ext>
            </a:extLst>
          </p:cNvPr>
          <p:cNvSpPr/>
          <p:nvPr/>
        </p:nvSpPr>
        <p:spPr>
          <a:xfrm rot="10800000">
            <a:off x="8610600" y="5127496"/>
            <a:ext cx="744638" cy="625033"/>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C98A14C2-ED94-5636-0ED8-42714A4E8A5D}"/>
              </a:ext>
              <a:ext uri="{C183D7F6-B498-43B3-948B-1728B52AA6E4}">
                <adec:decorative xmlns:adec="http://schemas.microsoft.com/office/drawing/2017/decorative" val="1"/>
              </a:ext>
            </a:extLst>
          </p:cNvPr>
          <p:cNvSpPr/>
          <p:nvPr/>
        </p:nvSpPr>
        <p:spPr>
          <a:xfrm>
            <a:off x="2372467" y="4739652"/>
            <a:ext cx="5706662" cy="132556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7919CB64-3A74-88AC-3BFB-D2783E7A7D01}"/>
              </a:ext>
            </a:extLst>
          </p:cNvPr>
          <p:cNvSpPr txBox="1"/>
          <p:nvPr/>
        </p:nvSpPr>
        <p:spPr>
          <a:xfrm>
            <a:off x="9448800" y="3093122"/>
            <a:ext cx="2743200" cy="2554545"/>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Using the “AND” option allows you to find students who meet ALL of the criteria you selected, so that they would meet the overall Composite criteria!</a:t>
            </a:r>
          </a:p>
        </p:txBody>
      </p:sp>
      <p:sp>
        <p:nvSpPr>
          <p:cNvPr id="5" name="Slide Number Placeholder 4">
            <a:extLst>
              <a:ext uri="{FF2B5EF4-FFF2-40B4-BE49-F238E27FC236}">
                <a16:creationId xmlns:a16="http://schemas.microsoft.com/office/drawing/2014/main" id="{0503BFDD-1DA1-A956-17CB-5BAEB5AE19AC}"/>
              </a:ext>
            </a:extLst>
          </p:cNvPr>
          <p:cNvSpPr>
            <a:spLocks noGrp="1"/>
          </p:cNvSpPr>
          <p:nvPr>
            <p:ph type="sldNum" sz="quarter" idx="12"/>
          </p:nvPr>
        </p:nvSpPr>
        <p:spPr/>
        <p:txBody>
          <a:bodyPr/>
          <a:lstStyle/>
          <a:p>
            <a:fld id="{B24F5015-3417-4B27-A586-E4CCF4D77832}" type="slidenum">
              <a:rPr lang="en-US" smtClean="0"/>
              <a:t>36</a:t>
            </a:fld>
            <a:endParaRPr lang="en-US" dirty="0"/>
          </a:p>
        </p:txBody>
      </p:sp>
    </p:spTree>
    <p:extLst>
      <p:ext uri="{BB962C8B-B14F-4D97-AF65-F5344CB8AC3E}">
        <p14:creationId xmlns:p14="http://schemas.microsoft.com/office/powerpoint/2010/main" val="42899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0B4C1-DE8A-01C4-32DE-484B33F1C8BF}"/>
              </a:ext>
            </a:extLst>
          </p:cNvPr>
          <p:cNvSpPr>
            <a:spLocks noGrp="1"/>
          </p:cNvSpPr>
          <p:nvPr>
            <p:ph type="title"/>
          </p:nvPr>
        </p:nvSpPr>
        <p:spPr>
          <a:xfrm>
            <a:off x="330915" y="0"/>
            <a:ext cx="10515600" cy="1325563"/>
          </a:xfrm>
        </p:spPr>
        <p:txBody>
          <a:bodyPr>
            <a:normAutofit/>
          </a:bodyPr>
          <a:lstStyle/>
          <a:p>
            <a:r>
              <a:rPr lang="en-US" sz="4000" dirty="0"/>
              <a:t>Pathway 4: At a System View (“OR”)</a:t>
            </a:r>
          </a:p>
        </p:txBody>
      </p:sp>
      <p:pic>
        <p:nvPicPr>
          <p:cNvPr id="6" name="Picture 5" descr="Student Search in Reports menu">
            <a:extLst>
              <a:ext uri="{FF2B5EF4-FFF2-40B4-BE49-F238E27FC236}">
                <a16:creationId xmlns:a16="http://schemas.microsoft.com/office/drawing/2014/main" id="{18D26379-FA0A-39A6-1F54-F700414F114E}"/>
              </a:ext>
            </a:extLst>
          </p:cNvPr>
          <p:cNvPicPr>
            <a:picLocks noChangeAspect="1"/>
          </p:cNvPicPr>
          <p:nvPr/>
        </p:nvPicPr>
        <p:blipFill>
          <a:blip r:embed="rId3"/>
          <a:stretch>
            <a:fillRect/>
          </a:stretch>
        </p:blipFill>
        <p:spPr>
          <a:xfrm>
            <a:off x="330915" y="1455566"/>
            <a:ext cx="2318875" cy="1637556"/>
          </a:xfrm>
          <a:prstGeom prst="rect">
            <a:avLst/>
          </a:prstGeom>
          <a:ln>
            <a:noFill/>
          </a:ln>
          <a:effectLst>
            <a:outerShdw blurRad="292100" dist="139700" dir="2700000" algn="tl" rotWithShape="0">
              <a:srgbClr val="333333">
                <a:alpha val="65000"/>
              </a:srgbClr>
            </a:outerShdw>
          </a:effectLst>
        </p:spPr>
      </p:pic>
      <p:pic>
        <p:nvPicPr>
          <p:cNvPr id="9" name="Picture 8" descr="Student Search example">
            <a:extLst>
              <a:ext uri="{FF2B5EF4-FFF2-40B4-BE49-F238E27FC236}">
                <a16:creationId xmlns:a16="http://schemas.microsoft.com/office/drawing/2014/main" id="{3FCEBD33-F0CE-4EBF-081B-C534A1D379AE}"/>
              </a:ext>
            </a:extLst>
          </p:cNvPr>
          <p:cNvPicPr>
            <a:picLocks noChangeAspect="1"/>
          </p:cNvPicPr>
          <p:nvPr/>
        </p:nvPicPr>
        <p:blipFill>
          <a:blip r:embed="rId4"/>
          <a:stretch>
            <a:fillRect/>
          </a:stretch>
        </p:blipFill>
        <p:spPr>
          <a:xfrm>
            <a:off x="2570693" y="1224390"/>
            <a:ext cx="5886592" cy="5497085"/>
          </a:xfrm>
          <a:prstGeom prst="rect">
            <a:avLst/>
          </a:prstGeom>
          <a:ln>
            <a:noFill/>
          </a:ln>
          <a:effectLst>
            <a:outerShdw blurRad="292100" dist="139700" dir="2700000" algn="tl" rotWithShape="0">
              <a:srgbClr val="333333">
                <a:alpha val="65000"/>
              </a:srgbClr>
            </a:outerShdw>
          </a:effectLst>
        </p:spPr>
      </p:pic>
      <p:sp>
        <p:nvSpPr>
          <p:cNvPr id="10" name="Arrow: Right 9">
            <a:extLst>
              <a:ext uri="{FF2B5EF4-FFF2-40B4-BE49-F238E27FC236}">
                <a16:creationId xmlns:a16="http://schemas.microsoft.com/office/drawing/2014/main" id="{E65E6E9D-1A2D-B918-8980-AAD8D505BBF7}"/>
              </a:ext>
              <a:ext uri="{C183D7F6-B498-43B3-948B-1728B52AA6E4}">
                <adec:decorative xmlns:adec="http://schemas.microsoft.com/office/drawing/2017/decorative" val="1"/>
              </a:ext>
            </a:extLst>
          </p:cNvPr>
          <p:cNvSpPr/>
          <p:nvPr/>
        </p:nvSpPr>
        <p:spPr>
          <a:xfrm rot="10800000">
            <a:off x="4875149" y="1078048"/>
            <a:ext cx="744638" cy="625033"/>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02D72E53-0AF0-A882-E31D-E38A0FCFF732}"/>
              </a:ext>
              <a:ext uri="{C183D7F6-B498-43B3-948B-1728B52AA6E4}">
                <adec:decorative xmlns:adec="http://schemas.microsoft.com/office/drawing/2017/decorative" val="1"/>
              </a:ext>
            </a:extLst>
          </p:cNvPr>
          <p:cNvSpPr/>
          <p:nvPr/>
        </p:nvSpPr>
        <p:spPr>
          <a:xfrm rot="10800000">
            <a:off x="8550847" y="5064459"/>
            <a:ext cx="744638" cy="625033"/>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C98A14C2-ED94-5636-0ED8-42714A4E8A5D}"/>
              </a:ext>
              <a:ext uri="{C183D7F6-B498-43B3-948B-1728B52AA6E4}">
                <adec:decorative xmlns:adec="http://schemas.microsoft.com/office/drawing/2017/decorative" val="1"/>
              </a:ext>
            </a:extLst>
          </p:cNvPr>
          <p:cNvSpPr/>
          <p:nvPr/>
        </p:nvSpPr>
        <p:spPr>
          <a:xfrm>
            <a:off x="2477131" y="4739652"/>
            <a:ext cx="5980154" cy="132556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7919CB64-3A74-88AC-3BFB-D2783E7A7D01}"/>
              </a:ext>
            </a:extLst>
          </p:cNvPr>
          <p:cNvSpPr txBox="1"/>
          <p:nvPr/>
        </p:nvSpPr>
        <p:spPr>
          <a:xfrm>
            <a:off x="9389047" y="3770156"/>
            <a:ext cx="2743200" cy="193899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Using the “OR” option allows you to find students who meet ONE of the criteria you selected for any of the AP exams!</a:t>
            </a:r>
          </a:p>
        </p:txBody>
      </p:sp>
      <p:sp>
        <p:nvSpPr>
          <p:cNvPr id="5" name="Slide Number Placeholder 4">
            <a:extLst>
              <a:ext uri="{FF2B5EF4-FFF2-40B4-BE49-F238E27FC236}">
                <a16:creationId xmlns:a16="http://schemas.microsoft.com/office/drawing/2014/main" id="{0503BFDD-1DA1-A956-17CB-5BAEB5AE19AC}"/>
              </a:ext>
            </a:extLst>
          </p:cNvPr>
          <p:cNvSpPr>
            <a:spLocks noGrp="1"/>
          </p:cNvSpPr>
          <p:nvPr>
            <p:ph type="sldNum" sz="quarter" idx="12"/>
          </p:nvPr>
        </p:nvSpPr>
        <p:spPr/>
        <p:txBody>
          <a:bodyPr/>
          <a:lstStyle/>
          <a:p>
            <a:fld id="{B24F5015-3417-4B27-A586-E4CCF4D77832}" type="slidenum">
              <a:rPr lang="en-US" smtClean="0"/>
              <a:t>37</a:t>
            </a:fld>
            <a:endParaRPr lang="en-US" dirty="0"/>
          </a:p>
        </p:txBody>
      </p:sp>
    </p:spTree>
    <p:extLst>
      <p:ext uri="{BB962C8B-B14F-4D97-AF65-F5344CB8AC3E}">
        <p14:creationId xmlns:p14="http://schemas.microsoft.com/office/powerpoint/2010/main" val="1822650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1898" y="95302"/>
            <a:ext cx="10515600" cy="1325563"/>
          </a:xfrm>
        </p:spPr>
        <p:txBody>
          <a:bodyPr/>
          <a:lstStyle/>
          <a:p>
            <a:r>
              <a:rPr lang="en-US" dirty="0"/>
              <a:t>Chris: Projections to AP Exams</a:t>
            </a:r>
          </a:p>
        </p:txBody>
      </p:sp>
      <p:pic>
        <p:nvPicPr>
          <p:cNvPr id="12" name="Picture 11" descr="Chris: Projections to AP">
            <a:extLst>
              <a:ext uri="{FF2B5EF4-FFF2-40B4-BE49-F238E27FC236}">
                <a16:creationId xmlns:a16="http://schemas.microsoft.com/office/drawing/2014/main" id="{18B3FA68-054A-1DC2-17E9-2A76D000BEB4}"/>
              </a:ext>
            </a:extLst>
          </p:cNvPr>
          <p:cNvPicPr>
            <a:picLocks noChangeAspect="1"/>
          </p:cNvPicPr>
          <p:nvPr/>
        </p:nvPicPr>
        <p:blipFill>
          <a:blip r:embed="rId3"/>
          <a:stretch>
            <a:fillRect/>
          </a:stretch>
        </p:blipFill>
        <p:spPr>
          <a:xfrm>
            <a:off x="834096" y="1307097"/>
            <a:ext cx="8761460" cy="5312379"/>
          </a:xfrm>
          <a:prstGeom prst="rect">
            <a:avLst/>
          </a:prstGeom>
        </p:spPr>
      </p:pic>
      <p:sp>
        <p:nvSpPr>
          <p:cNvPr id="5" name="Rectangle 4">
            <a:extLst>
              <a:ext uri="{FF2B5EF4-FFF2-40B4-BE49-F238E27FC236}">
                <a16:creationId xmlns:a16="http://schemas.microsoft.com/office/drawing/2014/main" id="{5671AC2A-01D1-8D3C-A21B-06E68F8CB4A6}"/>
              </a:ext>
              <a:ext uri="{C183D7F6-B498-43B3-948B-1728B52AA6E4}">
                <adec:decorative xmlns:adec="http://schemas.microsoft.com/office/drawing/2017/decorative" val="1"/>
              </a:ext>
            </a:extLst>
          </p:cNvPr>
          <p:cNvSpPr/>
          <p:nvPr/>
        </p:nvSpPr>
        <p:spPr>
          <a:xfrm>
            <a:off x="914401" y="4921956"/>
            <a:ext cx="8681156" cy="106115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Arrow: Right 1">
            <a:extLst>
              <a:ext uri="{FF2B5EF4-FFF2-40B4-BE49-F238E27FC236}">
                <a16:creationId xmlns:a16="http://schemas.microsoft.com/office/drawing/2014/main" id="{6F513610-1717-2263-0656-86D929612EDF}"/>
              </a:ext>
              <a:ext uri="{C183D7F6-B498-43B3-948B-1728B52AA6E4}">
                <adec:decorative xmlns:adec="http://schemas.microsoft.com/office/drawing/2017/decorative" val="1"/>
              </a:ext>
            </a:extLst>
          </p:cNvPr>
          <p:cNvSpPr/>
          <p:nvPr/>
        </p:nvSpPr>
        <p:spPr>
          <a:xfrm rot="10800000">
            <a:off x="9675861" y="5230280"/>
            <a:ext cx="1077238" cy="626301"/>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pPr/>
              <a:t>38</a:t>
            </a:fld>
            <a:endParaRPr lang="en-US" dirty="0"/>
          </a:p>
        </p:txBody>
      </p:sp>
    </p:spTree>
    <p:extLst>
      <p:ext uri="{BB962C8B-B14F-4D97-AF65-F5344CB8AC3E}">
        <p14:creationId xmlns:p14="http://schemas.microsoft.com/office/powerpoint/2010/main" val="150980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hris: Projections to ACT/SAT">
            <a:extLst>
              <a:ext uri="{FF2B5EF4-FFF2-40B4-BE49-F238E27FC236}">
                <a16:creationId xmlns:a16="http://schemas.microsoft.com/office/drawing/2014/main" id="{590531A3-7FAA-F2F9-CEDB-7F87269590F6}"/>
              </a:ext>
            </a:extLst>
          </p:cNvPr>
          <p:cNvPicPr>
            <a:picLocks noChangeAspect="1"/>
          </p:cNvPicPr>
          <p:nvPr/>
        </p:nvPicPr>
        <p:blipFill>
          <a:blip r:embed="rId3"/>
          <a:stretch>
            <a:fillRect/>
          </a:stretch>
        </p:blipFill>
        <p:spPr>
          <a:xfrm>
            <a:off x="1460270" y="1359959"/>
            <a:ext cx="8125586" cy="5358810"/>
          </a:xfrm>
          <a:prstGeom prst="rect">
            <a:avLst/>
          </a:prstGeom>
        </p:spPr>
      </p:pic>
      <p:sp>
        <p:nvSpPr>
          <p:cNvPr id="6" name="Title 5"/>
          <p:cNvSpPr>
            <a:spLocks noGrp="1"/>
          </p:cNvSpPr>
          <p:nvPr>
            <p:ph type="title"/>
          </p:nvPr>
        </p:nvSpPr>
        <p:spPr>
          <a:xfrm>
            <a:off x="211898" y="95302"/>
            <a:ext cx="10515600" cy="1325563"/>
          </a:xfrm>
        </p:spPr>
        <p:txBody>
          <a:bodyPr/>
          <a:lstStyle/>
          <a:p>
            <a:r>
              <a:rPr lang="en-US" dirty="0"/>
              <a:t>Chris: Projections to ACT/SAT</a:t>
            </a:r>
          </a:p>
        </p:txBody>
      </p:sp>
      <p:sp>
        <p:nvSpPr>
          <p:cNvPr id="4" name="Slide Number Placeholder 3"/>
          <p:cNvSpPr>
            <a:spLocks noGrp="1"/>
          </p:cNvSpPr>
          <p:nvPr>
            <p:ph type="sldNum" sz="quarter" idx="12"/>
          </p:nvPr>
        </p:nvSpPr>
        <p:spPr/>
        <p:txBody>
          <a:bodyPr/>
          <a:lstStyle/>
          <a:p>
            <a:fld id="{69E57DC2-970A-4B3E-BB1C-7A09969E49DF}" type="slidenum">
              <a:rPr lang="en-US" smtClean="0"/>
              <a:pPr/>
              <a:t>39</a:t>
            </a:fld>
            <a:endParaRPr lang="en-US" dirty="0"/>
          </a:p>
        </p:txBody>
      </p:sp>
      <p:sp>
        <p:nvSpPr>
          <p:cNvPr id="2" name="Arrow: Right 1">
            <a:extLst>
              <a:ext uri="{FF2B5EF4-FFF2-40B4-BE49-F238E27FC236}">
                <a16:creationId xmlns:a16="http://schemas.microsoft.com/office/drawing/2014/main" id="{6F513610-1717-2263-0656-86D929612EDF}"/>
              </a:ext>
              <a:ext uri="{C183D7F6-B498-43B3-948B-1728B52AA6E4}">
                <adec:decorative xmlns:adec="http://schemas.microsoft.com/office/drawing/2017/decorative" val="1"/>
              </a:ext>
            </a:extLst>
          </p:cNvPr>
          <p:cNvSpPr/>
          <p:nvPr/>
        </p:nvSpPr>
        <p:spPr>
          <a:xfrm rot="10800000">
            <a:off x="9650260" y="5241922"/>
            <a:ext cx="1077238" cy="626301"/>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671AC2A-01D1-8D3C-A21B-06E68F8CB4A6}"/>
              </a:ext>
              <a:ext uri="{C183D7F6-B498-43B3-948B-1728B52AA6E4}">
                <adec:decorative xmlns:adec="http://schemas.microsoft.com/office/drawing/2017/decorative" val="1"/>
              </a:ext>
            </a:extLst>
          </p:cNvPr>
          <p:cNvSpPr/>
          <p:nvPr/>
        </p:nvSpPr>
        <p:spPr>
          <a:xfrm>
            <a:off x="7958666" y="4391378"/>
            <a:ext cx="1627190" cy="23273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38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0E57B-2697-48F1-9C5A-DF1A3B2CEAA8}"/>
              </a:ext>
            </a:extLst>
          </p:cNvPr>
          <p:cNvSpPr>
            <a:spLocks noGrp="1"/>
          </p:cNvSpPr>
          <p:nvPr>
            <p:ph type="title"/>
          </p:nvPr>
        </p:nvSpPr>
        <p:spPr>
          <a:xfrm>
            <a:off x="454152" y="112598"/>
            <a:ext cx="10515600" cy="1325563"/>
          </a:xfrm>
        </p:spPr>
        <p:txBody>
          <a:bodyPr/>
          <a:lstStyle/>
          <a:p>
            <a:r>
              <a:rPr lang="en-US" dirty="0"/>
              <a:t> Our Focus Today</a:t>
            </a:r>
          </a:p>
        </p:txBody>
      </p:sp>
      <p:sp>
        <p:nvSpPr>
          <p:cNvPr id="3" name="Content Placeholder 2">
            <a:extLst>
              <a:ext uri="{FF2B5EF4-FFF2-40B4-BE49-F238E27FC236}">
                <a16:creationId xmlns:a16="http://schemas.microsoft.com/office/drawing/2014/main" id="{22B58422-D397-4DD9-BB02-C2C66C7B85A5}"/>
              </a:ext>
            </a:extLst>
          </p:cNvPr>
          <p:cNvSpPr>
            <a:spLocks noGrp="1"/>
          </p:cNvSpPr>
          <p:nvPr>
            <p:ph idx="1"/>
          </p:nvPr>
        </p:nvSpPr>
        <p:spPr>
          <a:xfrm>
            <a:off x="917448" y="1759857"/>
            <a:ext cx="10436352" cy="4525963"/>
          </a:xfrm>
        </p:spPr>
        <p:txBody>
          <a:bodyPr>
            <a:normAutofit/>
          </a:bodyPr>
          <a:lstStyle/>
          <a:p>
            <a:r>
              <a:rPr lang="en-US" sz="2800" dirty="0"/>
              <a:t>Support use of data to ensure students have access to all graduation pathways where they are likely to be successful</a:t>
            </a:r>
          </a:p>
          <a:p>
            <a:pPr lvl="1"/>
            <a:endParaRPr lang="en-US" sz="1600" dirty="0"/>
          </a:p>
          <a:p>
            <a:r>
              <a:rPr lang="en-US" sz="2800" dirty="0"/>
              <a:t>Explore 3 of the 5 pathways where PVAAS student level projections can support the planning and discussion of appropriate pathways for all students</a:t>
            </a:r>
          </a:p>
          <a:p>
            <a:endParaRPr lang="en-US" sz="1600" dirty="0"/>
          </a:p>
          <a:p>
            <a:r>
              <a:rPr lang="en-US" dirty="0">
                <a:solidFill>
                  <a:srgbClr val="000000"/>
                </a:solidFill>
              </a:rPr>
              <a:t>Consider how data can increase equity and access to the pathways for underrepresented student populations</a:t>
            </a:r>
            <a:endParaRPr lang="en-US" sz="2800" dirty="0">
              <a:solidFill>
                <a:srgbClr val="000000"/>
              </a:solidFill>
            </a:endParaRPr>
          </a:p>
          <a:p>
            <a:endParaRPr lang="en-US" sz="2300" dirty="0"/>
          </a:p>
        </p:txBody>
      </p:sp>
      <p:sp>
        <p:nvSpPr>
          <p:cNvPr id="5" name="Slide Number Placeholder 4">
            <a:extLst>
              <a:ext uri="{FF2B5EF4-FFF2-40B4-BE49-F238E27FC236}">
                <a16:creationId xmlns:a16="http://schemas.microsoft.com/office/drawing/2014/main" id="{A322B081-E2CC-4108-BAD5-54EF5C4D50D3}"/>
              </a:ext>
            </a:extLst>
          </p:cNvPr>
          <p:cNvSpPr>
            <a:spLocks noGrp="1"/>
          </p:cNvSpPr>
          <p:nvPr>
            <p:ph type="sldNum" sz="quarter" idx="12"/>
          </p:nvPr>
        </p:nvSpPr>
        <p:spPr/>
        <p:txBody>
          <a:bodyPr/>
          <a:lstStyle/>
          <a:p>
            <a:fld id="{680C5762-CF65-4775-9966-A58D40CC61B9}" type="slidenum">
              <a:rPr lang="en-US" smtClean="0"/>
              <a:t>4</a:t>
            </a:fld>
            <a:endParaRPr lang="en-US" dirty="0"/>
          </a:p>
        </p:txBody>
      </p:sp>
    </p:spTree>
    <p:extLst>
      <p:ext uri="{BB962C8B-B14F-4D97-AF65-F5344CB8AC3E}">
        <p14:creationId xmlns:p14="http://schemas.microsoft.com/office/powerpoint/2010/main" val="330721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19"/>
          <p:cNvSpPr txBox="1">
            <a:spLocks noGrp="1"/>
          </p:cNvSpPr>
          <p:nvPr>
            <p:ph type="title"/>
          </p:nvPr>
        </p:nvSpPr>
        <p:spPr>
          <a:xfrm>
            <a:off x="395114" y="260880"/>
            <a:ext cx="8252176" cy="192225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ct val="100000"/>
              <a:buFont typeface="Arial"/>
              <a:buNone/>
            </a:pPr>
            <a:r>
              <a:rPr lang="en-US" sz="4000" dirty="0"/>
              <a:t>Thoughts and questions about PVAAS  projections for Pathway 4?</a:t>
            </a:r>
            <a:endParaRPr sz="3600" dirty="0"/>
          </a:p>
        </p:txBody>
      </p:sp>
      <p:pic>
        <p:nvPicPr>
          <p:cNvPr id="3" name="Picture 2" descr="Questions">
            <a:extLst>
              <a:ext uri="{FF2B5EF4-FFF2-40B4-BE49-F238E27FC236}">
                <a16:creationId xmlns:a16="http://schemas.microsoft.com/office/drawing/2014/main" id="{F8D9F668-852E-9C66-9454-7AAD72EAD1E5}"/>
              </a:ext>
            </a:extLst>
          </p:cNvPr>
          <p:cNvPicPr>
            <a:picLocks noChangeAspect="1"/>
          </p:cNvPicPr>
          <p:nvPr/>
        </p:nvPicPr>
        <p:blipFill>
          <a:blip r:embed="rId3"/>
          <a:stretch>
            <a:fillRect/>
          </a:stretch>
        </p:blipFill>
        <p:spPr>
          <a:xfrm>
            <a:off x="2527886" y="2061457"/>
            <a:ext cx="6639518" cy="42534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9757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g1a66b831511_2_286"/>
          <p:cNvSpPr txBox="1">
            <a:spLocks noGrp="1"/>
          </p:cNvSpPr>
          <p:nvPr>
            <p:ph type="title"/>
          </p:nvPr>
        </p:nvSpPr>
        <p:spPr>
          <a:xfrm>
            <a:off x="482723" y="196159"/>
            <a:ext cx="8229600" cy="1143000"/>
          </a:xfrm>
          <a:prstGeom prst="rect">
            <a:avLst/>
          </a:prstGeom>
          <a:noFill/>
          <a:ln>
            <a:noFill/>
          </a:ln>
        </p:spPr>
        <p:txBody>
          <a:bodyPr spcFirstLastPara="1" vert="horz" wrap="square" lIns="91425" tIns="45700" rIns="91425" bIns="45700" rtlCol="0" anchor="ctr" anchorCtr="0">
            <a:normAutofit/>
          </a:bodyPr>
          <a:lstStyle/>
          <a:p>
            <a:pPr>
              <a:lnSpc>
                <a:spcPct val="100000"/>
              </a:lnSpc>
              <a:spcBef>
                <a:spcPts val="0"/>
              </a:spcBef>
              <a:buClr>
                <a:schemeClr val="lt1"/>
              </a:buClr>
              <a:buSzPts val="3200"/>
            </a:pPr>
            <a:r>
              <a:rPr lang="en-US" dirty="0"/>
              <a:t>Share Your Thoughts</a:t>
            </a:r>
            <a:endParaRPr sz="1800" b="1" dirty="0"/>
          </a:p>
        </p:txBody>
      </p:sp>
      <p:pic>
        <p:nvPicPr>
          <p:cNvPr id="2" name="Picture 1" descr="chat icon&#10;&#10;">
            <a:extLst>
              <a:ext uri="{FF2B5EF4-FFF2-40B4-BE49-F238E27FC236}">
                <a16:creationId xmlns:a16="http://schemas.microsoft.com/office/drawing/2014/main" id="{9D13D74D-AEBB-FF54-D226-2B49F1C1E19B}"/>
              </a:ext>
            </a:extLst>
          </p:cNvPr>
          <p:cNvPicPr>
            <a:picLocks noChangeAspect="1"/>
          </p:cNvPicPr>
          <p:nvPr/>
        </p:nvPicPr>
        <p:blipFill>
          <a:blip r:embed="rId3"/>
          <a:stretch>
            <a:fillRect/>
          </a:stretch>
        </p:blipFill>
        <p:spPr>
          <a:xfrm>
            <a:off x="8332629" y="290082"/>
            <a:ext cx="1343552" cy="12241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People collaborating">
            <a:extLst>
              <a:ext uri="{FF2B5EF4-FFF2-40B4-BE49-F238E27FC236}">
                <a16:creationId xmlns:a16="http://schemas.microsoft.com/office/drawing/2014/main" id="{8455A571-35B3-A4A3-5D77-77DB2486C721}"/>
              </a:ext>
            </a:extLst>
          </p:cNvPr>
          <p:cNvPicPr>
            <a:picLocks noChangeAspect="1"/>
          </p:cNvPicPr>
          <p:nvPr/>
        </p:nvPicPr>
        <p:blipFill>
          <a:blip r:embed="rId4"/>
          <a:stretch>
            <a:fillRect/>
          </a:stretch>
        </p:blipFill>
        <p:spPr>
          <a:xfrm>
            <a:off x="558714" y="2283608"/>
            <a:ext cx="4472223" cy="28420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34" name="Google Shape;434;g1a66b831511_2_286"/>
          <p:cNvSpPr txBox="1">
            <a:spLocks noGrp="1"/>
          </p:cNvSpPr>
          <p:nvPr>
            <p:ph type="body" idx="4294967295"/>
          </p:nvPr>
        </p:nvSpPr>
        <p:spPr>
          <a:xfrm>
            <a:off x="5810491" y="2283608"/>
            <a:ext cx="5590572" cy="3737113"/>
          </a:xfrm>
          <a:prstGeom prst="rect">
            <a:avLst/>
          </a:prstGeom>
          <a:noFill/>
          <a:ln>
            <a:noFill/>
          </a:ln>
        </p:spPr>
        <p:txBody>
          <a:bodyPr spcFirstLastPara="1" vert="horz" wrap="square" lIns="91425" tIns="45700" rIns="91425" bIns="45700" rtlCol="0" anchor="t" anchorCtr="0">
            <a:normAutofit/>
          </a:bodyPr>
          <a:lstStyle/>
          <a:p>
            <a:pPr marL="342900" indent="-361950">
              <a:lnSpc>
                <a:spcPct val="100000"/>
              </a:lnSpc>
              <a:spcBef>
                <a:spcPts val="0"/>
              </a:spcBef>
              <a:buClr>
                <a:schemeClr val="dk1"/>
              </a:buClr>
              <a:buSzPts val="3100"/>
            </a:pPr>
            <a:r>
              <a:rPr lang="en-US" i="1" dirty="0"/>
              <a:t>What is ONE new learning you had today?</a:t>
            </a:r>
          </a:p>
          <a:p>
            <a:pPr marL="342900" indent="-361950">
              <a:lnSpc>
                <a:spcPct val="100000"/>
              </a:lnSpc>
              <a:spcBef>
                <a:spcPts val="0"/>
              </a:spcBef>
              <a:buClr>
                <a:schemeClr val="dk1"/>
              </a:buClr>
              <a:buSzPts val="3100"/>
            </a:pPr>
            <a:endParaRPr lang="en-US" sz="2200" i="1" dirty="0"/>
          </a:p>
          <a:p>
            <a:pPr marL="342900" indent="-361950">
              <a:lnSpc>
                <a:spcPct val="100000"/>
              </a:lnSpc>
              <a:spcBef>
                <a:spcPts val="560"/>
              </a:spcBef>
              <a:buClr>
                <a:schemeClr val="dk1"/>
              </a:buClr>
              <a:buSzPts val="3100"/>
            </a:pPr>
            <a:r>
              <a:rPr lang="en-US" i="1" dirty="0"/>
              <a:t>What are your next steps in developing criteria for using PVAAS student projections for informing potential graduation pathways for students?</a:t>
            </a:r>
          </a:p>
        </p:txBody>
      </p:sp>
      <p:sp>
        <p:nvSpPr>
          <p:cNvPr id="435" name="Google Shape;435;g1a66b831511_2_286"/>
          <p:cNvSpPr txBox="1">
            <a:spLocks noGrp="1"/>
          </p:cNvSpPr>
          <p:nvPr>
            <p:ph type="sldNum" idx="12"/>
          </p:nvPr>
        </p:nvSpPr>
        <p:spPr>
          <a:xfrm>
            <a:off x="8077200" y="6356351"/>
            <a:ext cx="2133600" cy="365125"/>
          </a:xfrm>
          <a:prstGeom prst="rect">
            <a:avLst/>
          </a:prstGeom>
          <a:noFill/>
          <a:ln>
            <a:noFill/>
          </a:ln>
        </p:spPr>
        <p:txBody>
          <a:bodyPr spcFirstLastPara="1" vert="horz" wrap="square" lIns="91425" tIns="45700" rIns="91425" bIns="45700" rtlCol="0" anchor="ctr" anchorCtr="0">
            <a:noAutofit/>
          </a:bodyPr>
          <a:lstStyle/>
          <a:p>
            <a:pPr>
              <a:buSzPts val="1200"/>
            </a:pPr>
            <a:fld id="{00000000-1234-1234-1234-123412341234}" type="slidenum">
              <a:rPr lang="en-US"/>
              <a:pPr>
                <a:buSzPts val="1200"/>
              </a:pPr>
              <a:t>41</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28164A8-7112-482D-879A-3EAF6FDA0D17}"/>
              </a:ext>
            </a:extLst>
          </p:cNvPr>
          <p:cNvSpPr>
            <a:spLocks noGrp="1"/>
          </p:cNvSpPr>
          <p:nvPr>
            <p:ph type="title"/>
          </p:nvPr>
        </p:nvSpPr>
        <p:spPr/>
        <p:txBody>
          <a:bodyPr/>
          <a:lstStyle/>
          <a:p>
            <a:r>
              <a:rPr lang="en-US" dirty="0">
                <a:solidFill>
                  <a:schemeClr val="tx1"/>
                </a:solidFill>
              </a:rPr>
              <a:t>Resources &amp; Supports</a:t>
            </a:r>
          </a:p>
        </p:txBody>
      </p:sp>
      <p:sp>
        <p:nvSpPr>
          <p:cNvPr id="7" name="Text Placeholder 6">
            <a:extLst>
              <a:ext uri="{FF2B5EF4-FFF2-40B4-BE49-F238E27FC236}">
                <a16:creationId xmlns:a16="http://schemas.microsoft.com/office/drawing/2014/main" id="{80A69A6B-64EC-4CEE-A58C-12EECE7E859B}"/>
              </a:ext>
            </a:extLst>
          </p:cNvPr>
          <p:cNvSpPr>
            <a:spLocks noGrp="1"/>
          </p:cNvSpPr>
          <p:nvPr>
            <p:ph type="body" idx="1"/>
          </p:nvPr>
        </p:nvSpPr>
        <p:spPr/>
        <p:txBody>
          <a:bodyPr/>
          <a:lstStyle/>
          <a:p>
            <a:r>
              <a:rPr lang="en-US" dirty="0"/>
              <a:t>Getting more information</a:t>
            </a:r>
          </a:p>
        </p:txBody>
      </p:sp>
      <p:sp>
        <p:nvSpPr>
          <p:cNvPr id="5" name="Slide Number Placeholder 4">
            <a:extLst>
              <a:ext uri="{FF2B5EF4-FFF2-40B4-BE49-F238E27FC236}">
                <a16:creationId xmlns:a16="http://schemas.microsoft.com/office/drawing/2014/main" id="{93CEB7D2-8CA6-467E-A1F9-B2B65E81A17D}"/>
              </a:ext>
            </a:extLst>
          </p:cNvPr>
          <p:cNvSpPr>
            <a:spLocks noGrp="1"/>
          </p:cNvSpPr>
          <p:nvPr>
            <p:ph type="sldNum" sz="quarter" idx="12"/>
          </p:nvPr>
        </p:nvSpPr>
        <p:spPr/>
        <p:txBody>
          <a:bodyPr/>
          <a:lstStyle/>
          <a:p>
            <a:fld id="{680C5762-CF65-4775-9966-A58D40CC61B9}" type="slidenum">
              <a:rPr lang="en-US" smtClean="0"/>
              <a:t>42</a:t>
            </a:fld>
            <a:endParaRPr lang="en-US" dirty="0"/>
          </a:p>
        </p:txBody>
      </p:sp>
    </p:spTree>
    <p:extLst>
      <p:ext uri="{BB962C8B-B14F-4D97-AF65-F5344CB8AC3E}">
        <p14:creationId xmlns:p14="http://schemas.microsoft.com/office/powerpoint/2010/main" val="157496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98311" y="136525"/>
            <a:ext cx="10515600" cy="1325563"/>
          </a:xfrm>
        </p:spPr>
        <p:txBody>
          <a:bodyPr>
            <a:noAutofit/>
          </a:bodyPr>
          <a:lstStyle/>
          <a:p>
            <a:r>
              <a:rPr lang="en-US" dirty="0"/>
              <a:t>Projections Resource</a:t>
            </a:r>
          </a:p>
        </p:txBody>
      </p:sp>
      <p:sp>
        <p:nvSpPr>
          <p:cNvPr id="2" name="Rectangle 1"/>
          <p:cNvSpPr/>
          <p:nvPr/>
        </p:nvSpPr>
        <p:spPr>
          <a:xfrm>
            <a:off x="360065" y="1118550"/>
            <a:ext cx="6014357" cy="1107996"/>
          </a:xfrm>
          <a:prstGeom prst="rect">
            <a:avLst/>
          </a:prstGeom>
        </p:spPr>
        <p:txBody>
          <a:bodyPr wrap="square">
            <a:spAutoFit/>
          </a:bodyPr>
          <a:lstStyle/>
          <a:p>
            <a:pPr algn="ctr"/>
            <a:r>
              <a:rPr lang="en-US" sz="2400" kern="0" dirty="0">
                <a:solidFill>
                  <a:sysClr val="windowText" lastClr="000000"/>
                </a:solidFill>
                <a:latin typeface="Arial" panose="020B0604020202020204" pitchFamily="34" charset="0"/>
                <a:cs typeface="Arial" panose="020B0604020202020204" pitchFamily="34" charset="0"/>
                <a:hlinkClick r:id="rId3"/>
              </a:rPr>
              <a:t>What Educators Should Know about PVAAS Projection Probabilities</a:t>
            </a:r>
            <a:endParaRPr lang="en-US" sz="2400" kern="0" dirty="0">
              <a:solidFill>
                <a:sysClr val="windowText" lastClr="000000"/>
              </a:solidFill>
              <a:latin typeface="Arial" panose="020B0604020202020204" pitchFamily="34" charset="0"/>
              <a:cs typeface="Arial" panose="020B0604020202020204" pitchFamily="34" charset="0"/>
            </a:endParaRPr>
          </a:p>
          <a:p>
            <a:pPr algn="ctr"/>
            <a:endParaRPr lang="en-US" kern="0" dirty="0">
              <a:solidFill>
                <a:sysClr val="windowText" lastClr="000000"/>
              </a:solidFill>
              <a:latin typeface="Arial" panose="020B0604020202020204" pitchFamily="34" charset="0"/>
              <a:cs typeface="Arial" panose="020B0604020202020204" pitchFamily="34" charset="0"/>
            </a:endParaRPr>
          </a:p>
        </p:txBody>
      </p:sp>
      <p:pic>
        <p:nvPicPr>
          <p:cNvPr id="4" name="Picture 3" descr="table of data used to calculate PVAAS projections to various assessments"/>
          <p:cNvPicPr>
            <a:picLocks noChangeAspect="1"/>
          </p:cNvPicPr>
          <p:nvPr/>
        </p:nvPicPr>
        <p:blipFill>
          <a:blip r:embed="rId4"/>
          <a:stretch>
            <a:fillRect/>
          </a:stretch>
        </p:blipFill>
        <p:spPr>
          <a:xfrm>
            <a:off x="479091" y="2226546"/>
            <a:ext cx="7865689" cy="24060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ounded Rectangular Callout 9">
            <a:extLst>
              <a:ext uri="{FF2B5EF4-FFF2-40B4-BE49-F238E27FC236}">
                <a16:creationId xmlns:a16="http://schemas.microsoft.com/office/drawing/2014/main" id="{A88B6378-D996-4937-8701-CE7A92F54C0D}"/>
              </a:ext>
              <a:ext uri="{C183D7F6-B498-43B3-948B-1728B52AA6E4}">
                <adec:decorative xmlns:adec="http://schemas.microsoft.com/office/drawing/2017/decorative" val="1"/>
              </a:ext>
            </a:extLst>
          </p:cNvPr>
          <p:cNvSpPr/>
          <p:nvPr/>
        </p:nvSpPr>
        <p:spPr>
          <a:xfrm>
            <a:off x="6349320" y="1130085"/>
            <a:ext cx="2849880" cy="1422397"/>
          </a:xfrm>
          <a:prstGeom prst="wedgeRoundRectCallout">
            <a:avLst>
              <a:gd name="adj1" fmla="val -35461"/>
              <a:gd name="adj2" fmla="val 873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TextBox 10">
            <a:extLst>
              <a:ext uri="{FF2B5EF4-FFF2-40B4-BE49-F238E27FC236}">
                <a16:creationId xmlns:a16="http://schemas.microsoft.com/office/drawing/2014/main" id="{67DA85A4-FA6B-4238-B91A-E1DFD1DBC4E9}"/>
              </a:ext>
            </a:extLst>
          </p:cNvPr>
          <p:cNvSpPr txBox="1"/>
          <p:nvPr/>
        </p:nvSpPr>
        <p:spPr>
          <a:xfrm>
            <a:off x="6458391" y="1401317"/>
            <a:ext cx="2656840" cy="738664"/>
          </a:xfrm>
          <a:prstGeom prst="rect">
            <a:avLst/>
          </a:prstGeom>
          <a:noFill/>
        </p:spPr>
        <p:txBody>
          <a:bodyPr wrap="square" rtlCol="0">
            <a:spAutoFit/>
          </a:bodyPr>
          <a:lstStyle/>
          <a:p>
            <a:pPr algn="ctr"/>
            <a:r>
              <a:rPr lang="en-US" sz="2100" b="1" dirty="0">
                <a:solidFill>
                  <a:schemeClr val="bg1"/>
                </a:solidFill>
                <a:latin typeface="Arial" panose="020B0604020202020204" pitchFamily="34" charset="0"/>
                <a:cs typeface="Arial" panose="020B0604020202020204" pitchFamily="34" charset="0"/>
              </a:rPr>
              <a:t>What projections are available?</a:t>
            </a:r>
          </a:p>
        </p:txBody>
      </p:sp>
      <p:sp>
        <p:nvSpPr>
          <p:cNvPr id="10" name="Rounded Rectangular Callout 9">
            <a:extLst>
              <a:ext uri="{C183D7F6-B498-43B3-948B-1728B52AA6E4}">
                <adec:decorative xmlns:adec="http://schemas.microsoft.com/office/drawing/2017/decorative" val="1"/>
              </a:ext>
            </a:extLst>
          </p:cNvPr>
          <p:cNvSpPr/>
          <p:nvPr/>
        </p:nvSpPr>
        <p:spPr>
          <a:xfrm>
            <a:off x="8050676" y="2273811"/>
            <a:ext cx="3503994" cy="1422397"/>
          </a:xfrm>
          <a:prstGeom prst="wedgeRoundRectCallout">
            <a:avLst>
              <a:gd name="adj1" fmla="val -35814"/>
              <a:gd name="adj2" fmla="val 711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Box 5"/>
          <p:cNvSpPr txBox="1"/>
          <p:nvPr/>
        </p:nvSpPr>
        <p:spPr>
          <a:xfrm>
            <a:off x="8050676" y="2490923"/>
            <a:ext cx="3568166" cy="1061829"/>
          </a:xfrm>
          <a:prstGeom prst="rect">
            <a:avLst/>
          </a:prstGeom>
          <a:noFill/>
        </p:spPr>
        <p:txBody>
          <a:bodyPr wrap="square" rtlCol="0">
            <a:spAutoFit/>
          </a:bodyPr>
          <a:lstStyle/>
          <a:p>
            <a:pPr algn="ctr"/>
            <a:r>
              <a:rPr lang="en-US" sz="2100" b="1" dirty="0">
                <a:solidFill>
                  <a:schemeClr val="bg1"/>
                </a:solidFill>
                <a:latin typeface="Arial" panose="020B0604020202020204" pitchFamily="34" charset="0"/>
                <a:cs typeface="Arial" panose="020B0604020202020204" pitchFamily="34" charset="0"/>
              </a:rPr>
              <a:t>What data in a student’s testing history is used in the projection?</a:t>
            </a:r>
          </a:p>
        </p:txBody>
      </p:sp>
      <p:pic>
        <p:nvPicPr>
          <p:cNvPr id="12" name="Picture 11" descr="Projections">
            <a:extLst>
              <a:ext uri="{FF2B5EF4-FFF2-40B4-BE49-F238E27FC236}">
                <a16:creationId xmlns:a16="http://schemas.microsoft.com/office/drawing/2014/main" id="{4F354AC1-3FDD-0BAE-094E-2EF90FAAC161}"/>
              </a:ext>
            </a:extLst>
          </p:cNvPr>
          <p:cNvPicPr>
            <a:picLocks noChangeAspect="1"/>
          </p:cNvPicPr>
          <p:nvPr/>
        </p:nvPicPr>
        <p:blipFill>
          <a:blip r:embed="rId5"/>
          <a:stretch>
            <a:fillRect/>
          </a:stretch>
        </p:blipFill>
        <p:spPr>
          <a:xfrm>
            <a:off x="7682399" y="4384423"/>
            <a:ext cx="4304720" cy="22487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ounded Rectangular Callout 9" descr="A blue rounded rectangular callout">
            <a:extLst>
              <a:ext uri="{FF2B5EF4-FFF2-40B4-BE49-F238E27FC236}">
                <a16:creationId xmlns:a16="http://schemas.microsoft.com/office/drawing/2014/main" id="{F99A19B3-6FD4-1C4C-F103-D08957C7DF1D}"/>
              </a:ext>
              <a:ext uri="{C183D7F6-B498-43B3-948B-1728B52AA6E4}">
                <adec:decorative xmlns:adec="http://schemas.microsoft.com/office/drawing/2017/decorative" val="0"/>
              </a:ext>
            </a:extLst>
          </p:cNvPr>
          <p:cNvSpPr/>
          <p:nvPr/>
        </p:nvSpPr>
        <p:spPr>
          <a:xfrm>
            <a:off x="3871680" y="4933953"/>
            <a:ext cx="2849880" cy="1422397"/>
          </a:xfrm>
          <a:prstGeom prst="wedgeRoundRectCallout">
            <a:avLst>
              <a:gd name="adj1" fmla="val 82353"/>
              <a:gd name="adj2" fmla="val -10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latin typeface="Arial" panose="020B0604020202020204" pitchFamily="34" charset="0"/>
                <a:cs typeface="Arial" panose="020B0604020202020204" pitchFamily="34" charset="0"/>
              </a:rPr>
              <a:t>How accurate are the projections?</a:t>
            </a:r>
          </a:p>
        </p:txBody>
      </p:sp>
      <p:sp>
        <p:nvSpPr>
          <p:cNvPr id="8" name="Slide Number Placeholder 7"/>
          <p:cNvSpPr>
            <a:spLocks noGrp="1"/>
          </p:cNvSpPr>
          <p:nvPr>
            <p:ph type="sldNum" sz="quarter" idx="12"/>
          </p:nvPr>
        </p:nvSpPr>
        <p:spPr/>
        <p:txBody>
          <a:bodyPr/>
          <a:lstStyle/>
          <a:p>
            <a:fld id="{4FAB73BC-B049-4115-A692-8D63A059BFB8}" type="slidenum">
              <a:rPr lang="en-US" sz="825">
                <a:latin typeface="Arial" panose="020B0604020202020204" pitchFamily="34" charset="0"/>
                <a:cs typeface="Arial" panose="020B0604020202020204" pitchFamily="34" charset="0"/>
              </a:rPr>
              <a:pPr/>
              <a:t>43</a:t>
            </a:fld>
            <a:endParaRPr lang="en-US" sz="825"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61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1898" y="95302"/>
            <a:ext cx="8398702" cy="1550936"/>
          </a:xfrm>
        </p:spPr>
        <p:txBody>
          <a:bodyPr/>
          <a:lstStyle/>
          <a:p>
            <a:r>
              <a:rPr lang="en-US" i="1" dirty="0"/>
              <a:t>NEW!</a:t>
            </a:r>
            <a:r>
              <a:rPr lang="en-US" dirty="0"/>
              <a:t> Projections to</a:t>
            </a:r>
            <a:br>
              <a:rPr lang="en-US" dirty="0"/>
            </a:br>
            <a:r>
              <a:rPr lang="en-US" dirty="0"/>
              <a:t>PA Higher Ed Benchmarks</a:t>
            </a:r>
          </a:p>
        </p:txBody>
      </p:sp>
      <p:sp>
        <p:nvSpPr>
          <p:cNvPr id="3" name="Google Shape;411;g1a66b831511_0_18">
            <a:extLst>
              <a:ext uri="{FF2B5EF4-FFF2-40B4-BE49-F238E27FC236}">
                <a16:creationId xmlns:a16="http://schemas.microsoft.com/office/drawing/2014/main" id="{52144CE8-687F-D97D-B307-5B7646B15596}"/>
              </a:ext>
            </a:extLst>
          </p:cNvPr>
          <p:cNvSpPr txBox="1">
            <a:spLocks noGrp="1"/>
          </p:cNvSpPr>
          <p:nvPr>
            <p:ph idx="1"/>
          </p:nvPr>
        </p:nvSpPr>
        <p:spPr>
          <a:xfrm>
            <a:off x="460766" y="2085270"/>
            <a:ext cx="6998033" cy="4351338"/>
          </a:xfrm>
          <a:prstGeom prst="rect">
            <a:avLst/>
          </a:prstGeom>
        </p:spPr>
        <p:txBody>
          <a:bodyPr spcFirstLastPara="1" vert="horz" wrap="square" lIns="91425" tIns="45700" rIns="91425" bIns="45700" rtlCol="0" anchor="t" anchorCtr="0">
            <a:normAutofit/>
          </a:bodyPr>
          <a:lstStyle/>
          <a:p>
            <a:pPr marL="0" indent="0">
              <a:buNone/>
            </a:pPr>
            <a:r>
              <a:rPr lang="en-US" sz="3600" i="1" dirty="0"/>
              <a:t>Did you know that recently…</a:t>
            </a:r>
            <a:endParaRPr sz="3600" i="1" dirty="0"/>
          </a:p>
          <a:p>
            <a:r>
              <a:rPr lang="en-US" dirty="0"/>
              <a:t>PVAAS</a:t>
            </a:r>
            <a:r>
              <a:rPr lang="en-US" dirty="0">
                <a:solidFill>
                  <a:srgbClr val="000000"/>
                </a:solidFill>
              </a:rPr>
              <a:t> u</a:t>
            </a:r>
            <a:r>
              <a:rPr lang="en-US" b="0" i="0" u="none" strike="noStrike" dirty="0">
                <a:solidFill>
                  <a:srgbClr val="000000"/>
                </a:solidFill>
                <a:effectLst/>
              </a:rPr>
              <a:t>pdated student testing history to include PSAT, SAT and ACT data</a:t>
            </a:r>
          </a:p>
          <a:p>
            <a:r>
              <a:rPr lang="en-US" dirty="0">
                <a:solidFill>
                  <a:srgbClr val="000000"/>
                </a:solidFill>
              </a:rPr>
              <a:t>PVAAS added </a:t>
            </a:r>
            <a:r>
              <a:rPr lang="en-US" b="0" i="0" u="none" strike="noStrike" dirty="0">
                <a:solidFill>
                  <a:srgbClr val="000000"/>
                </a:solidFill>
                <a:effectLst/>
              </a:rPr>
              <a:t>projection probabilities to PA Higher Ed benchmarks (i.e., more college readiness benchmarks)</a:t>
            </a:r>
          </a:p>
          <a:p>
            <a:r>
              <a:rPr lang="en-US" dirty="0"/>
              <a:t>Consider: </a:t>
            </a:r>
            <a:r>
              <a:rPr lang="en-US" dirty="0">
                <a:hlinkClick r:id="rId3"/>
              </a:rPr>
              <a:t>College Navigator</a:t>
            </a:r>
            <a:endParaRPr lang="en-US" dirty="0"/>
          </a:p>
          <a:p>
            <a:endParaRPr dirty="0"/>
          </a:p>
        </p:txBody>
      </p:sp>
      <p:pic>
        <p:nvPicPr>
          <p:cNvPr id="5" name="Picture 4">
            <a:extLst>
              <a:ext uri="{FF2B5EF4-FFF2-40B4-BE49-F238E27FC236}">
                <a16:creationId xmlns:a16="http://schemas.microsoft.com/office/drawing/2014/main" id="{1965BA94-B48B-B06D-6123-EBE863401C1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649633" y="2588420"/>
            <a:ext cx="4134889" cy="23967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p:cNvSpPr>
            <a:spLocks noGrp="1"/>
          </p:cNvSpPr>
          <p:nvPr>
            <p:ph type="sldNum" sz="quarter" idx="12"/>
          </p:nvPr>
        </p:nvSpPr>
        <p:spPr/>
        <p:txBody>
          <a:bodyPr/>
          <a:lstStyle/>
          <a:p>
            <a:fld id="{69E57DC2-970A-4B3E-BB1C-7A09969E49DF}" type="slidenum">
              <a:rPr lang="en-US" smtClean="0"/>
              <a:pPr/>
              <a:t>44</a:t>
            </a:fld>
            <a:endParaRPr lang="en-US" dirty="0"/>
          </a:p>
        </p:txBody>
      </p:sp>
    </p:spTree>
    <p:extLst>
      <p:ext uri="{BB962C8B-B14F-4D97-AF65-F5344CB8AC3E}">
        <p14:creationId xmlns:p14="http://schemas.microsoft.com/office/powerpoint/2010/main" val="74226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7"/>
          <p:cNvSpPr txBox="1">
            <a:spLocks noGrp="1"/>
          </p:cNvSpPr>
          <p:nvPr>
            <p:ph type="title"/>
          </p:nvPr>
        </p:nvSpPr>
        <p:spPr>
          <a:xfrm>
            <a:off x="683825" y="136525"/>
            <a:ext cx="10515600" cy="903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sz="4000" dirty="0"/>
              <a:t>PVAAS Export Feature</a:t>
            </a:r>
            <a:endParaRPr dirty="0"/>
          </a:p>
        </p:txBody>
      </p:sp>
      <p:sp>
        <p:nvSpPr>
          <p:cNvPr id="337" name="Google Shape;33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45</a:t>
            </a:fld>
            <a:endParaRPr dirty="0"/>
          </a:p>
        </p:txBody>
      </p:sp>
      <p:pic>
        <p:nvPicPr>
          <p:cNvPr id="4" name="Picture 3">
            <a:extLst>
              <a:ext uri="{FF2B5EF4-FFF2-40B4-BE49-F238E27FC236}">
                <a16:creationId xmlns:a16="http://schemas.microsoft.com/office/drawing/2014/main" id="{8AD65273-52CA-FF51-DFD1-44EFB6042B0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12669" y="2128937"/>
            <a:ext cx="1940099" cy="1212562"/>
          </a:xfrm>
          <a:prstGeom prst="rect">
            <a:avLst/>
          </a:prstGeom>
        </p:spPr>
      </p:pic>
      <p:sp>
        <p:nvSpPr>
          <p:cNvPr id="5" name="TextBox 4">
            <a:extLst>
              <a:ext uri="{FF2B5EF4-FFF2-40B4-BE49-F238E27FC236}">
                <a16:creationId xmlns:a16="http://schemas.microsoft.com/office/drawing/2014/main" id="{F57D076E-43EB-46BB-544A-CA57EF6FD2E5}"/>
              </a:ext>
            </a:extLst>
          </p:cNvPr>
          <p:cNvSpPr txBox="1"/>
          <p:nvPr/>
        </p:nvSpPr>
        <p:spPr>
          <a:xfrm>
            <a:off x="5029200" y="2034540"/>
            <a:ext cx="6035040" cy="1569660"/>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Can export student projections, selecting all assessments and benchmarks of interest</a:t>
            </a:r>
          </a:p>
        </p:txBody>
      </p:sp>
      <p:sp>
        <p:nvSpPr>
          <p:cNvPr id="6" name="TextBox 5">
            <a:extLst>
              <a:ext uri="{FF2B5EF4-FFF2-40B4-BE49-F238E27FC236}">
                <a16:creationId xmlns:a16="http://schemas.microsoft.com/office/drawing/2014/main" id="{E01B3C8E-C0C9-4C67-9C46-A7448866492F}"/>
              </a:ext>
            </a:extLst>
          </p:cNvPr>
          <p:cNvSpPr txBox="1"/>
          <p:nvPr/>
        </p:nvSpPr>
        <p:spPr>
          <a:xfrm>
            <a:off x="2000250" y="4291360"/>
            <a:ext cx="8191500"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Available to District Admin by default</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District Admin can grant this option to District Users and School Admins, as needed </a:t>
            </a:r>
          </a:p>
        </p:txBody>
      </p:sp>
    </p:spTree>
    <p:extLst>
      <p:ext uri="{BB962C8B-B14F-4D97-AF65-F5344CB8AC3E}">
        <p14:creationId xmlns:p14="http://schemas.microsoft.com/office/powerpoint/2010/main" val="1081866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7"/>
          <p:cNvSpPr txBox="1">
            <a:spLocks noGrp="1"/>
          </p:cNvSpPr>
          <p:nvPr>
            <p:ph type="title"/>
          </p:nvPr>
        </p:nvSpPr>
        <p:spPr>
          <a:xfrm>
            <a:off x="683825" y="136525"/>
            <a:ext cx="10515600" cy="903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sz="4000" dirty="0"/>
              <a:t>PVAAS e-Learning: Projections</a:t>
            </a:r>
            <a:endParaRPr dirty="0"/>
          </a:p>
        </p:txBody>
      </p:sp>
      <p:sp>
        <p:nvSpPr>
          <p:cNvPr id="336" name="Google Shape;33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1/23/2023</a:t>
            </a:r>
            <a:endParaRPr dirty="0"/>
          </a:p>
        </p:txBody>
      </p:sp>
      <p:sp>
        <p:nvSpPr>
          <p:cNvPr id="337" name="Google Shape;33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46</a:t>
            </a:fld>
            <a:endParaRPr dirty="0"/>
          </a:p>
        </p:txBody>
      </p:sp>
      <p:pic>
        <p:nvPicPr>
          <p:cNvPr id="338" name="Google Shape;338;p1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51354" y="1229137"/>
            <a:ext cx="4951676" cy="5492338"/>
          </a:xfrm>
          <a:prstGeom prst="rect">
            <a:avLst/>
          </a:prstGeom>
          <a:noFill/>
          <a:ln>
            <a:noFill/>
          </a:ln>
        </p:spPr>
      </p:pic>
      <p:sp>
        <p:nvSpPr>
          <p:cNvPr id="340" name="Google Shape;340;p17">
            <a:extLst>
              <a:ext uri="{C183D7F6-B498-43B3-948B-1728B52AA6E4}">
                <adec:decorative xmlns:adec="http://schemas.microsoft.com/office/drawing/2017/decorative" val="1"/>
              </a:ext>
            </a:extLst>
          </p:cNvPr>
          <p:cNvSpPr/>
          <p:nvPr/>
        </p:nvSpPr>
        <p:spPr>
          <a:xfrm rot="10800000">
            <a:off x="1517567" y="5456668"/>
            <a:ext cx="1128156" cy="534390"/>
          </a:xfrm>
          <a:prstGeom prst="rightArrow">
            <a:avLst>
              <a:gd name="adj1" fmla="val 50000"/>
              <a:gd name="adj2" fmla="val 50000"/>
            </a:avLst>
          </a:prstGeom>
          <a:solidFill>
            <a:srgbClr val="C0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341" name="Google Shape;341;p17" descr="PVAAS e-Learning Menu"/>
          <p:cNvPicPr preferRelativeResize="0"/>
          <p:nvPr/>
        </p:nvPicPr>
        <p:blipFill rotWithShape="1">
          <a:blip r:embed="rId4">
            <a:alphaModFix/>
          </a:blip>
          <a:srcRect/>
          <a:stretch/>
        </p:blipFill>
        <p:spPr>
          <a:xfrm>
            <a:off x="5642349" y="883763"/>
            <a:ext cx="4278265" cy="5837711"/>
          </a:xfrm>
          <a:prstGeom prst="rect">
            <a:avLst/>
          </a:prstGeom>
          <a:noFill/>
          <a:ln>
            <a:noFill/>
          </a:ln>
        </p:spPr>
      </p:pic>
      <p:sp>
        <p:nvSpPr>
          <p:cNvPr id="342" name="Google Shape;342;p17">
            <a:extLst>
              <a:ext uri="{C183D7F6-B498-43B3-948B-1728B52AA6E4}">
                <adec:decorative xmlns:adec="http://schemas.microsoft.com/office/drawing/2017/decorative" val="1"/>
              </a:ext>
            </a:extLst>
          </p:cNvPr>
          <p:cNvSpPr/>
          <p:nvPr/>
        </p:nvSpPr>
        <p:spPr>
          <a:xfrm>
            <a:off x="5985574" y="5283489"/>
            <a:ext cx="3300929" cy="690748"/>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 name="Google Shape;340;p17">
            <a:extLst>
              <a:ext uri="{FF2B5EF4-FFF2-40B4-BE49-F238E27FC236}">
                <a16:creationId xmlns:a16="http://schemas.microsoft.com/office/drawing/2014/main" id="{7793BD26-1966-33AF-5A13-5DDF959FC3A6}"/>
              </a:ext>
              <a:ext uri="{C183D7F6-B498-43B3-948B-1728B52AA6E4}">
                <adec:decorative xmlns:adec="http://schemas.microsoft.com/office/drawing/2017/decorative" val="1"/>
              </a:ext>
            </a:extLst>
          </p:cNvPr>
          <p:cNvSpPr/>
          <p:nvPr/>
        </p:nvSpPr>
        <p:spPr>
          <a:xfrm rot="10800000">
            <a:off x="9921724" y="5628863"/>
            <a:ext cx="1128156" cy="534390"/>
          </a:xfrm>
          <a:prstGeom prst="rightArrow">
            <a:avLst>
              <a:gd name="adj1" fmla="val 50000"/>
              <a:gd name="adj2" fmla="val 50000"/>
            </a:avLst>
          </a:prstGeom>
          <a:solidFill>
            <a:srgbClr val="C0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 name="Google Shape;342;p17">
            <a:extLst>
              <a:ext uri="{FF2B5EF4-FFF2-40B4-BE49-F238E27FC236}">
                <a16:creationId xmlns:a16="http://schemas.microsoft.com/office/drawing/2014/main" id="{5633B4BA-3F60-81DD-5EBD-8D68D57BB6B5}"/>
              </a:ext>
              <a:ext uri="{C183D7F6-B498-43B3-948B-1728B52AA6E4}">
                <adec:decorative xmlns:adec="http://schemas.microsoft.com/office/drawing/2017/decorative" val="1"/>
              </a:ext>
            </a:extLst>
          </p:cNvPr>
          <p:cNvSpPr/>
          <p:nvPr/>
        </p:nvSpPr>
        <p:spPr>
          <a:xfrm>
            <a:off x="5985574" y="5984475"/>
            <a:ext cx="3473373" cy="690748"/>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4041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2"/>
                                        </p:tgtEl>
                                        <p:attrNameLst>
                                          <p:attrName>style.visibility</p:attrName>
                                        </p:attrNameLst>
                                      </p:cBhvr>
                                      <p:to>
                                        <p:strVal val="visible"/>
                                      </p:to>
                                    </p:set>
                                    <p:animEffect transition="in" filter="fade">
                                      <p:cBhvr>
                                        <p:cTn id="10" dur="500"/>
                                        <p:tgtEl>
                                          <p:spTgt spid="342"/>
                                        </p:tgtEl>
                                      </p:cBhvr>
                                    </p:animEffect>
                                  </p:childTnLst>
                                </p:cTn>
                              </p:par>
                              <p:par>
                                <p:cTn id="11" presetID="10" presetClass="entr" presetSubtype="0" fill="hold" nodeType="withEffect">
                                  <p:stCondLst>
                                    <p:cond delay="0"/>
                                  </p:stCondLst>
                                  <p:childTnLst>
                                    <p:set>
                                      <p:cBhvr>
                                        <p:cTn id="12" dur="1" fill="hold">
                                          <p:stCondLst>
                                            <p:cond delay="0"/>
                                          </p:stCondLst>
                                        </p:cTn>
                                        <p:tgtEl>
                                          <p:spTgt spid="341"/>
                                        </p:tgtEl>
                                        <p:attrNameLst>
                                          <p:attrName>style.visibility</p:attrName>
                                        </p:attrNameLst>
                                      </p:cBhvr>
                                      <p:to>
                                        <p:strVal val="visible"/>
                                      </p:to>
                                    </p:set>
                                    <p:animEffect transition="in" filter="fade">
                                      <p:cBhvr>
                                        <p:cTn id="13" dur="500"/>
                                        <p:tgtEl>
                                          <p:spTgt spid="3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animBg="1"/>
      <p:bldP spid="2" grpId="0" animBg="1"/>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p18" descr="PVAAS Reports Menu"/>
          <p:cNvPicPr preferRelativeResize="0"/>
          <p:nvPr/>
        </p:nvPicPr>
        <p:blipFill rotWithShape="1">
          <a:blip r:embed="rId3">
            <a:alphaModFix/>
          </a:blip>
          <a:srcRect/>
          <a:stretch/>
        </p:blipFill>
        <p:spPr>
          <a:xfrm>
            <a:off x="5853602" y="136526"/>
            <a:ext cx="2898512" cy="6730292"/>
          </a:xfrm>
          <a:prstGeom prst="rect">
            <a:avLst/>
          </a:prstGeom>
          <a:noFill/>
          <a:ln>
            <a:noFill/>
          </a:ln>
        </p:spPr>
      </p:pic>
      <p:sp>
        <p:nvSpPr>
          <p:cNvPr id="349" name="Google Shape;349;p18"/>
          <p:cNvSpPr txBox="1">
            <a:spLocks noGrp="1"/>
          </p:cNvSpPr>
          <p:nvPr>
            <p:ph type="title"/>
          </p:nvPr>
        </p:nvSpPr>
        <p:spPr>
          <a:xfrm>
            <a:off x="683821" y="1365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sz="4000" dirty="0"/>
              <a:t>PVAAS Online Help:</a:t>
            </a:r>
            <a:br>
              <a:rPr lang="en-US" sz="4000" dirty="0"/>
            </a:br>
            <a:r>
              <a:rPr lang="en-US" sz="4000" dirty="0"/>
              <a:t>Projections</a:t>
            </a:r>
            <a:endParaRPr dirty="0"/>
          </a:p>
        </p:txBody>
      </p:sp>
      <p:sp>
        <p:nvSpPr>
          <p:cNvPr id="351" name="Google Shape;35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47</a:t>
            </a:fld>
            <a:endParaRPr dirty="0"/>
          </a:p>
        </p:txBody>
      </p:sp>
      <p:pic>
        <p:nvPicPr>
          <p:cNvPr id="353" name="Google Shape;353;p1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753193" y="2346861"/>
            <a:ext cx="2527208" cy="1692985"/>
          </a:xfrm>
          <a:prstGeom prst="rect">
            <a:avLst/>
          </a:prstGeom>
          <a:noFill/>
          <a:ln>
            <a:noFill/>
          </a:ln>
        </p:spPr>
      </p:pic>
      <p:sp>
        <p:nvSpPr>
          <p:cNvPr id="354" name="Google Shape;354;p18">
            <a:extLst>
              <a:ext uri="{C183D7F6-B498-43B3-948B-1728B52AA6E4}">
                <adec:decorative xmlns:adec="http://schemas.microsoft.com/office/drawing/2017/decorative" val="1"/>
              </a:ext>
            </a:extLst>
          </p:cNvPr>
          <p:cNvSpPr/>
          <p:nvPr/>
        </p:nvSpPr>
        <p:spPr>
          <a:xfrm>
            <a:off x="6803931" y="3944441"/>
            <a:ext cx="1483510" cy="252286"/>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56" name="Google Shape;356;p18">
            <a:extLst>
              <a:ext uri="{C183D7F6-B498-43B3-948B-1728B52AA6E4}">
                <adec:decorative xmlns:adec="http://schemas.microsoft.com/office/drawing/2017/decorative" val="1"/>
              </a:ext>
            </a:extLst>
          </p:cNvPr>
          <p:cNvSpPr/>
          <p:nvPr/>
        </p:nvSpPr>
        <p:spPr>
          <a:xfrm>
            <a:off x="5746096" y="3447929"/>
            <a:ext cx="699807" cy="392820"/>
          </a:xfrm>
          <a:prstGeom prst="rightArrow">
            <a:avLst>
              <a:gd name="adj1" fmla="val 50000"/>
              <a:gd name="adj2" fmla="val 50000"/>
            </a:avLst>
          </a:prstGeom>
          <a:solidFill>
            <a:srgbClr val="C0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 name="Google Shape;354;p18">
            <a:extLst>
              <a:ext uri="{FF2B5EF4-FFF2-40B4-BE49-F238E27FC236}">
                <a16:creationId xmlns:a16="http://schemas.microsoft.com/office/drawing/2014/main" id="{7CBBB816-B63A-170C-0872-0C5EDE10D33D}"/>
              </a:ext>
              <a:ext uri="{C183D7F6-B498-43B3-948B-1728B52AA6E4}">
                <adec:decorative xmlns:adec="http://schemas.microsoft.com/office/drawing/2017/decorative" val="1"/>
              </a:ext>
            </a:extLst>
          </p:cNvPr>
          <p:cNvSpPr/>
          <p:nvPr/>
        </p:nvSpPr>
        <p:spPr>
          <a:xfrm>
            <a:off x="6803931" y="4196727"/>
            <a:ext cx="1483510" cy="252286"/>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389479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6"/>
                                        </p:tgtEl>
                                        <p:attrNameLst>
                                          <p:attrName>style.visibility</p:attrName>
                                        </p:attrNameLst>
                                      </p:cBhvr>
                                      <p:to>
                                        <p:strVal val="visible"/>
                                      </p:to>
                                    </p:set>
                                    <p:animEffect transition="in" filter="fade">
                                      <p:cBhvr>
                                        <p:cTn id="7" dur="500"/>
                                        <p:tgtEl>
                                          <p:spTgt spid="3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4"/>
                                        </p:tgtEl>
                                        <p:attrNameLst>
                                          <p:attrName>style.visibility</p:attrName>
                                        </p:attrNameLst>
                                      </p:cBhvr>
                                      <p:to>
                                        <p:strVal val="visible"/>
                                      </p:to>
                                    </p:set>
                                    <p:animEffect transition="in" filter="fade">
                                      <p:cBhvr>
                                        <p:cTn id="10" dur="500"/>
                                        <p:tgtEl>
                                          <p:spTgt spid="3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 grpId="0" animBg="1"/>
      <p:bldP spid="356" grpId="0" animBg="1"/>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37"/>
          <p:cNvSpPr txBox="1">
            <a:spLocks noGrp="1"/>
          </p:cNvSpPr>
          <p:nvPr>
            <p:ph type="title"/>
          </p:nvPr>
        </p:nvSpPr>
        <p:spPr>
          <a:xfrm>
            <a:off x="28956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dirty="0"/>
              <a:t>Contacts for PVAAS Questions</a:t>
            </a:r>
            <a:endParaRPr dirty="0"/>
          </a:p>
        </p:txBody>
      </p:sp>
      <p:sp>
        <p:nvSpPr>
          <p:cNvPr id="585" name="Google Shape;585;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48</a:t>
            </a:fld>
            <a:endParaRPr dirty="0"/>
          </a:p>
        </p:txBody>
      </p:sp>
      <p:sp>
        <p:nvSpPr>
          <p:cNvPr id="586" name="Google Shape;586;p37"/>
          <p:cNvSpPr txBox="1"/>
          <p:nvPr/>
        </p:nvSpPr>
        <p:spPr>
          <a:xfrm>
            <a:off x="416689" y="2007582"/>
            <a:ext cx="11636816" cy="4524275"/>
          </a:xfrm>
          <a:prstGeom prst="rect">
            <a:avLst/>
          </a:prstGeom>
          <a:noFill/>
          <a:ln>
            <a:noFill/>
          </a:ln>
        </p:spPr>
        <p:txBody>
          <a:bodyPr spcFirstLastPara="1" wrap="square" lIns="91425" tIns="45700" rIns="91425" bIns="45700" anchor="t" anchorCtr="0">
            <a:spAutoFit/>
          </a:bodyPr>
          <a:lstStyle/>
          <a:p>
            <a:pPr marL="118745" marR="0" lvl="0" indent="0" algn="l" rtl="0">
              <a:lnSpc>
                <a:spcPct val="100000"/>
              </a:lnSpc>
              <a:spcBef>
                <a:spcPts val="0"/>
              </a:spcBef>
              <a:spcAft>
                <a:spcPts val="0"/>
              </a:spcAft>
              <a:buClr>
                <a:schemeClr val="dk1"/>
              </a:buClr>
              <a:buSzPts val="3200"/>
              <a:buFont typeface="Arial"/>
              <a:buNone/>
            </a:pPr>
            <a:r>
              <a:rPr lang="en-US" sz="3200" b="0" i="0" u="none" strike="noStrike" cap="none" dirty="0">
                <a:solidFill>
                  <a:schemeClr val="dk1"/>
                </a:solidFill>
                <a:latin typeface="Arial"/>
                <a:ea typeface="Arial"/>
                <a:cs typeface="Arial"/>
                <a:sym typeface="Arial"/>
              </a:rPr>
              <a:t>Contact local IU PVAAS Point of Contact</a:t>
            </a:r>
            <a:endParaRPr lang="en-US" sz="1400" b="0" i="0" u="none" strike="noStrike" cap="none" dirty="0">
              <a:solidFill>
                <a:schemeClr val="dk1"/>
              </a:solidFill>
              <a:latin typeface="Arial"/>
              <a:ea typeface="Arial"/>
              <a:cs typeface="Arial"/>
            </a:endParaRPr>
          </a:p>
          <a:p>
            <a:pPr marL="457200" marR="0" lvl="1" indent="-177800" algn="l" rtl="0">
              <a:lnSpc>
                <a:spcPct val="100000"/>
              </a:lnSpc>
              <a:spcBef>
                <a:spcPts val="0"/>
              </a:spcBef>
              <a:spcAft>
                <a:spcPts val="0"/>
              </a:spcAft>
              <a:buClr>
                <a:schemeClr val="dk1"/>
              </a:buClr>
              <a:buSzPts val="2800"/>
              <a:buFont typeface="Noto Sans Symbols"/>
              <a:buChar char="▪"/>
            </a:pPr>
            <a:r>
              <a:rPr lang="en-US" sz="2800" b="0" i="0" u="none" strike="noStrike" cap="none" dirty="0">
                <a:solidFill>
                  <a:schemeClr val="dk1"/>
                </a:solidFill>
                <a:latin typeface="Arial"/>
                <a:ea typeface="Arial"/>
                <a:cs typeface="Arial"/>
                <a:sym typeface="Arial"/>
              </a:rPr>
              <a:t>Link on </a:t>
            </a:r>
            <a:r>
              <a:rPr lang="en-US" sz="2800" b="0" i="0"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Contact Us Page</a:t>
            </a:r>
            <a:endParaRPr sz="2800" b="0" i="0" u="none" strike="noStrike" cap="none" dirty="0">
              <a:solidFill>
                <a:schemeClr val="dk1"/>
              </a:solidFill>
              <a:latin typeface="Arial"/>
              <a:ea typeface="Arial"/>
              <a:cs typeface="Arial"/>
              <a:sym typeface="Arial"/>
            </a:endParaRPr>
          </a:p>
          <a:p>
            <a:pPr marL="109220" marR="0" lvl="0" indent="0" algn="l" rtl="0">
              <a:lnSpc>
                <a:spcPct val="100000"/>
              </a:lnSpc>
              <a:spcBef>
                <a:spcPts val="0"/>
              </a:spcBef>
              <a:spcAft>
                <a:spcPts val="0"/>
              </a:spcAft>
              <a:buClr>
                <a:schemeClr val="dk1"/>
              </a:buClr>
              <a:buSzPts val="1600"/>
              <a:buFont typeface="Calibri"/>
              <a:buNone/>
            </a:pPr>
            <a:endParaRPr sz="1600" b="0" i="0" u="none" strike="noStrike" cap="none" dirty="0">
              <a:solidFill>
                <a:schemeClr val="dk1"/>
              </a:solidFill>
              <a:latin typeface="Arial"/>
              <a:ea typeface="Arial"/>
              <a:cs typeface="Arial"/>
            </a:endParaRPr>
          </a:p>
          <a:p>
            <a:pPr marL="109220" marR="0" lvl="0" indent="0" algn="l" rtl="0">
              <a:lnSpc>
                <a:spcPct val="100000"/>
              </a:lnSpc>
              <a:spcBef>
                <a:spcPts val="0"/>
              </a:spcBef>
              <a:spcAft>
                <a:spcPts val="0"/>
              </a:spcAft>
              <a:buClr>
                <a:schemeClr val="dk1"/>
              </a:buClr>
              <a:buSzPts val="3200"/>
              <a:buFont typeface="Arial"/>
              <a:buNone/>
            </a:pPr>
            <a:r>
              <a:rPr lang="en-US" sz="3200" b="0" i="0" u="none" strike="noStrike" cap="none" dirty="0">
                <a:solidFill>
                  <a:schemeClr val="dk1"/>
                </a:solidFill>
                <a:latin typeface="Arial"/>
                <a:ea typeface="Arial"/>
                <a:cs typeface="Arial"/>
                <a:sym typeface="Arial"/>
              </a:rPr>
              <a:t>Contact SAS EVAAS Support Team</a:t>
            </a:r>
            <a:endParaRPr sz="1400" b="0" i="0" u="none" strike="noStrike" cap="none" dirty="0">
              <a:solidFill>
                <a:schemeClr val="dk1"/>
              </a:solidFill>
              <a:latin typeface="Arial"/>
              <a:ea typeface="Arial"/>
              <a:cs typeface="Arial"/>
            </a:endParaRPr>
          </a:p>
          <a:p>
            <a:pPr marL="457200" marR="0" lvl="1" indent="-177800" algn="l" rtl="0">
              <a:lnSpc>
                <a:spcPct val="100000"/>
              </a:lnSpc>
              <a:spcBef>
                <a:spcPts val="0"/>
              </a:spcBef>
              <a:spcAft>
                <a:spcPts val="0"/>
              </a:spcAft>
              <a:buClr>
                <a:schemeClr val="dk1"/>
              </a:buClr>
              <a:buSzPts val="2800"/>
              <a:buFont typeface="Noto Sans Symbols"/>
              <a:buChar char="▪"/>
            </a:pPr>
            <a:r>
              <a:rPr lang="en-US" sz="2800" b="0" i="0" u="none" strike="noStrike" cap="none" dirty="0">
                <a:solidFill>
                  <a:schemeClr val="dk1"/>
                </a:solidFill>
                <a:latin typeface="Arial"/>
                <a:ea typeface="Arial"/>
                <a:cs typeface="Arial"/>
                <a:sym typeface="Arial"/>
              </a:rPr>
              <a:t>Issues concerning the accessing or navigating the system</a:t>
            </a:r>
            <a:endParaRPr sz="1400" b="0" i="0" u="none" strike="noStrike" cap="none" dirty="0">
              <a:solidFill>
                <a:schemeClr val="dk1"/>
              </a:solidFill>
              <a:latin typeface="Arial"/>
              <a:ea typeface="Arial"/>
              <a:cs typeface="Arial"/>
              <a:sym typeface="Arial"/>
            </a:endParaRPr>
          </a:p>
          <a:p>
            <a:pPr marL="457200" marR="0" lvl="1" indent="-177800" algn="l" rtl="0">
              <a:lnSpc>
                <a:spcPct val="100000"/>
              </a:lnSpc>
              <a:spcBef>
                <a:spcPts val="0"/>
              </a:spcBef>
              <a:spcAft>
                <a:spcPts val="0"/>
              </a:spcAft>
              <a:buClr>
                <a:schemeClr val="dk1"/>
              </a:buClr>
              <a:buSzPts val="2800"/>
              <a:buFont typeface="Noto Sans Symbols"/>
              <a:buChar char="▪"/>
            </a:pPr>
            <a:r>
              <a:rPr lang="en-US" sz="2800" b="0" i="0" u="none" strike="noStrike" cap="none" dirty="0">
                <a:solidFill>
                  <a:schemeClr val="dk1"/>
                </a:solidFill>
                <a:latin typeface="Arial"/>
                <a:ea typeface="Arial"/>
                <a:cs typeface="Arial"/>
                <a:sym typeface="Arial"/>
              </a:rPr>
              <a:t>Link also on </a:t>
            </a:r>
            <a:r>
              <a:rPr lang="en-US" sz="2800" b="0" i="0"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Contact Us Page</a:t>
            </a:r>
            <a:r>
              <a:rPr lang="en-US" sz="2800" b="0" i="0" u="none" strike="noStrike" cap="none" dirty="0">
                <a:solidFill>
                  <a:schemeClr val="dk1"/>
                </a:solidFill>
                <a:latin typeface="Arial"/>
                <a:ea typeface="Arial"/>
                <a:cs typeface="Arial"/>
                <a:sym typeface="Arial"/>
              </a:rPr>
              <a:t> - select PVAAS Technical Support</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Noto Sans Symbols"/>
              <a:buNone/>
            </a:pPr>
            <a:endParaRPr sz="1600" b="0" i="0" u="none" strike="noStrike" cap="none" dirty="0">
              <a:solidFill>
                <a:schemeClr val="dk1"/>
              </a:solidFill>
              <a:latin typeface="Arial"/>
              <a:ea typeface="Arial"/>
              <a:cs typeface="Arial"/>
              <a:sym typeface="Arial"/>
            </a:endParaRPr>
          </a:p>
          <a:p>
            <a:pPr marL="109220">
              <a:buClr>
                <a:schemeClr val="dk1"/>
              </a:buClr>
              <a:buSzPts val="3200"/>
            </a:pPr>
            <a:r>
              <a:rPr lang="en-US" sz="3200" b="0" i="0" u="none" strike="noStrike" cap="none" dirty="0">
                <a:solidFill>
                  <a:schemeClr val="dk1"/>
                </a:solidFill>
                <a:latin typeface="Arial"/>
                <a:ea typeface="Arial"/>
                <a:cs typeface="Arial"/>
                <a:sym typeface="Arial"/>
              </a:rPr>
              <a:t>Contact PVAAS Statewide Team</a:t>
            </a:r>
            <a:r>
              <a:rPr lang="en-US" sz="3200" dirty="0">
                <a:solidFill>
                  <a:schemeClr val="dk1"/>
                </a:solidFill>
                <a:latin typeface="Arial"/>
                <a:ea typeface="Arial"/>
                <a:cs typeface="Arial"/>
                <a:sym typeface="Arial"/>
              </a:rPr>
              <a:t> for PDE</a:t>
            </a:r>
            <a:r>
              <a:rPr lang="en-US" sz="3200" b="0" i="0" u="none" strike="noStrike" cap="none" dirty="0">
                <a:solidFill>
                  <a:schemeClr val="dk1"/>
                </a:solidFill>
                <a:latin typeface="Arial"/>
                <a:ea typeface="Arial"/>
                <a:cs typeface="Arial"/>
                <a:sym typeface="Arial"/>
              </a:rPr>
              <a:t>, </a:t>
            </a:r>
            <a:r>
              <a:rPr lang="en-US" sz="3200" b="0" i="0" u="sng" strike="noStrike" cap="none" dirty="0">
                <a:solidFill>
                  <a:srgbClr val="548135"/>
                </a:solidFill>
                <a:latin typeface="Arial"/>
                <a:ea typeface="Arial"/>
                <a:cs typeface="Arial"/>
                <a:sym typeface="Arial"/>
                <a:hlinkClick r:id="rId4">
                  <a:extLst>
                    <a:ext uri="{A12FA001-AC4F-418D-AE19-62706E023703}">
                      <ahyp:hlinkClr xmlns:ahyp="http://schemas.microsoft.com/office/drawing/2018/hyperlinkcolor" val="tx"/>
                    </a:ext>
                  </a:extLst>
                </a:hlinkClick>
              </a:rPr>
              <a:t>pdepvaas@iu13.org</a:t>
            </a:r>
            <a:r>
              <a:rPr lang="en-US" sz="3200" dirty="0">
                <a:solidFill>
                  <a:schemeClr val="dk1"/>
                </a:solidFill>
                <a:latin typeface="Arial"/>
                <a:ea typeface="Arial"/>
                <a:cs typeface="Arial"/>
                <a:sym typeface="Arial"/>
              </a:rPr>
              <a:t> </a:t>
            </a:r>
            <a:endParaRPr sz="1400" b="0" i="0" u="none" strike="noStrike" cap="none" dirty="0">
              <a:solidFill>
                <a:schemeClr val="dk1"/>
              </a:solidFill>
              <a:latin typeface="Arial"/>
              <a:ea typeface="Arial"/>
              <a:cs typeface="Arial"/>
            </a:endParaRPr>
          </a:p>
          <a:p>
            <a:pPr lvl="1" indent="-177800">
              <a:buClr>
                <a:schemeClr val="dk1"/>
              </a:buClr>
              <a:buSzPts val="2800"/>
              <a:buFont typeface="Noto Sans Symbols"/>
              <a:buChar char="▪"/>
            </a:pPr>
            <a:r>
              <a:rPr lang="en-US" sz="2800" b="0" i="0" u="none" strike="noStrike" cap="none" dirty="0">
                <a:solidFill>
                  <a:schemeClr val="dk1"/>
                </a:solidFill>
                <a:latin typeface="Arial"/>
                <a:ea typeface="Arial"/>
                <a:cs typeface="Arial"/>
                <a:sym typeface="Arial"/>
              </a:rPr>
              <a:t>Issues concerning policies or use </a:t>
            </a:r>
            <a:r>
              <a:rPr lang="en-US" sz="2800" dirty="0">
                <a:solidFill>
                  <a:schemeClr val="dk1"/>
                </a:solidFill>
                <a:latin typeface="Arial"/>
                <a:ea typeface="Arial"/>
                <a:cs typeface="Arial"/>
                <a:sym typeface="Arial"/>
              </a:rPr>
              <a:t>of</a:t>
            </a:r>
            <a:r>
              <a:rPr lang="en-US" sz="2800" b="0" i="0" u="none" strike="noStrike" cap="none" dirty="0">
                <a:solidFill>
                  <a:schemeClr val="dk1"/>
                </a:solidFill>
                <a:latin typeface="Arial"/>
                <a:ea typeface="Arial"/>
                <a:cs typeface="Arial"/>
                <a:sym typeface="Arial"/>
              </a:rPr>
              <a:t> the reporting</a:t>
            </a:r>
            <a:endParaRPr sz="1400" b="0" i="0" u="none" strike="noStrike" cap="none" dirty="0">
              <a:solidFill>
                <a:schemeClr val="dk1"/>
              </a:solidFill>
              <a:latin typeface="Arial"/>
              <a:ea typeface="Arial"/>
              <a:cs typeface="Arial"/>
              <a:sym typeface="Arial"/>
            </a:endParaRPr>
          </a:p>
          <a:p>
            <a:pPr marL="411480" marR="0" lvl="1" indent="0" algn="l" rtl="0">
              <a:lnSpc>
                <a:spcPct val="100000"/>
              </a:lnSpc>
              <a:spcBef>
                <a:spcPts val="0"/>
              </a:spcBef>
              <a:spcAft>
                <a:spcPts val="0"/>
              </a:spcAft>
              <a:buClr>
                <a:schemeClr val="dk1"/>
              </a:buClr>
              <a:buSzPts val="2400"/>
              <a:buFont typeface="Calibri"/>
              <a:buNone/>
            </a:pPr>
            <a:endParaRPr sz="2400" b="0" i="0" u="none" strike="noStrike" cap="none" dirty="0">
              <a:solidFill>
                <a:schemeClr val="dk1"/>
              </a:solidFill>
              <a:latin typeface="Arial"/>
              <a:ea typeface="Arial"/>
              <a:cs typeface="Arial"/>
              <a:sym typeface="Arial"/>
            </a:endParaRPr>
          </a:p>
          <a:p>
            <a:pPr marL="457200" marR="0" lvl="1" indent="0" algn="l" rtl="0">
              <a:lnSpc>
                <a:spcPct val="100000"/>
              </a:lnSpc>
              <a:spcBef>
                <a:spcPts val="0"/>
              </a:spcBef>
              <a:spcAft>
                <a:spcPts val="0"/>
              </a:spcAft>
              <a:buClr>
                <a:schemeClr val="dk1"/>
              </a:buClr>
              <a:buSzPts val="2400"/>
              <a:buFont typeface="Noto Sans Symbols"/>
              <a:buNone/>
            </a:pPr>
            <a:endParaRPr sz="2400" b="0" i="0" u="none" strike="noStrike" cap="none" dirty="0">
              <a:solidFill>
                <a:schemeClr val="dk1"/>
              </a:solidFill>
              <a:latin typeface="Arial"/>
              <a:ea typeface="Arial"/>
              <a:cs typeface="Arial"/>
              <a:sym typeface="Arial"/>
            </a:endParaRPr>
          </a:p>
        </p:txBody>
      </p:sp>
      <p:pic>
        <p:nvPicPr>
          <p:cNvPr id="587" name="Google Shape;587;p37">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8376590" y="2437186"/>
            <a:ext cx="2539887" cy="887641"/>
          </a:xfrm>
          <a:prstGeom prst="rect">
            <a:avLst/>
          </a:prstGeom>
          <a:noFill/>
          <a:ln>
            <a:noFill/>
          </a:ln>
        </p:spPr>
      </p:pic>
    </p:spTree>
    <p:extLst>
      <p:ext uri="{BB962C8B-B14F-4D97-AF65-F5344CB8AC3E}">
        <p14:creationId xmlns:p14="http://schemas.microsoft.com/office/powerpoint/2010/main" val="374644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28164A8-7112-482D-879A-3EAF6FDA0D17}"/>
              </a:ext>
            </a:extLst>
          </p:cNvPr>
          <p:cNvSpPr>
            <a:spLocks noGrp="1"/>
          </p:cNvSpPr>
          <p:nvPr>
            <p:ph type="title"/>
          </p:nvPr>
        </p:nvSpPr>
        <p:spPr/>
        <p:txBody>
          <a:bodyPr/>
          <a:lstStyle/>
          <a:p>
            <a:r>
              <a:rPr lang="en-US" dirty="0">
                <a:solidFill>
                  <a:schemeClr val="tx1"/>
                </a:solidFill>
              </a:rPr>
              <a:t>Graduation Pathways</a:t>
            </a:r>
          </a:p>
        </p:txBody>
      </p:sp>
      <p:sp>
        <p:nvSpPr>
          <p:cNvPr id="7" name="Text Placeholder 6">
            <a:extLst>
              <a:ext uri="{FF2B5EF4-FFF2-40B4-BE49-F238E27FC236}">
                <a16:creationId xmlns:a16="http://schemas.microsoft.com/office/drawing/2014/main" id="{80A69A6B-64EC-4CEE-A58C-12EECE7E859B}"/>
              </a:ext>
            </a:extLst>
          </p:cNvPr>
          <p:cNvSpPr>
            <a:spLocks noGrp="1"/>
          </p:cNvSpPr>
          <p:nvPr>
            <p:ph type="body" idx="1"/>
          </p:nvPr>
        </p:nvSpPr>
        <p:spPr/>
        <p:txBody>
          <a:bodyPr/>
          <a:lstStyle/>
          <a:p>
            <a:r>
              <a:rPr lang="en-US" dirty="0"/>
              <a:t>Act 158</a:t>
            </a:r>
          </a:p>
        </p:txBody>
      </p:sp>
      <p:sp>
        <p:nvSpPr>
          <p:cNvPr id="5" name="Slide Number Placeholder 4">
            <a:extLst>
              <a:ext uri="{FF2B5EF4-FFF2-40B4-BE49-F238E27FC236}">
                <a16:creationId xmlns:a16="http://schemas.microsoft.com/office/drawing/2014/main" id="{93CEB7D2-8CA6-467E-A1F9-B2B65E81A17D}"/>
              </a:ext>
            </a:extLst>
          </p:cNvPr>
          <p:cNvSpPr>
            <a:spLocks noGrp="1"/>
          </p:cNvSpPr>
          <p:nvPr>
            <p:ph type="sldNum" sz="quarter" idx="12"/>
          </p:nvPr>
        </p:nvSpPr>
        <p:spPr/>
        <p:txBody>
          <a:bodyPr/>
          <a:lstStyle/>
          <a:p>
            <a:fld id="{680C5762-CF65-4775-9966-A58D40CC61B9}" type="slidenum">
              <a:rPr lang="en-US" smtClean="0"/>
              <a:t>5</a:t>
            </a:fld>
            <a:endParaRPr lang="en-US" dirty="0"/>
          </a:p>
        </p:txBody>
      </p:sp>
    </p:spTree>
    <p:extLst>
      <p:ext uri="{BB962C8B-B14F-4D97-AF65-F5344CB8AC3E}">
        <p14:creationId xmlns:p14="http://schemas.microsoft.com/office/powerpoint/2010/main" val="316326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1a66b831511_2_104"/>
          <p:cNvSpPr txBox="1">
            <a:spLocks noGrp="1"/>
          </p:cNvSpPr>
          <p:nvPr>
            <p:ph type="title"/>
          </p:nvPr>
        </p:nvSpPr>
        <p:spPr>
          <a:xfrm>
            <a:off x="84666" y="199865"/>
            <a:ext cx="8229600" cy="1143000"/>
          </a:xfrm>
          <a:prstGeom prst="rect">
            <a:avLst/>
          </a:prstGeom>
          <a:noFill/>
          <a:ln>
            <a:noFill/>
          </a:ln>
        </p:spPr>
        <p:txBody>
          <a:bodyPr spcFirstLastPara="1" vert="horz" wrap="square" lIns="91425" tIns="45700" rIns="91425" bIns="45700" rtlCol="0" anchor="ctr" anchorCtr="0">
            <a:normAutofit/>
          </a:bodyPr>
          <a:lstStyle/>
          <a:p>
            <a:pPr marL="173038">
              <a:lnSpc>
                <a:spcPct val="100000"/>
              </a:lnSpc>
              <a:spcBef>
                <a:spcPts val="0"/>
              </a:spcBef>
              <a:buClr>
                <a:schemeClr val="lt1"/>
              </a:buClr>
              <a:buSzPts val="3200"/>
            </a:pPr>
            <a:r>
              <a:rPr lang="en-US" dirty="0"/>
              <a:t>For Graduation Requirements</a:t>
            </a:r>
            <a:endParaRPr dirty="0"/>
          </a:p>
        </p:txBody>
      </p:sp>
      <p:pic>
        <p:nvPicPr>
          <p:cNvPr id="2" name="Picture 1" descr="graduate">
            <a:extLst>
              <a:ext uri="{FF2B5EF4-FFF2-40B4-BE49-F238E27FC236}">
                <a16:creationId xmlns:a16="http://schemas.microsoft.com/office/drawing/2014/main" id="{999AD364-82BD-6E8A-B32D-291963EFA378}"/>
              </a:ext>
            </a:extLst>
          </p:cNvPr>
          <p:cNvPicPr>
            <a:picLocks noChangeAspect="1"/>
          </p:cNvPicPr>
          <p:nvPr/>
        </p:nvPicPr>
        <p:blipFill>
          <a:blip r:embed="rId3"/>
          <a:stretch>
            <a:fillRect/>
          </a:stretch>
        </p:blipFill>
        <p:spPr>
          <a:xfrm>
            <a:off x="728971" y="2164278"/>
            <a:ext cx="3582921" cy="24095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1" name="Google Shape;201;g1a66b831511_2_104"/>
          <p:cNvSpPr txBox="1">
            <a:spLocks noGrp="1"/>
          </p:cNvSpPr>
          <p:nvPr>
            <p:ph type="body" idx="1"/>
          </p:nvPr>
        </p:nvSpPr>
        <p:spPr>
          <a:xfrm>
            <a:off x="4796940" y="2224206"/>
            <a:ext cx="6560520" cy="2409587"/>
          </a:xfrm>
          <a:prstGeom prst="rect">
            <a:avLst/>
          </a:prstGeom>
          <a:noFill/>
          <a:ln>
            <a:noFill/>
          </a:ln>
        </p:spPr>
        <p:txBody>
          <a:bodyPr spcFirstLastPara="1" vert="horz" wrap="square" lIns="91425" tIns="45700" rIns="91425" bIns="45700" rtlCol="0" anchor="t" anchorCtr="0">
            <a:normAutofit fontScale="92500"/>
          </a:bodyPr>
          <a:lstStyle/>
          <a:p>
            <a:pPr marL="0" indent="0" algn="ctr">
              <a:lnSpc>
                <a:spcPct val="100000"/>
              </a:lnSpc>
              <a:spcBef>
                <a:spcPts val="0"/>
              </a:spcBef>
              <a:buClr>
                <a:schemeClr val="dk1"/>
              </a:buClr>
              <a:buSzPts val="2600"/>
              <a:buNone/>
            </a:pPr>
            <a:r>
              <a:rPr lang="en-US" sz="2600" u="sng" dirty="0">
                <a:solidFill>
                  <a:schemeClr val="hlink"/>
                </a:solidFill>
                <a:hlinkClick r:id="rId4"/>
              </a:rPr>
              <a:t>Act 158: High School Graduation Requirement</a:t>
            </a:r>
            <a:endParaRPr sz="2600" dirty="0"/>
          </a:p>
          <a:p>
            <a:pPr marL="0" indent="0" algn="ctr">
              <a:lnSpc>
                <a:spcPct val="100000"/>
              </a:lnSpc>
              <a:spcBef>
                <a:spcPts val="480"/>
              </a:spcBef>
              <a:buClr>
                <a:schemeClr val="dk1"/>
              </a:buClr>
              <a:buSzPts val="2400"/>
              <a:buNone/>
            </a:pPr>
            <a:r>
              <a:rPr lang="en-US" sz="2400" dirty="0"/>
              <a:t>Class of 2023 = 5 Pathways to Graduation</a:t>
            </a:r>
            <a:endParaRPr dirty="0"/>
          </a:p>
          <a:p>
            <a:pPr marL="0" indent="0" algn="ctr">
              <a:lnSpc>
                <a:spcPct val="100000"/>
              </a:lnSpc>
              <a:spcBef>
                <a:spcPts val="480"/>
              </a:spcBef>
              <a:buClr>
                <a:schemeClr val="dk1"/>
              </a:buClr>
              <a:buSzPts val="2400"/>
              <a:buNone/>
            </a:pPr>
            <a:endParaRPr sz="2400" dirty="0"/>
          </a:p>
          <a:p>
            <a:pPr marL="0" indent="0" algn="ctr">
              <a:lnSpc>
                <a:spcPct val="100000"/>
              </a:lnSpc>
              <a:spcBef>
                <a:spcPts val="520"/>
              </a:spcBef>
              <a:buClr>
                <a:schemeClr val="dk1"/>
              </a:buClr>
              <a:buSzPts val="2600"/>
              <a:buNone/>
            </a:pPr>
            <a:r>
              <a:rPr lang="en-US" sz="2600" b="1" i="1" dirty="0"/>
              <a:t>Questions?</a:t>
            </a:r>
          </a:p>
          <a:p>
            <a:pPr marL="0" indent="0" algn="ctr">
              <a:lnSpc>
                <a:spcPct val="100000"/>
              </a:lnSpc>
              <a:spcBef>
                <a:spcPts val="520"/>
              </a:spcBef>
              <a:buClr>
                <a:schemeClr val="dk1"/>
              </a:buClr>
              <a:buSzPts val="2600"/>
              <a:buNone/>
            </a:pPr>
            <a:r>
              <a:rPr lang="en-US" sz="2600" dirty="0"/>
              <a:t>Email </a:t>
            </a:r>
            <a:r>
              <a:rPr lang="en-US" sz="2600" u="sng" dirty="0">
                <a:solidFill>
                  <a:schemeClr val="hlink"/>
                </a:solidFill>
                <a:hlinkClick r:id="rId5"/>
              </a:rPr>
              <a:t>RA-EDGRADREQUIREMENT@pa.gov</a:t>
            </a:r>
            <a:endParaRPr sz="2600" dirty="0"/>
          </a:p>
        </p:txBody>
      </p:sp>
      <p:sp>
        <p:nvSpPr>
          <p:cNvPr id="204" name="Google Shape;204;g1a66b831511_2_104"/>
          <p:cNvSpPr txBox="1"/>
          <p:nvPr/>
        </p:nvSpPr>
        <p:spPr>
          <a:xfrm>
            <a:off x="2096947" y="5188990"/>
            <a:ext cx="8676640" cy="1266269"/>
          </a:xfrm>
          <a:prstGeom prst="rect">
            <a:avLst/>
          </a:prstGeom>
          <a:noFill/>
          <a:ln>
            <a:noFill/>
          </a:ln>
        </p:spPr>
        <p:txBody>
          <a:bodyPr spcFirstLastPara="1" wrap="square" lIns="91425" tIns="45700" rIns="91425" bIns="45700" anchor="t" anchorCtr="0">
            <a:normAutofit/>
          </a:bodyPr>
          <a:lstStyle/>
          <a:p>
            <a:pPr>
              <a:buClr>
                <a:schemeClr val="dk1"/>
              </a:buClr>
              <a:buSzPts val="1800"/>
            </a:pPr>
            <a:r>
              <a:rPr lang="en-US" i="1" dirty="0">
                <a:solidFill>
                  <a:schemeClr val="dk1"/>
                </a:solidFill>
                <a:latin typeface="Arial"/>
                <a:ea typeface="Arial"/>
                <a:cs typeface="Arial"/>
                <a:sym typeface="Arial"/>
              </a:rPr>
              <a:t>Although a student may not be required to achieve proficiency on the Keystone Exams in order to graduate, students are required to take the Keystone Exams for purposes of federal accountability. Failure to do so will affect a Local Education Agency (LEA) and school’s participation rate.</a:t>
            </a:r>
            <a:endParaRPr sz="1400" dirty="0">
              <a:solidFill>
                <a:srgbClr val="000000"/>
              </a:solidFill>
              <a:latin typeface="Arial"/>
              <a:ea typeface="Arial"/>
              <a:cs typeface="Arial"/>
              <a:sym typeface="Arial"/>
            </a:endParaRPr>
          </a:p>
        </p:txBody>
      </p:sp>
      <p:sp>
        <p:nvSpPr>
          <p:cNvPr id="202" name="Google Shape;202;g1a66b831511_2_104"/>
          <p:cNvSpPr txBox="1">
            <a:spLocks noGrp="1"/>
          </p:cNvSpPr>
          <p:nvPr>
            <p:ph type="sldNum" idx="12"/>
          </p:nvPr>
        </p:nvSpPr>
        <p:spPr>
          <a:xfrm>
            <a:off x="8077200" y="6356351"/>
            <a:ext cx="2133600" cy="365125"/>
          </a:xfrm>
          <a:prstGeom prst="rect">
            <a:avLst/>
          </a:prstGeom>
          <a:noFill/>
          <a:ln>
            <a:noFill/>
          </a:ln>
        </p:spPr>
        <p:txBody>
          <a:bodyPr spcFirstLastPara="1" vert="horz" wrap="square" lIns="91425" tIns="45700" rIns="91425" bIns="45700" rtlCol="0" anchor="ctr" anchorCtr="0">
            <a:noAutofit/>
          </a:bodyPr>
          <a:lstStyle/>
          <a:p>
            <a:pPr>
              <a:buSzPts val="1200"/>
            </a:pPr>
            <a:fld id="{00000000-1234-1234-1234-123412341234}" type="slidenum">
              <a:rPr lang="en-US"/>
              <a:pPr>
                <a:buSzPts val="1200"/>
              </a:pPr>
              <a:t>6</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6" name="Google Shape;176;g1892aaeb4f1_0_2"/>
          <p:cNvSpPr txBox="1">
            <a:spLocks noGrp="1"/>
          </p:cNvSpPr>
          <p:nvPr>
            <p:ph type="title" idx="4294967295"/>
          </p:nvPr>
        </p:nvSpPr>
        <p:spPr>
          <a:xfrm>
            <a:off x="392724" y="237345"/>
            <a:ext cx="10820400" cy="11430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0"/>
              </a:spcAft>
              <a:buClr>
                <a:schemeClr val="dk1"/>
              </a:buClr>
              <a:buSzPts val="4400"/>
              <a:buFont typeface="Arial"/>
              <a:buNone/>
              <a:tabLst/>
              <a:defRPr/>
            </a:pPr>
            <a:r>
              <a:rPr kumimoji="0" lang="en-US" sz="4000" b="0" i="0" u="none" strike="noStrike" kern="1200" cap="none" spc="0" normalizeH="0" baseline="0" noProof="0" dirty="0">
                <a:ln>
                  <a:noFill/>
                </a:ln>
                <a:solidFill>
                  <a:schemeClr val="dk1"/>
                </a:solidFill>
                <a:effectLst/>
                <a:uLnTx/>
                <a:uFillTx/>
                <a:latin typeface="Arial" panose="020B0604020202020204" pitchFamily="34" charset="0"/>
                <a:ea typeface="+mn-ea"/>
                <a:cs typeface="Arial" panose="020B0604020202020204" pitchFamily="34" charset="0"/>
              </a:rPr>
              <a:t>Share With Colleagues</a:t>
            </a:r>
            <a:endPar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pic>
        <p:nvPicPr>
          <p:cNvPr id="2" name="Picture 1" descr="chat icon&#10;&#10;">
            <a:extLst>
              <a:ext uri="{FF2B5EF4-FFF2-40B4-BE49-F238E27FC236}">
                <a16:creationId xmlns:a16="http://schemas.microsoft.com/office/drawing/2014/main" id="{A3EA68C9-53EF-1B42-C725-31CF4FE25F2E}"/>
              </a:ext>
            </a:extLst>
          </p:cNvPr>
          <p:cNvPicPr>
            <a:picLocks noChangeAspect="1"/>
          </p:cNvPicPr>
          <p:nvPr/>
        </p:nvPicPr>
        <p:blipFill>
          <a:blip r:embed="rId3"/>
          <a:stretch>
            <a:fillRect/>
          </a:stretch>
        </p:blipFill>
        <p:spPr>
          <a:xfrm>
            <a:off x="8393835" y="342179"/>
            <a:ext cx="1343552" cy="12241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8" name="Google Shape;178;g1892aaeb4f1_0_2" descr="Colleagues"/>
          <p:cNvPicPr preferRelativeResize="0"/>
          <p:nvPr/>
        </p:nvPicPr>
        <p:blipFill>
          <a:blip r:embed="rId4">
            <a:alphaModFix/>
          </a:blip>
          <a:stretch>
            <a:fillRect/>
          </a:stretch>
        </p:blipFill>
        <p:spPr>
          <a:xfrm>
            <a:off x="1496625" y="1752264"/>
            <a:ext cx="2927593" cy="40574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7" name="Google Shape;177;g1892aaeb4f1_0_2"/>
          <p:cNvSpPr txBox="1"/>
          <p:nvPr/>
        </p:nvSpPr>
        <p:spPr>
          <a:xfrm>
            <a:off x="5283623" y="2437206"/>
            <a:ext cx="5703724" cy="246217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600" dirty="0">
                <a:solidFill>
                  <a:schemeClr val="dk1"/>
                </a:solidFill>
                <a:latin typeface="Arial" panose="020B0604020202020204" pitchFamily="34" charset="0"/>
                <a:cs typeface="Arial" panose="020B0604020202020204" pitchFamily="34" charset="0"/>
              </a:rPr>
              <a:t>What is your current process for determining the various graduation pathways for students?</a:t>
            </a:r>
          </a:p>
          <a:p>
            <a:pPr marL="0" marR="0" lvl="0" indent="0" algn="l" rtl="0">
              <a:lnSpc>
                <a:spcPct val="100000"/>
              </a:lnSpc>
              <a:spcBef>
                <a:spcPts val="0"/>
              </a:spcBef>
              <a:spcAft>
                <a:spcPts val="0"/>
              </a:spcAft>
              <a:buClr>
                <a:srgbClr val="000000"/>
              </a:buClr>
              <a:buSzPts val="2400"/>
              <a:buFont typeface="Arial"/>
              <a:buNone/>
            </a:pPr>
            <a:endParaRPr lang="en-US" sz="2600" dirty="0">
              <a:solidFill>
                <a:schemeClr val="dk1"/>
              </a:solidFill>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2400"/>
              <a:buFont typeface="Arial"/>
              <a:buNone/>
            </a:pPr>
            <a:r>
              <a:rPr lang="en-US" sz="2600" dirty="0">
                <a:solidFill>
                  <a:schemeClr val="dk1"/>
                </a:solidFill>
                <a:latin typeface="Arial" panose="020B0604020202020204" pitchFamily="34" charset="0"/>
                <a:cs typeface="Arial" panose="020B0604020202020204" pitchFamily="34" charset="0"/>
              </a:rPr>
              <a:t>What could strengthen your process?</a:t>
            </a:r>
            <a:endParaRPr sz="2600" dirty="0">
              <a:solidFill>
                <a:schemeClr val="dk1"/>
              </a:solidFill>
              <a:latin typeface="Arial" panose="020B0604020202020204" pitchFamily="34" charset="0"/>
              <a:cs typeface="Arial" panose="020B0604020202020204" pitchFamily="34" charset="0"/>
            </a:endParaRPr>
          </a:p>
          <a:p>
            <a:pPr marL="457200" marR="0" lvl="0" indent="0" algn="l" rtl="0">
              <a:lnSpc>
                <a:spcPct val="100000"/>
              </a:lnSpc>
              <a:spcBef>
                <a:spcPts val="0"/>
              </a:spcBef>
              <a:spcAft>
                <a:spcPts val="0"/>
              </a:spcAft>
              <a:buNone/>
            </a:pPr>
            <a:endParaRPr sz="2400" dirty="0">
              <a:solidFill>
                <a:schemeClr val="dk1"/>
              </a:solidFill>
            </a:endParaRPr>
          </a:p>
        </p:txBody>
      </p:sp>
      <p:sp>
        <p:nvSpPr>
          <p:cNvPr id="175" name="Google Shape;175;g1892aaeb4f1_0_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1a66b831511_2_122"/>
          <p:cNvSpPr txBox="1">
            <a:spLocks noGrp="1"/>
          </p:cNvSpPr>
          <p:nvPr>
            <p:ph type="title"/>
          </p:nvPr>
        </p:nvSpPr>
        <p:spPr>
          <a:xfrm>
            <a:off x="307622" y="10267"/>
            <a:ext cx="10515600" cy="1325563"/>
          </a:xfrm>
          <a:prstGeom prst="rect">
            <a:avLst/>
          </a:prstGeom>
          <a:noFill/>
          <a:ln>
            <a:noFill/>
          </a:ln>
        </p:spPr>
        <p:txBody>
          <a:bodyPr spcFirstLastPara="1" vert="horz" wrap="square" lIns="91425" tIns="45700" rIns="91425" bIns="45700" rtlCol="0" anchor="ctr" anchorCtr="0">
            <a:noAutofit/>
          </a:bodyPr>
          <a:lstStyle/>
          <a:p>
            <a:pPr marL="172720">
              <a:lnSpc>
                <a:spcPct val="100000"/>
              </a:lnSpc>
              <a:spcBef>
                <a:spcPts val="0"/>
              </a:spcBef>
              <a:buClr>
                <a:schemeClr val="lt1"/>
              </a:buClr>
              <a:buSzPts val="3200"/>
            </a:pPr>
            <a:r>
              <a:rPr lang="en-US" dirty="0">
                <a:latin typeface="Arial"/>
                <a:ea typeface="Arial"/>
                <a:cs typeface="Arial"/>
                <a:sym typeface="Arial"/>
              </a:rPr>
              <a:t>Act 158 Toolkit</a:t>
            </a:r>
            <a:endParaRPr sz="2800" dirty="0"/>
          </a:p>
        </p:txBody>
      </p:sp>
      <p:pic>
        <p:nvPicPr>
          <p:cNvPr id="223" name="Google Shape;223;g1a66b831511_2_122" descr="Act 158 Toolkit"/>
          <p:cNvPicPr preferRelativeResize="0"/>
          <p:nvPr/>
        </p:nvPicPr>
        <p:blipFill rotWithShape="1">
          <a:blip r:embed="rId3">
            <a:alphaModFix/>
          </a:blip>
          <a:srcRect/>
          <a:stretch/>
        </p:blipFill>
        <p:spPr>
          <a:xfrm>
            <a:off x="2050473" y="1505527"/>
            <a:ext cx="7898271" cy="428219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22" name="Google Shape;222;g1a66b831511_2_122"/>
          <p:cNvSpPr txBox="1"/>
          <p:nvPr/>
        </p:nvSpPr>
        <p:spPr>
          <a:xfrm>
            <a:off x="2878666" y="6062844"/>
            <a:ext cx="5911272" cy="461665"/>
          </a:xfrm>
          <a:prstGeom prst="rect">
            <a:avLst/>
          </a:prstGeom>
          <a:noFill/>
          <a:ln>
            <a:noFill/>
          </a:ln>
        </p:spPr>
        <p:txBody>
          <a:bodyPr spcFirstLastPara="1" wrap="square" lIns="91425" tIns="45700" rIns="91425" bIns="45700" anchor="t" anchorCtr="0">
            <a:spAutoFit/>
          </a:bodyPr>
          <a:lstStyle/>
          <a:p>
            <a:pPr>
              <a:buClr>
                <a:srgbClr val="000000"/>
              </a:buClr>
              <a:buSzPts val="2400"/>
            </a:pPr>
            <a:r>
              <a:rPr lang="en-US" sz="2400" u="sng" dirty="0">
                <a:solidFill>
                  <a:schemeClr val="hlink"/>
                </a:solidFill>
                <a:latin typeface="Arial"/>
                <a:ea typeface="Arial"/>
                <a:cs typeface="Arial"/>
                <a:sym typeface="Arial"/>
                <a:hlinkClick r:id="rId4"/>
              </a:rPr>
              <a:t>Act 158: Pathways to Graduation Toolkit</a:t>
            </a:r>
            <a:endParaRPr sz="2400" dirty="0">
              <a:solidFill>
                <a:schemeClr val="dk1"/>
              </a:solidFill>
              <a:latin typeface="Arial"/>
              <a:ea typeface="Arial"/>
              <a:cs typeface="Arial"/>
              <a:sym typeface="Arial"/>
            </a:endParaRPr>
          </a:p>
        </p:txBody>
      </p:sp>
      <p:sp>
        <p:nvSpPr>
          <p:cNvPr id="221" name="Google Shape;221;g1a66b831511_2_122"/>
          <p:cNvSpPr txBox="1">
            <a:spLocks noGrp="1"/>
          </p:cNvSpPr>
          <p:nvPr>
            <p:ph type="sldNum" sz="quarter" idx="12"/>
          </p:nvPr>
        </p:nvSpPr>
        <p:spPr>
          <a:prstGeom prst="rect">
            <a:avLst/>
          </a:prstGeom>
          <a:noFill/>
          <a:ln>
            <a:noFill/>
          </a:ln>
        </p:spPr>
        <p:txBody>
          <a:bodyPr spcFirstLastPara="1" vert="horz" wrap="square" lIns="91425" tIns="45700" rIns="91425" bIns="45700" rtlCol="0" anchor="ctr" anchorCtr="0">
            <a:noAutofit/>
          </a:bodyPr>
          <a:lstStyle/>
          <a:p>
            <a:pPr>
              <a:buSzPts val="1200"/>
            </a:pPr>
            <a:fld id="{00000000-1234-1234-1234-123412341234}" type="slidenum">
              <a:rPr lang="en-US"/>
              <a:pPr>
                <a:buSzPts val="1200"/>
              </a:pPr>
              <a:t>8</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1a66b831511_2_130"/>
          <p:cNvSpPr txBox="1">
            <a:spLocks noGrp="1"/>
          </p:cNvSpPr>
          <p:nvPr>
            <p:ph type="title"/>
          </p:nvPr>
        </p:nvSpPr>
        <p:spPr>
          <a:xfrm>
            <a:off x="438727" y="170679"/>
            <a:ext cx="8229600" cy="883509"/>
          </a:xfrm>
          <a:prstGeom prst="rect">
            <a:avLst/>
          </a:prstGeom>
          <a:noFill/>
          <a:ln>
            <a:noFill/>
          </a:ln>
        </p:spPr>
        <p:txBody>
          <a:bodyPr spcFirstLastPara="1" vert="horz" wrap="square" lIns="91425" tIns="45700" rIns="91425" bIns="45700" rtlCol="0" anchor="ctr" anchorCtr="0">
            <a:noAutofit/>
          </a:bodyPr>
          <a:lstStyle/>
          <a:p>
            <a:pPr marL="172720">
              <a:lnSpc>
                <a:spcPct val="100000"/>
              </a:lnSpc>
              <a:spcBef>
                <a:spcPts val="0"/>
              </a:spcBef>
              <a:buClr>
                <a:schemeClr val="lt1"/>
              </a:buClr>
              <a:buSzPts val="3200"/>
            </a:pPr>
            <a:r>
              <a:rPr lang="en-US" sz="4000" dirty="0">
                <a:latin typeface="Arial"/>
                <a:ea typeface="Arial"/>
                <a:cs typeface="Arial"/>
                <a:sym typeface="Arial"/>
              </a:rPr>
              <a:t>Act 158: The Graduation Pathways</a:t>
            </a:r>
            <a:endParaRPr sz="2400" dirty="0"/>
          </a:p>
        </p:txBody>
      </p:sp>
      <p:pic>
        <p:nvPicPr>
          <p:cNvPr id="231" name="Google Shape;231;g1a66b831511_2_130" descr="Act 158"/>
          <p:cNvPicPr preferRelativeResize="0"/>
          <p:nvPr/>
        </p:nvPicPr>
        <p:blipFill rotWithShape="1">
          <a:blip r:embed="rId3">
            <a:alphaModFix/>
          </a:blip>
          <a:srcRect/>
          <a:stretch/>
        </p:blipFill>
        <p:spPr>
          <a:xfrm>
            <a:off x="1676401" y="1368331"/>
            <a:ext cx="5755995" cy="5353144"/>
          </a:xfrm>
          <a:prstGeom prst="rect">
            <a:avLst/>
          </a:prstGeom>
          <a:ln>
            <a:noFill/>
          </a:ln>
          <a:effectLst>
            <a:outerShdw blurRad="292100" dist="139700" dir="2700000" algn="tl" rotWithShape="0">
              <a:srgbClr val="333333">
                <a:alpha val="65000"/>
              </a:srgbClr>
            </a:outerShdw>
          </a:effectLst>
        </p:spPr>
      </p:pic>
      <p:sp>
        <p:nvSpPr>
          <p:cNvPr id="232" name="Google Shape;232;g1a66b831511_2_130"/>
          <p:cNvSpPr txBox="1"/>
          <p:nvPr/>
        </p:nvSpPr>
        <p:spPr>
          <a:xfrm>
            <a:off x="7564582" y="1865745"/>
            <a:ext cx="3103418" cy="2339102"/>
          </a:xfrm>
          <a:prstGeom prst="rect">
            <a:avLst/>
          </a:prstGeom>
          <a:noFill/>
          <a:ln>
            <a:noFill/>
          </a:ln>
        </p:spPr>
        <p:txBody>
          <a:bodyPr spcFirstLastPara="1" wrap="square" lIns="91425" tIns="45700" rIns="91425" bIns="45700" anchor="t" anchorCtr="0">
            <a:spAutoFit/>
          </a:bodyPr>
          <a:lstStyle/>
          <a:p>
            <a:pPr marL="342900" indent="-342900">
              <a:buClr>
                <a:schemeClr val="dk1"/>
              </a:buClr>
              <a:buSzPts val="1800"/>
              <a:buFont typeface="Arial"/>
              <a:buAutoNum type="arabicPeriod"/>
            </a:pPr>
            <a:r>
              <a:rPr lang="en-US" dirty="0">
                <a:solidFill>
                  <a:schemeClr val="dk1"/>
                </a:solidFill>
                <a:latin typeface="Arial"/>
                <a:ea typeface="Arial"/>
                <a:cs typeface="Arial"/>
                <a:sym typeface="Arial"/>
              </a:rPr>
              <a:t>Keystone Proficiency</a:t>
            </a:r>
            <a:endParaRPr sz="1400" dirty="0">
              <a:solidFill>
                <a:srgbClr val="000000"/>
              </a:solidFill>
              <a:latin typeface="Arial"/>
              <a:ea typeface="Arial"/>
              <a:cs typeface="Arial"/>
              <a:sym typeface="Arial"/>
            </a:endParaRPr>
          </a:p>
          <a:p>
            <a:pPr marL="342900" indent="-342900">
              <a:spcBef>
                <a:spcPts val="600"/>
              </a:spcBef>
              <a:buClr>
                <a:schemeClr val="dk1"/>
              </a:buClr>
              <a:buSzPts val="1800"/>
              <a:buFont typeface="Arial"/>
              <a:buAutoNum type="arabicPeriod"/>
            </a:pPr>
            <a:r>
              <a:rPr lang="en-US" dirty="0">
                <a:solidFill>
                  <a:schemeClr val="dk1"/>
                </a:solidFill>
                <a:latin typeface="Arial"/>
                <a:ea typeface="Arial"/>
                <a:cs typeface="Arial"/>
                <a:sym typeface="Arial"/>
              </a:rPr>
              <a:t>Keystone Composite</a:t>
            </a:r>
            <a:endParaRPr sz="1400" dirty="0">
              <a:solidFill>
                <a:srgbClr val="000000"/>
              </a:solidFill>
              <a:latin typeface="Arial"/>
              <a:ea typeface="Arial"/>
              <a:cs typeface="Arial"/>
              <a:sym typeface="Arial"/>
            </a:endParaRPr>
          </a:p>
          <a:p>
            <a:pPr marL="342900" indent="-342900">
              <a:spcBef>
                <a:spcPts val="600"/>
              </a:spcBef>
              <a:buClr>
                <a:schemeClr val="dk1"/>
              </a:buClr>
              <a:buSzPts val="1800"/>
              <a:buFont typeface="Arial"/>
              <a:buAutoNum type="arabicPeriod"/>
            </a:pPr>
            <a:r>
              <a:rPr lang="en-US" dirty="0">
                <a:solidFill>
                  <a:schemeClr val="dk1"/>
                </a:solidFill>
                <a:latin typeface="Arial"/>
                <a:ea typeface="Arial"/>
                <a:cs typeface="Arial"/>
                <a:sym typeface="Arial"/>
              </a:rPr>
              <a:t>Career and Technical Education (CTE) Concentrator</a:t>
            </a:r>
            <a:endParaRPr sz="1400" dirty="0">
              <a:solidFill>
                <a:srgbClr val="000000"/>
              </a:solidFill>
              <a:latin typeface="Arial"/>
              <a:ea typeface="Arial"/>
              <a:cs typeface="Arial"/>
              <a:sym typeface="Arial"/>
            </a:endParaRPr>
          </a:p>
          <a:p>
            <a:pPr marL="342900" indent="-342900">
              <a:spcBef>
                <a:spcPts val="600"/>
              </a:spcBef>
              <a:buClr>
                <a:schemeClr val="dk1"/>
              </a:buClr>
              <a:buSzPts val="1800"/>
              <a:buFont typeface="Arial"/>
              <a:buAutoNum type="arabicPeriod"/>
            </a:pPr>
            <a:r>
              <a:rPr lang="en-US" dirty="0">
                <a:solidFill>
                  <a:schemeClr val="dk1"/>
                </a:solidFill>
                <a:latin typeface="Arial"/>
                <a:ea typeface="Arial"/>
                <a:cs typeface="Arial"/>
                <a:sym typeface="Arial"/>
              </a:rPr>
              <a:t>Alternative Assessment</a:t>
            </a:r>
            <a:endParaRPr sz="1400" dirty="0">
              <a:solidFill>
                <a:srgbClr val="000000"/>
              </a:solidFill>
              <a:latin typeface="Arial"/>
              <a:ea typeface="Arial"/>
              <a:cs typeface="Arial"/>
              <a:sym typeface="Arial"/>
            </a:endParaRPr>
          </a:p>
          <a:p>
            <a:pPr marL="342900" indent="-342900">
              <a:spcBef>
                <a:spcPts val="600"/>
              </a:spcBef>
              <a:buClr>
                <a:schemeClr val="dk1"/>
              </a:buClr>
              <a:buSzPts val="1800"/>
              <a:buFont typeface="Arial"/>
              <a:buAutoNum type="arabicPeriod"/>
            </a:pPr>
            <a:r>
              <a:rPr lang="en-US" dirty="0">
                <a:solidFill>
                  <a:schemeClr val="dk1"/>
                </a:solidFill>
                <a:latin typeface="Arial"/>
                <a:ea typeface="Arial"/>
                <a:cs typeface="Arial"/>
                <a:sym typeface="Arial"/>
              </a:rPr>
              <a:t>Evidence-Based</a:t>
            </a:r>
            <a:endParaRPr sz="1400" dirty="0">
              <a:solidFill>
                <a:srgbClr val="000000"/>
              </a:solidFill>
              <a:latin typeface="Arial"/>
              <a:ea typeface="Arial"/>
              <a:cs typeface="Arial"/>
              <a:sym typeface="Arial"/>
            </a:endParaRPr>
          </a:p>
        </p:txBody>
      </p:sp>
      <p:sp>
        <p:nvSpPr>
          <p:cNvPr id="233" name="Google Shape;233;g1a66b831511_2_130">
            <a:extLst>
              <a:ext uri="{C183D7F6-B498-43B3-948B-1728B52AA6E4}">
                <adec:decorative xmlns:adec="http://schemas.microsoft.com/office/drawing/2017/decorative" val="1"/>
              </a:ext>
            </a:extLst>
          </p:cNvPr>
          <p:cNvSpPr/>
          <p:nvPr/>
        </p:nvSpPr>
        <p:spPr>
          <a:xfrm>
            <a:off x="3537527" y="4729019"/>
            <a:ext cx="2032000" cy="2023433"/>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dirty="0">
              <a:solidFill>
                <a:schemeClr val="lt1"/>
              </a:solidFill>
              <a:latin typeface="Arial"/>
              <a:ea typeface="Arial"/>
              <a:cs typeface="Arial"/>
              <a:sym typeface="Arial"/>
            </a:endParaRPr>
          </a:p>
        </p:txBody>
      </p:sp>
      <p:sp>
        <p:nvSpPr>
          <p:cNvPr id="234" name="Google Shape;234;g1a66b831511_2_130">
            <a:extLst>
              <a:ext uri="{C183D7F6-B498-43B3-948B-1728B52AA6E4}">
                <adec:decorative xmlns:adec="http://schemas.microsoft.com/office/drawing/2017/decorative" val="1"/>
              </a:ext>
            </a:extLst>
          </p:cNvPr>
          <p:cNvSpPr/>
          <p:nvPr/>
        </p:nvSpPr>
        <p:spPr>
          <a:xfrm>
            <a:off x="7564583" y="3466557"/>
            <a:ext cx="2951017" cy="362706"/>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dirty="0">
              <a:solidFill>
                <a:schemeClr val="lt1"/>
              </a:solidFill>
              <a:latin typeface="Arial"/>
              <a:ea typeface="Arial"/>
              <a:cs typeface="Arial"/>
              <a:sym typeface="Arial"/>
            </a:endParaRPr>
          </a:p>
        </p:txBody>
      </p:sp>
      <p:sp>
        <p:nvSpPr>
          <p:cNvPr id="2" name="Google Shape;234;g1a66b831511_2_130">
            <a:extLst>
              <a:ext uri="{FF2B5EF4-FFF2-40B4-BE49-F238E27FC236}">
                <a16:creationId xmlns:a16="http://schemas.microsoft.com/office/drawing/2014/main" id="{1E90E168-700D-2153-93B1-46BE090282FB}"/>
              </a:ext>
              <a:ext uri="{C183D7F6-B498-43B3-948B-1728B52AA6E4}">
                <adec:decorative xmlns:adec="http://schemas.microsoft.com/office/drawing/2017/decorative" val="1"/>
              </a:ext>
            </a:extLst>
          </p:cNvPr>
          <p:cNvSpPr/>
          <p:nvPr/>
        </p:nvSpPr>
        <p:spPr>
          <a:xfrm>
            <a:off x="7564581" y="1845919"/>
            <a:ext cx="2951017" cy="362706"/>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dirty="0">
              <a:solidFill>
                <a:schemeClr val="lt1"/>
              </a:solidFill>
              <a:latin typeface="Arial"/>
              <a:ea typeface="Arial"/>
              <a:cs typeface="Arial"/>
              <a:sym typeface="Arial"/>
            </a:endParaRPr>
          </a:p>
        </p:txBody>
      </p:sp>
      <p:sp>
        <p:nvSpPr>
          <p:cNvPr id="3" name="Google Shape;234;g1a66b831511_2_130">
            <a:extLst>
              <a:ext uri="{FF2B5EF4-FFF2-40B4-BE49-F238E27FC236}">
                <a16:creationId xmlns:a16="http://schemas.microsoft.com/office/drawing/2014/main" id="{75483A52-8B9F-27BA-1C1F-321D912CDEA6}"/>
              </a:ext>
              <a:ext uri="{C183D7F6-B498-43B3-948B-1728B52AA6E4}">
                <adec:decorative xmlns:adec="http://schemas.microsoft.com/office/drawing/2017/decorative" val="1"/>
              </a:ext>
            </a:extLst>
          </p:cNvPr>
          <p:cNvSpPr/>
          <p:nvPr/>
        </p:nvSpPr>
        <p:spPr>
          <a:xfrm>
            <a:off x="7564581" y="2217300"/>
            <a:ext cx="2951017" cy="362706"/>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dirty="0">
              <a:solidFill>
                <a:schemeClr val="lt1"/>
              </a:solidFill>
              <a:latin typeface="Arial"/>
              <a:ea typeface="Arial"/>
              <a:cs typeface="Arial"/>
              <a:sym typeface="Arial"/>
            </a:endParaRPr>
          </a:p>
        </p:txBody>
      </p:sp>
      <p:sp>
        <p:nvSpPr>
          <p:cNvPr id="4" name="Google Shape;233;g1a66b831511_2_130">
            <a:extLst>
              <a:ext uri="{FF2B5EF4-FFF2-40B4-BE49-F238E27FC236}">
                <a16:creationId xmlns:a16="http://schemas.microsoft.com/office/drawing/2014/main" id="{DD2C67E4-DE32-763B-B039-FDA818F16F81}"/>
              </a:ext>
              <a:ext uri="{C183D7F6-B498-43B3-948B-1728B52AA6E4}">
                <adec:decorative xmlns:adec="http://schemas.microsoft.com/office/drawing/2017/decorative" val="1"/>
              </a:ext>
            </a:extLst>
          </p:cNvPr>
          <p:cNvSpPr/>
          <p:nvPr/>
        </p:nvSpPr>
        <p:spPr>
          <a:xfrm>
            <a:off x="1676399" y="2016122"/>
            <a:ext cx="5735779" cy="1201212"/>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dirty="0">
              <a:solidFill>
                <a:schemeClr val="lt1"/>
              </a:solidFill>
              <a:latin typeface="Arial"/>
              <a:ea typeface="Arial"/>
              <a:cs typeface="Arial"/>
              <a:sym typeface="Arial"/>
            </a:endParaRPr>
          </a:p>
        </p:txBody>
      </p:sp>
      <p:sp>
        <p:nvSpPr>
          <p:cNvPr id="6" name="Google Shape;233;g1a66b831511_2_130">
            <a:extLst>
              <a:ext uri="{FF2B5EF4-FFF2-40B4-BE49-F238E27FC236}">
                <a16:creationId xmlns:a16="http://schemas.microsoft.com/office/drawing/2014/main" id="{457C46AF-E20B-1F26-C310-ADC9322D90F8}"/>
              </a:ext>
              <a:ext uri="{C183D7F6-B498-43B3-948B-1728B52AA6E4}">
                <adec:decorative xmlns:adec="http://schemas.microsoft.com/office/drawing/2017/decorative" val="1"/>
              </a:ext>
            </a:extLst>
          </p:cNvPr>
          <p:cNvSpPr/>
          <p:nvPr/>
        </p:nvSpPr>
        <p:spPr>
          <a:xfrm>
            <a:off x="1685466" y="3307920"/>
            <a:ext cx="5735779" cy="1367820"/>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dirty="0">
              <a:solidFill>
                <a:schemeClr val="lt1"/>
              </a:solidFill>
              <a:latin typeface="Arial"/>
              <a:ea typeface="Arial"/>
              <a:cs typeface="Arial"/>
              <a:sym typeface="Arial"/>
            </a:endParaRPr>
          </a:p>
        </p:txBody>
      </p:sp>
      <p:sp>
        <p:nvSpPr>
          <p:cNvPr id="230" name="Google Shape;230;g1a66b831511_2_130"/>
          <p:cNvSpPr txBox="1">
            <a:spLocks noGrp="1"/>
          </p:cNvSpPr>
          <p:nvPr>
            <p:ph type="sldNum" idx="12"/>
          </p:nvPr>
        </p:nvSpPr>
        <p:spPr>
          <a:xfrm>
            <a:off x="8077200" y="6356351"/>
            <a:ext cx="2133600" cy="365125"/>
          </a:xfrm>
          <a:prstGeom prst="rect">
            <a:avLst/>
          </a:prstGeom>
          <a:noFill/>
          <a:ln>
            <a:noFill/>
          </a:ln>
        </p:spPr>
        <p:txBody>
          <a:bodyPr spcFirstLastPara="1" vert="horz" wrap="square" lIns="91425" tIns="45700" rIns="91425" bIns="45700" rtlCol="0" anchor="ctr" anchorCtr="0">
            <a:noAutofit/>
          </a:bodyPr>
          <a:lstStyle/>
          <a:p>
            <a:pPr>
              <a:buSzPts val="1200"/>
            </a:pPr>
            <a:fld id="{00000000-1234-1234-1234-123412341234}" type="slidenum">
              <a:rPr lang="en-US"/>
              <a:pPr>
                <a:buSzPts val="1200"/>
              </a:pPr>
              <a:t>9</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3"/>
                                        </p:tgtEl>
                                        <p:attrNameLst>
                                          <p:attrName>style.visibility</p:attrName>
                                        </p:attrNameLst>
                                      </p:cBhvr>
                                      <p:to>
                                        <p:strVal val="visible"/>
                                      </p:to>
                                    </p:set>
                                    <p:animEffect transition="in" filter="fade">
                                      <p:cBhvr>
                                        <p:cTn id="23" dur="500"/>
                                        <p:tgtEl>
                                          <p:spTgt spid="23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4"/>
                                        </p:tgtEl>
                                        <p:attrNameLst>
                                          <p:attrName>style.visibility</p:attrName>
                                        </p:attrNameLst>
                                      </p:cBhvr>
                                      <p:to>
                                        <p:strVal val="visible"/>
                                      </p:to>
                                    </p:set>
                                    <p:animEffect transition="in" filter="fade">
                                      <p:cBhvr>
                                        <p:cTn id="26" dur="5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animBg="1"/>
      <p:bldP spid="234" grpId="0" animBg="1"/>
      <p:bldP spid="2" grpId="0" animBg="1"/>
      <p:bldP spid="3" grpId="0" animBg="1"/>
      <p:bldP spid="4" grpId="0" animBg="1"/>
      <p:bldP spid="6"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fessional PP Template" id="{0093D5F1-2314-4A16-B3F7-FB33D9E38F32}" vid="{75EA9C68-1CF0-4A2D-A5B0-A3EF5C51CC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0e694b6-dbf4-4188-a3e8-bbe373524f2e">
      <Terms xmlns="http://schemas.microsoft.com/office/infopath/2007/PartnerControls"/>
    </lcf76f155ced4ddcb4097134ff3c332f>
    <TaxCatchAll xmlns="53aed487-86ec-4ed8-9892-75d8304fabdd" xsi:nil="true"/>
    <_dlc_DocId xmlns="53aed487-86ec-4ed8-9892-75d8304fabdd">XC3D2MD4NCSC-1600679478-19126</_dlc_DocId>
    <_dlc_DocIdUrl xmlns="53aed487-86ec-4ed8-9892-75d8304fabdd">
      <Url>https://iu13org.sharepoint.com/sites/PVAASResources/_layouts/15/DocIdRedir.aspx?ID=XC3D2MD4NCSC-1600679478-19126</Url>
      <Description>XC3D2MD4NCSC-1600679478-19126</Description>
    </_dlc_DocIdUrl>
    <SharedWithUsers xmlns="53aed487-86ec-4ed8-9892-75d8304fabdd">
      <UserInfo>
        <DisplayName/>
        <AccountId xsi:nil="true"/>
        <AccountType/>
      </UserInfo>
    </SharedWithUsers>
    <_dlc_DocIdPersistId xmlns="53aed487-86ec-4ed8-9892-75d8304fabdd">false</_dlc_DocIdPersistId>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6CF272535BA51346AEC3DAE67D63FD98" ma:contentTypeVersion="15" ma:contentTypeDescription="Create a new document." ma:contentTypeScope="" ma:versionID="71d1b907f6f8c749dcf705849af396da">
  <xsd:schema xmlns:xsd="http://www.w3.org/2001/XMLSchema" xmlns:xs="http://www.w3.org/2001/XMLSchema" xmlns:p="http://schemas.microsoft.com/office/2006/metadata/properties" xmlns:ns2="b0e694b6-dbf4-4188-a3e8-bbe373524f2e" xmlns:ns3="53aed487-86ec-4ed8-9892-75d8304fabdd" targetNamespace="http://schemas.microsoft.com/office/2006/metadata/properties" ma:root="true" ma:fieldsID="7d0e20f7ca84fa85479622a999075fb4" ns2:_="" ns3:_="">
    <xsd:import namespace="b0e694b6-dbf4-4188-a3e8-bbe373524f2e"/>
    <xsd:import namespace="53aed487-86ec-4ed8-9892-75d8304fabd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_dlc_DocId" minOccurs="0"/>
                <xsd:element ref="ns3:_dlc_DocIdUrl" minOccurs="0"/>
                <xsd:element ref="ns3:_dlc_DocIdPersistId"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e694b6-dbf4-4188-a3e8-bbe373524f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8af5d121-20e0-4a23-a902-7a7b218a8fb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3aed487-86ec-4ed8-9892-75d8304fabdd" elementFormDefault="qualified">
    <xsd:import namespace="http://schemas.microsoft.com/office/2006/documentManagement/types"/>
    <xsd:import namespace="http://schemas.microsoft.com/office/infopath/2007/PartnerControls"/>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080425d4-5bb2-4a1a-8fa4-a2a3f6fab0b4}" ma:internalName="TaxCatchAll" ma:showField="CatchAllData" ma:web="53aed487-86ec-4ed8-9892-75d8304fab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237B12-179D-4A92-951B-7CE3340081A2}">
  <ds:schemaRefs>
    <ds:schemaRef ds:uri="http://schemas.microsoft.com/sharepoint/v3/contenttype/forms"/>
  </ds:schemaRefs>
</ds:datastoreItem>
</file>

<file path=customXml/itemProps2.xml><?xml version="1.0" encoding="utf-8"?>
<ds:datastoreItem xmlns:ds="http://schemas.openxmlformats.org/officeDocument/2006/customXml" ds:itemID="{C89D125F-4CA8-46ED-BE53-363C52C42159}">
  <ds:schemaRefs>
    <ds:schemaRef ds:uri="53aed487-86ec-4ed8-9892-75d8304fabdd"/>
    <ds:schemaRef ds:uri="http://schemas.microsoft.com/office/2006/metadata/properties"/>
    <ds:schemaRef ds:uri="http://purl.org/dc/dcmitype/"/>
    <ds:schemaRef ds:uri="http://purl.org/dc/elements/1.1/"/>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b0e694b6-dbf4-4188-a3e8-bbe373524f2e"/>
  </ds:schemaRefs>
</ds:datastoreItem>
</file>

<file path=customXml/itemProps3.xml><?xml version="1.0" encoding="utf-8"?>
<ds:datastoreItem xmlns:ds="http://schemas.openxmlformats.org/officeDocument/2006/customXml" ds:itemID="{288107ED-F197-4DA7-94B9-0C2EBBA81884}">
  <ds:schemaRefs>
    <ds:schemaRef ds:uri="http://schemas.microsoft.com/sharepoint/events"/>
  </ds:schemaRefs>
</ds:datastoreItem>
</file>

<file path=customXml/itemProps4.xml><?xml version="1.0" encoding="utf-8"?>
<ds:datastoreItem xmlns:ds="http://schemas.openxmlformats.org/officeDocument/2006/customXml" ds:itemID="{63C7E32A-7F58-4CFB-9A1D-1A32EB3B47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e694b6-dbf4-4188-a3e8-bbe373524f2e"/>
    <ds:schemaRef ds:uri="53aed487-86ec-4ed8-9892-75d8304fab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428</TotalTime>
  <Words>3540</Words>
  <Application>Microsoft Office PowerPoint</Application>
  <PresentationFormat>Widescreen</PresentationFormat>
  <Paragraphs>380</Paragraphs>
  <Slides>48</Slides>
  <Notes>45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Courier New</vt:lpstr>
      <vt:lpstr>docs-Calibri</vt:lpstr>
      <vt:lpstr>Franklin Gothic Book</vt:lpstr>
      <vt:lpstr>Noto Sans Symbols</vt:lpstr>
      <vt:lpstr>Wingdings</vt:lpstr>
      <vt:lpstr>1_Office Theme</vt:lpstr>
      <vt:lpstr>A Pathway to the Pathways – Using PVAAS to Better Inform the Graduation Pathways</vt:lpstr>
      <vt:lpstr>Welcome!</vt:lpstr>
      <vt:lpstr>Tell Us Who You Are!</vt:lpstr>
      <vt:lpstr> Our Focus Today</vt:lpstr>
      <vt:lpstr>Graduation Pathways</vt:lpstr>
      <vt:lpstr>For Graduation Requirements</vt:lpstr>
      <vt:lpstr>Share With Colleagues</vt:lpstr>
      <vt:lpstr>Act 158 Toolkit</vt:lpstr>
      <vt:lpstr>Act 158: The Graduation Pathways</vt:lpstr>
      <vt:lpstr>PVAAS Student Projections</vt:lpstr>
      <vt:lpstr>What Are Projections?</vt:lpstr>
      <vt:lpstr>Information Used in PVAAS Projections</vt:lpstr>
      <vt:lpstr>PVAAS Projections &amp; Students’ Prior Testing History</vt:lpstr>
      <vt:lpstr>PVAAS Informs Pathway 1…</vt:lpstr>
      <vt:lpstr>PVAAS Informs Pathway 2…</vt:lpstr>
      <vt:lpstr>PVAAS Informs Pathway 4 – Alternative Assessment</vt:lpstr>
      <vt:lpstr>PVAAS Informs Pathway 4 – AP Exams</vt:lpstr>
      <vt:lpstr>Galeton Area SD: Using Projections</vt:lpstr>
      <vt:lpstr>Galeton Area SD: Using Projections</vt:lpstr>
      <vt:lpstr>Galeton Area SD: Using Projections</vt:lpstr>
      <vt:lpstr>What thoughts and questions do you have so far?</vt:lpstr>
      <vt:lpstr>Pathways 1 &amp; 2</vt:lpstr>
      <vt:lpstr>PVAAS Informs …</vt:lpstr>
      <vt:lpstr>Pathway 1: At a System View</vt:lpstr>
      <vt:lpstr>Pathway 1: At a System View (Cont’d)</vt:lpstr>
      <vt:lpstr>Pathway 2: At a System View</vt:lpstr>
      <vt:lpstr>Pathway 2: At a System View (Cont’d)</vt:lpstr>
      <vt:lpstr>Sam: PSSA / Keystone History</vt:lpstr>
      <vt:lpstr>Sam: Projections to Keystones</vt:lpstr>
      <vt:lpstr>Sam’s Pathway(s)</vt:lpstr>
      <vt:lpstr>Thoughts and Questions about PVAAS Projections for Pathways 1 &amp; 2?</vt:lpstr>
      <vt:lpstr>Pathway 4</vt:lpstr>
      <vt:lpstr>PVAAS &amp; Pathway 4</vt:lpstr>
      <vt:lpstr>Areas PVAAS May Support Decisions</vt:lpstr>
      <vt:lpstr>PVAAS Probabilities to AP Exams</vt:lpstr>
      <vt:lpstr>Pathway 4: At a System View (“AND”)</vt:lpstr>
      <vt:lpstr>Pathway 4: At a System View (“OR”)</vt:lpstr>
      <vt:lpstr>Chris: Projections to AP Exams</vt:lpstr>
      <vt:lpstr>Chris: Projections to ACT/SAT</vt:lpstr>
      <vt:lpstr>Thoughts and questions about PVAAS  projections for Pathway 4?</vt:lpstr>
      <vt:lpstr>Share Your Thoughts</vt:lpstr>
      <vt:lpstr>Resources &amp; Supports</vt:lpstr>
      <vt:lpstr>Projections Resource</vt:lpstr>
      <vt:lpstr>NEW! Projections to PA Higher Ed Benchmarks</vt:lpstr>
      <vt:lpstr>PVAAS Export Feature</vt:lpstr>
      <vt:lpstr>PVAAS e-Learning: Projections</vt:lpstr>
      <vt:lpstr>PVAAS Online Help: Projections</vt:lpstr>
      <vt:lpstr>Contacts for PVAAS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Roster Verification: The Power of Pre-Population</dc:title>
  <dc:creator>Jennifer Ross</dc:creator>
  <cp:lastModifiedBy>Andrea Brown</cp:lastModifiedBy>
  <cp:revision>3</cp:revision>
  <dcterms:created xsi:type="dcterms:W3CDTF">2023-02-09T20:02:44Z</dcterms:created>
  <dcterms:modified xsi:type="dcterms:W3CDTF">2023-05-10T15:09:07Z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0x0101006CF272535BA51346AEC3DAE67D63FD98</vt:lpwstr>
  </property>
  <property fmtid="{D5CDD505-2E9C-101B-9397-08002B2CF9AE}" pid="3" name="_dlc_DocIdItemGuid">
    <vt:lpwstr>081a7eb9-5525-46ac-bfcb-87122cb2e85d</vt:lpwstr>
  </property>
  <property fmtid="{D5CDD505-2E9C-101B-9397-08002B2CF9AE}" pid="4" name="MediaServiceImageTags">
    <vt:lpwstr/>
  </property>
  <property fmtid="{D5CDD505-2E9C-101B-9397-08002B2CF9AE}" pid="5" name="Order">
    <vt:r8>2228100</vt:r8>
  </property>
  <property fmtid="{D5CDD505-2E9C-101B-9397-08002B2CF9AE}" pid="6" name="xd_Signature">
    <vt:bool>false</vt:bool>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ies>
</file>