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8"/>
  </p:notesMasterIdLst>
  <p:sldIdLst>
    <p:sldId id="256" r:id="rId5"/>
    <p:sldId id="257" r:id="rId6"/>
    <p:sldId id="422" r:id="rId7"/>
    <p:sldId id="406" r:id="rId8"/>
    <p:sldId id="412" r:id="rId9"/>
    <p:sldId id="408" r:id="rId10"/>
    <p:sldId id="424" r:id="rId11"/>
    <p:sldId id="407" r:id="rId12"/>
    <p:sldId id="425" r:id="rId13"/>
    <p:sldId id="420" r:id="rId14"/>
    <p:sldId id="426" r:id="rId15"/>
    <p:sldId id="319" r:id="rId16"/>
    <p:sldId id="299"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48FBD3C-5C9B-472F-982C-E8AE71228A70}" v="46" dt="2023-11-02T17:03:55.97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79097" autoAdjust="0"/>
  </p:normalViewPr>
  <p:slideViewPr>
    <p:cSldViewPr snapToGrid="0">
      <p:cViewPr varScale="1">
        <p:scale>
          <a:sx n="66" d="100"/>
          <a:sy n="66" d="100"/>
        </p:scale>
        <p:origin x="653" y="58"/>
      </p:cViewPr>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BD94993-336E-4449-87F7-E5B567E39011}" type="datetimeFigureOut">
              <a:rPr lang="en-US" smtClean="0"/>
              <a:t>11/9/2023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B012C48-CBE3-4456-858D-2A38C9D9ED43}" type="slidenum">
              <a:rPr lang="en-US" smtClean="0"/>
              <a:t>‹#›</a:t>
            </a:fld>
            <a:endParaRPr lang="en-US"/>
          </a:p>
        </p:txBody>
      </p:sp>
    </p:spTree>
    <p:extLst>
      <p:ext uri="{BB962C8B-B14F-4D97-AF65-F5344CB8AC3E}">
        <p14:creationId xmlns:p14="http://schemas.microsoft.com/office/powerpoint/2010/main" val="38093668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Welcome &amp; introductions.</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During today’s office hour, we will discuss frequently asked questions and we’ll take you on a tour of the SAS Toolkit – the latter, partly because it’s been newly redesigned but mostly because that’s where you’ll find the answers to pretty much every question we’re ever asked!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 fact, we’ve used the questions you’ve asked during prior webinars and via the resource account to update the Toolkit – so rather than answer each question today, we’ll share where to find those answers and how to interpret that guidance.</a:t>
            </a:r>
          </a:p>
          <a:p>
            <a:endParaRPr lang="en-US" dirty="0"/>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1</a:t>
            </a:fld>
            <a:endParaRPr lang="en-US"/>
          </a:p>
        </p:txBody>
      </p:sp>
    </p:spTree>
    <p:extLst>
      <p:ext uri="{BB962C8B-B14F-4D97-AF65-F5344CB8AC3E}">
        <p14:creationId xmlns:p14="http://schemas.microsoft.com/office/powerpoint/2010/main" val="38036536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a:t>Yes. If you find there are discrepancies in your Grad Report data after importing from the PDE-provided optional-use tracking tool (the PGT), you’ll want to make your corrections in the PGT and then re-import the correct data to the Grad Report. An example of when this might occur is where students have collected more artifacts than necessary to satisfy the pathway by which they graduate.</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dirty="0"/>
              <a:t>Not explicitly. Per the webinar on October 3</a:t>
            </a:r>
            <a:r>
              <a:rPr lang="en-US" baseline="30000" dirty="0"/>
              <a:t>rd</a:t>
            </a:r>
            <a:r>
              <a:rPr lang="en-US" dirty="0"/>
              <a:t> and the Toolkit, you should include all students who were on-track to graduate by the end of the prior year – including students in Grade 12 and multi-year seniors, as well as students identified as seniors based on credits earned. However, determining which students qualify as the latter (and which students might be deemed ‘on-track’) depends upon your local policies related to credits and promotion and on your local graduation requirements. NOTE: Students you’ve pre-determined will remain in the special education program beyond Grade 12 should only be reported in the year they exit the program (either by satisfactorily completing the program or by ‘aging out’ at 22).</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dirty="0"/>
              <a:t>Where a student is placed into another educational setting with the intention of granting that student a diploma from your LEA upon successful completion of the program, </a:t>
            </a:r>
            <a:r>
              <a:rPr lang="en-US" i="1" dirty="0"/>
              <a:t>that student is subject to the graduation requirements in your board-approved policy </a:t>
            </a:r>
            <a:r>
              <a:rPr lang="en-US" dirty="0"/>
              <a:t>regardless of whether the student returns to your school or completes their high school educational program in placement. ‘Other education settings’ would include correctional or rehabilitative facilities and programs for students with severe/profound or multiple disabilities or for disruptive youth. Outplaced students who are in Grade 12 or are considered seniors (or multi-year seniors) based on credits should be included in the ‘eligible to graduate’ count.</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dirty="0"/>
              <a:t>Students who drop out </a:t>
            </a:r>
            <a:r>
              <a:rPr lang="en-US" i="1" dirty="0"/>
              <a:t>after </a:t>
            </a:r>
            <a:r>
              <a:rPr lang="en-US" dirty="0"/>
              <a:t>the LEA has identified them as either a Grade 12 student or a senior based on credits should be included in the ‘eligible to graduate’ count.  Students who drop out prior to that should not be included.</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dirty="0"/>
              <a:t>The last day of enrollment for a special education student who turned 22 on October 1, 2023, would be September 30</a:t>
            </a:r>
            <a:r>
              <a:rPr lang="en-US" baseline="30000" dirty="0"/>
              <a:t>th</a:t>
            </a:r>
            <a:r>
              <a:rPr lang="en-US" dirty="0"/>
              <a:t> – which is also the last day a student may complete academic requirements and still be considered part of the graduating class of 23. Therefore, you should include the special education student in the data you report for the 2023 graduating class. If the student turned 22 on October 2</a:t>
            </a:r>
            <a:r>
              <a:rPr lang="en-US" baseline="30000" dirty="0"/>
              <a:t>nd</a:t>
            </a:r>
            <a:r>
              <a:rPr lang="en-US" dirty="0"/>
              <a:t> and their last day of enrollment was October 1</a:t>
            </a:r>
            <a:r>
              <a:rPr lang="en-US" baseline="30000" dirty="0"/>
              <a:t>st</a:t>
            </a:r>
            <a:r>
              <a:rPr lang="en-US" dirty="0"/>
              <a:t>, you would include that student in the data you report for the 2024 graduating class. </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dirty="0"/>
              <a:t>Correct, provided they were ‘on-track’ to graduate in 2023.</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dirty="0"/>
              <a:t>On the Graduates/Non-Graduates Summary page of the Grad Report, there is one data entry field – where you will enter the number of LEA </a:t>
            </a:r>
            <a:r>
              <a:rPr lang="en-US" i="1" dirty="0"/>
              <a:t>non-graduates</a:t>
            </a:r>
            <a:r>
              <a:rPr lang="en-US" dirty="0"/>
              <a:t> who will be requesting, have requested, have received, or were denied Keystone Diplomas for the reported year.  Regardless of whether they have been or will be granted Keystone Diplomas, these students are considered LEA </a:t>
            </a:r>
            <a:r>
              <a:rPr lang="en-US" i="1" dirty="0"/>
              <a:t>non-graduates</a:t>
            </a:r>
            <a:r>
              <a:rPr lang="en-US" dirty="0"/>
              <a:t> as they have not met local graduation requirements (though nothing precludes the student from returning to the LEA and graduating in a future year).</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dirty="0"/>
              <a:t>The Grad Report only collects data on students who are subject to the statewide requirements – essentially, students 21 or younger or students placed in an extended school program per hearing decision or court order. </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dirty="0"/>
              <a:t>The legislation requires that a Grad Report be submitted by every school entity (which it defines as a “school district, intermediate unit, area career and technical school, charter school, cyber charter school, regional charter school or multiple charter school organization”) – even if you’re reporting zeroes.</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dirty="0"/>
              <a:t> The student artifact itself need not be retained; however, schools should minimally maintain documentation indicating the manner by which each student graduated or the criteria fulfilled prior to a student exiting the secondary program.</a:t>
            </a:r>
          </a:p>
        </p:txBody>
      </p:sp>
      <p:sp>
        <p:nvSpPr>
          <p:cNvPr id="4" name="Slide Number Placeholder 3"/>
          <p:cNvSpPr>
            <a:spLocks noGrp="1"/>
          </p:cNvSpPr>
          <p:nvPr>
            <p:ph type="sldNum" sz="quarter" idx="5"/>
          </p:nvPr>
        </p:nvSpPr>
        <p:spPr/>
        <p:txBody>
          <a:bodyPr/>
          <a:lstStyle/>
          <a:p>
            <a:fld id="{5B012C48-CBE3-4456-858D-2A38C9D9ED43}" type="slidenum">
              <a:rPr lang="en-US" smtClean="0"/>
              <a:t>10</a:t>
            </a:fld>
            <a:endParaRPr lang="en-US"/>
          </a:p>
        </p:txBody>
      </p:sp>
    </p:spTree>
    <p:extLst>
      <p:ext uri="{BB962C8B-B14F-4D97-AF65-F5344CB8AC3E}">
        <p14:creationId xmlns:p14="http://schemas.microsoft.com/office/powerpoint/2010/main" val="24018882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[navigate to Toolkit]</a:t>
            </a:r>
          </a:p>
          <a:p>
            <a:endParaRPr lang="en-US" dirty="0"/>
          </a:p>
          <a:p>
            <a:r>
              <a:rPr lang="en-US" dirty="0"/>
              <a:t>[click on each of the menu areas on the main page first, discussing the information that’s contained within each]</a:t>
            </a:r>
          </a:p>
          <a:p>
            <a:endParaRPr lang="en-US" dirty="0"/>
          </a:p>
          <a:p>
            <a:r>
              <a:rPr lang="en-US" dirty="0"/>
              <a:t>[go back and open one of the three ‘sub-site’ links, highlighting the different tab]</a:t>
            </a:r>
          </a:p>
          <a:p>
            <a:endParaRPr lang="en-US" dirty="0"/>
          </a:p>
          <a:p>
            <a:r>
              <a:rPr lang="en-US" dirty="0"/>
              <a:t>[return to the main site and click on a PDF resource, highlighting the ‘downloads’ destination]</a:t>
            </a:r>
          </a:p>
        </p:txBody>
      </p:sp>
      <p:sp>
        <p:nvSpPr>
          <p:cNvPr id="4" name="Slide Number Placeholder 3"/>
          <p:cNvSpPr>
            <a:spLocks noGrp="1"/>
          </p:cNvSpPr>
          <p:nvPr>
            <p:ph type="sldNum" sz="quarter" idx="5"/>
          </p:nvPr>
        </p:nvSpPr>
        <p:spPr/>
        <p:txBody>
          <a:bodyPr/>
          <a:lstStyle/>
          <a:p>
            <a:fld id="{5B012C48-CBE3-4456-858D-2A38C9D9ED43}" type="slidenum">
              <a:rPr lang="en-US" smtClean="0"/>
              <a:t>11</a:t>
            </a:fld>
            <a:endParaRPr lang="en-US"/>
          </a:p>
        </p:txBody>
      </p:sp>
    </p:spTree>
    <p:extLst>
      <p:ext uri="{BB962C8B-B14F-4D97-AF65-F5344CB8AC3E}">
        <p14:creationId xmlns:p14="http://schemas.microsoft.com/office/powerpoint/2010/main" val="32143014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12</a:t>
            </a:fld>
            <a:endParaRPr lang="en-US"/>
          </a:p>
        </p:txBody>
      </p:sp>
    </p:spTree>
    <p:extLst>
      <p:ext uri="{BB962C8B-B14F-4D97-AF65-F5344CB8AC3E}">
        <p14:creationId xmlns:p14="http://schemas.microsoft.com/office/powerpoint/2010/main" val="22071105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Today’s session was not recorded – but here’s a list of the recent recordings from earlier webinars (accessible under Professional Learning in the Grad Requirements Toolkit at pdesas.org)…[drop direct link in chat]</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Still have questions? Email us at ra-edgradrequirement@pa.gov…[drop in chat]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Thank you for joining us today and for all that you do every day for commonwealth children!</a:t>
            </a:r>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13</a:t>
            </a:fld>
            <a:endParaRPr lang="en-US"/>
          </a:p>
        </p:txBody>
      </p:sp>
    </p:spTree>
    <p:extLst>
      <p:ext uri="{BB962C8B-B14F-4D97-AF65-F5344CB8AC3E}">
        <p14:creationId xmlns:p14="http://schemas.microsoft.com/office/powerpoint/2010/main" val="23666784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As you can see, we have a lot to cover - so we ask that you refrain from dropping your questions into the chat until the end of the presentation when we’ve scheduled at least 30 minutes for open Q&amp;A.</a:t>
            </a:r>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2</a:t>
            </a:fld>
            <a:endParaRPr lang="en-US"/>
          </a:p>
        </p:txBody>
      </p:sp>
    </p:spTree>
    <p:extLst>
      <p:ext uri="{BB962C8B-B14F-4D97-AF65-F5344CB8AC3E}">
        <p14:creationId xmlns:p14="http://schemas.microsoft.com/office/powerpoint/2010/main" val="7853829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There’s still some confusion over the Keystone 2-Score Composite - so I want to show you how critical a resource like the Toolkit can be for everyone at your LEA, from school leaders to data stewards.  The excerpt on the right is from the Graduation Requirements Guidance section of the Toolkit, which answers questions one, two, and three.  That a student may have qualified for the NNP and still taken the Exam is discussed in another essential area of the Toolkit, the FAQ section.</a:t>
            </a:r>
          </a:p>
          <a:p>
            <a:endParaRPr lang="en-US" dirty="0"/>
          </a:p>
          <a:p>
            <a:r>
              <a:rPr lang="en-US" dirty="0"/>
              <a:t>Occasionally, we’ll get a question that isn’t explicitly addressed in the Toolkit – it’s usually an unanticipated misunderstanding, like question number four. When more than one person expresses the same misunderstanding, we’ll either adjust Toolkit guidance for clarification or add an FAQ  - so, it’s important to monitor the Toolkit regularly for updates.</a:t>
            </a:r>
          </a:p>
          <a:p>
            <a:endParaRPr lang="en-US" dirty="0"/>
          </a:p>
          <a:p>
            <a:r>
              <a:rPr lang="en-US" dirty="0"/>
              <a:t>And for those of you wondering about question four – the answer is no. For example, students in the 24 and 25 graduating classes may have passed a Keystone-associated course (esp. Algebra) while in middle school during the 19/20SY…or retained (i.e., multi-year) seniors might use their 19/20SY NNPs to graduate in a future year.</a:t>
            </a:r>
          </a:p>
        </p:txBody>
      </p:sp>
      <p:sp>
        <p:nvSpPr>
          <p:cNvPr id="4" name="Slide Number Placeholder 3"/>
          <p:cNvSpPr>
            <a:spLocks noGrp="1"/>
          </p:cNvSpPr>
          <p:nvPr>
            <p:ph type="sldNum" sz="quarter" idx="5"/>
          </p:nvPr>
        </p:nvSpPr>
        <p:spPr/>
        <p:txBody>
          <a:bodyPr/>
          <a:lstStyle/>
          <a:p>
            <a:fld id="{5B012C48-CBE3-4456-858D-2A38C9D9ED43}" type="slidenum">
              <a:rPr lang="en-US" smtClean="0"/>
              <a:t>3</a:t>
            </a:fld>
            <a:endParaRPr lang="en-US"/>
          </a:p>
        </p:txBody>
      </p:sp>
    </p:spTree>
    <p:extLst>
      <p:ext uri="{BB962C8B-B14F-4D97-AF65-F5344CB8AC3E}">
        <p14:creationId xmlns:p14="http://schemas.microsoft.com/office/powerpoint/2010/main" val="6117771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SY 2023 closed, we also received quite a few questions related to waivers – specifically, on 1) the definition or parameters for approved extenuating circumstances, 2) the 5% threshold, and 3) the extent to which requirements are waived. </a:t>
            </a:r>
          </a:p>
          <a:p>
            <a:endParaRPr lang="en-US" dirty="0"/>
          </a:p>
          <a:p>
            <a:r>
              <a:rPr lang="en-US" dirty="0"/>
              <a:t>Let’s take those in order…[next slide]</a:t>
            </a:r>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4</a:t>
            </a:fld>
            <a:endParaRPr lang="en-US"/>
          </a:p>
        </p:txBody>
      </p:sp>
    </p:spTree>
    <p:extLst>
      <p:ext uri="{BB962C8B-B14F-4D97-AF65-F5344CB8AC3E}">
        <p14:creationId xmlns:p14="http://schemas.microsoft.com/office/powerpoint/2010/main" val="10472582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Acceptable extenuating circumstances (excerpted again from the Toolkit and listed here) are limited to those noted specifically in §121 of the Pennsylvania Public School Code or approved by the State Board of Education - but the statute and the State Board only broadly define some of the metrics for eligibility (e.g., ‘serious’, ‘emergency‘, ‘frequent’). </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HOWEVER, with the exception of the pandemic, those circumstances are the </a:t>
            </a:r>
            <a:r>
              <a:rPr lang="en-US" i="1" dirty="0"/>
              <a:t>same </a:t>
            </a:r>
            <a:r>
              <a:rPr lang="en-US" dirty="0"/>
              <a:t>ones your chief school administrator would have used to waive graduation requirements </a:t>
            </a:r>
            <a:r>
              <a:rPr lang="en-US" i="1" dirty="0"/>
              <a:t>prior</a:t>
            </a:r>
            <a:r>
              <a:rPr lang="en-US" dirty="0"/>
              <a:t> to 2023 – therefore, you may continue to utilize your local policies or established protocols for determining whether a student has met the ‘implicit threshold’ for an approved extenuating circumstance…as well as any processes you may have used for tracking and/or documenting the issuance of a waiver.</a:t>
            </a:r>
          </a:p>
        </p:txBody>
      </p:sp>
      <p:sp>
        <p:nvSpPr>
          <p:cNvPr id="4" name="Slide Number Placeholder 3"/>
          <p:cNvSpPr>
            <a:spLocks noGrp="1"/>
          </p:cNvSpPr>
          <p:nvPr>
            <p:ph type="sldNum" sz="quarter" idx="5"/>
          </p:nvPr>
        </p:nvSpPr>
        <p:spPr/>
        <p:txBody>
          <a:bodyPr/>
          <a:lstStyle/>
          <a:p>
            <a:fld id="{5B012C48-CBE3-4456-858D-2A38C9D9ED43}" type="slidenum">
              <a:rPr lang="en-US" smtClean="0"/>
              <a:t>5</a:t>
            </a:fld>
            <a:endParaRPr lang="en-US" dirty="0"/>
          </a:p>
        </p:txBody>
      </p:sp>
    </p:spTree>
    <p:extLst>
      <p:ext uri="{BB962C8B-B14F-4D97-AF65-F5344CB8AC3E}">
        <p14:creationId xmlns:p14="http://schemas.microsoft.com/office/powerpoint/2010/main" val="9542217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Similar to guidance for medical exemptions from state assessments (posted on the PDE website with other test administration materials and displayed to the left here), we suggest a comparable approach –</a:t>
            </a:r>
            <a:r>
              <a:rPr lang="en-US" i="0" dirty="0"/>
              <a:t> has the student experienced an approved extenuating circumstance AND </a:t>
            </a:r>
            <a:r>
              <a:rPr lang="en-US" i="1" dirty="0"/>
              <a:t>has that experience impacted the student to the extent that the student cannot reasonably participate in the pathway requirements?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i="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i="0" dirty="0"/>
              <a:t>Remember - as with students who have IEPs or students who have experienced education instability, many students who have experienced extenuating circumstances may graduate via a pathway!</a:t>
            </a:r>
          </a:p>
        </p:txBody>
      </p:sp>
      <p:sp>
        <p:nvSpPr>
          <p:cNvPr id="4" name="Slide Number Placeholder 3"/>
          <p:cNvSpPr>
            <a:spLocks noGrp="1"/>
          </p:cNvSpPr>
          <p:nvPr>
            <p:ph type="sldNum" sz="quarter" idx="5"/>
          </p:nvPr>
        </p:nvSpPr>
        <p:spPr/>
        <p:txBody>
          <a:bodyPr/>
          <a:lstStyle/>
          <a:p>
            <a:fld id="{5B012C48-CBE3-4456-858D-2A38C9D9ED43}" type="slidenum">
              <a:rPr lang="en-US" smtClean="0"/>
              <a:t>6</a:t>
            </a:fld>
            <a:endParaRPr lang="en-US"/>
          </a:p>
        </p:txBody>
      </p:sp>
    </p:spTree>
    <p:extLst>
      <p:ext uri="{BB962C8B-B14F-4D97-AF65-F5344CB8AC3E}">
        <p14:creationId xmlns:p14="http://schemas.microsoft.com/office/powerpoint/2010/main" val="11246176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language was also excerpted from the Graduation Requirements Guidance section of the Toolkit – and answers those questions regarding which statewide graduation requirements aren’t ‘waived’ and the 5% calculation. </a:t>
            </a:r>
          </a:p>
          <a:p>
            <a:endParaRPr lang="en-US" dirty="0"/>
          </a:p>
          <a:p>
            <a:r>
              <a:rPr lang="en-US" dirty="0"/>
              <a:t>We won’t spend time reviewing this information since it’s available in the Toolkit - but it’s worth noting that, </a:t>
            </a:r>
            <a:r>
              <a:rPr lang="en-US" sz="1200" dirty="0"/>
              <a:t>given the approval of the pandemic as an extenuating circumstance for the classes of 23, 24, and 25, we anticipate the majority/totality of waivers granted during that period will be for </a:t>
            </a:r>
            <a:r>
              <a:rPr lang="en-US" sz="1200" i="1" dirty="0"/>
              <a:t>approved extenuating circumstances</a:t>
            </a:r>
            <a:r>
              <a:rPr lang="en-US" sz="1200" dirty="0"/>
              <a:t> rather than ‘other’.</a:t>
            </a:r>
          </a:p>
          <a:p>
            <a:endParaRPr lang="en-US"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i="0" dirty="0"/>
              <a:t>And, no – according to the Toolkit, students who graduate via completion of their special education program are </a:t>
            </a:r>
            <a:r>
              <a:rPr lang="en-US" i="1" dirty="0"/>
              <a:t>not counted under waivers</a:t>
            </a:r>
            <a:r>
              <a:rPr lang="en-US" i="0" dirty="0"/>
              <a:t>…nor are students granted Keystone Diplomas (the latter are considered LEA non-graduates).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i="0" dirty="0"/>
          </a:p>
        </p:txBody>
      </p:sp>
      <p:sp>
        <p:nvSpPr>
          <p:cNvPr id="4" name="Slide Number Placeholder 3"/>
          <p:cNvSpPr>
            <a:spLocks noGrp="1"/>
          </p:cNvSpPr>
          <p:nvPr>
            <p:ph type="sldNum" sz="quarter" idx="5"/>
          </p:nvPr>
        </p:nvSpPr>
        <p:spPr/>
        <p:txBody>
          <a:bodyPr/>
          <a:lstStyle/>
          <a:p>
            <a:fld id="{5B012C48-CBE3-4456-858D-2A38C9D9ED43}" type="slidenum">
              <a:rPr lang="en-US" smtClean="0"/>
              <a:t>7</a:t>
            </a:fld>
            <a:endParaRPr lang="en-US"/>
          </a:p>
        </p:txBody>
      </p:sp>
    </p:spTree>
    <p:extLst>
      <p:ext uri="{BB962C8B-B14F-4D97-AF65-F5344CB8AC3E}">
        <p14:creationId xmlns:p14="http://schemas.microsoft.com/office/powerpoint/2010/main" val="1805051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Similar to the chief school administrator waiver, granting diplomas for the satisfactory completion of a special education program (i.e., graduating on IEP goals) is not new – and does not change under the recent legislation related to graduation requirements! (nor does the requirement that students participate in the Keystones for the purposes of </a:t>
            </a:r>
            <a:r>
              <a:rPr lang="en-US" i="1" dirty="0"/>
              <a:t>federal accountability</a:t>
            </a:r>
            <a:r>
              <a:rPr lang="en-US" dirty="0"/>
              <a:t>)</a:t>
            </a:r>
          </a:p>
          <a:p>
            <a:endParaRPr lang="en-US" dirty="0"/>
          </a:p>
          <a:p>
            <a:r>
              <a:rPr lang="en-US" dirty="0"/>
              <a:t>Therefore, IEP teams may continue to utilize any local protocols that would have been established previously in accordance with IDEA and existing Pennsylvania regulations to evaluate each individualized program and determine whether the student will graduate by meeting ‘IEP goals’ or statewide graduation requirements.</a:t>
            </a:r>
          </a:p>
          <a:p>
            <a:endParaRPr lang="en-US" dirty="0"/>
          </a:p>
          <a:p>
            <a:r>
              <a:rPr lang="en-US" dirty="0"/>
              <a:t>For clarification beyond what may be found in the Toolkit, Special Education Supervisors should work with their </a:t>
            </a:r>
            <a:r>
              <a:rPr lang="en-US" dirty="0" err="1"/>
              <a:t>PaTTANs</a:t>
            </a:r>
            <a:r>
              <a:rPr lang="en-US" dirty="0"/>
              <a:t> or their Bureau of Special Education liaisons.</a:t>
            </a:r>
          </a:p>
          <a:p>
            <a:endParaRPr lang="en-US" dirty="0"/>
          </a:p>
          <a:p>
            <a:r>
              <a:rPr lang="en-US" dirty="0"/>
              <a:t>Locally established protocols should also be in place for determining whether CTE Concentrators meet graduation requirements - as that pathway pre-dates other pathways, having taken effect in 2017. For clarification beyond what may be found in the Toolkit, LEAs should reach out to the chief administrator, director, or principal of the vocational school to better understand their process of the past six years.</a:t>
            </a:r>
          </a:p>
        </p:txBody>
      </p:sp>
      <p:sp>
        <p:nvSpPr>
          <p:cNvPr id="4" name="Slide Number Placeholder 3"/>
          <p:cNvSpPr>
            <a:spLocks noGrp="1"/>
          </p:cNvSpPr>
          <p:nvPr>
            <p:ph type="sldNum" sz="quarter" idx="5"/>
          </p:nvPr>
        </p:nvSpPr>
        <p:spPr/>
        <p:txBody>
          <a:bodyPr/>
          <a:lstStyle/>
          <a:p>
            <a:fld id="{5B012C48-CBE3-4456-858D-2A38C9D9ED43}" type="slidenum">
              <a:rPr lang="en-US" smtClean="0"/>
              <a:t>8</a:t>
            </a:fld>
            <a:endParaRPr lang="en-US"/>
          </a:p>
        </p:txBody>
      </p:sp>
    </p:spTree>
    <p:extLst>
      <p:ext uri="{BB962C8B-B14F-4D97-AF65-F5344CB8AC3E}">
        <p14:creationId xmlns:p14="http://schemas.microsoft.com/office/powerpoint/2010/main" val="12208772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Definitive answers may be found within the Toolkit for most of the questions we receive (such as the ones highlighted here in green) – with the guidance often directly referencing what’s been written in the legislation or a related policy.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However, the Toolkit will note the extent to which LEAs have flexibility within a graduation requirement where that requirement is either not explicitly defined or has been written in such a way as to purposely permit local autonomy. Typically, that flexibility requires a qualitative assessment – even though externship is broadly defined in the Toolkit and LEAs are provided guidance for appropriately identifying industry-recognized credentials, the LEA must make the final judgement call as to whether a particular experience or certification will be accepted.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Before we jump into the Toolkit tour, I do want to address a few questions related to the Grad Report as it’s due December 1</a:t>
            </a:r>
            <a:r>
              <a:rPr lang="en-US" baseline="30000" dirty="0"/>
              <a:t>st</a:t>
            </a:r>
            <a:r>
              <a:rPr lang="en-US" dirty="0"/>
              <a:t> in the FRCPP…[next slide]</a:t>
            </a:r>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9</a:t>
            </a:fld>
            <a:endParaRPr lang="en-US"/>
          </a:p>
        </p:txBody>
      </p:sp>
    </p:spTree>
    <p:extLst>
      <p:ext uri="{BB962C8B-B14F-4D97-AF65-F5344CB8AC3E}">
        <p14:creationId xmlns:p14="http://schemas.microsoft.com/office/powerpoint/2010/main" val="227836416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5.emf"/></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9FF38B-4F72-1840-49DA-E8867A16189A}"/>
              </a:ext>
            </a:extLst>
          </p:cNvPr>
          <p:cNvSpPr>
            <a:spLocks noGrp="1"/>
          </p:cNvSpPr>
          <p:nvPr>
            <p:ph type="ctrTitle"/>
          </p:nvPr>
        </p:nvSpPr>
        <p:spPr>
          <a:xfrm>
            <a:off x="1463615" y="1913178"/>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6C16A18-8BEE-A3DE-0E0A-257BD711267C}"/>
              </a:ext>
            </a:extLst>
          </p:cNvPr>
          <p:cNvSpPr>
            <a:spLocks noGrp="1"/>
          </p:cNvSpPr>
          <p:nvPr>
            <p:ph type="subTitle" idx="1"/>
          </p:nvPr>
        </p:nvSpPr>
        <p:spPr>
          <a:xfrm>
            <a:off x="1524000" y="430077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D01BEB6-B431-7786-071D-B956BF878A1F}"/>
              </a:ext>
            </a:extLst>
          </p:cNvPr>
          <p:cNvSpPr>
            <a:spLocks noGrp="1"/>
          </p:cNvSpPr>
          <p:nvPr>
            <p:ph type="dt" sz="half" idx="10"/>
          </p:nvPr>
        </p:nvSpPr>
        <p:spPr/>
        <p:txBody>
          <a:bodyPr/>
          <a:lstStyle/>
          <a:p>
            <a:fld id="{22BA6408-90F9-4FE1-83A4-B1D50ED00294}" type="datetime1">
              <a:rPr lang="en-US" smtClean="0"/>
              <a:t>11/9/2023</a:t>
            </a:fld>
            <a:endParaRPr lang="en-US"/>
          </a:p>
        </p:txBody>
      </p:sp>
      <p:sp>
        <p:nvSpPr>
          <p:cNvPr id="5" name="Footer Placeholder 4">
            <a:extLst>
              <a:ext uri="{FF2B5EF4-FFF2-40B4-BE49-F238E27FC236}">
                <a16:creationId xmlns:a16="http://schemas.microsoft.com/office/drawing/2014/main" id="{6FA8B36E-268F-799C-F7BC-8365CD4769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6D37CF-0AD6-ECB7-3ECC-E2DB4F60D73A}"/>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7" name="Picture 6" descr="Ornamental shape. Blue gradient and gray rectangles">
            <a:extLst>
              <a:ext uri="{FF2B5EF4-FFF2-40B4-BE49-F238E27FC236}">
                <a16:creationId xmlns:a16="http://schemas.microsoft.com/office/drawing/2014/main" id="{73CA9021-3EA6-3F1D-A425-16C8069FC0B7}"/>
              </a:ext>
            </a:extLst>
          </p:cNvPr>
          <p:cNvPicPr>
            <a:picLocks noChangeAspect="1"/>
          </p:cNvPicPr>
          <p:nvPr userDrawn="1"/>
        </p:nvPicPr>
        <p:blipFill>
          <a:blip r:embed="rId2"/>
          <a:stretch>
            <a:fillRect/>
          </a:stretch>
        </p:blipFill>
        <p:spPr>
          <a:xfrm>
            <a:off x="0" y="152400"/>
            <a:ext cx="12192000" cy="2381250"/>
          </a:xfrm>
          <a:prstGeom prst="rect">
            <a:avLst/>
          </a:prstGeom>
        </p:spPr>
      </p:pic>
      <p:pic>
        <p:nvPicPr>
          <p:cNvPr id="8" name="Picture 7" descr="Pennsylvania Department of Education Logo">
            <a:extLst>
              <a:ext uri="{FF2B5EF4-FFF2-40B4-BE49-F238E27FC236}">
                <a16:creationId xmlns:a16="http://schemas.microsoft.com/office/drawing/2014/main" id="{98288550-DC8A-BF20-9C8D-3C34DBB89C60}"/>
              </a:ext>
            </a:extLst>
          </p:cNvPr>
          <p:cNvPicPr>
            <a:picLocks noChangeAspect="1"/>
          </p:cNvPicPr>
          <p:nvPr userDrawn="1"/>
        </p:nvPicPr>
        <p:blipFill>
          <a:blip r:embed="rId3"/>
          <a:stretch>
            <a:fillRect/>
          </a:stretch>
        </p:blipFill>
        <p:spPr>
          <a:xfrm>
            <a:off x="210696" y="530226"/>
            <a:ext cx="3556000" cy="1270000"/>
          </a:xfrm>
          <a:prstGeom prst="rect">
            <a:avLst/>
          </a:prstGeom>
        </p:spPr>
      </p:pic>
    </p:spTree>
    <p:extLst>
      <p:ext uri="{BB962C8B-B14F-4D97-AF65-F5344CB8AC3E}">
        <p14:creationId xmlns:p14="http://schemas.microsoft.com/office/powerpoint/2010/main" val="3292250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DF6FB5E-4DF1-CA41-02F2-0061D098F1D3}"/>
              </a:ext>
            </a:extLst>
          </p:cNvPr>
          <p:cNvSpPr>
            <a:spLocks noGrp="1"/>
          </p:cNvSpPr>
          <p:nvPr>
            <p:ph type="dt" sz="half" idx="10"/>
          </p:nvPr>
        </p:nvSpPr>
        <p:spPr/>
        <p:txBody>
          <a:bodyPr/>
          <a:lstStyle/>
          <a:p>
            <a:fld id="{AF212BA9-EFE2-4AFF-BF9D-E8B1DAC0BC18}" type="datetime1">
              <a:rPr lang="en-US" smtClean="0"/>
              <a:t>11/9/2023</a:t>
            </a:fld>
            <a:endParaRPr lang="en-US"/>
          </a:p>
        </p:txBody>
      </p:sp>
      <p:sp>
        <p:nvSpPr>
          <p:cNvPr id="3" name="Footer Placeholder 2">
            <a:extLst>
              <a:ext uri="{FF2B5EF4-FFF2-40B4-BE49-F238E27FC236}">
                <a16:creationId xmlns:a16="http://schemas.microsoft.com/office/drawing/2014/main" id="{A620F973-FB2B-C2C2-2EA1-8E14C4A7082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43DDAEC-C06B-6260-40FA-700AC23B4FE0}"/>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6" name="Picture 5" descr="Pennsylvania Department of Education Logo">
            <a:extLst>
              <a:ext uri="{FF2B5EF4-FFF2-40B4-BE49-F238E27FC236}">
                <a16:creationId xmlns:a16="http://schemas.microsoft.com/office/drawing/2014/main" id="{BF49D115-6E3C-0A02-2556-15FC8E1DC877}"/>
              </a:ext>
            </a:extLst>
          </p:cNvPr>
          <p:cNvPicPr>
            <a:picLocks noChangeAspect="1"/>
          </p:cNvPicPr>
          <p:nvPr userDrawn="1"/>
        </p:nvPicPr>
        <p:blipFill>
          <a:blip r:embed="rId2"/>
          <a:stretch>
            <a:fillRect/>
          </a:stretch>
        </p:blipFill>
        <p:spPr>
          <a:xfrm>
            <a:off x="10355327" y="136525"/>
            <a:ext cx="1836673" cy="655955"/>
          </a:xfrm>
          <a:prstGeom prst="rect">
            <a:avLst/>
          </a:prstGeom>
        </p:spPr>
      </p:pic>
      <p:pic>
        <p:nvPicPr>
          <p:cNvPr id="7" name="Picture 6" descr="PDE Logo inside a blue square">
            <a:extLst>
              <a:ext uri="{FF2B5EF4-FFF2-40B4-BE49-F238E27FC236}">
                <a16:creationId xmlns:a16="http://schemas.microsoft.com/office/drawing/2014/main" id="{8C504C3F-60BB-14EF-091F-9565A3C0C174}"/>
              </a:ext>
            </a:extLst>
          </p:cNvPr>
          <p:cNvPicPr>
            <a:picLocks noChangeAspect="1"/>
          </p:cNvPicPr>
          <p:nvPr userDrawn="1"/>
        </p:nvPicPr>
        <p:blipFill>
          <a:blip r:embed="rId3"/>
          <a:stretch>
            <a:fillRect/>
          </a:stretch>
        </p:blipFill>
        <p:spPr>
          <a:xfrm>
            <a:off x="9725475" y="257902"/>
            <a:ext cx="2121348" cy="2121348"/>
          </a:xfrm>
          <a:prstGeom prst="rect">
            <a:avLst/>
          </a:prstGeom>
        </p:spPr>
      </p:pic>
      <p:pic>
        <p:nvPicPr>
          <p:cNvPr id="8" name="Picture 7" descr="Pennsylvania Department of Education logo">
            <a:extLst>
              <a:ext uri="{FF2B5EF4-FFF2-40B4-BE49-F238E27FC236}">
                <a16:creationId xmlns:a16="http://schemas.microsoft.com/office/drawing/2014/main" id="{6C65AF12-DFBC-1A92-8273-9466BEB1E9A7}"/>
              </a:ext>
            </a:extLst>
          </p:cNvPr>
          <p:cNvPicPr>
            <a:picLocks noChangeAspect="1"/>
          </p:cNvPicPr>
          <p:nvPr userDrawn="1"/>
        </p:nvPicPr>
        <p:blipFill>
          <a:blip r:embed="rId4"/>
          <a:stretch>
            <a:fillRect/>
          </a:stretch>
        </p:blipFill>
        <p:spPr>
          <a:xfrm>
            <a:off x="10077363" y="792480"/>
            <a:ext cx="1417572" cy="855730"/>
          </a:xfrm>
          <a:prstGeom prst="rect">
            <a:avLst/>
          </a:prstGeom>
        </p:spPr>
      </p:pic>
    </p:spTree>
    <p:extLst>
      <p:ext uri="{BB962C8B-B14F-4D97-AF65-F5344CB8AC3E}">
        <p14:creationId xmlns:p14="http://schemas.microsoft.com/office/powerpoint/2010/main" val="39886133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FE685F-8FE5-BAB3-651F-9216D373BEF0}"/>
              </a:ext>
            </a:extLst>
          </p:cNvPr>
          <p:cNvSpPr>
            <a:spLocks noGrp="1"/>
          </p:cNvSpPr>
          <p:nvPr>
            <p:ph type="title"/>
          </p:nvPr>
        </p:nvSpPr>
        <p:spPr>
          <a:xfrm>
            <a:off x="839788" y="457200"/>
            <a:ext cx="3932237" cy="1600200"/>
          </a:xfrm>
        </p:spPr>
        <p:txBody>
          <a:bodyPr anchor="b"/>
          <a:lstStyle>
            <a:lvl1pPr>
              <a:defRPr sz="3200" b="1" i="0" baseline="0">
                <a:latin typeface="proxima-nova"/>
              </a:defRPr>
            </a:lvl1pPr>
          </a:lstStyle>
          <a:p>
            <a:r>
              <a:rPr lang="en-US"/>
              <a:t>Click to edit Master title style</a:t>
            </a:r>
          </a:p>
        </p:txBody>
      </p:sp>
      <p:sp>
        <p:nvSpPr>
          <p:cNvPr id="3" name="Content Placeholder 2">
            <a:extLst>
              <a:ext uri="{FF2B5EF4-FFF2-40B4-BE49-F238E27FC236}">
                <a16:creationId xmlns:a16="http://schemas.microsoft.com/office/drawing/2014/main" id="{7A66450A-26B0-FB21-73CE-9019D9AC41B7}"/>
              </a:ext>
            </a:extLst>
          </p:cNvPr>
          <p:cNvSpPr>
            <a:spLocks noGrp="1"/>
          </p:cNvSpPr>
          <p:nvPr>
            <p:ph idx="1"/>
          </p:nvPr>
        </p:nvSpPr>
        <p:spPr>
          <a:xfrm>
            <a:off x="5183188" y="987425"/>
            <a:ext cx="6172200" cy="4873625"/>
          </a:xfrm>
        </p:spPr>
        <p:txBody>
          <a:bodyPr/>
          <a:lstStyle>
            <a:lvl1pPr>
              <a:defRPr sz="3200">
                <a:latin typeface="proxima-nova"/>
              </a:defRPr>
            </a:lvl1pPr>
            <a:lvl2pPr>
              <a:defRPr sz="2800">
                <a:latin typeface="proxima-nova"/>
              </a:defRPr>
            </a:lvl2pPr>
            <a:lvl3pPr>
              <a:defRPr sz="2400">
                <a:latin typeface="proxima-nova"/>
              </a:defRPr>
            </a:lvl3pPr>
            <a:lvl4pPr>
              <a:defRPr sz="2000">
                <a:latin typeface="proxima-nova"/>
              </a:defRPr>
            </a:lvl4pPr>
            <a:lvl5pPr>
              <a:defRPr sz="2000">
                <a:latin typeface="proxima-nova"/>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A7202F7-784D-F7D4-B425-FA808B4D25CB}"/>
              </a:ext>
            </a:extLst>
          </p:cNvPr>
          <p:cNvSpPr>
            <a:spLocks noGrp="1"/>
          </p:cNvSpPr>
          <p:nvPr>
            <p:ph type="body" sz="half" idx="2"/>
          </p:nvPr>
        </p:nvSpPr>
        <p:spPr>
          <a:xfrm>
            <a:off x="839788" y="2057400"/>
            <a:ext cx="3932237" cy="3811588"/>
          </a:xfrm>
        </p:spPr>
        <p:txBody>
          <a:bodyPr/>
          <a:lstStyle>
            <a:lvl1pPr marL="0" indent="0">
              <a:buNone/>
              <a:defRPr sz="1600">
                <a:latin typeface="proxima-nova"/>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7143AEB-D729-04FF-7CA8-FEBE5A69B881}"/>
              </a:ext>
            </a:extLst>
          </p:cNvPr>
          <p:cNvSpPr>
            <a:spLocks noGrp="1"/>
          </p:cNvSpPr>
          <p:nvPr>
            <p:ph type="dt" sz="half" idx="10"/>
          </p:nvPr>
        </p:nvSpPr>
        <p:spPr/>
        <p:txBody>
          <a:bodyPr/>
          <a:lstStyle/>
          <a:p>
            <a:fld id="{39FB0975-47B6-4BE8-B879-EB115C8840C9}" type="datetime1">
              <a:rPr lang="en-US" smtClean="0"/>
              <a:t>11/9/2023</a:t>
            </a:fld>
            <a:endParaRPr lang="en-US"/>
          </a:p>
        </p:txBody>
      </p:sp>
      <p:sp>
        <p:nvSpPr>
          <p:cNvPr id="6" name="Footer Placeholder 5">
            <a:extLst>
              <a:ext uri="{FF2B5EF4-FFF2-40B4-BE49-F238E27FC236}">
                <a16:creationId xmlns:a16="http://schemas.microsoft.com/office/drawing/2014/main" id="{23EDC3CA-9838-7D30-1571-F4294DB3871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0B8D24C-2601-ACA8-2C0B-181A7F2C3A42}"/>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8" name="Content Placeholder 6" descr="Ornamental shapes. Dark blue and light blue rectangles">
            <a:extLst>
              <a:ext uri="{FF2B5EF4-FFF2-40B4-BE49-F238E27FC236}">
                <a16:creationId xmlns:a16="http://schemas.microsoft.com/office/drawing/2014/main" id="{000F9132-2FA6-531B-853B-7FA60C4EE986}"/>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9" name="Picture 8" descr="Pennsylvania Department of Education Logo">
            <a:extLst>
              <a:ext uri="{FF2B5EF4-FFF2-40B4-BE49-F238E27FC236}">
                <a16:creationId xmlns:a16="http://schemas.microsoft.com/office/drawing/2014/main" id="{DF560240-EEF9-E3AD-E70F-0049B713CB29}"/>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10910970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C6A541-70B4-C2B2-8919-38928449B1D5}"/>
              </a:ext>
            </a:extLst>
          </p:cNvPr>
          <p:cNvSpPr>
            <a:spLocks noGrp="1"/>
          </p:cNvSpPr>
          <p:nvPr>
            <p:ph type="title"/>
          </p:nvPr>
        </p:nvSpPr>
        <p:spPr>
          <a:xfrm>
            <a:off x="839788" y="457200"/>
            <a:ext cx="3932237" cy="1600200"/>
          </a:xfrm>
        </p:spPr>
        <p:txBody>
          <a:bodyPr anchor="b"/>
          <a:lstStyle>
            <a:lvl1pPr>
              <a:defRPr sz="3200" b="1" i="0" baseline="0">
                <a:latin typeface="proxima-nova"/>
              </a:defRPr>
            </a:lvl1pPr>
          </a:lstStyle>
          <a:p>
            <a:r>
              <a:rPr lang="en-US"/>
              <a:t>Click to edit Master title style</a:t>
            </a:r>
          </a:p>
        </p:txBody>
      </p:sp>
      <p:sp>
        <p:nvSpPr>
          <p:cNvPr id="3" name="Picture Placeholder 2">
            <a:extLst>
              <a:ext uri="{FF2B5EF4-FFF2-40B4-BE49-F238E27FC236}">
                <a16:creationId xmlns:a16="http://schemas.microsoft.com/office/drawing/2014/main" id="{9575DF3D-5910-9092-944E-68073C5AD3C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721744E-5668-8E0E-7F9D-79A21C062790}"/>
              </a:ext>
            </a:extLst>
          </p:cNvPr>
          <p:cNvSpPr>
            <a:spLocks noGrp="1"/>
          </p:cNvSpPr>
          <p:nvPr>
            <p:ph type="body" sz="half" idx="2"/>
          </p:nvPr>
        </p:nvSpPr>
        <p:spPr>
          <a:xfrm>
            <a:off x="839788" y="2057400"/>
            <a:ext cx="3932237" cy="3811588"/>
          </a:xfrm>
        </p:spPr>
        <p:txBody>
          <a:bodyPr/>
          <a:lstStyle>
            <a:lvl1pPr marL="0" indent="0">
              <a:buNone/>
              <a:defRPr sz="1600" baseline="0">
                <a:latin typeface="proxima-nova"/>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5754305-D8FA-18F1-7D1C-0323602500FA}"/>
              </a:ext>
            </a:extLst>
          </p:cNvPr>
          <p:cNvSpPr>
            <a:spLocks noGrp="1"/>
          </p:cNvSpPr>
          <p:nvPr>
            <p:ph type="dt" sz="half" idx="10"/>
          </p:nvPr>
        </p:nvSpPr>
        <p:spPr/>
        <p:txBody>
          <a:bodyPr/>
          <a:lstStyle/>
          <a:p>
            <a:fld id="{C43C5B11-EC1F-4C0C-86C0-7EC27F255174}" type="datetime1">
              <a:rPr lang="en-US" smtClean="0"/>
              <a:t>11/9/2023</a:t>
            </a:fld>
            <a:endParaRPr lang="en-US"/>
          </a:p>
        </p:txBody>
      </p:sp>
      <p:sp>
        <p:nvSpPr>
          <p:cNvPr id="6" name="Footer Placeholder 5">
            <a:extLst>
              <a:ext uri="{FF2B5EF4-FFF2-40B4-BE49-F238E27FC236}">
                <a16:creationId xmlns:a16="http://schemas.microsoft.com/office/drawing/2014/main" id="{71354EDB-B905-1AF9-78F3-44291E2CDA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45354CF-B85A-F363-9999-9A8B7188D703}"/>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10" name="Picture 9" descr="PDE Logo inside a blue square">
            <a:extLst>
              <a:ext uri="{FF2B5EF4-FFF2-40B4-BE49-F238E27FC236}">
                <a16:creationId xmlns:a16="http://schemas.microsoft.com/office/drawing/2014/main" id="{931248E6-F468-3E78-9D55-0EAE4144AE67}"/>
              </a:ext>
            </a:extLst>
          </p:cNvPr>
          <p:cNvPicPr>
            <a:picLocks noChangeAspect="1"/>
          </p:cNvPicPr>
          <p:nvPr userDrawn="1"/>
        </p:nvPicPr>
        <p:blipFill>
          <a:blip r:embed="rId2"/>
          <a:stretch>
            <a:fillRect/>
          </a:stretch>
        </p:blipFill>
        <p:spPr>
          <a:xfrm>
            <a:off x="9501188" y="611585"/>
            <a:ext cx="2121348" cy="2121348"/>
          </a:xfrm>
          <a:prstGeom prst="rect">
            <a:avLst/>
          </a:prstGeom>
        </p:spPr>
      </p:pic>
      <p:pic>
        <p:nvPicPr>
          <p:cNvPr id="11" name="Picture 10" descr="Pennsylvania Department of Education logo">
            <a:extLst>
              <a:ext uri="{FF2B5EF4-FFF2-40B4-BE49-F238E27FC236}">
                <a16:creationId xmlns:a16="http://schemas.microsoft.com/office/drawing/2014/main" id="{F1DFF1FE-B4F3-B08C-899D-E23D461C9503}"/>
              </a:ext>
            </a:extLst>
          </p:cNvPr>
          <p:cNvPicPr>
            <a:picLocks noChangeAspect="1"/>
          </p:cNvPicPr>
          <p:nvPr userDrawn="1"/>
        </p:nvPicPr>
        <p:blipFill>
          <a:blip r:embed="rId3"/>
          <a:stretch>
            <a:fillRect/>
          </a:stretch>
        </p:blipFill>
        <p:spPr>
          <a:xfrm>
            <a:off x="9848415" y="1191811"/>
            <a:ext cx="1417572" cy="855730"/>
          </a:xfrm>
          <a:prstGeom prst="rect">
            <a:avLst/>
          </a:prstGeom>
        </p:spPr>
      </p:pic>
    </p:spTree>
    <p:extLst>
      <p:ext uri="{BB962C8B-B14F-4D97-AF65-F5344CB8AC3E}">
        <p14:creationId xmlns:p14="http://schemas.microsoft.com/office/powerpoint/2010/main" val="18059914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AB487-1515-5EC0-EEE4-58615CC7EDC2}"/>
              </a:ext>
            </a:extLst>
          </p:cNvPr>
          <p:cNvSpPr>
            <a:spLocks noGrp="1"/>
          </p:cNvSpPr>
          <p:nvPr>
            <p:ph type="title" hasCustomPrompt="1"/>
          </p:nvPr>
        </p:nvSpPr>
        <p:spPr/>
        <p:txBody>
          <a:bodyPr>
            <a:normAutofit/>
          </a:bodyPr>
          <a:lstStyle>
            <a:lvl1pPr>
              <a:defRPr sz="3600" b="1" i="0" baseline="0">
                <a:latin typeface="proxima-nova"/>
              </a:defRPr>
            </a:lvl1pPr>
          </a:lstStyle>
          <a:p>
            <a:r>
              <a:rPr lang="en-US"/>
              <a:t>Contact/Mission</a:t>
            </a:r>
          </a:p>
        </p:txBody>
      </p:sp>
      <p:sp>
        <p:nvSpPr>
          <p:cNvPr id="3" name="Content Placeholder 2">
            <a:extLst>
              <a:ext uri="{FF2B5EF4-FFF2-40B4-BE49-F238E27FC236}">
                <a16:creationId xmlns:a16="http://schemas.microsoft.com/office/drawing/2014/main" id="{E1E4DAF0-3314-8F24-DDFE-B90A4416247A}"/>
              </a:ext>
            </a:extLst>
          </p:cNvPr>
          <p:cNvSpPr>
            <a:spLocks noGrp="1"/>
          </p:cNvSpPr>
          <p:nvPr>
            <p:ph idx="1"/>
          </p:nvPr>
        </p:nvSpPr>
        <p:spPr>
          <a:xfrm>
            <a:off x="838200" y="1825625"/>
            <a:ext cx="10515600" cy="1875107"/>
          </a:xfrm>
        </p:spPr>
        <p:txBody>
          <a:bodyPr/>
          <a:lstStyle>
            <a:lvl1pPr>
              <a:defRPr>
                <a:latin typeface="proxima-nova"/>
              </a:defRPr>
            </a:lvl1pPr>
            <a:lvl2pPr>
              <a:defRPr>
                <a:latin typeface="proxima-nova"/>
              </a:defRPr>
            </a:lvl2pPr>
            <a:lvl3pPr>
              <a:defRPr>
                <a:latin typeface="proxima-nova"/>
              </a:defRPr>
            </a:lvl3pPr>
            <a:lvl4pPr>
              <a:defRPr>
                <a:latin typeface="proxima-nova"/>
              </a:defRPr>
            </a:lvl4pPr>
            <a:lvl5pPr>
              <a:defRPr>
                <a:latin typeface="proxima-nova"/>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0363D0-A71B-A696-2912-89A6CF2E6BD6}"/>
              </a:ext>
            </a:extLst>
          </p:cNvPr>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4C72E730-7964-4CDF-A2E3-4BCF0755E00A}" type="datetime1">
              <a:rPr lang="en-US" smtClean="0"/>
              <a:t>11/9/2023</a:t>
            </a:fld>
            <a:endParaRPr lang="en-US"/>
          </a:p>
        </p:txBody>
      </p:sp>
      <p:sp>
        <p:nvSpPr>
          <p:cNvPr id="6" name="Slide Number Placeholder 5">
            <a:extLst>
              <a:ext uri="{FF2B5EF4-FFF2-40B4-BE49-F238E27FC236}">
                <a16:creationId xmlns:a16="http://schemas.microsoft.com/office/drawing/2014/main" id="{F89A4848-B5F4-26E7-D4E3-56FF89A9A004}"/>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7" name="Content Placeholder 6" descr="Ornamental shapes. Dark blue and light blue rectangles">
            <a:extLst>
              <a:ext uri="{FF2B5EF4-FFF2-40B4-BE49-F238E27FC236}">
                <a16:creationId xmlns:a16="http://schemas.microsoft.com/office/drawing/2014/main" id="{79C3DD4C-86BC-D051-AE3E-45FB253C998A}"/>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8" name="Picture 7" descr="Pennsylvania Department of Education Logo">
            <a:extLst>
              <a:ext uri="{FF2B5EF4-FFF2-40B4-BE49-F238E27FC236}">
                <a16:creationId xmlns:a16="http://schemas.microsoft.com/office/drawing/2014/main" id="{9A270310-886E-256E-C883-D3A770A4138C}"/>
              </a:ext>
            </a:extLst>
          </p:cNvPr>
          <p:cNvPicPr>
            <a:picLocks noChangeAspect="1"/>
          </p:cNvPicPr>
          <p:nvPr userDrawn="1"/>
        </p:nvPicPr>
        <p:blipFill>
          <a:blip r:embed="rId3"/>
          <a:stretch>
            <a:fillRect/>
          </a:stretch>
        </p:blipFill>
        <p:spPr>
          <a:xfrm>
            <a:off x="10355327" y="136525"/>
            <a:ext cx="1836673" cy="655955"/>
          </a:xfrm>
          <a:prstGeom prst="rect">
            <a:avLst/>
          </a:prstGeom>
        </p:spPr>
      </p:pic>
      <p:sp>
        <p:nvSpPr>
          <p:cNvPr id="9" name="TextBox 8">
            <a:extLst>
              <a:ext uri="{FF2B5EF4-FFF2-40B4-BE49-F238E27FC236}">
                <a16:creationId xmlns:a16="http://schemas.microsoft.com/office/drawing/2014/main" id="{A4913B61-B8DB-8A4C-59D3-7CF2ABAB7F3B}"/>
              </a:ext>
            </a:extLst>
          </p:cNvPr>
          <p:cNvSpPr txBox="1"/>
          <p:nvPr userDrawn="1"/>
        </p:nvSpPr>
        <p:spPr>
          <a:xfrm>
            <a:off x="1086928" y="4606505"/>
            <a:ext cx="10266872" cy="135421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i="1" baseline="0">
                <a:latin typeface="proxima-nova"/>
                <a:cs typeface="Arial" panose="020B0604020202020204" pitchFamily="34" charset="0"/>
              </a:rPr>
              <a:t>The mission of the Department of Education is to ensure that every learner has access to a world-class education system that academically prepares children and adults to succeed as productive citizens. Further, the Department seeks to establish a culture that is committed to improving opportunities throughout the commonwealth by ensuring that technical support, resources, and optimal learning environments are available for all students, whether children or adults.</a:t>
            </a:r>
            <a:endParaRPr lang="en-US" sz="1600" baseline="0">
              <a:latin typeface="proxima-nova"/>
              <a:cs typeface="Arial" panose="020B0604020202020204" pitchFamily="34" charset="0"/>
            </a:endParaRPr>
          </a:p>
          <a:p>
            <a:endParaRPr lang="en-US"/>
          </a:p>
        </p:txBody>
      </p:sp>
    </p:spTree>
    <p:extLst>
      <p:ext uri="{BB962C8B-B14F-4D97-AF65-F5344CB8AC3E}">
        <p14:creationId xmlns:p14="http://schemas.microsoft.com/office/powerpoint/2010/main" val="4099492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AB487-1515-5EC0-EEE4-58615CC7EDC2}"/>
              </a:ext>
            </a:extLst>
          </p:cNvPr>
          <p:cNvSpPr>
            <a:spLocks noGrp="1"/>
          </p:cNvSpPr>
          <p:nvPr>
            <p:ph type="title"/>
          </p:nvPr>
        </p:nvSpPr>
        <p:spPr/>
        <p:txBody>
          <a:bodyPr>
            <a:normAutofit/>
          </a:bodyPr>
          <a:lstStyle>
            <a:lvl1pPr>
              <a:defRPr sz="3600" b="1" i="0" baseline="0">
                <a:latin typeface="proxima-nova"/>
              </a:defRPr>
            </a:lvl1pPr>
          </a:lstStyle>
          <a:p>
            <a:r>
              <a:rPr lang="en-US"/>
              <a:t>Click to edit Master title style</a:t>
            </a:r>
          </a:p>
        </p:txBody>
      </p:sp>
      <p:sp>
        <p:nvSpPr>
          <p:cNvPr id="3" name="Content Placeholder 2">
            <a:extLst>
              <a:ext uri="{FF2B5EF4-FFF2-40B4-BE49-F238E27FC236}">
                <a16:creationId xmlns:a16="http://schemas.microsoft.com/office/drawing/2014/main" id="{E1E4DAF0-3314-8F24-DDFE-B90A4416247A}"/>
              </a:ext>
            </a:extLst>
          </p:cNvPr>
          <p:cNvSpPr>
            <a:spLocks noGrp="1"/>
          </p:cNvSpPr>
          <p:nvPr>
            <p:ph idx="1"/>
          </p:nvPr>
        </p:nvSpPr>
        <p:spPr/>
        <p:txBody>
          <a:bodyPr/>
          <a:lstStyle>
            <a:lvl1pPr>
              <a:defRPr baseline="0">
                <a:latin typeface="proxima-nova"/>
              </a:defRPr>
            </a:lvl1pPr>
            <a:lvl2pPr>
              <a:defRPr baseline="0">
                <a:latin typeface="proxima-nova"/>
              </a:defRPr>
            </a:lvl2pPr>
            <a:lvl3pPr>
              <a:defRPr baseline="0">
                <a:latin typeface="proxima-nova"/>
              </a:defRPr>
            </a:lvl3pPr>
            <a:lvl4pPr>
              <a:defRPr baseline="0">
                <a:latin typeface="proxima-nova"/>
              </a:defRPr>
            </a:lvl4pPr>
            <a:lvl5pPr>
              <a:defRPr baseline="0">
                <a:latin typeface="proxima-nova"/>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0363D0-A71B-A696-2912-89A6CF2E6BD6}"/>
              </a:ext>
            </a:extLst>
          </p:cNvPr>
          <p:cNvSpPr>
            <a:spLocks noGrp="1"/>
          </p:cNvSpPr>
          <p:nvPr>
            <p:ph type="dt" sz="half" idx="10"/>
          </p:nvPr>
        </p:nvSpPr>
        <p:spPr/>
        <p:txBody>
          <a:bodyPr/>
          <a:lstStyle/>
          <a:p>
            <a:fld id="{A1DC029C-5B17-409B-86F2-A65FE5BE79A1}" type="datetime1">
              <a:rPr lang="en-US" smtClean="0"/>
              <a:t>11/9/2023</a:t>
            </a:fld>
            <a:endParaRPr lang="en-US"/>
          </a:p>
        </p:txBody>
      </p:sp>
      <p:sp>
        <p:nvSpPr>
          <p:cNvPr id="5" name="Footer Placeholder 4">
            <a:extLst>
              <a:ext uri="{FF2B5EF4-FFF2-40B4-BE49-F238E27FC236}">
                <a16:creationId xmlns:a16="http://schemas.microsoft.com/office/drawing/2014/main" id="{DB3E8AFF-CE3F-E0E8-4EF3-7DA0B1E1BB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9A4848-B5F4-26E7-D4E3-56FF89A9A004}"/>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7" name="Content Placeholder 6" descr="Ornamental shapes. Dark blue and light blue rectangles">
            <a:extLst>
              <a:ext uri="{FF2B5EF4-FFF2-40B4-BE49-F238E27FC236}">
                <a16:creationId xmlns:a16="http://schemas.microsoft.com/office/drawing/2014/main" id="{79C3DD4C-86BC-D051-AE3E-45FB253C998A}"/>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8" name="Picture 7" descr="Pennsylvania Department of Education Logo">
            <a:extLst>
              <a:ext uri="{FF2B5EF4-FFF2-40B4-BE49-F238E27FC236}">
                <a16:creationId xmlns:a16="http://schemas.microsoft.com/office/drawing/2014/main" id="{9A270310-886E-256E-C883-D3A770A4138C}"/>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1990721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11F210-029F-E095-CA68-8B2290AD1352}"/>
              </a:ext>
            </a:extLst>
          </p:cNvPr>
          <p:cNvSpPr>
            <a:spLocks noGrp="1"/>
          </p:cNvSpPr>
          <p:nvPr>
            <p:ph type="title"/>
          </p:nvPr>
        </p:nvSpPr>
        <p:spPr>
          <a:xfrm>
            <a:off x="831850" y="1709738"/>
            <a:ext cx="10515600" cy="2852737"/>
          </a:xfrm>
        </p:spPr>
        <p:txBody>
          <a:bodyPr anchor="b">
            <a:normAutofit/>
          </a:bodyPr>
          <a:lstStyle>
            <a:lvl1pPr>
              <a:defRPr sz="4400" b="1" i="0" baseline="0">
                <a:latin typeface="proxima-nova"/>
              </a:defRPr>
            </a:lvl1pPr>
          </a:lstStyle>
          <a:p>
            <a:r>
              <a:rPr lang="en-US"/>
              <a:t>Click to edit Master title style</a:t>
            </a:r>
          </a:p>
        </p:txBody>
      </p:sp>
      <p:sp>
        <p:nvSpPr>
          <p:cNvPr id="3" name="Text Placeholder 2">
            <a:extLst>
              <a:ext uri="{FF2B5EF4-FFF2-40B4-BE49-F238E27FC236}">
                <a16:creationId xmlns:a16="http://schemas.microsoft.com/office/drawing/2014/main" id="{DBDE8633-CAF1-94AE-D24C-21B3EB5AEE2B}"/>
              </a:ext>
            </a:extLst>
          </p:cNvPr>
          <p:cNvSpPr>
            <a:spLocks noGrp="1"/>
          </p:cNvSpPr>
          <p:nvPr>
            <p:ph type="body" idx="1"/>
          </p:nvPr>
        </p:nvSpPr>
        <p:spPr>
          <a:xfrm>
            <a:off x="831850" y="4589463"/>
            <a:ext cx="10515600" cy="1500187"/>
          </a:xfrm>
        </p:spPr>
        <p:txBody>
          <a:bodyPr/>
          <a:lstStyle>
            <a:lvl1pPr marL="0" indent="0">
              <a:buNone/>
              <a:defRPr sz="2400" baseline="0">
                <a:solidFill>
                  <a:schemeClr val="tx1">
                    <a:tint val="75000"/>
                  </a:schemeClr>
                </a:solidFill>
                <a:latin typeface="proxima-nova"/>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22C7BC3-E25D-D40A-6B64-7EF414A1EEE2}"/>
              </a:ext>
            </a:extLst>
          </p:cNvPr>
          <p:cNvSpPr>
            <a:spLocks noGrp="1"/>
          </p:cNvSpPr>
          <p:nvPr>
            <p:ph type="dt" sz="half" idx="10"/>
          </p:nvPr>
        </p:nvSpPr>
        <p:spPr/>
        <p:txBody>
          <a:bodyPr/>
          <a:lstStyle/>
          <a:p>
            <a:fld id="{A918DB6E-6D70-4FEC-A112-5F97BC4AEE43}" type="datetime1">
              <a:rPr lang="en-US" smtClean="0"/>
              <a:t>11/9/2023</a:t>
            </a:fld>
            <a:endParaRPr lang="en-US"/>
          </a:p>
        </p:txBody>
      </p:sp>
      <p:sp>
        <p:nvSpPr>
          <p:cNvPr id="5" name="Footer Placeholder 4">
            <a:extLst>
              <a:ext uri="{FF2B5EF4-FFF2-40B4-BE49-F238E27FC236}">
                <a16:creationId xmlns:a16="http://schemas.microsoft.com/office/drawing/2014/main" id="{AE47242D-6913-7C20-7953-B581907F3F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279EFF3-20FA-34D5-B90C-BE36221D5CEA}"/>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7" name="Picture 6" descr="Ornamental shape. Blue gradient and gray rectangles">
            <a:extLst>
              <a:ext uri="{FF2B5EF4-FFF2-40B4-BE49-F238E27FC236}">
                <a16:creationId xmlns:a16="http://schemas.microsoft.com/office/drawing/2014/main" id="{C56D4987-17F8-5DD6-30EC-9DA0725D3357}"/>
              </a:ext>
            </a:extLst>
          </p:cNvPr>
          <p:cNvPicPr>
            <a:picLocks noChangeAspect="1"/>
          </p:cNvPicPr>
          <p:nvPr userDrawn="1"/>
        </p:nvPicPr>
        <p:blipFill>
          <a:blip r:embed="rId2"/>
          <a:stretch>
            <a:fillRect/>
          </a:stretch>
        </p:blipFill>
        <p:spPr>
          <a:xfrm>
            <a:off x="0" y="152400"/>
            <a:ext cx="12192000" cy="2381250"/>
          </a:xfrm>
          <a:prstGeom prst="rect">
            <a:avLst/>
          </a:prstGeom>
        </p:spPr>
      </p:pic>
      <p:pic>
        <p:nvPicPr>
          <p:cNvPr id="8" name="Picture 7" descr="Pennsylvania Department of Education Logo">
            <a:extLst>
              <a:ext uri="{FF2B5EF4-FFF2-40B4-BE49-F238E27FC236}">
                <a16:creationId xmlns:a16="http://schemas.microsoft.com/office/drawing/2014/main" id="{3A160336-F072-33D2-7025-BC4795EF6A54}"/>
              </a:ext>
            </a:extLst>
          </p:cNvPr>
          <p:cNvPicPr>
            <a:picLocks noChangeAspect="1"/>
          </p:cNvPicPr>
          <p:nvPr userDrawn="1"/>
        </p:nvPicPr>
        <p:blipFill>
          <a:blip r:embed="rId3"/>
          <a:stretch>
            <a:fillRect/>
          </a:stretch>
        </p:blipFill>
        <p:spPr>
          <a:xfrm>
            <a:off x="210696" y="530226"/>
            <a:ext cx="3556000" cy="1270000"/>
          </a:xfrm>
          <a:prstGeom prst="rect">
            <a:avLst/>
          </a:prstGeom>
        </p:spPr>
      </p:pic>
    </p:spTree>
    <p:extLst>
      <p:ext uri="{BB962C8B-B14F-4D97-AF65-F5344CB8AC3E}">
        <p14:creationId xmlns:p14="http://schemas.microsoft.com/office/powerpoint/2010/main" val="26429472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BE1CD-B1D2-FD34-4B40-B97BAD7444A4}"/>
              </a:ext>
            </a:extLst>
          </p:cNvPr>
          <p:cNvSpPr>
            <a:spLocks noGrp="1"/>
          </p:cNvSpPr>
          <p:nvPr>
            <p:ph type="title"/>
          </p:nvPr>
        </p:nvSpPr>
        <p:spPr/>
        <p:txBody>
          <a:bodyPr>
            <a:normAutofit/>
          </a:bodyPr>
          <a:lstStyle>
            <a:lvl1pPr>
              <a:defRPr sz="3600" b="1" i="0" baseline="0">
                <a:latin typeface="proxima-nova"/>
              </a:defRPr>
            </a:lvl1pPr>
          </a:lstStyle>
          <a:p>
            <a:r>
              <a:rPr lang="en-US"/>
              <a:t>Click to edit Master title style</a:t>
            </a:r>
          </a:p>
        </p:txBody>
      </p:sp>
      <p:sp>
        <p:nvSpPr>
          <p:cNvPr id="3" name="Content Placeholder 2">
            <a:extLst>
              <a:ext uri="{FF2B5EF4-FFF2-40B4-BE49-F238E27FC236}">
                <a16:creationId xmlns:a16="http://schemas.microsoft.com/office/drawing/2014/main" id="{4F108F26-BE84-E16A-DCC9-30F0C4698244}"/>
              </a:ext>
            </a:extLst>
          </p:cNvPr>
          <p:cNvSpPr>
            <a:spLocks noGrp="1"/>
          </p:cNvSpPr>
          <p:nvPr>
            <p:ph sz="half" idx="1"/>
          </p:nvPr>
        </p:nvSpPr>
        <p:spPr>
          <a:xfrm>
            <a:off x="838200" y="1825625"/>
            <a:ext cx="5181600" cy="4351338"/>
          </a:xfrm>
        </p:spPr>
        <p:txBody>
          <a:bodyPr/>
          <a:lstStyle>
            <a:lvl1pPr>
              <a:defRPr baseline="0">
                <a:latin typeface="proxima-nova"/>
              </a:defRPr>
            </a:lvl1pPr>
            <a:lvl2pPr>
              <a:defRPr baseline="0">
                <a:latin typeface="proxima-nova"/>
              </a:defRPr>
            </a:lvl2pPr>
            <a:lvl3pPr>
              <a:defRPr baseline="0">
                <a:latin typeface="proxima-nova"/>
              </a:defRPr>
            </a:lvl3pPr>
            <a:lvl4pPr>
              <a:defRPr baseline="0">
                <a:latin typeface="proxima-nova"/>
              </a:defRPr>
            </a:lvl4pPr>
            <a:lvl5pPr>
              <a:defRPr baseline="0">
                <a:latin typeface="proxima-nova"/>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D18E27B-F2B3-D744-F6F2-A89C651C74DF}"/>
              </a:ext>
            </a:extLst>
          </p:cNvPr>
          <p:cNvSpPr>
            <a:spLocks noGrp="1"/>
          </p:cNvSpPr>
          <p:nvPr>
            <p:ph sz="half" idx="2"/>
          </p:nvPr>
        </p:nvSpPr>
        <p:spPr>
          <a:xfrm>
            <a:off x="6172200" y="1825625"/>
            <a:ext cx="5181600" cy="4351338"/>
          </a:xfrm>
        </p:spPr>
        <p:txBody>
          <a:bodyPr/>
          <a:lstStyle>
            <a:lvl1pPr>
              <a:defRPr baseline="0">
                <a:latin typeface="proxima-nova"/>
              </a:defRPr>
            </a:lvl1pPr>
            <a:lvl2pPr>
              <a:defRPr baseline="0">
                <a:latin typeface="proxima-nova"/>
              </a:defRPr>
            </a:lvl2pPr>
            <a:lvl3pPr>
              <a:defRPr baseline="0">
                <a:latin typeface="proxima-nova"/>
              </a:defRPr>
            </a:lvl3pPr>
            <a:lvl4pPr>
              <a:defRPr baseline="0">
                <a:latin typeface="proxima-nova"/>
              </a:defRPr>
            </a:lvl4pPr>
            <a:lvl5pPr>
              <a:defRPr baseline="0">
                <a:latin typeface="proxima-nova"/>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4C5F240-8BB6-EF46-2AF5-52667484661D}"/>
              </a:ext>
            </a:extLst>
          </p:cNvPr>
          <p:cNvSpPr>
            <a:spLocks noGrp="1"/>
          </p:cNvSpPr>
          <p:nvPr>
            <p:ph type="dt" sz="half" idx="10"/>
          </p:nvPr>
        </p:nvSpPr>
        <p:spPr/>
        <p:txBody>
          <a:bodyPr/>
          <a:lstStyle/>
          <a:p>
            <a:fld id="{956BFE5A-6E96-494B-BDD8-6F437FF9AB11}" type="datetime1">
              <a:rPr lang="en-US" smtClean="0"/>
              <a:t>11/9/2023</a:t>
            </a:fld>
            <a:endParaRPr lang="en-US"/>
          </a:p>
        </p:txBody>
      </p:sp>
      <p:sp>
        <p:nvSpPr>
          <p:cNvPr id="6" name="Footer Placeholder 5">
            <a:extLst>
              <a:ext uri="{FF2B5EF4-FFF2-40B4-BE49-F238E27FC236}">
                <a16:creationId xmlns:a16="http://schemas.microsoft.com/office/drawing/2014/main" id="{EF3F7E33-4ACC-CA0E-A851-0633E8007C3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11526BE-FED8-3A4C-D122-F217B17929FD}"/>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8" name="Content Placeholder 6" descr="Ornamental shapes. Dark blue and light blue rectangles">
            <a:extLst>
              <a:ext uri="{FF2B5EF4-FFF2-40B4-BE49-F238E27FC236}">
                <a16:creationId xmlns:a16="http://schemas.microsoft.com/office/drawing/2014/main" id="{E05121F8-F8D0-12BE-2280-7E60891ED6C5}"/>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9" name="Picture 8" descr="Pennsylvania Department of Education Logo">
            <a:extLst>
              <a:ext uri="{FF2B5EF4-FFF2-40B4-BE49-F238E27FC236}">
                <a16:creationId xmlns:a16="http://schemas.microsoft.com/office/drawing/2014/main" id="{E150CC1C-9925-9798-5AED-1CA3599D8CAA}"/>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3996416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AC45C-FCDD-8C82-6BAE-191F39AEF98A}"/>
              </a:ext>
            </a:extLst>
          </p:cNvPr>
          <p:cNvSpPr>
            <a:spLocks noGrp="1"/>
          </p:cNvSpPr>
          <p:nvPr>
            <p:ph type="title"/>
          </p:nvPr>
        </p:nvSpPr>
        <p:spPr>
          <a:xfrm>
            <a:off x="839788" y="365125"/>
            <a:ext cx="10515600" cy="1325563"/>
          </a:xfrm>
        </p:spPr>
        <p:txBody>
          <a:bodyPr/>
          <a:lstStyle>
            <a:lvl1pPr>
              <a:defRPr baseline="0">
                <a:latin typeface="proxima-nova"/>
              </a:defRPr>
            </a:lvl1pPr>
          </a:lstStyle>
          <a:p>
            <a:r>
              <a:rPr lang="en-US"/>
              <a:t>Click to edit Master title style</a:t>
            </a:r>
          </a:p>
        </p:txBody>
      </p:sp>
      <p:sp>
        <p:nvSpPr>
          <p:cNvPr id="3" name="Text Placeholder 2">
            <a:extLst>
              <a:ext uri="{FF2B5EF4-FFF2-40B4-BE49-F238E27FC236}">
                <a16:creationId xmlns:a16="http://schemas.microsoft.com/office/drawing/2014/main" id="{B3A0E196-69DC-0037-E268-81EEC6A19E26}"/>
              </a:ext>
            </a:extLst>
          </p:cNvPr>
          <p:cNvSpPr>
            <a:spLocks noGrp="1"/>
          </p:cNvSpPr>
          <p:nvPr>
            <p:ph type="body" idx="1"/>
          </p:nvPr>
        </p:nvSpPr>
        <p:spPr>
          <a:xfrm>
            <a:off x="839788" y="1681163"/>
            <a:ext cx="5157787" cy="823912"/>
          </a:xfrm>
        </p:spPr>
        <p:txBody>
          <a:bodyPr anchor="b"/>
          <a:lstStyle>
            <a:lvl1pPr marL="0" indent="0">
              <a:buNone/>
              <a:defRPr sz="2400" b="1" baseline="0">
                <a:latin typeface="proxima-nov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45793AD-42F2-D892-5BC1-2C2EEFCFD84E}"/>
              </a:ext>
            </a:extLst>
          </p:cNvPr>
          <p:cNvSpPr>
            <a:spLocks noGrp="1"/>
          </p:cNvSpPr>
          <p:nvPr>
            <p:ph sz="half" idx="2"/>
          </p:nvPr>
        </p:nvSpPr>
        <p:spPr>
          <a:xfrm>
            <a:off x="839788" y="2505075"/>
            <a:ext cx="5157787" cy="3684588"/>
          </a:xfrm>
        </p:spPr>
        <p:txBody>
          <a:bodyPr/>
          <a:lstStyle>
            <a:lvl1pPr>
              <a:defRPr baseline="0">
                <a:latin typeface="proxima-nova"/>
              </a:defRPr>
            </a:lvl1pPr>
            <a:lvl2pPr>
              <a:defRPr baseline="0">
                <a:latin typeface="proxima-nova"/>
              </a:defRPr>
            </a:lvl2pPr>
            <a:lvl3pPr>
              <a:defRPr baseline="0">
                <a:latin typeface="proxima-nova"/>
              </a:defRPr>
            </a:lvl3pPr>
            <a:lvl4pPr>
              <a:defRPr baseline="0">
                <a:latin typeface="proxima-nova"/>
              </a:defRPr>
            </a:lvl4pPr>
            <a:lvl5pPr>
              <a:defRPr baseline="0">
                <a:latin typeface="proxima-nova"/>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34833A3-0D20-240B-BF7B-E79DB765F12C}"/>
              </a:ext>
            </a:extLst>
          </p:cNvPr>
          <p:cNvSpPr>
            <a:spLocks noGrp="1"/>
          </p:cNvSpPr>
          <p:nvPr>
            <p:ph type="body" sz="quarter" idx="3"/>
          </p:nvPr>
        </p:nvSpPr>
        <p:spPr>
          <a:xfrm>
            <a:off x="6172200" y="1681163"/>
            <a:ext cx="5183188" cy="823912"/>
          </a:xfrm>
        </p:spPr>
        <p:txBody>
          <a:bodyPr anchor="b"/>
          <a:lstStyle>
            <a:lvl1pPr marL="0" indent="0">
              <a:buNone/>
              <a:defRPr sz="2400" b="1" baseline="0">
                <a:latin typeface="proxima-nov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76CD78F-9005-BA9B-FE0C-7CD98EC815B1}"/>
              </a:ext>
            </a:extLst>
          </p:cNvPr>
          <p:cNvSpPr>
            <a:spLocks noGrp="1"/>
          </p:cNvSpPr>
          <p:nvPr>
            <p:ph sz="quarter" idx="4"/>
          </p:nvPr>
        </p:nvSpPr>
        <p:spPr>
          <a:xfrm>
            <a:off x="6172200" y="2505075"/>
            <a:ext cx="5183188" cy="3684588"/>
          </a:xfrm>
        </p:spPr>
        <p:txBody>
          <a:bodyPr/>
          <a:lstStyle>
            <a:lvl1pPr>
              <a:defRPr baseline="0">
                <a:latin typeface="proxima-nova"/>
              </a:defRPr>
            </a:lvl1pPr>
            <a:lvl2pPr>
              <a:defRPr baseline="0">
                <a:latin typeface="proxima-nova"/>
              </a:defRPr>
            </a:lvl2pPr>
            <a:lvl3pPr>
              <a:defRPr baseline="0">
                <a:latin typeface="proxima-nova"/>
              </a:defRPr>
            </a:lvl3pPr>
            <a:lvl4pPr>
              <a:defRPr baseline="0">
                <a:latin typeface="proxima-nova"/>
              </a:defRPr>
            </a:lvl4pPr>
            <a:lvl5pPr>
              <a:defRPr baseline="0">
                <a:latin typeface="proxima-nova"/>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F797DD2-4FC4-4BD3-E123-CBC3D4E319A6}"/>
              </a:ext>
            </a:extLst>
          </p:cNvPr>
          <p:cNvSpPr>
            <a:spLocks noGrp="1"/>
          </p:cNvSpPr>
          <p:nvPr>
            <p:ph type="dt" sz="half" idx="10"/>
          </p:nvPr>
        </p:nvSpPr>
        <p:spPr/>
        <p:txBody>
          <a:bodyPr/>
          <a:lstStyle/>
          <a:p>
            <a:fld id="{B1C15760-DF15-44D3-BE51-84A885468F1F}" type="datetime1">
              <a:rPr lang="en-US" smtClean="0"/>
              <a:t>11/9/2023</a:t>
            </a:fld>
            <a:endParaRPr lang="en-US"/>
          </a:p>
        </p:txBody>
      </p:sp>
      <p:sp>
        <p:nvSpPr>
          <p:cNvPr id="8" name="Footer Placeholder 7">
            <a:extLst>
              <a:ext uri="{FF2B5EF4-FFF2-40B4-BE49-F238E27FC236}">
                <a16:creationId xmlns:a16="http://schemas.microsoft.com/office/drawing/2014/main" id="{89E03071-322D-C992-7498-959F4A42B66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0F68EC2-081E-D5E2-4E69-34D35705C95E}"/>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10" name="Content Placeholder 6" descr="Ornamental shapes. Dark blue and light blue rectangles">
            <a:extLst>
              <a:ext uri="{FF2B5EF4-FFF2-40B4-BE49-F238E27FC236}">
                <a16:creationId xmlns:a16="http://schemas.microsoft.com/office/drawing/2014/main" id="{7D39C305-7D91-BD64-0A4C-03A5F78D1817}"/>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11" name="Picture 10" descr="Pennsylvania Department of Education Logo">
            <a:extLst>
              <a:ext uri="{FF2B5EF4-FFF2-40B4-BE49-F238E27FC236}">
                <a16:creationId xmlns:a16="http://schemas.microsoft.com/office/drawing/2014/main" id="{755D1E9F-F6AD-9175-7C8F-59495A112C99}"/>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7587312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5EBD6-84C9-6F8B-1FA6-F3CDF548A6DD}"/>
              </a:ext>
            </a:extLst>
          </p:cNvPr>
          <p:cNvSpPr>
            <a:spLocks noGrp="1"/>
          </p:cNvSpPr>
          <p:nvPr>
            <p:ph type="title"/>
          </p:nvPr>
        </p:nvSpPr>
        <p:spPr>
          <a:xfrm>
            <a:off x="838200" y="2694257"/>
            <a:ext cx="10515600" cy="1325563"/>
          </a:xfrm>
        </p:spPr>
        <p:txBody>
          <a:bodyPr/>
          <a:lstStyle>
            <a:lvl1pPr>
              <a:defRPr baseline="0">
                <a:latin typeface="proxima-nova"/>
              </a:defRPr>
            </a:lvl1pPr>
          </a:lstStyle>
          <a:p>
            <a:r>
              <a:rPr lang="en-US"/>
              <a:t>Click to edit Master title style</a:t>
            </a:r>
          </a:p>
        </p:txBody>
      </p:sp>
      <p:sp>
        <p:nvSpPr>
          <p:cNvPr id="3" name="Date Placeholder 2">
            <a:extLst>
              <a:ext uri="{FF2B5EF4-FFF2-40B4-BE49-F238E27FC236}">
                <a16:creationId xmlns:a16="http://schemas.microsoft.com/office/drawing/2014/main" id="{E9EA2365-C3E5-3626-0B83-978B2CF7F2F7}"/>
              </a:ext>
            </a:extLst>
          </p:cNvPr>
          <p:cNvSpPr>
            <a:spLocks noGrp="1"/>
          </p:cNvSpPr>
          <p:nvPr>
            <p:ph type="dt" sz="half" idx="10"/>
          </p:nvPr>
        </p:nvSpPr>
        <p:spPr/>
        <p:txBody>
          <a:bodyPr/>
          <a:lstStyle/>
          <a:p>
            <a:fld id="{3A2CBF18-C1C5-4E58-AE1E-EFC1DEA4ED61}" type="datetime1">
              <a:rPr lang="en-US" smtClean="0"/>
              <a:t>11/9/2023</a:t>
            </a:fld>
            <a:endParaRPr lang="en-US"/>
          </a:p>
        </p:txBody>
      </p:sp>
      <p:sp>
        <p:nvSpPr>
          <p:cNvPr id="4" name="Footer Placeholder 3">
            <a:extLst>
              <a:ext uri="{FF2B5EF4-FFF2-40B4-BE49-F238E27FC236}">
                <a16:creationId xmlns:a16="http://schemas.microsoft.com/office/drawing/2014/main" id="{DDFDCAC1-0456-600F-02CB-792E298A446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9811319-E93D-F436-D166-049D1CE1B4E2}"/>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6" name="Picture 5" descr="Ornamental shape. Blue gradient and gray rectangles">
            <a:extLst>
              <a:ext uri="{FF2B5EF4-FFF2-40B4-BE49-F238E27FC236}">
                <a16:creationId xmlns:a16="http://schemas.microsoft.com/office/drawing/2014/main" id="{CAD87B9F-3FE8-A5B1-53CA-F7B23BB36498}"/>
              </a:ext>
            </a:extLst>
          </p:cNvPr>
          <p:cNvPicPr>
            <a:picLocks noChangeAspect="1"/>
          </p:cNvPicPr>
          <p:nvPr userDrawn="1"/>
        </p:nvPicPr>
        <p:blipFill>
          <a:blip r:embed="rId2"/>
          <a:stretch>
            <a:fillRect/>
          </a:stretch>
        </p:blipFill>
        <p:spPr>
          <a:xfrm>
            <a:off x="0" y="152400"/>
            <a:ext cx="12192000" cy="2381250"/>
          </a:xfrm>
          <a:prstGeom prst="rect">
            <a:avLst/>
          </a:prstGeom>
        </p:spPr>
      </p:pic>
      <p:pic>
        <p:nvPicPr>
          <p:cNvPr id="7" name="Picture 6" descr="Pennsylvania Department of Education Logo">
            <a:extLst>
              <a:ext uri="{FF2B5EF4-FFF2-40B4-BE49-F238E27FC236}">
                <a16:creationId xmlns:a16="http://schemas.microsoft.com/office/drawing/2014/main" id="{87221160-2A5A-3172-BC02-3233B27E7FEC}"/>
              </a:ext>
            </a:extLst>
          </p:cNvPr>
          <p:cNvPicPr>
            <a:picLocks noChangeAspect="1"/>
          </p:cNvPicPr>
          <p:nvPr userDrawn="1"/>
        </p:nvPicPr>
        <p:blipFill>
          <a:blip r:embed="rId3"/>
          <a:stretch>
            <a:fillRect/>
          </a:stretch>
        </p:blipFill>
        <p:spPr>
          <a:xfrm>
            <a:off x="210696" y="530226"/>
            <a:ext cx="3556000" cy="1270000"/>
          </a:xfrm>
          <a:prstGeom prst="rect">
            <a:avLst/>
          </a:prstGeom>
        </p:spPr>
      </p:pic>
    </p:spTree>
    <p:extLst>
      <p:ext uri="{BB962C8B-B14F-4D97-AF65-F5344CB8AC3E}">
        <p14:creationId xmlns:p14="http://schemas.microsoft.com/office/powerpoint/2010/main" val="18606886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5EBD6-84C9-6F8B-1FA6-F3CDF548A6DD}"/>
              </a:ext>
            </a:extLst>
          </p:cNvPr>
          <p:cNvSpPr>
            <a:spLocks noGrp="1"/>
          </p:cNvSpPr>
          <p:nvPr>
            <p:ph type="title"/>
          </p:nvPr>
        </p:nvSpPr>
        <p:spPr>
          <a:xfrm>
            <a:off x="838200" y="623917"/>
            <a:ext cx="10515600" cy="1325563"/>
          </a:xfrm>
        </p:spPr>
        <p:txBody>
          <a:bodyPr/>
          <a:lstStyle>
            <a:lvl1pPr>
              <a:defRPr baseline="0">
                <a:latin typeface="proxima-nova"/>
              </a:defRPr>
            </a:lvl1pPr>
          </a:lstStyle>
          <a:p>
            <a:r>
              <a:rPr lang="en-US"/>
              <a:t>Click to edit Master title style</a:t>
            </a:r>
          </a:p>
        </p:txBody>
      </p:sp>
      <p:sp>
        <p:nvSpPr>
          <p:cNvPr id="3" name="Date Placeholder 2">
            <a:extLst>
              <a:ext uri="{FF2B5EF4-FFF2-40B4-BE49-F238E27FC236}">
                <a16:creationId xmlns:a16="http://schemas.microsoft.com/office/drawing/2014/main" id="{E9EA2365-C3E5-3626-0B83-978B2CF7F2F7}"/>
              </a:ext>
            </a:extLst>
          </p:cNvPr>
          <p:cNvSpPr>
            <a:spLocks noGrp="1"/>
          </p:cNvSpPr>
          <p:nvPr>
            <p:ph type="dt" sz="half" idx="10"/>
          </p:nvPr>
        </p:nvSpPr>
        <p:spPr/>
        <p:txBody>
          <a:bodyPr/>
          <a:lstStyle/>
          <a:p>
            <a:fld id="{C2423AD3-50EC-4B5C-A8DC-11AAD0AA691E}" type="datetime1">
              <a:rPr lang="en-US" smtClean="0"/>
              <a:t>11/9/2023</a:t>
            </a:fld>
            <a:endParaRPr lang="en-US"/>
          </a:p>
        </p:txBody>
      </p:sp>
      <p:sp>
        <p:nvSpPr>
          <p:cNvPr id="4" name="Footer Placeholder 3">
            <a:extLst>
              <a:ext uri="{FF2B5EF4-FFF2-40B4-BE49-F238E27FC236}">
                <a16:creationId xmlns:a16="http://schemas.microsoft.com/office/drawing/2014/main" id="{DDFDCAC1-0456-600F-02CB-792E298A446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9811319-E93D-F436-D166-049D1CE1B4E2}"/>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7" name="Content Placeholder 6" descr="Ornamental shapes. Dark blue and light blue rectangles">
            <a:extLst>
              <a:ext uri="{FF2B5EF4-FFF2-40B4-BE49-F238E27FC236}">
                <a16:creationId xmlns:a16="http://schemas.microsoft.com/office/drawing/2014/main" id="{E4F887E4-34BD-F7FC-4D22-B4F5E90DECB0}"/>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8" name="Picture 7" descr="Pennsylvania Department of Education Logo">
            <a:extLst>
              <a:ext uri="{FF2B5EF4-FFF2-40B4-BE49-F238E27FC236}">
                <a16:creationId xmlns:a16="http://schemas.microsoft.com/office/drawing/2014/main" id="{7491FC91-7DFD-6051-4082-56850C2C06BF}"/>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1798680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DF6FB5E-4DF1-CA41-02F2-0061D098F1D3}"/>
              </a:ext>
            </a:extLst>
          </p:cNvPr>
          <p:cNvSpPr>
            <a:spLocks noGrp="1"/>
          </p:cNvSpPr>
          <p:nvPr>
            <p:ph type="dt" sz="half" idx="10"/>
          </p:nvPr>
        </p:nvSpPr>
        <p:spPr/>
        <p:txBody>
          <a:bodyPr/>
          <a:lstStyle/>
          <a:p>
            <a:fld id="{F3509735-4568-4232-8455-719822765581}" type="datetime1">
              <a:rPr lang="en-US" smtClean="0"/>
              <a:t>11/9/2023</a:t>
            </a:fld>
            <a:endParaRPr lang="en-US"/>
          </a:p>
        </p:txBody>
      </p:sp>
      <p:sp>
        <p:nvSpPr>
          <p:cNvPr id="3" name="Footer Placeholder 2">
            <a:extLst>
              <a:ext uri="{FF2B5EF4-FFF2-40B4-BE49-F238E27FC236}">
                <a16:creationId xmlns:a16="http://schemas.microsoft.com/office/drawing/2014/main" id="{A620F973-FB2B-C2C2-2EA1-8E14C4A7082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43DDAEC-C06B-6260-40FA-700AC23B4FE0}"/>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5" name="Picture 4" descr="Ornamental shape. Blue gradient and gray rectangles">
            <a:extLst>
              <a:ext uri="{FF2B5EF4-FFF2-40B4-BE49-F238E27FC236}">
                <a16:creationId xmlns:a16="http://schemas.microsoft.com/office/drawing/2014/main" id="{0458D707-3027-F739-5F6C-B2E783194165}"/>
              </a:ext>
            </a:extLst>
          </p:cNvPr>
          <p:cNvPicPr>
            <a:picLocks noChangeAspect="1"/>
          </p:cNvPicPr>
          <p:nvPr userDrawn="1"/>
        </p:nvPicPr>
        <p:blipFill>
          <a:blip r:embed="rId2"/>
          <a:stretch>
            <a:fillRect/>
          </a:stretch>
        </p:blipFill>
        <p:spPr>
          <a:xfrm>
            <a:off x="0" y="152400"/>
            <a:ext cx="12192000" cy="2381250"/>
          </a:xfrm>
          <a:prstGeom prst="rect">
            <a:avLst/>
          </a:prstGeom>
        </p:spPr>
      </p:pic>
      <p:pic>
        <p:nvPicPr>
          <p:cNvPr id="6" name="Picture 5" descr="Pennsylvania Department of Education Logo">
            <a:extLst>
              <a:ext uri="{FF2B5EF4-FFF2-40B4-BE49-F238E27FC236}">
                <a16:creationId xmlns:a16="http://schemas.microsoft.com/office/drawing/2014/main" id="{8B1B135F-B2E6-8185-1A0C-17D34F0D9138}"/>
              </a:ext>
            </a:extLst>
          </p:cNvPr>
          <p:cNvPicPr>
            <a:picLocks noChangeAspect="1"/>
          </p:cNvPicPr>
          <p:nvPr userDrawn="1"/>
        </p:nvPicPr>
        <p:blipFill>
          <a:blip r:embed="rId3"/>
          <a:stretch>
            <a:fillRect/>
          </a:stretch>
        </p:blipFill>
        <p:spPr>
          <a:xfrm>
            <a:off x="210696" y="530226"/>
            <a:ext cx="3556000" cy="1270000"/>
          </a:xfrm>
          <a:prstGeom prst="rect">
            <a:avLst/>
          </a:prstGeom>
        </p:spPr>
      </p:pic>
    </p:spTree>
    <p:extLst>
      <p:ext uri="{BB962C8B-B14F-4D97-AF65-F5344CB8AC3E}">
        <p14:creationId xmlns:p14="http://schemas.microsoft.com/office/powerpoint/2010/main" val="26949919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DF6FB5E-4DF1-CA41-02F2-0061D098F1D3}"/>
              </a:ext>
            </a:extLst>
          </p:cNvPr>
          <p:cNvSpPr>
            <a:spLocks noGrp="1"/>
          </p:cNvSpPr>
          <p:nvPr>
            <p:ph type="dt" sz="half" idx="10"/>
          </p:nvPr>
        </p:nvSpPr>
        <p:spPr/>
        <p:txBody>
          <a:bodyPr/>
          <a:lstStyle/>
          <a:p>
            <a:fld id="{40F2A2EE-1442-4CB6-BF6C-1D64706A3A6A}" type="datetime1">
              <a:rPr lang="en-US" smtClean="0"/>
              <a:t>11/9/2023</a:t>
            </a:fld>
            <a:endParaRPr lang="en-US"/>
          </a:p>
        </p:txBody>
      </p:sp>
      <p:sp>
        <p:nvSpPr>
          <p:cNvPr id="3" name="Footer Placeholder 2">
            <a:extLst>
              <a:ext uri="{FF2B5EF4-FFF2-40B4-BE49-F238E27FC236}">
                <a16:creationId xmlns:a16="http://schemas.microsoft.com/office/drawing/2014/main" id="{A620F973-FB2B-C2C2-2EA1-8E14C4A7082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43DDAEC-C06B-6260-40FA-700AC23B4FE0}"/>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5" name="Content Placeholder 6" descr="Ornamental shapes. Dark blue and light blue rectangles">
            <a:extLst>
              <a:ext uri="{FF2B5EF4-FFF2-40B4-BE49-F238E27FC236}">
                <a16:creationId xmlns:a16="http://schemas.microsoft.com/office/drawing/2014/main" id="{8844F8AB-E383-518B-0A27-BEF6C9D7D9B8}"/>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6" name="Picture 5" descr="Pennsylvania Department of Education Logo">
            <a:extLst>
              <a:ext uri="{FF2B5EF4-FFF2-40B4-BE49-F238E27FC236}">
                <a16:creationId xmlns:a16="http://schemas.microsoft.com/office/drawing/2014/main" id="{BF49D115-6E3C-0A02-2556-15FC8E1DC877}"/>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28645123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AD5EECB-BA88-AB8C-2130-CCFA959299E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E3E900D-2962-0933-E1EE-1A25E5EBFE5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0E451C-7B19-00FE-8DB4-9DD64B49581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A295EC-14AD-4FC4-B914-473EB0A47781}" type="datetime1">
              <a:rPr lang="en-US" smtClean="0"/>
              <a:t>11/9/2023</a:t>
            </a:fld>
            <a:endParaRPr lang="en-US"/>
          </a:p>
        </p:txBody>
      </p:sp>
      <p:sp>
        <p:nvSpPr>
          <p:cNvPr id="5" name="Footer Placeholder 4">
            <a:extLst>
              <a:ext uri="{FF2B5EF4-FFF2-40B4-BE49-F238E27FC236}">
                <a16:creationId xmlns:a16="http://schemas.microsoft.com/office/drawing/2014/main" id="{1BFF7FC3-0481-E379-7CCC-6123B0BE6EE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cs typeface="Arial" panose="020B0604020202020204" pitchFamily="34" charset="0"/>
              </a:defRPr>
            </a:lvl1pPr>
          </a:lstStyle>
          <a:p>
            <a:endParaRPr lang="en-US"/>
          </a:p>
        </p:txBody>
      </p:sp>
      <p:sp>
        <p:nvSpPr>
          <p:cNvPr id="6" name="Slide Number Placeholder 5">
            <a:extLst>
              <a:ext uri="{FF2B5EF4-FFF2-40B4-BE49-F238E27FC236}">
                <a16:creationId xmlns:a16="http://schemas.microsoft.com/office/drawing/2014/main" id="{FBC55C25-28C2-4C10-5388-29FF6AE39C2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4F5015-3417-4B27-A586-E4CCF4D77832}" type="slidenum">
              <a:rPr lang="en-US" smtClean="0"/>
              <a:t>‹#›</a:t>
            </a:fld>
            <a:endParaRPr lang="en-US"/>
          </a:p>
        </p:txBody>
      </p:sp>
    </p:spTree>
    <p:extLst>
      <p:ext uri="{BB962C8B-B14F-4D97-AF65-F5344CB8AC3E}">
        <p14:creationId xmlns:p14="http://schemas.microsoft.com/office/powerpoint/2010/main" val="10616115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60" r:id="rId7"/>
    <p:sldLayoutId id="2147483655" r:id="rId8"/>
    <p:sldLayoutId id="2147483661" r:id="rId9"/>
    <p:sldLayoutId id="2147483662" r:id="rId10"/>
    <p:sldLayoutId id="2147483656" r:id="rId11"/>
    <p:sldLayoutId id="2147483657" r:id="rId12"/>
    <p:sldLayoutId id="2147483663" r:id="rId13"/>
  </p:sldLayoutIdLst>
  <p:hf hdr="0" ftr="0"/>
  <p:txStyles>
    <p:title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3.xml"/><Relationship Id="rId4" Type="http://schemas.openxmlformats.org/officeDocument/2006/relationships/hyperlink" Target="https://www.davidvinuales.com/tag/qa/"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pdesas.org/" TargetMode="External"/><Relationship Id="rId2" Type="http://schemas.openxmlformats.org/officeDocument/2006/relationships/notesSlide" Target="../notesSlides/notesSlide13.xml"/><Relationship Id="rId1" Type="http://schemas.openxmlformats.org/officeDocument/2006/relationships/slideLayout" Target="../slideLayouts/slideLayout11.xml"/><Relationship Id="rId5" Type="http://schemas.openxmlformats.org/officeDocument/2006/relationships/hyperlink" Target="mailto:RA-EDGRADREQUIREMENT@PA.GOV" TargetMode="External"/><Relationship Id="rId4" Type="http://schemas.openxmlformats.org/officeDocument/2006/relationships/hyperlink" Target="http://www.education.pa.gov/"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E9C3E0-7EF5-2F3E-9DEF-4298D79B234E}"/>
              </a:ext>
            </a:extLst>
          </p:cNvPr>
          <p:cNvSpPr>
            <a:spLocks noGrp="1"/>
          </p:cNvSpPr>
          <p:nvPr>
            <p:ph type="ctrTitle"/>
          </p:nvPr>
        </p:nvSpPr>
        <p:spPr>
          <a:xfrm>
            <a:off x="1196788" y="1913178"/>
            <a:ext cx="9601200" cy="2387600"/>
          </a:xfrm>
        </p:spPr>
        <p:txBody>
          <a:bodyPr>
            <a:normAutofit fontScale="90000"/>
          </a:bodyPr>
          <a:lstStyle/>
          <a:p>
            <a:r>
              <a:rPr lang="en-US" dirty="0"/>
              <a:t>Pennsylvania </a:t>
            </a:r>
            <a:br>
              <a:rPr lang="en-US" dirty="0"/>
            </a:br>
            <a:r>
              <a:rPr lang="en-US" dirty="0"/>
              <a:t>HS Graduation Requirements</a:t>
            </a:r>
          </a:p>
        </p:txBody>
      </p:sp>
      <p:sp>
        <p:nvSpPr>
          <p:cNvPr id="3" name="Subtitle 2">
            <a:extLst>
              <a:ext uri="{FF2B5EF4-FFF2-40B4-BE49-F238E27FC236}">
                <a16:creationId xmlns:a16="http://schemas.microsoft.com/office/drawing/2014/main" id="{FF6D6E6F-B999-BF1B-1F91-B455E0AF12E5}"/>
              </a:ext>
            </a:extLst>
          </p:cNvPr>
          <p:cNvSpPr>
            <a:spLocks noGrp="1"/>
          </p:cNvSpPr>
          <p:nvPr>
            <p:ph type="subTitle" idx="1"/>
          </p:nvPr>
        </p:nvSpPr>
        <p:spPr/>
        <p:txBody>
          <a:bodyPr>
            <a:normAutofit/>
          </a:bodyPr>
          <a:lstStyle/>
          <a:p>
            <a:pPr>
              <a:spcBef>
                <a:spcPts val="1200"/>
              </a:spcBef>
              <a:spcAft>
                <a:spcPts val="600"/>
              </a:spcAft>
            </a:pPr>
            <a:r>
              <a:rPr lang="en-US" sz="3200" dirty="0"/>
              <a:t>Frequently Asked Questions</a:t>
            </a:r>
          </a:p>
          <a:p>
            <a:pPr>
              <a:spcBef>
                <a:spcPts val="1200"/>
              </a:spcBef>
              <a:spcAft>
                <a:spcPts val="1200"/>
              </a:spcAft>
            </a:pPr>
            <a:r>
              <a:rPr lang="en-US" sz="2800" dirty="0"/>
              <a:t>November 7, 2023</a:t>
            </a:r>
          </a:p>
        </p:txBody>
      </p:sp>
      <p:sp>
        <p:nvSpPr>
          <p:cNvPr id="5" name="Slide Number Placeholder 4">
            <a:extLst>
              <a:ext uri="{FF2B5EF4-FFF2-40B4-BE49-F238E27FC236}">
                <a16:creationId xmlns:a16="http://schemas.microsoft.com/office/drawing/2014/main" id="{71C4FA12-EEE6-1998-6DAD-405E92860DC7}"/>
              </a:ext>
            </a:extLst>
          </p:cNvPr>
          <p:cNvSpPr>
            <a:spLocks noGrp="1"/>
          </p:cNvSpPr>
          <p:nvPr>
            <p:ph type="sldNum" sz="quarter" idx="12"/>
          </p:nvPr>
        </p:nvSpPr>
        <p:spPr/>
        <p:txBody>
          <a:bodyPr/>
          <a:lstStyle/>
          <a:p>
            <a:fld id="{B24F5015-3417-4B27-A586-E4CCF4D77832}" type="slidenum">
              <a:rPr lang="en-US" smtClean="0"/>
              <a:t>1</a:t>
            </a:fld>
            <a:endParaRPr lang="en-US" dirty="0"/>
          </a:p>
        </p:txBody>
      </p:sp>
    </p:spTree>
    <p:extLst>
      <p:ext uri="{BB962C8B-B14F-4D97-AF65-F5344CB8AC3E}">
        <p14:creationId xmlns:p14="http://schemas.microsoft.com/office/powerpoint/2010/main" val="22428088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20A8BA-EB2E-7578-E40C-8DCAAB243EF8}"/>
              </a:ext>
            </a:extLst>
          </p:cNvPr>
          <p:cNvSpPr>
            <a:spLocks noGrp="1"/>
          </p:cNvSpPr>
          <p:nvPr>
            <p:ph type="title"/>
          </p:nvPr>
        </p:nvSpPr>
        <p:spPr/>
        <p:txBody>
          <a:bodyPr/>
          <a:lstStyle/>
          <a:p>
            <a:r>
              <a:rPr lang="en-US" dirty="0"/>
              <a:t>The Grad Report</a:t>
            </a:r>
          </a:p>
        </p:txBody>
      </p:sp>
      <p:sp>
        <p:nvSpPr>
          <p:cNvPr id="3" name="Content Placeholder 2">
            <a:extLst>
              <a:ext uri="{FF2B5EF4-FFF2-40B4-BE49-F238E27FC236}">
                <a16:creationId xmlns:a16="http://schemas.microsoft.com/office/drawing/2014/main" id="{B2F20772-8DE9-F8E9-DFFC-33ABF8EC9031}"/>
              </a:ext>
            </a:extLst>
          </p:cNvPr>
          <p:cNvSpPr>
            <a:spLocks noGrp="1"/>
          </p:cNvSpPr>
          <p:nvPr>
            <p:ph idx="1"/>
          </p:nvPr>
        </p:nvSpPr>
        <p:spPr>
          <a:xfrm>
            <a:off x="265814" y="1564640"/>
            <a:ext cx="11695814" cy="4928235"/>
          </a:xfrm>
        </p:spPr>
        <p:txBody>
          <a:bodyPr>
            <a:noAutofit/>
          </a:bodyPr>
          <a:lstStyle/>
          <a:p>
            <a:pPr marL="514350" indent="-514350">
              <a:buFont typeface="+mj-lt"/>
              <a:buAutoNum type="arabicParenR"/>
            </a:pPr>
            <a:r>
              <a:rPr lang="en-US" sz="2200" dirty="0"/>
              <a:t>Can data be imported into a Grad Report from the PGT more than once?</a:t>
            </a:r>
          </a:p>
          <a:p>
            <a:pPr marL="514350" indent="-514350">
              <a:buFont typeface="+mj-lt"/>
              <a:buAutoNum type="arabicParenR"/>
            </a:pPr>
            <a:r>
              <a:rPr lang="en-US" sz="2200" dirty="0"/>
              <a:t>Is there explicit guidance on which students to include in the ‘eligible to graduate’ count? </a:t>
            </a:r>
          </a:p>
          <a:p>
            <a:pPr marL="514350" indent="-514350">
              <a:buFont typeface="+mj-lt"/>
              <a:buAutoNum type="arabicParenR"/>
            </a:pPr>
            <a:r>
              <a:rPr lang="en-US" sz="2200" dirty="0"/>
              <a:t>What about out-placed students?</a:t>
            </a:r>
          </a:p>
          <a:p>
            <a:pPr marL="514350" indent="-514350">
              <a:buFont typeface="+mj-lt"/>
              <a:buAutoNum type="arabicParenR"/>
            </a:pPr>
            <a:r>
              <a:rPr lang="en-US" sz="2200" dirty="0"/>
              <a:t>What about drop-out students?</a:t>
            </a:r>
          </a:p>
          <a:p>
            <a:pPr marL="514350" indent="-514350">
              <a:buFont typeface="+mj-lt"/>
              <a:buAutoNum type="arabicParenR"/>
            </a:pPr>
            <a:r>
              <a:rPr lang="en-US" sz="2200" dirty="0"/>
              <a:t>For which year would I report a special education student who turned 22 on October 1, 2023?</a:t>
            </a:r>
          </a:p>
          <a:p>
            <a:pPr marL="514350" indent="-514350">
              <a:buFont typeface="+mj-lt"/>
              <a:buAutoNum type="arabicParenR"/>
            </a:pPr>
            <a:r>
              <a:rPr lang="en-US" sz="2200" dirty="0"/>
              <a:t>So, a 2</a:t>
            </a:r>
            <a:r>
              <a:rPr lang="en-US" sz="2200" baseline="30000" dirty="0"/>
              <a:t>nd</a:t>
            </a:r>
            <a:r>
              <a:rPr lang="en-US" sz="2200" dirty="0"/>
              <a:t> yr. senior who graduates in 2024 (their 5</a:t>
            </a:r>
            <a:r>
              <a:rPr lang="en-US" sz="2200" baseline="30000" dirty="0"/>
              <a:t>th</a:t>
            </a:r>
            <a:r>
              <a:rPr lang="en-US" sz="2200" dirty="0"/>
              <a:t> year) should be reported in 2023 </a:t>
            </a:r>
            <a:r>
              <a:rPr lang="en-US" sz="2200" i="1" dirty="0"/>
              <a:t>and</a:t>
            </a:r>
            <a:r>
              <a:rPr lang="en-US" sz="2200" dirty="0"/>
              <a:t> 2024?</a:t>
            </a:r>
          </a:p>
          <a:p>
            <a:pPr marL="514350" indent="-514350">
              <a:buFont typeface="+mj-lt"/>
              <a:buAutoNum type="arabicParenR"/>
            </a:pPr>
            <a:r>
              <a:rPr lang="en-US" sz="2200" dirty="0"/>
              <a:t>How do I report students who requested and either received or were denied Keystone Diplomas?</a:t>
            </a:r>
          </a:p>
          <a:p>
            <a:pPr marL="514350" indent="-514350">
              <a:buFont typeface="+mj-lt"/>
              <a:buAutoNum type="arabicParenR"/>
            </a:pPr>
            <a:r>
              <a:rPr lang="en-US" sz="2200" dirty="0"/>
              <a:t>How do I report adult students earning a HS diploma from the LEA?</a:t>
            </a:r>
          </a:p>
          <a:p>
            <a:pPr marL="514350" indent="-514350">
              <a:buFont typeface="+mj-lt"/>
              <a:buAutoNum type="arabicParenR"/>
            </a:pPr>
            <a:r>
              <a:rPr lang="en-US" sz="2200" dirty="0"/>
              <a:t>Do we still submit Grad Reports if we don’t issue diplomas (e.g., IUs or part-time CTCs)?</a:t>
            </a:r>
          </a:p>
          <a:p>
            <a:pPr marL="514350" indent="-514350">
              <a:buFont typeface="+mj-lt"/>
              <a:buAutoNum type="arabicParenR"/>
            </a:pPr>
            <a:r>
              <a:rPr lang="en-US" sz="2200" dirty="0"/>
              <a:t>Should we keep copies of student evidence (as with CEW) – or just document the evidence?</a:t>
            </a:r>
          </a:p>
        </p:txBody>
      </p:sp>
      <p:sp>
        <p:nvSpPr>
          <p:cNvPr id="4" name="Date Placeholder 3">
            <a:extLst>
              <a:ext uri="{FF2B5EF4-FFF2-40B4-BE49-F238E27FC236}">
                <a16:creationId xmlns:a16="http://schemas.microsoft.com/office/drawing/2014/main" id="{34F0CD10-34FC-19C2-0FDA-9118831A52CD}"/>
              </a:ext>
            </a:extLst>
          </p:cNvPr>
          <p:cNvSpPr>
            <a:spLocks noGrp="1"/>
          </p:cNvSpPr>
          <p:nvPr>
            <p:ph type="dt" sz="half" idx="10"/>
          </p:nvPr>
        </p:nvSpPr>
        <p:spPr/>
        <p:txBody>
          <a:bodyPr/>
          <a:lstStyle/>
          <a:p>
            <a:fld id="{A1DC029C-5B17-409B-86F2-A65FE5BE79A1}" type="datetime1">
              <a:rPr lang="en-US" smtClean="0"/>
              <a:t>11/9/2023</a:t>
            </a:fld>
            <a:endParaRPr lang="en-US"/>
          </a:p>
        </p:txBody>
      </p:sp>
      <p:sp>
        <p:nvSpPr>
          <p:cNvPr id="5" name="Slide Number Placeholder 4">
            <a:extLst>
              <a:ext uri="{FF2B5EF4-FFF2-40B4-BE49-F238E27FC236}">
                <a16:creationId xmlns:a16="http://schemas.microsoft.com/office/drawing/2014/main" id="{06F29B85-55C8-6259-6993-E0AACD9F5C37}"/>
              </a:ext>
            </a:extLst>
          </p:cNvPr>
          <p:cNvSpPr>
            <a:spLocks noGrp="1"/>
          </p:cNvSpPr>
          <p:nvPr>
            <p:ph type="sldNum" sz="quarter" idx="12"/>
          </p:nvPr>
        </p:nvSpPr>
        <p:spPr/>
        <p:txBody>
          <a:bodyPr/>
          <a:lstStyle/>
          <a:p>
            <a:fld id="{B24F5015-3417-4B27-A586-E4CCF4D77832}" type="slidenum">
              <a:rPr lang="en-US" smtClean="0"/>
              <a:t>10</a:t>
            </a:fld>
            <a:endParaRPr lang="en-US" dirty="0"/>
          </a:p>
        </p:txBody>
      </p:sp>
    </p:spTree>
    <p:extLst>
      <p:ext uri="{BB962C8B-B14F-4D97-AF65-F5344CB8AC3E}">
        <p14:creationId xmlns:p14="http://schemas.microsoft.com/office/powerpoint/2010/main" val="30764433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46D7CB-A637-8043-32EC-87859D805DC1}"/>
              </a:ext>
            </a:extLst>
          </p:cNvPr>
          <p:cNvSpPr>
            <a:spLocks noGrp="1"/>
          </p:cNvSpPr>
          <p:nvPr>
            <p:ph type="title"/>
          </p:nvPr>
        </p:nvSpPr>
        <p:spPr/>
        <p:txBody>
          <a:bodyPr/>
          <a:lstStyle/>
          <a:p>
            <a:r>
              <a:rPr lang="en-US" dirty="0"/>
              <a:t>Pennsylvania HS Graduation Requirements</a:t>
            </a:r>
          </a:p>
        </p:txBody>
      </p:sp>
      <p:sp>
        <p:nvSpPr>
          <p:cNvPr id="3" name="Text Placeholder 2">
            <a:extLst>
              <a:ext uri="{FF2B5EF4-FFF2-40B4-BE49-F238E27FC236}">
                <a16:creationId xmlns:a16="http://schemas.microsoft.com/office/drawing/2014/main" id="{E9159C72-B461-D4D8-671A-3B22A7FF2F7E}"/>
              </a:ext>
            </a:extLst>
          </p:cNvPr>
          <p:cNvSpPr>
            <a:spLocks noGrp="1"/>
          </p:cNvSpPr>
          <p:nvPr>
            <p:ph type="body" idx="1"/>
          </p:nvPr>
        </p:nvSpPr>
        <p:spPr/>
        <p:txBody>
          <a:bodyPr/>
          <a:lstStyle/>
          <a:p>
            <a:r>
              <a:rPr lang="en-US" dirty="0"/>
              <a:t>The Toolkit Tour</a:t>
            </a:r>
          </a:p>
          <a:p>
            <a:endParaRPr lang="en-US" dirty="0"/>
          </a:p>
        </p:txBody>
      </p:sp>
      <p:sp>
        <p:nvSpPr>
          <p:cNvPr id="4" name="Date Placeholder 3">
            <a:extLst>
              <a:ext uri="{FF2B5EF4-FFF2-40B4-BE49-F238E27FC236}">
                <a16:creationId xmlns:a16="http://schemas.microsoft.com/office/drawing/2014/main" id="{9199E54E-879D-819D-3693-B71595C399BF}"/>
              </a:ext>
            </a:extLst>
          </p:cNvPr>
          <p:cNvSpPr>
            <a:spLocks noGrp="1"/>
          </p:cNvSpPr>
          <p:nvPr>
            <p:ph type="dt" sz="half" idx="10"/>
          </p:nvPr>
        </p:nvSpPr>
        <p:spPr/>
        <p:txBody>
          <a:bodyPr/>
          <a:lstStyle/>
          <a:p>
            <a:fld id="{A918DB6E-6D70-4FEC-A112-5F97BC4AEE43}" type="datetime1">
              <a:rPr lang="en-US" smtClean="0"/>
              <a:t>11/9/2023</a:t>
            </a:fld>
            <a:endParaRPr lang="en-US"/>
          </a:p>
        </p:txBody>
      </p:sp>
      <p:sp>
        <p:nvSpPr>
          <p:cNvPr id="5" name="Slide Number Placeholder 4">
            <a:extLst>
              <a:ext uri="{FF2B5EF4-FFF2-40B4-BE49-F238E27FC236}">
                <a16:creationId xmlns:a16="http://schemas.microsoft.com/office/drawing/2014/main" id="{8C0F4A57-8158-AE77-47CE-D026394E41E8}"/>
              </a:ext>
            </a:extLst>
          </p:cNvPr>
          <p:cNvSpPr>
            <a:spLocks noGrp="1"/>
          </p:cNvSpPr>
          <p:nvPr>
            <p:ph type="sldNum" sz="quarter" idx="12"/>
          </p:nvPr>
        </p:nvSpPr>
        <p:spPr/>
        <p:txBody>
          <a:bodyPr/>
          <a:lstStyle/>
          <a:p>
            <a:fld id="{B24F5015-3417-4B27-A586-E4CCF4D77832}" type="slidenum">
              <a:rPr lang="en-US" smtClean="0"/>
              <a:t>11</a:t>
            </a:fld>
            <a:endParaRPr lang="en-US"/>
          </a:p>
        </p:txBody>
      </p:sp>
    </p:spTree>
    <p:extLst>
      <p:ext uri="{BB962C8B-B14F-4D97-AF65-F5344CB8AC3E}">
        <p14:creationId xmlns:p14="http://schemas.microsoft.com/office/powerpoint/2010/main" val="27915316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F16931B0-33D2-DF33-52FF-CF6B84CC73A3}"/>
              </a:ext>
            </a:extLst>
          </p:cNvPr>
          <p:cNvSpPr>
            <a:spLocks noGrp="1"/>
          </p:cNvSpPr>
          <p:nvPr>
            <p:ph type="title"/>
          </p:nvPr>
        </p:nvSpPr>
        <p:spPr>
          <a:xfrm>
            <a:off x="609600" y="3537856"/>
            <a:ext cx="10234930" cy="1121568"/>
          </a:xfrm>
        </p:spPr>
        <p:txBody>
          <a:bodyPr>
            <a:normAutofit/>
          </a:bodyPr>
          <a:lstStyle/>
          <a:p>
            <a:r>
              <a:rPr lang="en-US" sz="4000" b="1"/>
              <a:t>YOUR </a:t>
            </a:r>
            <a:r>
              <a:rPr lang="en-US" b="1"/>
              <a:t>QUESTIONS</a:t>
            </a:r>
          </a:p>
        </p:txBody>
      </p:sp>
      <p:sp>
        <p:nvSpPr>
          <p:cNvPr id="5" name="Date Placeholder 4">
            <a:extLst>
              <a:ext uri="{FF2B5EF4-FFF2-40B4-BE49-F238E27FC236}">
                <a16:creationId xmlns:a16="http://schemas.microsoft.com/office/drawing/2014/main" id="{1FA259EA-7E2C-A627-D9CC-D2F6E828E320}"/>
              </a:ext>
            </a:extLst>
          </p:cNvPr>
          <p:cNvSpPr>
            <a:spLocks noGrp="1"/>
          </p:cNvSpPr>
          <p:nvPr>
            <p:ph type="dt" sz="half" idx="10"/>
          </p:nvPr>
        </p:nvSpPr>
        <p:spPr/>
        <p:txBody>
          <a:bodyPr/>
          <a:lstStyle/>
          <a:p>
            <a:fld id="{39FB0975-47B6-4BE8-B879-EB115C8840C9}" type="datetime1">
              <a:rPr lang="en-US" smtClean="0"/>
              <a:t>11/9/2023</a:t>
            </a:fld>
            <a:endParaRPr lang="en-US"/>
          </a:p>
        </p:txBody>
      </p:sp>
      <p:sp>
        <p:nvSpPr>
          <p:cNvPr id="6" name="Slide Number Placeholder 5">
            <a:extLst>
              <a:ext uri="{FF2B5EF4-FFF2-40B4-BE49-F238E27FC236}">
                <a16:creationId xmlns:a16="http://schemas.microsoft.com/office/drawing/2014/main" id="{2B5043CD-33BB-1CDD-6099-664FE04855CE}"/>
              </a:ext>
            </a:extLst>
          </p:cNvPr>
          <p:cNvSpPr>
            <a:spLocks noGrp="1"/>
          </p:cNvSpPr>
          <p:nvPr>
            <p:ph type="sldNum" sz="quarter" idx="12"/>
          </p:nvPr>
        </p:nvSpPr>
        <p:spPr/>
        <p:txBody>
          <a:bodyPr/>
          <a:lstStyle/>
          <a:p>
            <a:fld id="{B24F5015-3417-4B27-A586-E4CCF4D77832}" type="slidenum">
              <a:rPr lang="en-US" smtClean="0"/>
              <a:t>12</a:t>
            </a:fld>
            <a:endParaRPr lang="en-US"/>
          </a:p>
        </p:txBody>
      </p:sp>
      <p:pic>
        <p:nvPicPr>
          <p:cNvPr id="3" name="Picture 2" descr="Shape, circle&#10;&#10;Description automatically generated">
            <a:extLst>
              <a:ext uri="{FF2B5EF4-FFF2-40B4-BE49-F238E27FC236}">
                <a16:creationId xmlns:a16="http://schemas.microsoft.com/office/drawing/2014/main" id="{695E56DF-BA74-7B22-F601-6AF49AE12792}"/>
              </a:ext>
            </a:extLst>
          </p:cNvPr>
          <p:cNvPicPr>
            <a:picLocks noChangeAspect="1"/>
          </p:cNvPicPr>
          <p:nvPr/>
        </p:nvPicPr>
        <p:blipFill>
          <a:blip r:embed="rId3">
            <a:alphaModFix amt="40000"/>
            <a:biLevel thresh="75000"/>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4650059" y="2593326"/>
            <a:ext cx="7326118" cy="4004944"/>
          </a:xfrm>
          <a:prstGeom prst="rect">
            <a:avLst/>
          </a:prstGeom>
        </p:spPr>
      </p:pic>
    </p:spTree>
    <p:extLst>
      <p:ext uri="{BB962C8B-B14F-4D97-AF65-F5344CB8AC3E}">
        <p14:creationId xmlns:p14="http://schemas.microsoft.com/office/powerpoint/2010/main" val="6069388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0F1CB-58F4-1455-A858-EBB04BC2E6EE}"/>
              </a:ext>
            </a:extLst>
          </p:cNvPr>
          <p:cNvSpPr>
            <a:spLocks noGrp="1"/>
          </p:cNvSpPr>
          <p:nvPr>
            <p:ph type="title"/>
          </p:nvPr>
        </p:nvSpPr>
        <p:spPr/>
        <p:txBody>
          <a:bodyPr/>
          <a:lstStyle/>
          <a:p>
            <a:r>
              <a:rPr lang="en-US" dirty="0"/>
              <a:t>RESOURCES &amp; CONTACT INFO</a:t>
            </a:r>
            <a:endParaRPr lang="en-US" b="1" dirty="0"/>
          </a:p>
        </p:txBody>
      </p:sp>
      <p:sp>
        <p:nvSpPr>
          <p:cNvPr id="3" name="Content Placeholder 2">
            <a:extLst>
              <a:ext uri="{FF2B5EF4-FFF2-40B4-BE49-F238E27FC236}">
                <a16:creationId xmlns:a16="http://schemas.microsoft.com/office/drawing/2014/main" id="{D2FD3F02-B92A-4332-E1E7-E95F82B4916D}"/>
              </a:ext>
            </a:extLst>
          </p:cNvPr>
          <p:cNvSpPr>
            <a:spLocks noGrp="1"/>
          </p:cNvSpPr>
          <p:nvPr>
            <p:ph idx="1"/>
          </p:nvPr>
        </p:nvSpPr>
        <p:spPr>
          <a:xfrm>
            <a:off x="5183188" y="973015"/>
            <a:ext cx="6172200" cy="5582115"/>
          </a:xfrm>
        </p:spPr>
        <p:txBody>
          <a:bodyPr>
            <a:normAutofit/>
          </a:bodyPr>
          <a:lstStyle/>
          <a:p>
            <a:pPr marL="0" indent="0">
              <a:spcAft>
                <a:spcPts val="600"/>
              </a:spcAft>
              <a:buNone/>
            </a:pPr>
            <a:r>
              <a:rPr lang="en-US" sz="2400" b="1" dirty="0"/>
              <a:t>RECENTLY RECORDED SESSIONS </a:t>
            </a:r>
          </a:p>
          <a:p>
            <a:pPr marL="0" indent="0">
              <a:buNone/>
            </a:pPr>
            <a:r>
              <a:rPr lang="en-US" sz="2000" i="1" dirty="0"/>
              <a:t>October 17: Grad Data – Informing Local Practice</a:t>
            </a:r>
          </a:p>
          <a:p>
            <a:pPr marL="0" indent="0">
              <a:buNone/>
            </a:pPr>
            <a:r>
              <a:rPr lang="en-US" sz="2000" i="1" dirty="0"/>
              <a:t>October 10: The Tracking Tool</a:t>
            </a:r>
          </a:p>
          <a:p>
            <a:pPr marL="0" indent="0">
              <a:buNone/>
            </a:pPr>
            <a:r>
              <a:rPr lang="en-US" sz="2000" i="1" dirty="0"/>
              <a:t>October 3: Grad Report - Collecting &amp; Reporting Data</a:t>
            </a:r>
          </a:p>
          <a:p>
            <a:pPr marL="0" indent="0">
              <a:buNone/>
            </a:pPr>
            <a:r>
              <a:rPr lang="en-US" sz="2000" i="1" dirty="0"/>
              <a:t>September 26: Grad Requirements Refresher</a:t>
            </a:r>
          </a:p>
          <a:p>
            <a:pPr marL="0" indent="0">
              <a:buNone/>
            </a:pPr>
            <a:endParaRPr lang="en-US" sz="2000" i="1" dirty="0"/>
          </a:p>
          <a:p>
            <a:pPr marL="0" indent="0">
              <a:buNone/>
            </a:pPr>
            <a:endParaRPr lang="en-US" sz="2000" b="1" dirty="0"/>
          </a:p>
          <a:p>
            <a:pPr marL="0" indent="0">
              <a:buNone/>
            </a:pPr>
            <a:endParaRPr lang="en-US" sz="2000" dirty="0"/>
          </a:p>
        </p:txBody>
      </p:sp>
      <p:sp>
        <p:nvSpPr>
          <p:cNvPr id="4" name="Text Placeholder 3">
            <a:extLst>
              <a:ext uri="{FF2B5EF4-FFF2-40B4-BE49-F238E27FC236}">
                <a16:creationId xmlns:a16="http://schemas.microsoft.com/office/drawing/2014/main" id="{B441C97C-516D-9313-44CF-F1BF4C9788E0}"/>
              </a:ext>
            </a:extLst>
          </p:cNvPr>
          <p:cNvSpPr>
            <a:spLocks noGrp="1"/>
          </p:cNvSpPr>
          <p:nvPr>
            <p:ph type="body" sz="half" idx="2"/>
          </p:nvPr>
        </p:nvSpPr>
        <p:spPr>
          <a:xfrm>
            <a:off x="703385" y="2057400"/>
            <a:ext cx="4243753" cy="3811588"/>
          </a:xfrm>
        </p:spPr>
        <p:txBody>
          <a:bodyPr>
            <a:normAutofit/>
          </a:bodyPr>
          <a:lstStyle/>
          <a:p>
            <a:pPr marL="0" indent="0">
              <a:buNone/>
            </a:pPr>
            <a:endParaRPr lang="en-US" sz="1600" b="1" dirty="0"/>
          </a:p>
          <a:p>
            <a:pPr marL="0" indent="0">
              <a:buNone/>
            </a:pPr>
            <a:r>
              <a:rPr lang="en-US" sz="2000" b="1" dirty="0"/>
              <a:t>RESOURCES</a:t>
            </a:r>
          </a:p>
          <a:p>
            <a:pPr marL="0" indent="0">
              <a:buNone/>
            </a:pPr>
            <a:r>
              <a:rPr lang="en-US" sz="2000" dirty="0">
                <a:hlinkClick r:id="rId3"/>
              </a:rPr>
              <a:t>WWW.PDESAS.ORG</a:t>
            </a:r>
            <a:endParaRPr lang="en-US" sz="2000" dirty="0"/>
          </a:p>
          <a:p>
            <a:pPr marL="0" indent="0">
              <a:buNone/>
            </a:pPr>
            <a:r>
              <a:rPr lang="en-US" sz="2000" dirty="0">
                <a:hlinkClick r:id="rId4"/>
              </a:rPr>
              <a:t>WWW.EDUCATION.PA.GOV</a:t>
            </a:r>
            <a:r>
              <a:rPr lang="en-US" sz="2000" dirty="0"/>
              <a:t> </a:t>
            </a:r>
          </a:p>
          <a:p>
            <a:pPr marL="0" indent="0">
              <a:buNone/>
            </a:pPr>
            <a:endParaRPr lang="en-US" sz="2000" dirty="0"/>
          </a:p>
          <a:p>
            <a:pPr marL="0" indent="0">
              <a:buNone/>
            </a:pPr>
            <a:r>
              <a:rPr lang="en-US" sz="2000" b="1" dirty="0"/>
              <a:t>CONTACT</a:t>
            </a:r>
          </a:p>
          <a:p>
            <a:pPr marL="0" indent="0">
              <a:buNone/>
            </a:pPr>
            <a:r>
              <a:rPr lang="en-US" sz="2000" dirty="0">
                <a:hlinkClick r:id="rId5"/>
              </a:rPr>
              <a:t>RA-EDGRADREQUIREMENT@PA.GOV</a:t>
            </a:r>
            <a:endParaRPr lang="en-US" sz="2000" dirty="0"/>
          </a:p>
          <a:p>
            <a:endParaRPr lang="en-US" i="1" dirty="0"/>
          </a:p>
        </p:txBody>
      </p:sp>
      <p:sp>
        <p:nvSpPr>
          <p:cNvPr id="5" name="Date Placeholder 4">
            <a:extLst>
              <a:ext uri="{FF2B5EF4-FFF2-40B4-BE49-F238E27FC236}">
                <a16:creationId xmlns:a16="http://schemas.microsoft.com/office/drawing/2014/main" id="{3C237B95-039F-BDFF-45DA-FFCE999FADA0}"/>
              </a:ext>
            </a:extLst>
          </p:cNvPr>
          <p:cNvSpPr>
            <a:spLocks noGrp="1"/>
          </p:cNvSpPr>
          <p:nvPr>
            <p:ph type="dt" sz="half" idx="4294967295"/>
          </p:nvPr>
        </p:nvSpPr>
        <p:spPr>
          <a:xfrm>
            <a:off x="838200" y="6356350"/>
            <a:ext cx="2743200" cy="365125"/>
          </a:xfrm>
        </p:spPr>
        <p:txBody>
          <a:bodyPr/>
          <a:lstStyle/>
          <a:p>
            <a:fld id="{39FB0975-47B6-4BE8-B879-EB115C8840C9}" type="datetime1">
              <a:rPr lang="en-US" smtClean="0"/>
              <a:t>11/9/2023</a:t>
            </a:fld>
            <a:endParaRPr lang="en-US" dirty="0"/>
          </a:p>
        </p:txBody>
      </p:sp>
      <p:sp>
        <p:nvSpPr>
          <p:cNvPr id="6" name="Slide Number Placeholder 5">
            <a:extLst>
              <a:ext uri="{FF2B5EF4-FFF2-40B4-BE49-F238E27FC236}">
                <a16:creationId xmlns:a16="http://schemas.microsoft.com/office/drawing/2014/main" id="{8728024D-FC0A-23D8-EA4F-80ECCEC1C4D7}"/>
              </a:ext>
            </a:extLst>
          </p:cNvPr>
          <p:cNvSpPr>
            <a:spLocks noGrp="1"/>
          </p:cNvSpPr>
          <p:nvPr>
            <p:ph type="sldNum" sz="quarter" idx="12"/>
          </p:nvPr>
        </p:nvSpPr>
        <p:spPr/>
        <p:txBody>
          <a:bodyPr/>
          <a:lstStyle/>
          <a:p>
            <a:fld id="{B24F5015-3417-4B27-A586-E4CCF4D77832}" type="slidenum">
              <a:rPr lang="en-US" smtClean="0"/>
              <a:t>13</a:t>
            </a:fld>
            <a:endParaRPr lang="en-US"/>
          </a:p>
        </p:txBody>
      </p:sp>
    </p:spTree>
    <p:extLst>
      <p:ext uri="{BB962C8B-B14F-4D97-AF65-F5344CB8AC3E}">
        <p14:creationId xmlns:p14="http://schemas.microsoft.com/office/powerpoint/2010/main" val="12799579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a:xfrm>
            <a:off x="838200" y="410368"/>
            <a:ext cx="10515600" cy="1325563"/>
          </a:xfrm>
        </p:spPr>
        <p:txBody>
          <a:bodyPr/>
          <a:lstStyle/>
          <a:p>
            <a:r>
              <a:rPr lang="en-US" b="1" dirty="0"/>
              <a:t>TODAY’S TOPICS</a:t>
            </a:r>
          </a:p>
        </p:txBody>
      </p:sp>
      <p:sp>
        <p:nvSpPr>
          <p:cNvPr id="11" name="Content Placeholder 10">
            <a:extLst>
              <a:ext uri="{FF2B5EF4-FFF2-40B4-BE49-F238E27FC236}">
                <a16:creationId xmlns:a16="http://schemas.microsoft.com/office/drawing/2014/main" id="{9BD995E9-4FA9-654C-9602-192B70F62E73}"/>
              </a:ext>
            </a:extLst>
          </p:cNvPr>
          <p:cNvSpPr>
            <a:spLocks noGrp="1"/>
          </p:cNvSpPr>
          <p:nvPr>
            <p:ph idx="1"/>
          </p:nvPr>
        </p:nvSpPr>
        <p:spPr/>
        <p:txBody>
          <a:bodyPr>
            <a:normAutofit/>
          </a:bodyPr>
          <a:lstStyle/>
          <a:p>
            <a:pPr>
              <a:buFont typeface="Wingdings" panose="05000000000000000000" pitchFamily="2" charset="2"/>
              <a:buChar char="§"/>
            </a:pPr>
            <a:r>
              <a:rPr lang="en-US" dirty="0"/>
              <a:t>Frequently Asked Questions</a:t>
            </a:r>
          </a:p>
          <a:p>
            <a:pPr lvl="1">
              <a:buFont typeface="Wingdings" panose="05000000000000000000" pitchFamily="2" charset="2"/>
              <a:buChar char="§"/>
            </a:pPr>
            <a:r>
              <a:rPr lang="en-US" dirty="0"/>
              <a:t>The 2-Score Keystone Composite</a:t>
            </a:r>
          </a:p>
          <a:p>
            <a:pPr lvl="1">
              <a:buFont typeface="Wingdings" panose="05000000000000000000" pitchFamily="2" charset="2"/>
              <a:buChar char="§"/>
            </a:pPr>
            <a:r>
              <a:rPr lang="en-US" dirty="0"/>
              <a:t>Chief School Administrator Waivers</a:t>
            </a:r>
          </a:p>
          <a:p>
            <a:pPr lvl="1">
              <a:buFont typeface="Wingdings" panose="05000000000000000000" pitchFamily="2" charset="2"/>
              <a:buChar char="§"/>
            </a:pPr>
            <a:r>
              <a:rPr lang="en-US" dirty="0"/>
              <a:t>Special Education Programs</a:t>
            </a:r>
          </a:p>
          <a:p>
            <a:pPr lvl="1">
              <a:buFont typeface="Wingdings" panose="05000000000000000000" pitchFamily="2" charset="2"/>
              <a:buChar char="§"/>
            </a:pPr>
            <a:r>
              <a:rPr lang="en-US" dirty="0"/>
              <a:t>Fixed/Flexible Requirements</a:t>
            </a:r>
          </a:p>
          <a:p>
            <a:pPr>
              <a:buFont typeface="Wingdings" panose="05000000000000000000" pitchFamily="2" charset="2"/>
              <a:buChar char="§"/>
            </a:pPr>
            <a:r>
              <a:rPr lang="en-US" dirty="0"/>
              <a:t>SAS Toolkit </a:t>
            </a:r>
          </a:p>
          <a:p>
            <a:pPr>
              <a:buFont typeface="Wingdings" panose="05000000000000000000" pitchFamily="2" charset="2"/>
              <a:buChar char="§"/>
            </a:pPr>
            <a:r>
              <a:rPr lang="en-US" dirty="0"/>
              <a:t>Q&amp;A</a:t>
            </a:r>
          </a:p>
          <a:p>
            <a:pPr>
              <a:buFont typeface="Wingdings" panose="05000000000000000000" pitchFamily="2" charset="2"/>
              <a:buChar char="§"/>
            </a:pPr>
            <a:r>
              <a:rPr lang="en-US" dirty="0"/>
              <a:t>Resources &amp; Contact Information</a:t>
            </a:r>
          </a:p>
        </p:txBody>
      </p:sp>
      <p:sp>
        <p:nvSpPr>
          <p:cNvPr id="4" name="Date Placeholder 3">
            <a:extLst>
              <a:ext uri="{FF2B5EF4-FFF2-40B4-BE49-F238E27FC236}">
                <a16:creationId xmlns:a16="http://schemas.microsoft.com/office/drawing/2014/main" id="{91AD2738-7264-8727-FBEB-21C545446651}"/>
              </a:ext>
            </a:extLst>
          </p:cNvPr>
          <p:cNvSpPr>
            <a:spLocks noGrp="1"/>
          </p:cNvSpPr>
          <p:nvPr>
            <p:ph type="dt" sz="half" idx="10"/>
          </p:nvPr>
        </p:nvSpPr>
        <p:spPr/>
        <p:txBody>
          <a:bodyPr/>
          <a:lstStyle/>
          <a:p>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2</a:t>
            </a:fld>
            <a:endParaRPr lang="en-US"/>
          </a:p>
        </p:txBody>
      </p:sp>
    </p:spTree>
    <p:extLst>
      <p:ext uri="{BB962C8B-B14F-4D97-AF65-F5344CB8AC3E}">
        <p14:creationId xmlns:p14="http://schemas.microsoft.com/office/powerpoint/2010/main" val="11413175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5B34CA-FA32-BEA1-88D7-59E8530F751E}"/>
              </a:ext>
            </a:extLst>
          </p:cNvPr>
          <p:cNvSpPr>
            <a:spLocks noGrp="1"/>
          </p:cNvSpPr>
          <p:nvPr>
            <p:ph type="title"/>
          </p:nvPr>
        </p:nvSpPr>
        <p:spPr/>
        <p:txBody>
          <a:bodyPr/>
          <a:lstStyle/>
          <a:p>
            <a:r>
              <a:rPr lang="en-US" dirty="0"/>
              <a:t>Keystone 2-Score Composite</a:t>
            </a:r>
          </a:p>
        </p:txBody>
      </p:sp>
      <p:sp>
        <p:nvSpPr>
          <p:cNvPr id="3" name="Content Placeholder 2">
            <a:extLst>
              <a:ext uri="{FF2B5EF4-FFF2-40B4-BE49-F238E27FC236}">
                <a16:creationId xmlns:a16="http://schemas.microsoft.com/office/drawing/2014/main" id="{BD1A217B-535D-A5BE-A5DB-EF35A554C7FD}"/>
              </a:ext>
            </a:extLst>
          </p:cNvPr>
          <p:cNvSpPr>
            <a:spLocks noGrp="1"/>
          </p:cNvSpPr>
          <p:nvPr>
            <p:ph sz="half" idx="1"/>
          </p:nvPr>
        </p:nvSpPr>
        <p:spPr/>
        <p:txBody>
          <a:bodyPr>
            <a:normAutofit fontScale="85000" lnSpcReduction="10000"/>
          </a:bodyPr>
          <a:lstStyle/>
          <a:p>
            <a:pPr marL="514350" indent="-514350">
              <a:buFont typeface="+mj-lt"/>
              <a:buAutoNum type="arabicParenR"/>
            </a:pPr>
            <a:r>
              <a:rPr lang="en-US" dirty="0"/>
              <a:t>May any student utilize the 2-Score Composite - or just those who received Non-Numeric Proficient scores during the 19/20SY?</a:t>
            </a:r>
          </a:p>
          <a:p>
            <a:pPr marL="514350" indent="-514350">
              <a:buFont typeface="+mj-lt"/>
              <a:buAutoNum type="arabicParenR"/>
            </a:pPr>
            <a:r>
              <a:rPr lang="en-US" dirty="0"/>
              <a:t>If a student has taken all 3 Keystone Exams, which scores may be used for the 2-Score Composite? </a:t>
            </a:r>
          </a:p>
          <a:p>
            <a:pPr marL="514350" indent="-514350">
              <a:buFont typeface="+mj-lt"/>
              <a:buAutoNum type="arabicParenR"/>
            </a:pPr>
            <a:r>
              <a:rPr lang="en-US" dirty="0"/>
              <a:t>If a student has taken an Exam more than once, may we use the best score to calculate the composite?</a:t>
            </a:r>
          </a:p>
          <a:p>
            <a:pPr marL="514350" indent="-514350">
              <a:buFont typeface="+mj-lt"/>
              <a:buAutoNum type="arabicParenR"/>
            </a:pPr>
            <a:r>
              <a:rPr lang="en-US" dirty="0"/>
              <a:t>Did the 2-Score Composite option end with the class of 2023? </a:t>
            </a:r>
          </a:p>
        </p:txBody>
      </p:sp>
      <p:sp>
        <p:nvSpPr>
          <p:cNvPr id="4" name="Content Placeholder 3">
            <a:extLst>
              <a:ext uri="{FF2B5EF4-FFF2-40B4-BE49-F238E27FC236}">
                <a16:creationId xmlns:a16="http://schemas.microsoft.com/office/drawing/2014/main" id="{15A769B8-7AC7-0B28-3D59-DEC577B6DC92}"/>
              </a:ext>
            </a:extLst>
          </p:cNvPr>
          <p:cNvSpPr>
            <a:spLocks noGrp="1"/>
          </p:cNvSpPr>
          <p:nvPr>
            <p:ph sz="half" idx="2"/>
          </p:nvPr>
        </p:nvSpPr>
        <p:spPr/>
        <p:txBody>
          <a:bodyPr>
            <a:noAutofit/>
          </a:bodyPr>
          <a:lstStyle/>
          <a:p>
            <a:pPr marL="0" indent="0">
              <a:buNone/>
            </a:pPr>
            <a:r>
              <a:rPr lang="en-US" sz="1600" dirty="0"/>
              <a:t>To qualify for the Keystone Composite Pathway (2-score), a student must have: </a:t>
            </a:r>
          </a:p>
          <a:p>
            <a:pPr marL="0" indent="0">
              <a:buNone/>
            </a:pPr>
            <a:r>
              <a:rPr lang="en-US" sz="1600" dirty="0"/>
              <a:t>- earned one* non-numeric Proficient (per Act 136 of 2020) and</a:t>
            </a:r>
          </a:p>
          <a:p>
            <a:pPr marL="0" indent="0">
              <a:buNone/>
            </a:pPr>
            <a:r>
              <a:rPr lang="en-US" sz="1600" dirty="0"/>
              <a:t>- achieved a Keystone Composite score of 2939 or greater in the other two Keystone Exams (not associated with the academic content for which the student earned a non-numeric Proficient). </a:t>
            </a:r>
          </a:p>
          <a:p>
            <a:pPr marL="0" indent="0">
              <a:buNone/>
            </a:pPr>
            <a:r>
              <a:rPr lang="en-US" sz="1600" dirty="0"/>
              <a:t>The 2-score composite is calculated using the highest numeric score in each of the other two Keystone Exams attained by the student, neither of which may be Below Basic and at least one of which must be Proficient or better.</a:t>
            </a:r>
          </a:p>
          <a:p>
            <a:pPr marL="0" indent="0">
              <a:buNone/>
            </a:pPr>
            <a:r>
              <a:rPr lang="en-US" sz="1600" dirty="0"/>
              <a:t>Unlike the 3-score composite, the student must successfully complete locally established, grade-based requirements for the academic content associated with the Keystone Exam in which the student has a Basic.</a:t>
            </a:r>
          </a:p>
        </p:txBody>
      </p:sp>
      <p:sp>
        <p:nvSpPr>
          <p:cNvPr id="5" name="Date Placeholder 4">
            <a:extLst>
              <a:ext uri="{FF2B5EF4-FFF2-40B4-BE49-F238E27FC236}">
                <a16:creationId xmlns:a16="http://schemas.microsoft.com/office/drawing/2014/main" id="{EAC564E6-10EC-8998-036F-AF8CB75D3E04}"/>
              </a:ext>
            </a:extLst>
          </p:cNvPr>
          <p:cNvSpPr>
            <a:spLocks noGrp="1"/>
          </p:cNvSpPr>
          <p:nvPr>
            <p:ph type="dt" sz="half" idx="10"/>
          </p:nvPr>
        </p:nvSpPr>
        <p:spPr/>
        <p:txBody>
          <a:bodyPr/>
          <a:lstStyle/>
          <a:p>
            <a:fld id="{956BFE5A-6E96-494B-BDD8-6F437FF9AB11}" type="datetime1">
              <a:rPr lang="en-US" smtClean="0"/>
              <a:t>11/9/2023</a:t>
            </a:fld>
            <a:endParaRPr lang="en-US"/>
          </a:p>
        </p:txBody>
      </p:sp>
      <p:sp>
        <p:nvSpPr>
          <p:cNvPr id="6" name="Slide Number Placeholder 5">
            <a:extLst>
              <a:ext uri="{FF2B5EF4-FFF2-40B4-BE49-F238E27FC236}">
                <a16:creationId xmlns:a16="http://schemas.microsoft.com/office/drawing/2014/main" id="{5CB43DDA-7804-76EE-24CE-EFD93307E3DF}"/>
              </a:ext>
            </a:extLst>
          </p:cNvPr>
          <p:cNvSpPr>
            <a:spLocks noGrp="1"/>
          </p:cNvSpPr>
          <p:nvPr>
            <p:ph type="sldNum" sz="quarter" idx="12"/>
          </p:nvPr>
        </p:nvSpPr>
        <p:spPr/>
        <p:txBody>
          <a:bodyPr/>
          <a:lstStyle/>
          <a:p>
            <a:fld id="{B24F5015-3417-4B27-A586-E4CCF4D77832}" type="slidenum">
              <a:rPr lang="en-US" smtClean="0"/>
              <a:t>3</a:t>
            </a:fld>
            <a:endParaRPr lang="en-US"/>
          </a:p>
        </p:txBody>
      </p:sp>
      <p:cxnSp>
        <p:nvCxnSpPr>
          <p:cNvPr id="8" name="Straight Arrow Connector 7">
            <a:extLst>
              <a:ext uri="{FF2B5EF4-FFF2-40B4-BE49-F238E27FC236}">
                <a16:creationId xmlns:a16="http://schemas.microsoft.com/office/drawing/2014/main" id="{5198669C-7B77-C298-10DF-EBF2131C08EF}"/>
              </a:ext>
              <a:ext uri="{C183D7F6-B498-43B3-948B-1728B52AA6E4}">
                <adec:decorative xmlns:adec="http://schemas.microsoft.com/office/drawing/2017/decorative" val="1"/>
              </a:ext>
            </a:extLst>
          </p:cNvPr>
          <p:cNvCxnSpPr>
            <a:cxnSpLocks/>
          </p:cNvCxnSpPr>
          <p:nvPr/>
        </p:nvCxnSpPr>
        <p:spPr>
          <a:xfrm flipV="1">
            <a:off x="5597568" y="2579069"/>
            <a:ext cx="498432" cy="182562"/>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C827D018-8DE4-1591-8AAF-9E192B4F13CB}"/>
              </a:ext>
              <a:ext uri="{C183D7F6-B498-43B3-948B-1728B52AA6E4}">
                <adec:decorative xmlns:adec="http://schemas.microsoft.com/office/drawing/2017/decorative" val="1"/>
              </a:ext>
            </a:extLst>
          </p:cNvPr>
          <p:cNvCxnSpPr>
            <a:cxnSpLocks/>
          </p:cNvCxnSpPr>
          <p:nvPr/>
        </p:nvCxnSpPr>
        <p:spPr>
          <a:xfrm flipV="1">
            <a:off x="5653980" y="3950573"/>
            <a:ext cx="460332" cy="157347"/>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E18E8E95-B69D-35FB-207A-1DEB2DAFD4FC}"/>
              </a:ext>
              <a:ext uri="{C183D7F6-B498-43B3-948B-1728B52AA6E4}">
                <adec:decorative xmlns:adec="http://schemas.microsoft.com/office/drawing/2017/decorative" val="1"/>
              </a:ext>
            </a:extLst>
          </p:cNvPr>
          <p:cNvCxnSpPr>
            <a:cxnSpLocks/>
          </p:cNvCxnSpPr>
          <p:nvPr/>
        </p:nvCxnSpPr>
        <p:spPr>
          <a:xfrm flipV="1">
            <a:off x="5635668" y="3613444"/>
            <a:ext cx="460332" cy="157347"/>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093680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E850C5-D72E-A5F2-EAC4-799B3E29D3D6}"/>
              </a:ext>
            </a:extLst>
          </p:cNvPr>
          <p:cNvSpPr>
            <a:spLocks noGrp="1"/>
          </p:cNvSpPr>
          <p:nvPr>
            <p:ph type="title"/>
          </p:nvPr>
        </p:nvSpPr>
        <p:spPr/>
        <p:txBody>
          <a:bodyPr/>
          <a:lstStyle/>
          <a:p>
            <a:r>
              <a:rPr lang="en-US" dirty="0"/>
              <a:t>Waivers</a:t>
            </a:r>
          </a:p>
        </p:txBody>
      </p:sp>
      <p:sp>
        <p:nvSpPr>
          <p:cNvPr id="3" name="Content Placeholder 2">
            <a:extLst>
              <a:ext uri="{FF2B5EF4-FFF2-40B4-BE49-F238E27FC236}">
                <a16:creationId xmlns:a16="http://schemas.microsoft.com/office/drawing/2014/main" id="{F355742A-4329-D5AD-63F6-E4074E56A212}"/>
              </a:ext>
            </a:extLst>
          </p:cNvPr>
          <p:cNvSpPr>
            <a:spLocks noGrp="1"/>
          </p:cNvSpPr>
          <p:nvPr>
            <p:ph idx="1"/>
          </p:nvPr>
        </p:nvSpPr>
        <p:spPr/>
        <p:txBody>
          <a:bodyPr>
            <a:normAutofit fontScale="77500" lnSpcReduction="20000"/>
          </a:bodyPr>
          <a:lstStyle/>
          <a:p>
            <a:pPr marL="0" indent="0">
              <a:buNone/>
            </a:pPr>
            <a:r>
              <a:rPr lang="en-US" dirty="0"/>
              <a:t>Does a senior who moves in from out of state on or after 7/1 qualify for a waiver with extenuating circumstances, or must they have moved in after the start of school? </a:t>
            </a:r>
          </a:p>
          <a:p>
            <a:pPr marL="0" indent="0">
              <a:buNone/>
            </a:pPr>
            <a:r>
              <a:rPr lang="en-US" dirty="0"/>
              <a:t>What is the threshold for determining “frequent” school transfers?</a:t>
            </a:r>
          </a:p>
          <a:p>
            <a:pPr marL="0" indent="0">
              <a:buNone/>
            </a:pPr>
            <a:r>
              <a:rPr lang="en-US" dirty="0"/>
              <a:t>What constitutes a “serious” illness or a family “emergency”? Could teen pregnancy be deemed an extenuating circumstance?</a:t>
            </a:r>
          </a:p>
          <a:p>
            <a:pPr marL="0" indent="0">
              <a:buNone/>
            </a:pPr>
            <a:r>
              <a:rPr lang="en-US" dirty="0"/>
              <a:t>Do late (senior) transfers in from a private high school qualify for a waiver?</a:t>
            </a:r>
          </a:p>
          <a:p>
            <a:pPr marL="0" indent="0">
              <a:buNone/>
            </a:pPr>
            <a:r>
              <a:rPr lang="en-US" dirty="0"/>
              <a:t>Does the 5% threshold still apply when waivers are granted to students who have experienced  approved extenuating circumstances?</a:t>
            </a:r>
          </a:p>
          <a:p>
            <a:pPr marL="0" indent="0">
              <a:buNone/>
            </a:pPr>
            <a:r>
              <a:rPr lang="en-US" dirty="0"/>
              <a:t>Do students who graduate via IEP or Keystone Diploma count toward the 5%?</a:t>
            </a:r>
          </a:p>
          <a:p>
            <a:pPr marL="0" indent="0">
              <a:buNone/>
            </a:pPr>
            <a:r>
              <a:rPr lang="en-US" dirty="0"/>
              <a:t>Must a senior who meets an approved extenuating circumstances also meet LEGBR?</a:t>
            </a:r>
          </a:p>
          <a:p>
            <a:pPr marL="0" indent="0">
              <a:buNone/>
            </a:pPr>
            <a:r>
              <a:rPr lang="en-US" dirty="0"/>
              <a:t>Is there a specific waiver we need to use or is this something we create on our own?</a:t>
            </a:r>
          </a:p>
        </p:txBody>
      </p:sp>
      <p:sp>
        <p:nvSpPr>
          <p:cNvPr id="4" name="Date Placeholder 3">
            <a:extLst>
              <a:ext uri="{FF2B5EF4-FFF2-40B4-BE49-F238E27FC236}">
                <a16:creationId xmlns:a16="http://schemas.microsoft.com/office/drawing/2014/main" id="{C888322D-A2C7-1F94-4BE1-EC20BE1F5443}"/>
              </a:ext>
            </a:extLst>
          </p:cNvPr>
          <p:cNvSpPr>
            <a:spLocks noGrp="1"/>
          </p:cNvSpPr>
          <p:nvPr>
            <p:ph type="dt" sz="half" idx="10"/>
          </p:nvPr>
        </p:nvSpPr>
        <p:spPr/>
        <p:txBody>
          <a:bodyPr/>
          <a:lstStyle/>
          <a:p>
            <a:fld id="{A1DC029C-5B17-409B-86F2-A65FE5BE79A1}" type="datetime1">
              <a:rPr lang="en-US" smtClean="0"/>
              <a:t>11/9/2023</a:t>
            </a:fld>
            <a:endParaRPr lang="en-US"/>
          </a:p>
        </p:txBody>
      </p:sp>
      <p:sp>
        <p:nvSpPr>
          <p:cNvPr id="5" name="Slide Number Placeholder 4">
            <a:extLst>
              <a:ext uri="{FF2B5EF4-FFF2-40B4-BE49-F238E27FC236}">
                <a16:creationId xmlns:a16="http://schemas.microsoft.com/office/drawing/2014/main" id="{D131FAB1-4395-01BF-581A-7411A65B1E96}"/>
              </a:ext>
            </a:extLst>
          </p:cNvPr>
          <p:cNvSpPr>
            <a:spLocks noGrp="1"/>
          </p:cNvSpPr>
          <p:nvPr>
            <p:ph type="sldNum" sz="quarter" idx="12"/>
          </p:nvPr>
        </p:nvSpPr>
        <p:spPr/>
        <p:txBody>
          <a:bodyPr/>
          <a:lstStyle/>
          <a:p>
            <a:fld id="{B24F5015-3417-4B27-A586-E4CCF4D77832}" type="slidenum">
              <a:rPr lang="en-US" smtClean="0"/>
              <a:t>4</a:t>
            </a:fld>
            <a:endParaRPr lang="en-US"/>
          </a:p>
        </p:txBody>
      </p:sp>
    </p:spTree>
    <p:extLst>
      <p:ext uri="{BB962C8B-B14F-4D97-AF65-F5344CB8AC3E}">
        <p14:creationId xmlns:p14="http://schemas.microsoft.com/office/powerpoint/2010/main" val="18411296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A90168-A4E9-6529-1384-4E9AD61D7A3E}"/>
              </a:ext>
            </a:extLst>
          </p:cNvPr>
          <p:cNvSpPr>
            <a:spLocks noGrp="1"/>
          </p:cNvSpPr>
          <p:nvPr>
            <p:ph type="title"/>
          </p:nvPr>
        </p:nvSpPr>
        <p:spPr/>
        <p:txBody>
          <a:bodyPr/>
          <a:lstStyle/>
          <a:p>
            <a:r>
              <a:rPr lang="en-US" b="1" dirty="0"/>
              <a:t>Extenuating Circumstances</a:t>
            </a:r>
          </a:p>
        </p:txBody>
      </p:sp>
      <p:sp>
        <p:nvSpPr>
          <p:cNvPr id="3" name="Content Placeholder 2">
            <a:extLst>
              <a:ext uri="{FF2B5EF4-FFF2-40B4-BE49-F238E27FC236}">
                <a16:creationId xmlns:a16="http://schemas.microsoft.com/office/drawing/2014/main" id="{7C50ABBB-2DCA-F58F-1EB4-DCBFA17402C5}"/>
              </a:ext>
            </a:extLst>
          </p:cNvPr>
          <p:cNvSpPr>
            <a:spLocks noGrp="1"/>
          </p:cNvSpPr>
          <p:nvPr>
            <p:ph idx="1"/>
          </p:nvPr>
        </p:nvSpPr>
        <p:spPr>
          <a:xfrm>
            <a:off x="838200" y="1545771"/>
            <a:ext cx="10515600" cy="4631192"/>
          </a:xfrm>
        </p:spPr>
        <p:txBody>
          <a:bodyPr>
            <a:normAutofit/>
          </a:bodyPr>
          <a:lstStyle/>
          <a:p>
            <a:pPr marL="0" indent="0">
              <a:buNone/>
            </a:pPr>
            <a:r>
              <a:rPr lang="en-US" sz="2800" dirty="0"/>
              <a:t>A chief school administrator may waive pathway-specific criteria to accommodate a student in Grade 12 or a student who experiences extenuating circumstances, defined as:</a:t>
            </a:r>
          </a:p>
          <a:p>
            <a:pPr lvl="1"/>
            <a:r>
              <a:rPr lang="en-US" dirty="0"/>
              <a:t>serious illness,</a:t>
            </a:r>
          </a:p>
          <a:p>
            <a:pPr lvl="1"/>
            <a:r>
              <a:rPr lang="en-US" dirty="0"/>
              <a:t>death in the student’s immediate family,</a:t>
            </a:r>
          </a:p>
          <a:p>
            <a:pPr lvl="1"/>
            <a:r>
              <a:rPr lang="en-US" dirty="0"/>
              <a:t>family emergency,</a:t>
            </a:r>
          </a:p>
          <a:p>
            <a:pPr lvl="1"/>
            <a:r>
              <a:rPr lang="en-US" dirty="0"/>
              <a:t>frequent school transfers,</a:t>
            </a:r>
          </a:p>
          <a:p>
            <a:pPr lvl="1"/>
            <a:r>
              <a:rPr lang="en-US" dirty="0"/>
              <a:t>transfer from out-of-state in grade 12, or</a:t>
            </a:r>
          </a:p>
          <a:p>
            <a:pPr lvl="1"/>
            <a:r>
              <a:rPr lang="en-US" dirty="0"/>
              <a:t>COVID-19 pandemic.*</a:t>
            </a:r>
          </a:p>
          <a:p>
            <a:pPr marL="0" indent="0">
              <a:buNone/>
            </a:pPr>
            <a:r>
              <a:rPr lang="en-US" sz="2800" dirty="0"/>
              <a:t>* approved by the Pennsylvania State Board of Education for students in the graduating classes of 2023, 2024, and 2025 only.</a:t>
            </a:r>
          </a:p>
        </p:txBody>
      </p:sp>
      <p:sp>
        <p:nvSpPr>
          <p:cNvPr id="5" name="Slide Number Placeholder 4">
            <a:extLst>
              <a:ext uri="{FF2B5EF4-FFF2-40B4-BE49-F238E27FC236}">
                <a16:creationId xmlns:a16="http://schemas.microsoft.com/office/drawing/2014/main" id="{A1B6085B-C85C-5588-A1B6-2F35E871CE3C}"/>
              </a:ext>
            </a:extLst>
          </p:cNvPr>
          <p:cNvSpPr>
            <a:spLocks noGrp="1"/>
          </p:cNvSpPr>
          <p:nvPr>
            <p:ph type="sldNum" sz="quarter" idx="12"/>
          </p:nvPr>
        </p:nvSpPr>
        <p:spPr/>
        <p:txBody>
          <a:bodyPr/>
          <a:lstStyle/>
          <a:p>
            <a:fld id="{B24F5015-3417-4B27-A586-E4CCF4D77832}" type="slidenum">
              <a:rPr lang="en-US" smtClean="0"/>
              <a:t>5</a:t>
            </a:fld>
            <a:endParaRPr lang="en-US" dirty="0"/>
          </a:p>
        </p:txBody>
      </p:sp>
    </p:spTree>
    <p:extLst>
      <p:ext uri="{BB962C8B-B14F-4D97-AF65-F5344CB8AC3E}">
        <p14:creationId xmlns:p14="http://schemas.microsoft.com/office/powerpoint/2010/main" val="34612165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5A7606-6757-2EB3-CD43-C736740310F7}"/>
              </a:ext>
            </a:extLst>
          </p:cNvPr>
          <p:cNvSpPr>
            <a:spLocks noGrp="1"/>
          </p:cNvSpPr>
          <p:nvPr>
            <p:ph type="title"/>
          </p:nvPr>
        </p:nvSpPr>
        <p:spPr/>
        <p:txBody>
          <a:bodyPr/>
          <a:lstStyle/>
          <a:p>
            <a:r>
              <a:rPr lang="en-US" sz="3600" b="1" dirty="0"/>
              <a:t>Whether to Grant a Waiver  </a:t>
            </a:r>
          </a:p>
        </p:txBody>
      </p:sp>
      <p:sp>
        <p:nvSpPr>
          <p:cNvPr id="6" name="Text Placeholder 5">
            <a:extLst>
              <a:ext uri="{FF2B5EF4-FFF2-40B4-BE49-F238E27FC236}">
                <a16:creationId xmlns:a16="http://schemas.microsoft.com/office/drawing/2014/main" id="{24E2C05F-E63E-5BA0-FDAD-163DE9F24656}"/>
              </a:ext>
            </a:extLst>
          </p:cNvPr>
          <p:cNvSpPr>
            <a:spLocks noGrp="1"/>
          </p:cNvSpPr>
          <p:nvPr>
            <p:ph type="body" idx="1"/>
          </p:nvPr>
        </p:nvSpPr>
        <p:spPr/>
        <p:txBody>
          <a:bodyPr>
            <a:normAutofit/>
          </a:bodyPr>
          <a:lstStyle/>
          <a:p>
            <a:r>
              <a:rPr lang="en-US" sz="2400" dirty="0"/>
              <a:t>Guidance for Medical Exemptions </a:t>
            </a:r>
          </a:p>
          <a:p>
            <a:pPr>
              <a:spcBef>
                <a:spcPts val="0"/>
              </a:spcBef>
            </a:pPr>
            <a:r>
              <a:rPr lang="en-US" sz="2400" dirty="0"/>
              <a:t>from State Assessments:</a:t>
            </a:r>
          </a:p>
        </p:txBody>
      </p:sp>
      <p:sp>
        <p:nvSpPr>
          <p:cNvPr id="3" name="Content Placeholder 2">
            <a:extLst>
              <a:ext uri="{FF2B5EF4-FFF2-40B4-BE49-F238E27FC236}">
                <a16:creationId xmlns:a16="http://schemas.microsoft.com/office/drawing/2014/main" id="{723F4F33-9D64-F3BC-7701-CAE2D125473F}"/>
              </a:ext>
            </a:extLst>
          </p:cNvPr>
          <p:cNvSpPr>
            <a:spLocks noGrp="1"/>
          </p:cNvSpPr>
          <p:nvPr>
            <p:ph sz="half" idx="2"/>
          </p:nvPr>
        </p:nvSpPr>
        <p:spPr/>
        <p:txBody>
          <a:bodyPr>
            <a:normAutofit fontScale="92500" lnSpcReduction="20000"/>
          </a:bodyPr>
          <a:lstStyle/>
          <a:p>
            <a:pPr marL="0" indent="0">
              <a:buNone/>
            </a:pPr>
            <a:r>
              <a:rPr lang="en-US" sz="2600" dirty="0"/>
              <a:t>“</a:t>
            </a:r>
            <a:r>
              <a:rPr lang="en-US" sz="2600" u="sng" dirty="0"/>
              <a:t>Generally, if a student can receive instruction, then they are also able to participate</a:t>
            </a:r>
            <a:r>
              <a:rPr lang="en-US" sz="2600" dirty="0"/>
              <a:t> in state assessments; however, the health and well-being of students should take priority in determining whether they can participate. </a:t>
            </a:r>
          </a:p>
          <a:p>
            <a:pPr marL="0" indent="0">
              <a:buNone/>
            </a:pPr>
            <a:r>
              <a:rPr lang="en-US" sz="2600" u="sng" dirty="0"/>
              <a:t>Students may receive</a:t>
            </a:r>
            <a:r>
              <a:rPr lang="en-US" sz="2600" dirty="0"/>
              <a:t> a medical </a:t>
            </a:r>
            <a:r>
              <a:rPr lang="en-US" sz="2600" u="sng" dirty="0"/>
              <a:t>exemption if they cannot participate</a:t>
            </a:r>
            <a:r>
              <a:rPr lang="en-US" sz="2600" dirty="0"/>
              <a:t> in a state assessment during the testing window, including make-up dates, </a:t>
            </a:r>
            <a:r>
              <a:rPr lang="en-US" sz="2600" u="sng" dirty="0"/>
              <a:t>due to a significant</a:t>
            </a:r>
            <a:r>
              <a:rPr lang="en-US" sz="2600" dirty="0"/>
              <a:t> medical </a:t>
            </a:r>
            <a:r>
              <a:rPr lang="en-US" sz="2600" u="sng" dirty="0"/>
              <a:t>event</a:t>
            </a:r>
            <a:r>
              <a:rPr lang="en-US" sz="2600" dirty="0"/>
              <a:t>.”</a:t>
            </a:r>
            <a:endParaRPr lang="en-US" sz="1600" dirty="0"/>
          </a:p>
          <a:p>
            <a:pPr marL="0" indent="0">
              <a:buNone/>
            </a:pPr>
            <a:endParaRPr lang="en-US" sz="1600" dirty="0"/>
          </a:p>
        </p:txBody>
      </p:sp>
      <p:sp>
        <p:nvSpPr>
          <p:cNvPr id="7" name="Text Placeholder 6">
            <a:extLst>
              <a:ext uri="{FF2B5EF4-FFF2-40B4-BE49-F238E27FC236}">
                <a16:creationId xmlns:a16="http://schemas.microsoft.com/office/drawing/2014/main" id="{345B960D-BB36-9142-8B52-582650ACD671}"/>
              </a:ext>
            </a:extLst>
          </p:cNvPr>
          <p:cNvSpPr>
            <a:spLocks noGrp="1"/>
          </p:cNvSpPr>
          <p:nvPr>
            <p:ph type="body" sz="quarter" idx="3"/>
          </p:nvPr>
        </p:nvSpPr>
        <p:spPr/>
        <p:txBody>
          <a:bodyPr>
            <a:normAutofit/>
          </a:bodyPr>
          <a:lstStyle/>
          <a:p>
            <a:r>
              <a:rPr lang="en-US" dirty="0"/>
              <a:t>Applying the same thinking to Waivers from Graduation Requirements:</a:t>
            </a:r>
          </a:p>
        </p:txBody>
      </p:sp>
      <p:sp>
        <p:nvSpPr>
          <p:cNvPr id="8" name="Content Placeholder 7">
            <a:extLst>
              <a:ext uri="{FF2B5EF4-FFF2-40B4-BE49-F238E27FC236}">
                <a16:creationId xmlns:a16="http://schemas.microsoft.com/office/drawing/2014/main" id="{5B8E2698-68CF-F10F-85D4-570FAE779DE3}"/>
              </a:ext>
            </a:extLst>
          </p:cNvPr>
          <p:cNvSpPr>
            <a:spLocks noGrp="1"/>
          </p:cNvSpPr>
          <p:nvPr>
            <p:ph sz="quarter" idx="4"/>
          </p:nvPr>
        </p:nvSpPr>
        <p:spPr/>
        <p:txBody>
          <a:bodyPr>
            <a:normAutofit fontScale="92500" lnSpcReduction="20000"/>
          </a:bodyPr>
          <a:lstStyle/>
          <a:p>
            <a:pPr marL="0" indent="0">
              <a:buNone/>
            </a:pPr>
            <a:r>
              <a:rPr lang="en-US" dirty="0"/>
              <a:t>Generally, if a student can receive instruction, then they are also able to participate in Pathways to Graduation.</a:t>
            </a:r>
          </a:p>
          <a:p>
            <a:pPr marL="0" indent="0">
              <a:buNone/>
            </a:pPr>
            <a:r>
              <a:rPr lang="en-US" dirty="0"/>
              <a:t>However, students may have pathway-specific requirements waived if they cannot participate in those pathway requirements </a:t>
            </a:r>
            <a:r>
              <a:rPr lang="en-US" i="1" dirty="0"/>
              <a:t>due to an approved extenuating circumstance</a:t>
            </a:r>
            <a:r>
              <a:rPr lang="en-US" dirty="0"/>
              <a:t>.</a:t>
            </a:r>
          </a:p>
        </p:txBody>
      </p:sp>
      <p:sp>
        <p:nvSpPr>
          <p:cNvPr id="4" name="Date Placeholder 3">
            <a:extLst>
              <a:ext uri="{FF2B5EF4-FFF2-40B4-BE49-F238E27FC236}">
                <a16:creationId xmlns:a16="http://schemas.microsoft.com/office/drawing/2014/main" id="{A43D0CB5-3B88-8011-3541-E86099E25884}"/>
              </a:ext>
            </a:extLst>
          </p:cNvPr>
          <p:cNvSpPr>
            <a:spLocks noGrp="1"/>
          </p:cNvSpPr>
          <p:nvPr>
            <p:ph type="dt" sz="half" idx="10"/>
          </p:nvPr>
        </p:nvSpPr>
        <p:spPr/>
        <p:txBody>
          <a:bodyPr/>
          <a:lstStyle/>
          <a:p>
            <a:fld id="{A1DC029C-5B17-409B-86F2-A65FE5BE79A1}" type="datetime1">
              <a:rPr lang="en-US" smtClean="0"/>
              <a:t>11/9/2023</a:t>
            </a:fld>
            <a:endParaRPr lang="en-US"/>
          </a:p>
        </p:txBody>
      </p:sp>
      <p:sp>
        <p:nvSpPr>
          <p:cNvPr id="5" name="Slide Number Placeholder 4">
            <a:extLst>
              <a:ext uri="{FF2B5EF4-FFF2-40B4-BE49-F238E27FC236}">
                <a16:creationId xmlns:a16="http://schemas.microsoft.com/office/drawing/2014/main" id="{EDB58A29-90EC-BC0B-693D-414A3222DD07}"/>
              </a:ext>
            </a:extLst>
          </p:cNvPr>
          <p:cNvSpPr>
            <a:spLocks noGrp="1"/>
          </p:cNvSpPr>
          <p:nvPr>
            <p:ph type="sldNum" sz="quarter" idx="12"/>
          </p:nvPr>
        </p:nvSpPr>
        <p:spPr/>
        <p:txBody>
          <a:bodyPr/>
          <a:lstStyle/>
          <a:p>
            <a:fld id="{B24F5015-3417-4B27-A586-E4CCF4D77832}" type="slidenum">
              <a:rPr lang="en-US" smtClean="0"/>
              <a:t>6</a:t>
            </a:fld>
            <a:endParaRPr lang="en-US"/>
          </a:p>
        </p:txBody>
      </p:sp>
    </p:spTree>
    <p:extLst>
      <p:ext uri="{BB962C8B-B14F-4D97-AF65-F5344CB8AC3E}">
        <p14:creationId xmlns:p14="http://schemas.microsoft.com/office/powerpoint/2010/main" val="36929639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EA88A9-5AB4-7867-00CC-F0BBC6FA8F86}"/>
              </a:ext>
            </a:extLst>
          </p:cNvPr>
          <p:cNvSpPr>
            <a:spLocks noGrp="1"/>
          </p:cNvSpPr>
          <p:nvPr>
            <p:ph type="title"/>
          </p:nvPr>
        </p:nvSpPr>
        <p:spPr/>
        <p:txBody>
          <a:bodyPr/>
          <a:lstStyle/>
          <a:p>
            <a:r>
              <a:rPr lang="en-US" dirty="0"/>
              <a:t>Granting Excessive Waivers</a:t>
            </a:r>
          </a:p>
        </p:txBody>
      </p:sp>
      <p:sp>
        <p:nvSpPr>
          <p:cNvPr id="3" name="Content Placeholder 2">
            <a:extLst>
              <a:ext uri="{FF2B5EF4-FFF2-40B4-BE49-F238E27FC236}">
                <a16:creationId xmlns:a16="http://schemas.microsoft.com/office/drawing/2014/main" id="{2A87F961-EC3E-03A5-7B11-394932168C03}"/>
              </a:ext>
            </a:extLst>
          </p:cNvPr>
          <p:cNvSpPr>
            <a:spLocks noGrp="1"/>
          </p:cNvSpPr>
          <p:nvPr>
            <p:ph idx="1"/>
          </p:nvPr>
        </p:nvSpPr>
        <p:spPr/>
        <p:txBody>
          <a:bodyPr>
            <a:normAutofit fontScale="92500" lnSpcReduction="20000"/>
          </a:bodyPr>
          <a:lstStyle/>
          <a:p>
            <a:pPr marL="0" indent="0" algn="l">
              <a:buNone/>
            </a:pPr>
            <a:r>
              <a:rPr lang="en-US" b="0" i="0" dirty="0">
                <a:solidFill>
                  <a:srgbClr val="082A3D"/>
                </a:solidFill>
                <a:effectLst/>
                <a:latin typeface="proxima-nova"/>
              </a:rPr>
              <a:t>A student granted a ‘waiver’ is still required to successfully complete </a:t>
            </a:r>
            <a:r>
              <a:rPr lang="en-US" b="0" i="1" dirty="0">
                <a:solidFill>
                  <a:srgbClr val="082A3D"/>
                </a:solidFill>
                <a:effectLst/>
                <a:latin typeface="proxima-nova"/>
              </a:rPr>
              <a:t>locally established, grade-based requirements</a:t>
            </a:r>
            <a:r>
              <a:rPr lang="en-US" b="0" i="0" dirty="0">
                <a:solidFill>
                  <a:srgbClr val="082A3D"/>
                </a:solidFill>
                <a:effectLst/>
                <a:latin typeface="proxima-nova"/>
              </a:rPr>
              <a:t> for academic content areas associated with each Keystone Exam in which the student does not have a numeric score ≥1500 or a non-numeric score of Proficient.</a:t>
            </a:r>
          </a:p>
          <a:p>
            <a:pPr marL="0" indent="0" algn="l">
              <a:buNone/>
            </a:pPr>
            <a:r>
              <a:rPr lang="en-US" b="0" i="0" dirty="0">
                <a:solidFill>
                  <a:srgbClr val="082A3D"/>
                </a:solidFill>
                <a:effectLst/>
                <a:latin typeface="proxima-nova"/>
              </a:rPr>
              <a:t>Where waivers are granted to more than 5% of a graduating class for reasons </a:t>
            </a:r>
            <a:r>
              <a:rPr lang="en-US" b="1" i="0" dirty="0">
                <a:solidFill>
                  <a:srgbClr val="082A3D"/>
                </a:solidFill>
                <a:effectLst/>
                <a:latin typeface="proxima-nova"/>
              </a:rPr>
              <a:t>other</a:t>
            </a:r>
            <a:r>
              <a:rPr lang="en-US" b="0" i="0" dirty="0">
                <a:solidFill>
                  <a:srgbClr val="082A3D"/>
                </a:solidFill>
                <a:effectLst/>
                <a:latin typeface="proxima-nova"/>
              </a:rPr>
              <a:t> than extenuating circumstances (i.e., granted to students in Grade 12 who’ve not experienced extenuating circumstances), the LEA must complete an improvement section within the annual Grad Report. If the improvement section is required in two consecutive years, the LEA is subject also to a comprehensive audit and a 3-year corrective action plan.</a:t>
            </a:r>
          </a:p>
          <a:p>
            <a:pPr marL="0" indent="0" algn="l">
              <a:buNone/>
            </a:pPr>
            <a:r>
              <a:rPr lang="en-US" b="0" i="0" dirty="0">
                <a:solidFill>
                  <a:srgbClr val="082A3D"/>
                </a:solidFill>
                <a:effectLst/>
                <a:latin typeface="proxima-nova"/>
              </a:rPr>
              <a:t>Conversely, where waivers are granted to more than 5% of a graduating class due to </a:t>
            </a:r>
            <a:r>
              <a:rPr lang="en-US" b="1" i="0" dirty="0">
                <a:solidFill>
                  <a:srgbClr val="082A3D"/>
                </a:solidFill>
                <a:effectLst/>
                <a:latin typeface="proxima-nova"/>
              </a:rPr>
              <a:t>extenuating circumstances</a:t>
            </a:r>
            <a:r>
              <a:rPr lang="en-US" b="0" i="0" dirty="0">
                <a:solidFill>
                  <a:srgbClr val="082A3D"/>
                </a:solidFill>
                <a:effectLst/>
                <a:latin typeface="proxima-nova"/>
              </a:rPr>
              <a:t>, the LEA is not required to complete an improvement section - although, excessive and/or consistent overage may result in a PDE review.</a:t>
            </a:r>
          </a:p>
        </p:txBody>
      </p:sp>
      <p:sp>
        <p:nvSpPr>
          <p:cNvPr id="4" name="Date Placeholder 3">
            <a:extLst>
              <a:ext uri="{FF2B5EF4-FFF2-40B4-BE49-F238E27FC236}">
                <a16:creationId xmlns:a16="http://schemas.microsoft.com/office/drawing/2014/main" id="{E7B9246B-6DAE-C780-D6A1-E4A762A0A8A9}"/>
              </a:ext>
            </a:extLst>
          </p:cNvPr>
          <p:cNvSpPr>
            <a:spLocks noGrp="1"/>
          </p:cNvSpPr>
          <p:nvPr>
            <p:ph type="dt" sz="half" idx="10"/>
          </p:nvPr>
        </p:nvSpPr>
        <p:spPr/>
        <p:txBody>
          <a:bodyPr/>
          <a:lstStyle/>
          <a:p>
            <a:fld id="{A1DC029C-5B17-409B-86F2-A65FE5BE79A1}" type="datetime1">
              <a:rPr lang="en-US" smtClean="0"/>
              <a:t>11/9/2023</a:t>
            </a:fld>
            <a:endParaRPr lang="en-US"/>
          </a:p>
        </p:txBody>
      </p:sp>
      <p:sp>
        <p:nvSpPr>
          <p:cNvPr id="5" name="Slide Number Placeholder 4">
            <a:extLst>
              <a:ext uri="{FF2B5EF4-FFF2-40B4-BE49-F238E27FC236}">
                <a16:creationId xmlns:a16="http://schemas.microsoft.com/office/drawing/2014/main" id="{4B64287A-8785-8ECB-26DE-160F70E91813}"/>
              </a:ext>
            </a:extLst>
          </p:cNvPr>
          <p:cNvSpPr>
            <a:spLocks noGrp="1"/>
          </p:cNvSpPr>
          <p:nvPr>
            <p:ph type="sldNum" sz="quarter" idx="12"/>
          </p:nvPr>
        </p:nvSpPr>
        <p:spPr/>
        <p:txBody>
          <a:bodyPr/>
          <a:lstStyle/>
          <a:p>
            <a:fld id="{B24F5015-3417-4B27-A586-E4CCF4D77832}" type="slidenum">
              <a:rPr lang="en-US" smtClean="0"/>
              <a:t>7</a:t>
            </a:fld>
            <a:endParaRPr lang="en-US"/>
          </a:p>
        </p:txBody>
      </p:sp>
    </p:spTree>
    <p:extLst>
      <p:ext uri="{BB962C8B-B14F-4D97-AF65-F5344CB8AC3E}">
        <p14:creationId xmlns:p14="http://schemas.microsoft.com/office/powerpoint/2010/main" val="33088900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849F1B-F02A-F512-036F-5E0E778C6337}"/>
              </a:ext>
            </a:extLst>
          </p:cNvPr>
          <p:cNvSpPr>
            <a:spLocks noGrp="1"/>
          </p:cNvSpPr>
          <p:nvPr>
            <p:ph type="title"/>
          </p:nvPr>
        </p:nvSpPr>
        <p:spPr/>
        <p:txBody>
          <a:bodyPr/>
          <a:lstStyle/>
          <a:p>
            <a:r>
              <a:rPr lang="en-US" dirty="0"/>
              <a:t>Special Education Program</a:t>
            </a:r>
          </a:p>
        </p:txBody>
      </p:sp>
      <p:sp>
        <p:nvSpPr>
          <p:cNvPr id="3" name="Content Placeholder 2">
            <a:extLst>
              <a:ext uri="{FF2B5EF4-FFF2-40B4-BE49-F238E27FC236}">
                <a16:creationId xmlns:a16="http://schemas.microsoft.com/office/drawing/2014/main" id="{3F559DE8-985B-E2C5-42B7-BF384705E3CA}"/>
              </a:ext>
            </a:extLst>
          </p:cNvPr>
          <p:cNvSpPr>
            <a:spLocks noGrp="1"/>
          </p:cNvSpPr>
          <p:nvPr>
            <p:ph idx="1"/>
          </p:nvPr>
        </p:nvSpPr>
        <p:spPr>
          <a:xfrm>
            <a:off x="838200" y="1460500"/>
            <a:ext cx="10515600" cy="3043555"/>
          </a:xfrm>
        </p:spPr>
        <p:txBody>
          <a:bodyPr>
            <a:normAutofit fontScale="85000" lnSpcReduction="20000"/>
          </a:bodyPr>
          <a:lstStyle/>
          <a:p>
            <a:pPr marL="0" indent="0">
              <a:buNone/>
            </a:pPr>
            <a:r>
              <a:rPr lang="en-US" dirty="0"/>
              <a:t>Is satisfactorily completing a special education program the same as graduating ‘on IEP goals’?</a:t>
            </a:r>
          </a:p>
          <a:p>
            <a:pPr marL="0" indent="0">
              <a:buNone/>
            </a:pPr>
            <a:r>
              <a:rPr lang="en-US" dirty="0"/>
              <a:t>How does the IEP team determine that an individualized program “does not otherwise meet” the statewide graduation requirements?</a:t>
            </a:r>
          </a:p>
          <a:p>
            <a:pPr marL="0" indent="0">
              <a:buNone/>
            </a:pPr>
            <a:r>
              <a:rPr lang="en-US" dirty="0"/>
              <a:t>Is there a limit to the number or percentage of students who can graduate based on their IEP goals each year?</a:t>
            </a:r>
          </a:p>
          <a:p>
            <a:pPr marL="0" indent="0">
              <a:buNone/>
            </a:pPr>
            <a:r>
              <a:rPr lang="en-US" dirty="0"/>
              <a:t>Can students graduate on their IEP goals if those goals are behavioral rather than academic?</a:t>
            </a:r>
          </a:p>
          <a:p>
            <a:pPr marL="0" indent="0">
              <a:buNone/>
            </a:pPr>
            <a:r>
              <a:rPr lang="en-US" dirty="0"/>
              <a:t>Are students graduating on IEP goals still required to take the Keystone Exams?</a:t>
            </a:r>
          </a:p>
          <a:p>
            <a:endParaRPr lang="en-US" dirty="0"/>
          </a:p>
        </p:txBody>
      </p:sp>
      <p:sp>
        <p:nvSpPr>
          <p:cNvPr id="4" name="Date Placeholder 3">
            <a:extLst>
              <a:ext uri="{FF2B5EF4-FFF2-40B4-BE49-F238E27FC236}">
                <a16:creationId xmlns:a16="http://schemas.microsoft.com/office/drawing/2014/main" id="{780968E4-9956-68DB-8A3F-E22D09C4C638}"/>
              </a:ext>
            </a:extLst>
          </p:cNvPr>
          <p:cNvSpPr>
            <a:spLocks noGrp="1"/>
          </p:cNvSpPr>
          <p:nvPr>
            <p:ph type="dt" sz="half" idx="10"/>
          </p:nvPr>
        </p:nvSpPr>
        <p:spPr/>
        <p:txBody>
          <a:bodyPr/>
          <a:lstStyle/>
          <a:p>
            <a:fld id="{A1DC029C-5B17-409B-86F2-A65FE5BE79A1}" type="datetime1">
              <a:rPr lang="en-US" smtClean="0"/>
              <a:t>11/9/2023</a:t>
            </a:fld>
            <a:endParaRPr lang="en-US" dirty="0"/>
          </a:p>
        </p:txBody>
      </p:sp>
      <p:sp>
        <p:nvSpPr>
          <p:cNvPr id="5" name="Slide Number Placeholder 4">
            <a:extLst>
              <a:ext uri="{FF2B5EF4-FFF2-40B4-BE49-F238E27FC236}">
                <a16:creationId xmlns:a16="http://schemas.microsoft.com/office/drawing/2014/main" id="{5D68D843-C08C-CB29-8CD6-5CD7B9B09CB1}"/>
              </a:ext>
            </a:extLst>
          </p:cNvPr>
          <p:cNvSpPr>
            <a:spLocks noGrp="1"/>
          </p:cNvSpPr>
          <p:nvPr>
            <p:ph type="sldNum" sz="quarter" idx="12"/>
          </p:nvPr>
        </p:nvSpPr>
        <p:spPr/>
        <p:txBody>
          <a:bodyPr/>
          <a:lstStyle/>
          <a:p>
            <a:fld id="{B24F5015-3417-4B27-A586-E4CCF4D77832}" type="slidenum">
              <a:rPr lang="en-US" smtClean="0"/>
              <a:t>8</a:t>
            </a:fld>
            <a:endParaRPr lang="en-US" dirty="0"/>
          </a:p>
        </p:txBody>
      </p:sp>
      <p:sp>
        <p:nvSpPr>
          <p:cNvPr id="6" name="TextBox 5">
            <a:extLst>
              <a:ext uri="{FF2B5EF4-FFF2-40B4-BE49-F238E27FC236}">
                <a16:creationId xmlns:a16="http://schemas.microsoft.com/office/drawing/2014/main" id="{45D3A483-B342-F11A-A783-8549CD07013B}"/>
              </a:ext>
            </a:extLst>
          </p:cNvPr>
          <p:cNvSpPr txBox="1"/>
          <p:nvPr/>
        </p:nvSpPr>
        <p:spPr>
          <a:xfrm>
            <a:off x="881270" y="4504055"/>
            <a:ext cx="8896795" cy="1323439"/>
          </a:xfrm>
          <a:prstGeom prst="rect">
            <a:avLst/>
          </a:prstGeom>
          <a:noFill/>
        </p:spPr>
        <p:txBody>
          <a:bodyPr wrap="none" rtlCol="0">
            <a:spAutoFit/>
          </a:bodyPr>
          <a:lstStyle/>
          <a:p>
            <a:r>
              <a:rPr lang="en-US" sz="3200" b="1" dirty="0">
                <a:latin typeface="proxima-nova"/>
                <a:ea typeface="+mj-ea"/>
                <a:cs typeface="Arial" panose="020B0604020202020204" pitchFamily="34" charset="0"/>
              </a:rPr>
              <a:t>CTE Concentrator</a:t>
            </a:r>
          </a:p>
          <a:p>
            <a:r>
              <a:rPr lang="en-US" sz="2400" dirty="0">
                <a:latin typeface="proxima-nova"/>
                <a:cs typeface="Arial" panose="020B0604020202020204" pitchFamily="34" charset="0"/>
              </a:rPr>
              <a:t>How does an LEA determine "Readiness for Continued Engagement"? </a:t>
            </a:r>
          </a:p>
          <a:p>
            <a:r>
              <a:rPr lang="en-US" sz="2400" dirty="0">
                <a:latin typeface="proxima-nova"/>
                <a:cs typeface="Arial" panose="020B0604020202020204" pitchFamily="34" charset="0"/>
              </a:rPr>
              <a:t>What is the time needed to be a CTE Concentrator?</a:t>
            </a:r>
          </a:p>
        </p:txBody>
      </p:sp>
    </p:spTree>
    <p:extLst>
      <p:ext uri="{BB962C8B-B14F-4D97-AF65-F5344CB8AC3E}">
        <p14:creationId xmlns:p14="http://schemas.microsoft.com/office/powerpoint/2010/main" val="15592434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10C6AB-9DA4-77C4-91F8-D30A008CF3B3}"/>
              </a:ext>
            </a:extLst>
          </p:cNvPr>
          <p:cNvSpPr>
            <a:spLocks noGrp="1"/>
          </p:cNvSpPr>
          <p:nvPr>
            <p:ph type="title"/>
          </p:nvPr>
        </p:nvSpPr>
        <p:spPr/>
        <p:txBody>
          <a:bodyPr/>
          <a:lstStyle/>
          <a:p>
            <a:r>
              <a:rPr lang="en-US" dirty="0"/>
              <a:t>Fixed --- Flexible </a:t>
            </a:r>
          </a:p>
        </p:txBody>
      </p:sp>
      <p:sp>
        <p:nvSpPr>
          <p:cNvPr id="3" name="Content Placeholder 2">
            <a:extLst>
              <a:ext uri="{FF2B5EF4-FFF2-40B4-BE49-F238E27FC236}">
                <a16:creationId xmlns:a16="http://schemas.microsoft.com/office/drawing/2014/main" id="{88CE1941-4850-192C-C517-62322F2BE8C0}"/>
              </a:ext>
            </a:extLst>
          </p:cNvPr>
          <p:cNvSpPr>
            <a:spLocks noGrp="1"/>
          </p:cNvSpPr>
          <p:nvPr>
            <p:ph sz="half" idx="1"/>
          </p:nvPr>
        </p:nvSpPr>
        <p:spPr/>
        <p:txBody>
          <a:bodyPr>
            <a:normAutofit fontScale="62500" lnSpcReduction="20000"/>
          </a:bodyPr>
          <a:lstStyle/>
          <a:p>
            <a:pPr marL="0" indent="0">
              <a:buNone/>
            </a:pPr>
            <a:r>
              <a:rPr lang="en-US" dirty="0">
                <a:highlight>
                  <a:srgbClr val="00FF00"/>
                </a:highlight>
              </a:rPr>
              <a:t>Under the AA Path, must a student ‘pass’ 1 alternative assessment for each non-proficient Keystone content area?</a:t>
            </a:r>
          </a:p>
          <a:p>
            <a:pPr marL="0" indent="0">
              <a:buNone/>
            </a:pPr>
            <a:r>
              <a:rPr lang="en-US" dirty="0">
                <a:highlight>
                  <a:srgbClr val="00FF00"/>
                </a:highlight>
              </a:rPr>
              <a:t>Must the concurrent enrollment course align with Keystone content?</a:t>
            </a:r>
          </a:p>
          <a:p>
            <a:pPr marL="0" indent="0">
              <a:buNone/>
            </a:pPr>
            <a:r>
              <a:rPr lang="en-US" sz="2800" dirty="0">
                <a:effectLst/>
                <a:highlight>
                  <a:srgbClr val="00FF00"/>
                </a:highlight>
                <a:latin typeface="Calibri" panose="020F0502020204030204" pitchFamily="34" charset="0"/>
                <a:ea typeface="Calibri" panose="020F0502020204030204" pitchFamily="34" charset="0"/>
                <a:cs typeface="Times New Roman" panose="02020603050405020304" pitchFamily="18" charset="0"/>
              </a:rPr>
              <a:t>Must a student have numeric or non-numeric scores of Proficient in the Keystone Exams in addition to an ASVAB score of 31 or higher?</a:t>
            </a:r>
          </a:p>
          <a:p>
            <a:pPr marL="0" indent="0">
              <a:buNone/>
            </a:pPr>
            <a:r>
              <a:rPr lang="en-US" dirty="0">
                <a:highlight>
                  <a:srgbClr val="00FF00"/>
                </a:highlight>
                <a:latin typeface="Calibri" panose="020F0502020204030204" pitchFamily="34" charset="0"/>
                <a:ea typeface="Calibri" panose="020F0502020204030204" pitchFamily="34" charset="0"/>
                <a:cs typeface="Times New Roman" panose="02020603050405020304" pitchFamily="18" charset="0"/>
              </a:rPr>
              <a:t>W</a:t>
            </a:r>
            <a:r>
              <a:rPr lang="en-US" sz="2800" dirty="0">
                <a:effectLst/>
                <a:highlight>
                  <a:srgbClr val="00FF00"/>
                </a:highlight>
                <a:latin typeface="Calibri" panose="020F0502020204030204" pitchFamily="34" charset="0"/>
                <a:ea typeface="Calibri" panose="020F0502020204030204" pitchFamily="34" charset="0"/>
                <a:cs typeface="Times New Roman" panose="02020603050405020304" pitchFamily="18" charset="0"/>
              </a:rPr>
              <a:t>hat else is needed to meet graduation requirements and for which pathway? </a:t>
            </a:r>
          </a:p>
          <a:p>
            <a:pPr marL="0" indent="0">
              <a:buNone/>
            </a:pPr>
            <a:r>
              <a:rPr lang="en-US" sz="2800" dirty="0">
                <a:effectLst/>
                <a:latin typeface="Calibri" panose="020F0502020204030204" pitchFamily="34" charset="0"/>
                <a:ea typeface="Calibri" panose="020F0502020204030204" pitchFamily="34" charset="0"/>
                <a:cs typeface="Times New Roman" panose="02020603050405020304" pitchFamily="18" charset="0"/>
              </a:rPr>
              <a:t>Could programs like </a:t>
            </a:r>
            <a:r>
              <a:rPr lang="en-US" sz="2800" dirty="0" err="1">
                <a:effectLst/>
                <a:latin typeface="Calibri" panose="020F0502020204030204" pitchFamily="34" charset="0"/>
                <a:ea typeface="Calibri" panose="020F0502020204030204" pitchFamily="34" charset="0"/>
                <a:cs typeface="Times New Roman" panose="02020603050405020304" pitchFamily="18" charset="0"/>
              </a:rPr>
              <a:t>EverFi</a:t>
            </a:r>
            <a:r>
              <a:rPr lang="en-US" sz="2800" dirty="0">
                <a:effectLst/>
                <a:latin typeface="Calibri" panose="020F0502020204030204" pitchFamily="34" charset="0"/>
                <a:ea typeface="Calibri" panose="020F0502020204030204" pitchFamily="34" charset="0"/>
                <a:cs typeface="Times New Roman" panose="02020603050405020304" pitchFamily="18" charset="0"/>
              </a:rPr>
              <a:t> be considered under Evidence-Based?</a:t>
            </a:r>
          </a:p>
          <a:p>
            <a:pPr marL="0" indent="0">
              <a:buNone/>
            </a:pPr>
            <a:r>
              <a:rPr lang="en-US" sz="2800" dirty="0">
                <a:effectLst/>
                <a:highlight>
                  <a:srgbClr val="00FF00"/>
                </a:highlight>
                <a:latin typeface="Calibri" panose="020F0502020204030204" pitchFamily="34" charset="0"/>
                <a:ea typeface="Calibri" panose="020F0502020204030204" pitchFamily="34" charset="0"/>
                <a:cs typeface="Times New Roman" panose="02020603050405020304" pitchFamily="18" charset="0"/>
              </a:rPr>
              <a:t>Does NCAA DII Compliance refer to successful completion of those 16 "core" classes as submitted to NCAA? How is the GPA calculated – and is the minimum 2.0 or 2.2?</a:t>
            </a:r>
          </a:p>
          <a:p>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a:p>
            <a:endParaRPr lang="en-US" dirty="0"/>
          </a:p>
        </p:txBody>
      </p:sp>
      <p:sp>
        <p:nvSpPr>
          <p:cNvPr id="4" name="Content Placeholder 3">
            <a:extLst>
              <a:ext uri="{FF2B5EF4-FFF2-40B4-BE49-F238E27FC236}">
                <a16:creationId xmlns:a16="http://schemas.microsoft.com/office/drawing/2014/main" id="{CE35160B-0BE4-190D-6D5F-D5A088412A8F}"/>
              </a:ext>
            </a:extLst>
          </p:cNvPr>
          <p:cNvSpPr>
            <a:spLocks noGrp="1"/>
          </p:cNvSpPr>
          <p:nvPr>
            <p:ph sz="half" idx="2"/>
          </p:nvPr>
        </p:nvSpPr>
        <p:spPr/>
        <p:txBody>
          <a:bodyPr>
            <a:normAutofit fontScale="62500" lnSpcReduction="20000"/>
          </a:bodyPr>
          <a:lstStyle/>
          <a:p>
            <a:pPr marL="0" indent="0">
              <a:buNone/>
            </a:pPr>
            <a:r>
              <a:rPr lang="en-US" sz="2800" dirty="0">
                <a:effectLst/>
                <a:highlight>
                  <a:srgbClr val="00FF00"/>
                </a:highlight>
                <a:latin typeface="Calibri" panose="020F0502020204030204" pitchFamily="34" charset="0"/>
                <a:ea typeface="Calibri" panose="020F0502020204030204" pitchFamily="34" charset="0"/>
                <a:cs typeface="Times New Roman" panose="02020603050405020304" pitchFamily="18" charset="0"/>
              </a:rPr>
              <a:t>What counts as a concurrent enrollment course?</a:t>
            </a:r>
          </a:p>
          <a:p>
            <a:pPr marL="0" indent="0">
              <a:buNone/>
            </a:pPr>
            <a:r>
              <a:rPr lang="en-US" dirty="0">
                <a:highlight>
                  <a:srgbClr val="00FF00"/>
                </a:highlight>
                <a:latin typeface="Calibri" panose="020F0502020204030204" pitchFamily="34" charset="0"/>
                <a:ea typeface="Calibri" panose="020F0502020204030204" pitchFamily="34" charset="0"/>
                <a:cs typeface="Times New Roman" panose="02020603050405020304" pitchFamily="18" charset="0"/>
              </a:rPr>
              <a:t>If s</a:t>
            </a:r>
            <a:r>
              <a:rPr lang="en-US" sz="2800" dirty="0">
                <a:effectLst/>
                <a:highlight>
                  <a:srgbClr val="00FF00"/>
                </a:highlight>
                <a:latin typeface="Calibri" panose="020F0502020204030204" pitchFamily="34" charset="0"/>
                <a:ea typeface="Calibri" panose="020F0502020204030204" pitchFamily="34" charset="0"/>
                <a:cs typeface="Times New Roman" panose="02020603050405020304" pitchFamily="18" charset="0"/>
              </a:rPr>
              <a:t>tudents in dual enrollment courses don’t pay for the college credit, does that still count as completing a concurrent enrollment course?</a:t>
            </a:r>
          </a:p>
          <a:p>
            <a:pPr marL="0" indent="0">
              <a:buNone/>
            </a:pPr>
            <a:r>
              <a:rPr lang="en-US" sz="2800" dirty="0">
                <a:effectLst/>
                <a:highlight>
                  <a:srgbClr val="00FF00"/>
                </a:highlight>
                <a:latin typeface="Calibri" panose="020F0502020204030204" pitchFamily="34" charset="0"/>
                <a:ea typeface="Calibri" panose="020F0502020204030204" pitchFamily="34" charset="0"/>
                <a:cs typeface="Times New Roman" panose="02020603050405020304" pitchFamily="18" charset="0"/>
              </a:rPr>
              <a:t>What’s an accredited, non-profit institution of higher education?</a:t>
            </a:r>
          </a:p>
          <a:p>
            <a:pPr marL="0" indent="0">
              <a:buNone/>
            </a:pPr>
            <a:r>
              <a:rPr lang="en-US" dirty="0"/>
              <a:t>What counts as an externship?</a:t>
            </a:r>
          </a:p>
          <a:p>
            <a:pPr marL="0" indent="0">
              <a:buNone/>
            </a:pPr>
            <a:r>
              <a:rPr lang="en-US" sz="2800" dirty="0">
                <a:effectLst/>
                <a:highlight>
                  <a:srgbClr val="00FF00"/>
                </a:highlight>
                <a:latin typeface="Calibri" panose="020F0502020204030204" pitchFamily="34" charset="0"/>
                <a:ea typeface="Calibri" panose="020F0502020204030204" pitchFamily="34" charset="0"/>
                <a:cs typeface="Times New Roman" panose="02020603050405020304" pitchFamily="18" charset="0"/>
              </a:rPr>
              <a:t>How does a student demonstrate the ability to enroll in college-level coursework?</a:t>
            </a:r>
          </a:p>
          <a:p>
            <a:pPr marL="0" indent="0">
              <a:buNone/>
            </a:pPr>
            <a:r>
              <a:rPr lang="en-US" sz="2800" dirty="0">
                <a:effectLst/>
                <a:highlight>
                  <a:srgbClr val="00FF00"/>
                </a:highlight>
                <a:latin typeface="Calibri" panose="020F0502020204030204" pitchFamily="34" charset="0"/>
                <a:ea typeface="Calibri" panose="020F0502020204030204" pitchFamily="34" charset="0"/>
                <a:cs typeface="Times New Roman" panose="02020603050405020304" pitchFamily="18" charset="0"/>
              </a:rPr>
              <a:t>What happens if a student was scheduled to take all 3 Keystone Exams in the Spring of 2020 and has 3 NNP?  </a:t>
            </a:r>
          </a:p>
          <a:p>
            <a:pPr marL="0" indent="0">
              <a:buNone/>
            </a:pPr>
            <a:r>
              <a:rPr lang="en-US" sz="2800" dirty="0">
                <a:effectLst/>
                <a:highlight>
                  <a:srgbClr val="00FF00"/>
                </a:highlight>
                <a:latin typeface="Calibri" panose="020F0502020204030204" pitchFamily="34" charset="0"/>
                <a:ea typeface="Calibri" panose="020F0502020204030204" pitchFamily="34" charset="0"/>
                <a:cs typeface="Times New Roman" panose="02020603050405020304" pitchFamily="18" charset="0"/>
              </a:rPr>
              <a:t>To qualify for the NNP, must a student have taken the Exam in 2019/20? Or is it sufficient that they passed the course and were scheduled for the Exam that year?</a:t>
            </a:r>
          </a:p>
          <a:p>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5" name="Date Placeholder 4">
            <a:extLst>
              <a:ext uri="{FF2B5EF4-FFF2-40B4-BE49-F238E27FC236}">
                <a16:creationId xmlns:a16="http://schemas.microsoft.com/office/drawing/2014/main" id="{501470DC-9B77-FD22-0289-EC6D0B9BB3C5}"/>
              </a:ext>
            </a:extLst>
          </p:cNvPr>
          <p:cNvSpPr>
            <a:spLocks noGrp="1"/>
          </p:cNvSpPr>
          <p:nvPr>
            <p:ph type="dt" sz="half" idx="10"/>
          </p:nvPr>
        </p:nvSpPr>
        <p:spPr/>
        <p:txBody>
          <a:bodyPr/>
          <a:lstStyle/>
          <a:p>
            <a:fld id="{956BFE5A-6E96-494B-BDD8-6F437FF9AB11}" type="datetime1">
              <a:rPr lang="en-US" smtClean="0"/>
              <a:t>11/9/2023</a:t>
            </a:fld>
            <a:endParaRPr lang="en-US"/>
          </a:p>
        </p:txBody>
      </p:sp>
      <p:sp>
        <p:nvSpPr>
          <p:cNvPr id="6" name="Slide Number Placeholder 5">
            <a:extLst>
              <a:ext uri="{FF2B5EF4-FFF2-40B4-BE49-F238E27FC236}">
                <a16:creationId xmlns:a16="http://schemas.microsoft.com/office/drawing/2014/main" id="{FDF9FC09-BA93-0F74-975E-D8842A43AB6F}"/>
              </a:ext>
            </a:extLst>
          </p:cNvPr>
          <p:cNvSpPr>
            <a:spLocks noGrp="1"/>
          </p:cNvSpPr>
          <p:nvPr>
            <p:ph type="sldNum" sz="quarter" idx="12"/>
          </p:nvPr>
        </p:nvSpPr>
        <p:spPr/>
        <p:txBody>
          <a:bodyPr/>
          <a:lstStyle/>
          <a:p>
            <a:fld id="{B24F5015-3417-4B27-A586-E4CCF4D77832}" type="slidenum">
              <a:rPr lang="en-US" smtClean="0"/>
              <a:t>9</a:t>
            </a:fld>
            <a:endParaRPr lang="en-US"/>
          </a:p>
        </p:txBody>
      </p:sp>
    </p:spTree>
    <p:extLst>
      <p:ext uri="{BB962C8B-B14F-4D97-AF65-F5344CB8AC3E}">
        <p14:creationId xmlns:p14="http://schemas.microsoft.com/office/powerpoint/2010/main" val="33577651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45745096E880943ACB0FE4084512437" ma:contentTypeVersion="13" ma:contentTypeDescription="Create a new document." ma:contentTypeScope="" ma:versionID="60aa1b27530aed6876dc73b340de09e3">
  <xsd:schema xmlns:xsd="http://www.w3.org/2001/XMLSchema" xmlns:xs="http://www.w3.org/2001/XMLSchema" xmlns:p="http://schemas.microsoft.com/office/2006/metadata/properties" xmlns:ns2="f1c7bf0e-1cb0-48f8-99df-6e3f20f315ba" targetNamespace="http://schemas.microsoft.com/office/2006/metadata/properties" ma:root="true" ma:fieldsID="c2e208f0d06b82c83284b9b87c653362" ns2:_="">
    <xsd:import namespace="f1c7bf0e-1cb0-48f8-99df-6e3f20f315ba"/>
    <xsd:element name="properties">
      <xsd:complexType>
        <xsd:sequence>
          <xsd:element name="documentManagement">
            <xsd:complexType>
              <xsd:all>
                <xsd:element ref="ns2:Group"/>
                <xsd:element ref="ns2:Document_x0020_Type" minOccurs="0"/>
                <xsd:element ref="ns2:Document_x0020_Type_x0020_II" minOccurs="0"/>
                <xsd:element ref="ns2:Category" minOccurs="0"/>
                <xsd:element ref="ns2:Month" minOccurs="0"/>
                <xsd:element ref="ns2:Author0" minOccurs="0"/>
                <xsd:element ref="ns2:Year" minOccurs="0"/>
                <xsd:element ref="ns2:To_x0020_Be_x0020_Deleted_x003f_"/>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1c7bf0e-1cb0-48f8-99df-6e3f20f315ba" elementFormDefault="qualified">
    <xsd:import namespace="http://schemas.microsoft.com/office/2006/documentManagement/types"/>
    <xsd:import namespace="http://schemas.microsoft.com/office/infopath/2007/PartnerControls"/>
    <xsd:element name="Group" ma:index="2" ma:displayName="Group" ma:default="Select..." ma:format="Dropdown" ma:internalName="Group">
      <xsd:simpleType>
        <xsd:restriction base="dms:Choice">
          <xsd:enumeration value="Select..."/>
          <xsd:enumeration value="PDE Highlights"/>
          <xsd:enumeration value="Transition"/>
          <xsd:enumeration value="COVID-19"/>
          <xsd:enumeration value="Getting My Job Done"/>
          <xsd:enumeration value="Internal Controls"/>
          <xsd:enumeration value="My Professional Growth"/>
          <xsd:enumeration value="My Personal Stuff"/>
          <xsd:enumeration value="My Work Place"/>
          <xsd:enumeration value="Health Safety and Security"/>
          <xsd:enumeration value="Management Services"/>
          <xsd:enumeration value="Penn Link"/>
          <xsd:enumeration value="Accessibility"/>
        </xsd:restriction>
      </xsd:simpleType>
    </xsd:element>
    <xsd:element name="Document_x0020_Type" ma:index="3" nillable="true" ma:displayName="Document Type I" ma:default="Select..." ma:format="Dropdown" ma:internalName="Document_x0020_Type">
      <xsd:simpleType>
        <xsd:restriction base="dms:Choice">
          <xsd:enumeration value="Select..."/>
          <xsd:enumeration value="COVID-HR"/>
          <xsd:enumeration value="COVID-IT"/>
          <xsd:enumeration value="COVID-Budget"/>
          <xsd:enumeration value="COVID-Resources"/>
          <xsd:enumeration value="Accessibility"/>
          <xsd:enumeration value="Admin Policies"/>
          <xsd:enumeration value="Electronic Personnel Action Request (ePAR)"/>
          <xsd:enumeration value="Emergency Evacuation Plan"/>
          <xsd:enumeration value="Employee"/>
          <xsd:enumeration value="Health, Safety &amp; Security"/>
          <xsd:enumeration value="HR Transition"/>
          <xsd:enumeration value="IT Transition"/>
          <xsd:enumeration value="Leave/AWS"/>
          <xsd:enumeration value="Miscellaneous"/>
          <xsd:enumeration value="Parking"/>
          <xsd:enumeration value="Pay and Benefits"/>
          <xsd:enumeration value="PDE Academy"/>
          <xsd:enumeration value="Supervisor"/>
        </xsd:restriction>
      </xsd:simpleType>
    </xsd:element>
    <xsd:element name="Document_x0020_Type_x0020_II" ma:index="4" nillable="true" ma:displayName="Document Type II" ma:default="Select..." ma:format="Dropdown" ma:internalName="Document_x0020_Type_x0020_II">
      <xsd:simpleType>
        <xsd:restriction base="dms:Choice">
          <xsd:enumeration value="Select..."/>
          <xsd:enumeration value="Accessibility"/>
          <xsd:enumeration value="Admin Policies"/>
          <xsd:enumeration value="Electronic Personnel Action Request (ePAR)"/>
          <xsd:enumeration value="Emergency Evacuation Plan"/>
          <xsd:enumeration value="Employee"/>
          <xsd:enumeration value="Health, Safety &amp; Security"/>
          <xsd:enumeration value="HR Transition"/>
          <xsd:enumeration value="IT Transition"/>
          <xsd:enumeration value="Leave/AWS"/>
          <xsd:enumeration value="Miscellaneous"/>
          <xsd:enumeration value="Parking"/>
          <xsd:enumeration value="Pay and Benefits"/>
          <xsd:enumeration value="PDE Academy"/>
          <xsd:enumeration value="Supervisor"/>
          <xsd:enumeration value="Zoom"/>
        </xsd:restriction>
      </xsd:simpleType>
    </xsd:element>
    <xsd:element name="Category" ma:index="5" nillable="true" ma:displayName="Category" ma:default="Select..." ma:format="Dropdown" ma:internalName="Category">
      <xsd:simpleType>
        <xsd:restriction base="dms:Choice">
          <xsd:enumeration value="Select..."/>
          <xsd:enumeration value="1. Active Shooter"/>
          <xsd:enumeration value="2. AED/Medical Emergencies"/>
          <xsd:enumeration value="3. Emergency Evacuation/Emergency Preparedness"/>
          <xsd:enumeration value="4. Accidents"/>
          <xsd:enumeration value="5. Safety Goals /Personal Safety"/>
          <xsd:enumeration value="6. Health, Wellness and Fitness"/>
          <xsd:enumeration value="7. Security/ID Badge"/>
          <xsd:enumeration value="8. Worker's Compensation"/>
          <xsd:enumeration value="9. Additional Resources"/>
          <xsd:enumeration value="Employee"/>
          <xsd:enumeration value="Supervisor"/>
          <xsd:enumeration value="Year 2022"/>
          <xsd:enumeration value="Year 2021"/>
          <xsd:enumeration value="Year 2020"/>
          <xsd:enumeration value="Year 2019"/>
          <xsd:enumeration value="Year 2018"/>
          <xsd:enumeration value="Year 2017"/>
          <xsd:enumeration value="Year 2016"/>
          <xsd:enumeration value="Year 2015"/>
          <xsd:enumeration value="Year 2014"/>
          <xsd:enumeration value="Year 2013"/>
          <xsd:enumeration value="Year 2012"/>
          <xsd:enumeration value="Year 2011"/>
        </xsd:restriction>
      </xsd:simpleType>
    </xsd:element>
    <xsd:element name="Month" ma:index="12" nillable="true" ma:displayName="Month" ma:default="Select..." ma:format="Dropdown" ma:internalName="Month">
      <xsd:simpleType>
        <xsd:restriction base="dms:Choice">
          <xsd:enumeration value="Select..."/>
          <xsd:enumeration value="01 - January"/>
          <xsd:enumeration value="02 - February"/>
          <xsd:enumeration value="03 - March"/>
          <xsd:enumeration value="04 - April"/>
          <xsd:enumeration value="05 - May"/>
          <xsd:enumeration value="06 - June"/>
          <xsd:enumeration value="07 - July"/>
          <xsd:enumeration value="08 - August"/>
          <xsd:enumeration value="09 - September"/>
          <xsd:enumeration value="10 - October"/>
          <xsd:enumeration value="11 - November"/>
          <xsd:enumeration value="12 - December"/>
        </xsd:restriction>
      </xsd:simpleType>
    </xsd:element>
    <xsd:element name="Author0" ma:index="13" nillable="true" ma:displayName="Sent By" ma:description="The name in the column reflect the name of the Penn Link message creator/submitter." ma:internalName="Author0">
      <xsd:simpleType>
        <xsd:restriction base="dms:Text">
          <xsd:maxLength value="255"/>
        </xsd:restriction>
      </xsd:simpleType>
    </xsd:element>
    <xsd:element name="Year" ma:index="14" nillable="true" ma:displayName="Year" ma:default="2021" ma:format="Dropdown" ma:internalName="Year">
      <xsd:simpleType>
        <xsd:restriction base="dms:Choice">
          <xsd:enumeration value="2022"/>
          <xsd:enumeration value="2021"/>
          <xsd:enumeration value="2020"/>
          <xsd:enumeration value="2019"/>
          <xsd:enumeration value="2018"/>
          <xsd:enumeration value="2017"/>
          <xsd:enumeration value="2016"/>
          <xsd:enumeration value="2015"/>
          <xsd:enumeration value="2014"/>
          <xsd:enumeration value="2013"/>
          <xsd:enumeration value="2012"/>
          <xsd:enumeration value="2011"/>
          <xsd:enumeration value="2010"/>
        </xsd:restriction>
      </xsd:simpleType>
    </xsd:element>
    <xsd:element name="To_x0020_Be_x0020_Deleted_x003f_" ma:index="15" ma:displayName="To Be Deleted?" ma:default="NO" ma:description="Identify if this Document needs to be removed from this Inside PDE site?" ma:format="Dropdown" ma:internalName="To_x0020_Be_x0020_Deleted_x003f_">
      <xsd:simpleType>
        <xsd:restriction base="dms:Choice">
          <xsd:enumeration value="NO"/>
          <xsd:enumeration value="YES"/>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8"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o_x0020_Be_x0020_Deleted_x003f_ xmlns="f1c7bf0e-1cb0-48f8-99df-6e3f20f315ba">NO</To_x0020_Be_x0020_Deleted_x003f_>
    <Document_x0020_Type_x0020_II xmlns="f1c7bf0e-1cb0-48f8-99df-6e3f20f315ba" xsi:nil="true"/>
    <Category xmlns="f1c7bf0e-1cb0-48f8-99df-6e3f20f315ba" xsi:nil="true"/>
    <Group xmlns="f1c7bf0e-1cb0-48f8-99df-6e3f20f315ba">Select...</Group>
    <Year xmlns="f1c7bf0e-1cb0-48f8-99df-6e3f20f315ba" xsi:nil="true"/>
    <Month xmlns="f1c7bf0e-1cb0-48f8-99df-6e3f20f315ba" xsi:nil="true"/>
    <Document_x0020_Type xmlns="f1c7bf0e-1cb0-48f8-99df-6e3f20f315ba" xsi:nil="true"/>
    <Author0 xmlns="f1c7bf0e-1cb0-48f8-99df-6e3f20f315ba"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B4B3DE0-A293-416A-8B30-8A82F0158D59}">
  <ds:schemaRefs>
    <ds:schemaRef ds:uri="f1c7bf0e-1cb0-48f8-99df-6e3f20f315ba"/>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B8CB3FC7-B59E-40D5-A9DE-932E9E5BECE3}">
  <ds:schemaRefs>
    <ds:schemaRef ds:uri="f1c7bf0e-1cb0-48f8-99df-6e3f20f315ba"/>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514C1FC7-4E50-493F-BCB4-8C1A73F486B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41601</TotalTime>
  <Words>3410</Words>
  <Application>Microsoft Office PowerPoint</Application>
  <PresentationFormat>Widescreen</PresentationFormat>
  <Paragraphs>200</Paragraphs>
  <Slides>13</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proxima-nova</vt:lpstr>
      <vt:lpstr>Wingdings</vt:lpstr>
      <vt:lpstr>Office Theme</vt:lpstr>
      <vt:lpstr>Pennsylvania  HS Graduation Requirements</vt:lpstr>
      <vt:lpstr>TODAY’S TOPICS</vt:lpstr>
      <vt:lpstr>Keystone 2-Score Composite</vt:lpstr>
      <vt:lpstr>Waivers</vt:lpstr>
      <vt:lpstr>Extenuating Circumstances</vt:lpstr>
      <vt:lpstr>Whether to Grant a Waiver  </vt:lpstr>
      <vt:lpstr>Granting Excessive Waivers</vt:lpstr>
      <vt:lpstr>Special Education Program</vt:lpstr>
      <vt:lpstr>Fixed --- Flexible </vt:lpstr>
      <vt:lpstr>The Grad Report</vt:lpstr>
      <vt:lpstr>Pennsylvania HS Graduation Requirements</vt:lpstr>
      <vt:lpstr>YOUR QUESTIONS</vt:lpstr>
      <vt:lpstr>RESOURCES &amp; CONTACT INFO</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dc:title>
  <dc:subject/>
  <dc:creator>PDE</dc:creator>
  <cp:keywords/>
  <dc:description/>
  <cp:lastModifiedBy>Andrea Brown</cp:lastModifiedBy>
  <cp:revision>11</cp:revision>
  <dcterms:created xsi:type="dcterms:W3CDTF">2022-07-06T18:28:13Z</dcterms:created>
  <dcterms:modified xsi:type="dcterms:W3CDTF">2023-11-09T17:28:00Z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0x010100545745096E880943ACB0FE4084512437</vt:lpwstr>
  </property>
</Properties>
</file>